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1653" r:id="rId2"/>
    <p:sldId id="582" r:id="rId3"/>
    <p:sldId id="583" r:id="rId4"/>
    <p:sldId id="1594" r:id="rId5"/>
    <p:sldId id="584" r:id="rId6"/>
    <p:sldId id="1585" r:id="rId7"/>
    <p:sldId id="952" r:id="rId8"/>
    <p:sldId id="953" r:id="rId9"/>
    <p:sldId id="1615" r:id="rId10"/>
    <p:sldId id="1762" r:id="rId11"/>
    <p:sldId id="1811" r:id="rId12"/>
    <p:sldId id="1725" r:id="rId13"/>
    <p:sldId id="419" r:id="rId14"/>
    <p:sldId id="947" r:id="rId15"/>
    <p:sldId id="1810" r:id="rId16"/>
    <p:sldId id="1805" r:id="rId17"/>
    <p:sldId id="1652" r:id="rId18"/>
    <p:sldId id="1661" r:id="rId19"/>
    <p:sldId id="971" r:id="rId20"/>
    <p:sldId id="1806" r:id="rId21"/>
    <p:sldId id="948" r:id="rId22"/>
    <p:sldId id="290" r:id="rId23"/>
    <p:sldId id="1662" r:id="rId24"/>
    <p:sldId id="1773" r:id="rId25"/>
    <p:sldId id="956" r:id="rId26"/>
    <p:sldId id="1660" r:id="rId27"/>
    <p:sldId id="1807" r:id="rId28"/>
    <p:sldId id="1627" r:id="rId29"/>
    <p:sldId id="961" r:id="rId30"/>
    <p:sldId id="958" r:id="rId31"/>
    <p:sldId id="1664" r:id="rId32"/>
    <p:sldId id="957" r:id="rId33"/>
    <p:sldId id="1808" r:id="rId34"/>
    <p:sldId id="959" r:id="rId35"/>
    <p:sldId id="1578" r:id="rId36"/>
    <p:sldId id="1663" r:id="rId37"/>
    <p:sldId id="1724" r:id="rId38"/>
    <p:sldId id="1809" r:id="rId39"/>
    <p:sldId id="1665" r:id="rId40"/>
    <p:sldId id="1666" r:id="rId41"/>
    <p:sldId id="1667" r:id="rId42"/>
    <p:sldId id="1723" r:id="rId43"/>
    <p:sldId id="1668" r:id="rId44"/>
    <p:sldId id="1721" r:id="rId45"/>
    <p:sldId id="1722" r:id="rId46"/>
    <p:sldId id="1804" r:id="rId47"/>
    <p:sldId id="1803" r:id="rId48"/>
    <p:sldId id="1820" r:id="rId49"/>
    <p:sldId id="1813" r:id="rId50"/>
    <p:sldId id="591" r:id="rId51"/>
    <p:sldId id="590" r:id="rId52"/>
    <p:sldId id="592" r:id="rId53"/>
    <p:sldId id="529" r:id="rId54"/>
    <p:sldId id="533" r:id="rId55"/>
    <p:sldId id="1815" r:id="rId56"/>
    <p:sldId id="383" r:id="rId57"/>
    <p:sldId id="1814" r:id="rId58"/>
    <p:sldId id="594" r:id="rId59"/>
    <p:sldId id="537" r:id="rId60"/>
    <p:sldId id="541" r:id="rId61"/>
    <p:sldId id="1822" r:id="rId62"/>
    <p:sldId id="542" r:id="rId63"/>
    <p:sldId id="550" r:id="rId64"/>
    <p:sldId id="596" r:id="rId65"/>
    <p:sldId id="543" r:id="rId66"/>
    <p:sldId id="1870" r:id="rId67"/>
    <p:sldId id="544" r:id="rId68"/>
    <p:sldId id="1754" r:id="rId69"/>
    <p:sldId id="557" r:id="rId70"/>
    <p:sldId id="289" r:id="rId71"/>
    <p:sldId id="1816" r:id="rId72"/>
    <p:sldId id="1821" r:id="rId73"/>
    <p:sldId id="1818" r:id="rId74"/>
    <p:sldId id="1873" r:id="rId75"/>
    <p:sldId id="1871" r:id="rId76"/>
    <p:sldId id="1872" r:id="rId77"/>
    <p:sldId id="576" r:id="rId78"/>
    <p:sldId id="1824" r:id="rId79"/>
    <p:sldId id="421" r:id="rId80"/>
    <p:sldId id="459" r:id="rId81"/>
    <p:sldId id="1869" r:id="rId82"/>
    <p:sldId id="1867" r:id="rId83"/>
    <p:sldId id="1868" r:id="rId84"/>
    <p:sldId id="338" r:id="rId85"/>
    <p:sldId id="307" r:id="rId86"/>
    <p:sldId id="333" r:id="rId87"/>
    <p:sldId id="363" r:id="rId88"/>
    <p:sldId id="1633" r:id="rId89"/>
    <p:sldId id="345" r:id="rId90"/>
    <p:sldId id="1622" r:id="rId91"/>
    <p:sldId id="1829" r:id="rId92"/>
    <p:sldId id="1826" r:id="rId93"/>
    <p:sldId id="1827" r:id="rId94"/>
    <p:sldId id="1625" r:id="rId95"/>
    <p:sldId id="1830" r:id="rId96"/>
    <p:sldId id="1701" r:id="rId97"/>
    <p:sldId id="1866" r:id="rId98"/>
    <p:sldId id="1716" r:id="rId99"/>
    <p:sldId id="1715" r:id="rId100"/>
    <p:sldId id="1726" r:id="rId101"/>
    <p:sldId id="1823" r:id="rId102"/>
    <p:sldId id="1799" r:id="rId103"/>
    <p:sldId id="1800" r:id="rId104"/>
    <p:sldId id="1801" r:id="rId105"/>
    <p:sldId id="1802" r:id="rId10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44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/>
    <p:restoredTop sz="96197" autoAdjust="0"/>
  </p:normalViewPr>
  <p:slideViewPr>
    <p:cSldViewPr>
      <p:cViewPr varScale="1">
        <p:scale>
          <a:sx n="115" d="100"/>
          <a:sy n="115" d="100"/>
        </p:scale>
        <p:origin x="192" y="488"/>
      </p:cViewPr>
      <p:guideLst>
        <p:guide orient="horz" pos="3974"/>
        <p:guide pos="44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3181-AF47-48B8-B17A-28BC6B5E9B68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625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2025/3/19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jpeg"/><Relationship Id="rId7" Type="http://schemas.openxmlformats.org/officeDocument/2006/relationships/image" Target="../media/image5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4.jpeg"/><Relationship Id="rId13" Type="http://schemas.openxmlformats.org/officeDocument/2006/relationships/image" Target="../media/image2200.png"/><Relationship Id="rId18" Type="http://schemas.openxmlformats.org/officeDocument/2006/relationships/image" Target="../media/image2250.png"/><Relationship Id="rId3" Type="http://schemas.openxmlformats.org/officeDocument/2006/relationships/image" Target="../media/image2050.png"/><Relationship Id="rId7" Type="http://schemas.openxmlformats.org/officeDocument/2006/relationships/image" Target="../media/image2140.png"/><Relationship Id="rId12" Type="http://schemas.openxmlformats.org/officeDocument/2006/relationships/image" Target="../media/image2190.png"/><Relationship Id="rId17" Type="http://schemas.openxmlformats.org/officeDocument/2006/relationships/image" Target="../media/image2241.png"/><Relationship Id="rId2" Type="http://schemas.openxmlformats.org/officeDocument/2006/relationships/image" Target="../media/image2030.png"/><Relationship Id="rId16" Type="http://schemas.openxmlformats.org/officeDocument/2006/relationships/image" Target="../media/image2230.png"/><Relationship Id="rId20" Type="http://schemas.openxmlformats.org/officeDocument/2006/relationships/image" Target="../media/image2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1.png"/><Relationship Id="rId11" Type="http://schemas.openxmlformats.org/officeDocument/2006/relationships/image" Target="../media/image2180.png"/><Relationship Id="rId5" Type="http://schemas.openxmlformats.org/officeDocument/2006/relationships/image" Target="../media/image2120.png"/><Relationship Id="rId15" Type="http://schemas.openxmlformats.org/officeDocument/2006/relationships/image" Target="../media/image2220.png"/><Relationship Id="rId10" Type="http://schemas.openxmlformats.org/officeDocument/2006/relationships/image" Target="../media/image475.jpeg"/><Relationship Id="rId19" Type="http://schemas.openxmlformats.org/officeDocument/2006/relationships/image" Target="../media/image2260.png"/><Relationship Id="rId4" Type="http://schemas.openxmlformats.org/officeDocument/2006/relationships/image" Target="../media/image2070.png"/><Relationship Id="rId9" Type="http://schemas.openxmlformats.org/officeDocument/2006/relationships/image" Target="../media/image2160.png"/><Relationship Id="rId14" Type="http://schemas.openxmlformats.org/officeDocument/2006/relationships/image" Target="../media/image221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2.png"/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0.png"/><Relationship Id="rId13" Type="http://schemas.openxmlformats.org/officeDocument/2006/relationships/image" Target="../media/image2962.png"/><Relationship Id="rId3" Type="http://schemas.openxmlformats.org/officeDocument/2006/relationships/image" Target="../media/image475.jpeg"/><Relationship Id="rId7" Type="http://schemas.openxmlformats.org/officeDocument/2006/relationships/image" Target="../media/image2330.png"/><Relationship Id="rId12" Type="http://schemas.openxmlformats.org/officeDocument/2006/relationships/image" Target="../media/image2952.png"/><Relationship Id="rId2" Type="http://schemas.openxmlformats.org/officeDocument/2006/relationships/image" Target="../media/image2922.png"/><Relationship Id="rId16" Type="http://schemas.openxmlformats.org/officeDocument/2006/relationships/image" Target="../media/image29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0.png"/><Relationship Id="rId11" Type="http://schemas.openxmlformats.org/officeDocument/2006/relationships/image" Target="../media/image2942.png"/><Relationship Id="rId5" Type="http://schemas.openxmlformats.org/officeDocument/2006/relationships/image" Target="../media/image2310.png"/><Relationship Id="rId15" Type="http://schemas.openxmlformats.org/officeDocument/2006/relationships/image" Target="../media/image478.png"/><Relationship Id="rId10" Type="http://schemas.openxmlformats.org/officeDocument/2006/relationships/image" Target="../media/image2932.png"/><Relationship Id="rId4" Type="http://schemas.openxmlformats.org/officeDocument/2006/relationships/image" Target="../media/image2300.png"/><Relationship Id="rId9" Type="http://schemas.openxmlformats.org/officeDocument/2006/relationships/image" Target="../media/image2350.png"/><Relationship Id="rId14" Type="http://schemas.openxmlformats.org/officeDocument/2006/relationships/image" Target="../media/image240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0.png"/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360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7" Type="http://schemas.openxmlformats.org/officeDocument/2006/relationships/image" Target="../media/image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5" Type="http://schemas.openxmlformats.org/officeDocument/2006/relationships/image" Target="../media/image133.png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71.png"/><Relationship Id="rId7" Type="http://schemas.openxmlformats.org/officeDocument/2006/relationships/image" Target="../media/image41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13" Type="http://schemas.openxmlformats.org/officeDocument/2006/relationships/image" Target="../media/image700.png"/><Relationship Id="rId3" Type="http://schemas.openxmlformats.org/officeDocument/2006/relationships/image" Target="../media/image601.png"/><Relationship Id="rId7" Type="http://schemas.openxmlformats.org/officeDocument/2006/relationships/image" Target="../media/image641.png"/><Relationship Id="rId12" Type="http://schemas.openxmlformats.org/officeDocument/2006/relationships/image" Target="../media/image690.png"/><Relationship Id="rId17" Type="http://schemas.openxmlformats.org/officeDocument/2006/relationships/image" Target="../media/image740.png"/><Relationship Id="rId2" Type="http://schemas.openxmlformats.org/officeDocument/2006/relationships/image" Target="../media/image590.png"/><Relationship Id="rId16" Type="http://schemas.openxmlformats.org/officeDocument/2006/relationships/image" Target="../media/image7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1.png"/><Relationship Id="rId11" Type="http://schemas.openxmlformats.org/officeDocument/2006/relationships/image" Target="../media/image680.png"/><Relationship Id="rId5" Type="http://schemas.openxmlformats.org/officeDocument/2006/relationships/image" Target="../media/image621.png"/><Relationship Id="rId15" Type="http://schemas.openxmlformats.org/officeDocument/2006/relationships/image" Target="../media/image722.png"/><Relationship Id="rId10" Type="http://schemas.openxmlformats.org/officeDocument/2006/relationships/image" Target="../media/image670.png"/><Relationship Id="rId4" Type="http://schemas.openxmlformats.org/officeDocument/2006/relationships/image" Target="../media/image610.png"/><Relationship Id="rId9" Type="http://schemas.openxmlformats.org/officeDocument/2006/relationships/image" Target="../media/image660.png"/><Relationship Id="rId14" Type="http://schemas.openxmlformats.org/officeDocument/2006/relationships/image" Target="../media/image7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0.png"/><Relationship Id="rId3" Type="http://schemas.openxmlformats.org/officeDocument/2006/relationships/image" Target="../media/image2100.png"/><Relationship Id="rId7" Type="http://schemas.openxmlformats.org/officeDocument/2006/relationships/image" Target="../media/image2240.png"/><Relationship Id="rId2" Type="http://schemas.openxmlformats.org/officeDocument/2006/relationships/image" Target="../media/image15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0.png"/><Relationship Id="rId5" Type="http://schemas.openxmlformats.org/officeDocument/2006/relationships/image" Target="../media/image1540.png"/><Relationship Id="rId4" Type="http://schemas.openxmlformats.org/officeDocument/2006/relationships/image" Target="../media/image21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760.png"/><Relationship Id="rId7" Type="http://schemas.openxmlformats.org/officeDocument/2006/relationships/image" Target="../media/image800.png"/><Relationship Id="rId12" Type="http://schemas.openxmlformats.org/officeDocument/2006/relationships/image" Target="../media/image85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84.png"/><Relationship Id="rId5" Type="http://schemas.openxmlformats.org/officeDocument/2006/relationships/image" Target="../media/image780.png"/><Relationship Id="rId10" Type="http://schemas.openxmlformats.org/officeDocument/2006/relationships/image" Target="../media/image830.png"/><Relationship Id="rId4" Type="http://schemas.openxmlformats.org/officeDocument/2006/relationships/image" Target="../media/image770.png"/><Relationship Id="rId9" Type="http://schemas.openxmlformats.org/officeDocument/2006/relationships/image" Target="../media/image8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540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0.png"/><Relationship Id="rId3" Type="http://schemas.openxmlformats.org/officeDocument/2006/relationships/image" Target="../media/image93.png"/><Relationship Id="rId7" Type="http://schemas.openxmlformats.org/officeDocument/2006/relationships/image" Target="../media/image285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5.jpeg"/><Relationship Id="rId4" Type="http://schemas.openxmlformats.org/officeDocument/2006/relationships/image" Target="../media/image94.png"/><Relationship Id="rId9" Type="http://schemas.openxmlformats.org/officeDocument/2006/relationships/image" Target="../media/image28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2.png"/><Relationship Id="rId13" Type="http://schemas.openxmlformats.org/officeDocument/2006/relationships/image" Target="../media/image710.png"/><Relationship Id="rId3" Type="http://schemas.openxmlformats.org/officeDocument/2006/relationships/image" Target="../media/image611.png"/><Relationship Id="rId7" Type="http://schemas.openxmlformats.org/officeDocument/2006/relationships/image" Target="../media/image652.png"/><Relationship Id="rId12" Type="http://schemas.openxmlformats.org/officeDocument/2006/relationships/image" Target="../media/image701.png"/><Relationship Id="rId17" Type="http://schemas.openxmlformats.org/officeDocument/2006/relationships/image" Target="../media/image97.png"/><Relationship Id="rId2" Type="http://schemas.openxmlformats.org/officeDocument/2006/relationships/image" Target="../media/image600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0.png"/><Relationship Id="rId11" Type="http://schemas.openxmlformats.org/officeDocument/2006/relationships/image" Target="../media/image691.png"/><Relationship Id="rId5" Type="http://schemas.openxmlformats.org/officeDocument/2006/relationships/image" Target="../media/image630.png"/><Relationship Id="rId15" Type="http://schemas.openxmlformats.org/officeDocument/2006/relationships/image" Target="../media/image730.png"/><Relationship Id="rId10" Type="http://schemas.openxmlformats.org/officeDocument/2006/relationships/image" Target="../media/image930.png"/><Relationship Id="rId4" Type="http://schemas.openxmlformats.org/officeDocument/2006/relationships/image" Target="../media/image620.png"/><Relationship Id="rId9" Type="http://schemas.openxmlformats.org/officeDocument/2006/relationships/image" Target="../media/image671.png"/><Relationship Id="rId14" Type="http://schemas.openxmlformats.org/officeDocument/2006/relationships/image" Target="../media/image7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0.png"/><Relationship Id="rId11" Type="http://schemas.openxmlformats.org/officeDocument/2006/relationships/image" Target="../media/image103.png"/><Relationship Id="rId5" Type="http://schemas.openxmlformats.org/officeDocument/2006/relationships/image" Target="../media/image971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2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950.png"/><Relationship Id="rId21" Type="http://schemas.openxmlformats.org/officeDocument/2006/relationships/image" Target="../media/image121.png"/><Relationship Id="rId7" Type="http://schemas.openxmlformats.org/officeDocument/2006/relationships/image" Target="../media/image109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890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1071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961.png"/><Relationship Id="rId9" Type="http://schemas.openxmlformats.org/officeDocument/2006/relationships/image" Target="../media/image1010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8" Type="http://schemas.openxmlformats.org/officeDocument/2006/relationships/image" Target="../media/image1250.png"/><Relationship Id="rId26" Type="http://schemas.openxmlformats.org/officeDocument/2006/relationships/image" Target="../media/image132.png"/><Relationship Id="rId3" Type="http://schemas.openxmlformats.org/officeDocument/2006/relationships/image" Target="../media/image124.png"/><Relationship Id="rId21" Type="http://schemas.openxmlformats.org/officeDocument/2006/relationships/image" Target="../media/image1282.png"/><Relationship Id="rId7" Type="http://schemas.openxmlformats.org/officeDocument/2006/relationships/image" Target="../media/image125.png"/><Relationship Id="rId25" Type="http://schemas.openxmlformats.org/officeDocument/2006/relationships/image" Target="../media/image105.png"/><Relationship Id="rId2" Type="http://schemas.openxmlformats.org/officeDocument/2006/relationships/image" Target="../media/image721.png"/><Relationship Id="rId20" Type="http://schemas.openxmlformats.org/officeDocument/2006/relationships/image" Target="../media/image1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1.png"/><Relationship Id="rId24" Type="http://schemas.openxmlformats.org/officeDocument/2006/relationships/image" Target="../media/image131.png"/><Relationship Id="rId23" Type="http://schemas.openxmlformats.org/officeDocument/2006/relationships/image" Target="../media/image130.png"/><Relationship Id="rId10" Type="http://schemas.openxmlformats.org/officeDocument/2006/relationships/image" Target="../media/image128.png"/><Relationship Id="rId19" Type="http://schemas.openxmlformats.org/officeDocument/2006/relationships/image" Target="../media/image1261.png"/><Relationship Id="rId4" Type="http://schemas.openxmlformats.org/officeDocument/2006/relationships/image" Target="../media/image1171.png"/><Relationship Id="rId9" Type="http://schemas.openxmlformats.org/officeDocument/2006/relationships/image" Target="../media/image127.png"/><Relationship Id="rId22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970.png"/><Relationship Id="rId4" Type="http://schemas.openxmlformats.org/officeDocument/2006/relationships/image" Target="../media/image9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5.png"/><Relationship Id="rId4" Type="http://schemas.openxmlformats.org/officeDocument/2006/relationships/image" Target="../media/image138.png"/><Relationship Id="rId9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" Type="http://schemas.openxmlformats.org/officeDocument/2006/relationships/image" Target="../media/image158.png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/Relationships>
</file>

<file path=ppt/slides/_rels/slide3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1.png"/><Relationship Id="rId3" Type="http://schemas.openxmlformats.org/officeDocument/2006/relationships/image" Target="../media/image1722.png"/><Relationship Id="rId21" Type="http://schemas.openxmlformats.org/officeDocument/2006/relationships/image" Target="../media/image183.png"/><Relationship Id="rId7" Type="http://schemas.openxmlformats.org/officeDocument/2006/relationships/image" Target="../media/image176.png"/><Relationship Id="rId12" Type="http://schemas.openxmlformats.org/officeDocument/2006/relationships/image" Target="../media/image1341.png"/><Relationship Id="rId17" Type="http://schemas.openxmlformats.org/officeDocument/2006/relationships/image" Target="../media/image179.png"/><Relationship Id="rId2" Type="http://schemas.openxmlformats.org/officeDocument/2006/relationships/image" Target="../media/image1711.png"/><Relationship Id="rId16" Type="http://schemas.openxmlformats.org/officeDocument/2006/relationships/image" Target="../media/image178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3.png"/><Relationship Id="rId15" Type="http://schemas.openxmlformats.org/officeDocument/2006/relationships/image" Target="../media/image177.png"/><Relationship Id="rId19" Type="http://schemas.openxmlformats.org/officeDocument/2006/relationships/image" Target="../media/image182.png"/><Relationship Id="rId4" Type="http://schemas.openxmlformats.org/officeDocument/2006/relationships/image" Target="../media/image1730.png"/><Relationship Id="rId14" Type="http://schemas.openxmlformats.org/officeDocument/2006/relationships/image" Target="../media/image1361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4.png"/><Relationship Id="rId3" Type="http://schemas.openxmlformats.org/officeDocument/2006/relationships/image" Target="../media/image184.png"/><Relationship Id="rId17" Type="http://schemas.openxmlformats.org/officeDocument/2006/relationships/image" Target="../media/image189.png"/><Relationship Id="rId2" Type="http://schemas.openxmlformats.org/officeDocument/2006/relationships/image" Target="../media/image180.png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15" Type="http://schemas.openxmlformats.org/officeDocument/2006/relationships/image" Target="../media/image187.png"/><Relationship Id="rId4" Type="http://schemas.openxmlformats.org/officeDocument/2006/relationships/image" Target="../media/image185.png"/><Relationship Id="rId14" Type="http://schemas.openxmlformats.org/officeDocument/2006/relationships/image" Target="../media/image1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3" Type="http://schemas.openxmlformats.org/officeDocument/2006/relationships/image" Target="../media/image190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11" Type="http://schemas.openxmlformats.org/officeDocument/2006/relationships/image" Target="../media/image199.png"/><Relationship Id="rId5" Type="http://schemas.openxmlformats.org/officeDocument/2006/relationships/image" Target="../media/image192.png"/><Relationship Id="rId15" Type="http://schemas.openxmlformats.org/officeDocument/2006/relationships/image" Target="../media/image203.png"/><Relationship Id="rId10" Type="http://schemas.openxmlformats.org/officeDocument/2006/relationships/image" Target="../media/image198.png"/><Relationship Id="rId4" Type="http://schemas.openxmlformats.org/officeDocument/2006/relationships/image" Target="../media/image191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0" Type="http://schemas.openxmlformats.org/officeDocument/2006/relationships/image" Target="../media/image217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Relationship Id="rId14" Type="http://schemas.openxmlformats.org/officeDocument/2006/relationships/image" Target="../media/image2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1480.png"/><Relationship Id="rId7" Type="http://schemas.openxmlformats.org/officeDocument/2006/relationships/image" Target="../media/image1531.png"/><Relationship Id="rId2" Type="http://schemas.openxmlformats.org/officeDocument/2006/relationships/image" Target="../media/image15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0.png"/><Relationship Id="rId5" Type="http://schemas.openxmlformats.org/officeDocument/2006/relationships/image" Target="../media/image204.png"/><Relationship Id="rId4" Type="http://schemas.openxmlformats.org/officeDocument/2006/relationships/image" Target="../media/image1490.png"/><Relationship Id="rId9" Type="http://schemas.openxmlformats.org/officeDocument/2006/relationships/image" Target="../media/image20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1.png"/><Relationship Id="rId3" Type="http://schemas.openxmlformats.org/officeDocument/2006/relationships/image" Target="../media/image1600.png"/><Relationship Id="rId7" Type="http://schemas.openxmlformats.org/officeDocument/2006/relationships/image" Target="../media/image1651.png"/><Relationship Id="rId2" Type="http://schemas.openxmlformats.org/officeDocument/2006/relationships/image" Target="../media/image16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1691.png"/><Relationship Id="rId5" Type="http://schemas.openxmlformats.org/officeDocument/2006/relationships/image" Target="../media/image1620.png"/><Relationship Id="rId10" Type="http://schemas.openxmlformats.org/officeDocument/2006/relationships/image" Target="../media/image1680.png"/><Relationship Id="rId4" Type="http://schemas.openxmlformats.org/officeDocument/2006/relationships/image" Target="../media/image1610.png"/><Relationship Id="rId9" Type="http://schemas.openxmlformats.org/officeDocument/2006/relationships/image" Target="../media/image16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0.png"/><Relationship Id="rId3" Type="http://schemas.openxmlformats.org/officeDocument/2006/relationships/image" Target="../media/image208.png"/><Relationship Id="rId12" Type="http://schemas.openxmlformats.org/officeDocument/2006/relationships/image" Target="../media/image229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11" Type="http://schemas.openxmlformats.org/officeDocument/2006/relationships/image" Target="../media/image228.png"/><Relationship Id="rId5" Type="http://schemas.openxmlformats.org/officeDocument/2006/relationships/image" Target="../media/image105.png"/><Relationship Id="rId10" Type="http://schemas.openxmlformats.org/officeDocument/2006/relationships/image" Target="../media/image227.png"/><Relationship Id="rId4" Type="http://schemas.openxmlformats.org/officeDocument/2006/relationships/image" Target="../media/image223.png"/><Relationship Id="rId9" Type="http://schemas.openxmlformats.org/officeDocument/2006/relationships/image" Target="../media/image2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13" Type="http://schemas.openxmlformats.org/officeDocument/2006/relationships/image" Target="../media/image244.png"/><Relationship Id="rId18" Type="http://schemas.openxmlformats.org/officeDocument/2006/relationships/image" Target="../media/image249.png"/><Relationship Id="rId3" Type="http://schemas.openxmlformats.org/officeDocument/2006/relationships/image" Target="../media/image231.png"/><Relationship Id="rId7" Type="http://schemas.openxmlformats.org/officeDocument/2006/relationships/image" Target="../media/image237.png"/><Relationship Id="rId12" Type="http://schemas.openxmlformats.org/officeDocument/2006/relationships/image" Target="../media/image243.png"/><Relationship Id="rId17" Type="http://schemas.openxmlformats.org/officeDocument/2006/relationships/image" Target="../media/image248.png"/><Relationship Id="rId2" Type="http://schemas.openxmlformats.org/officeDocument/2006/relationships/image" Target="../media/image232.png"/><Relationship Id="rId16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png"/><Relationship Id="rId11" Type="http://schemas.openxmlformats.org/officeDocument/2006/relationships/image" Target="../media/image242.png"/><Relationship Id="rId5" Type="http://schemas.openxmlformats.org/officeDocument/2006/relationships/image" Target="../media/image233.png"/><Relationship Id="rId15" Type="http://schemas.openxmlformats.org/officeDocument/2006/relationships/image" Target="../media/image246.png"/><Relationship Id="rId10" Type="http://schemas.openxmlformats.org/officeDocument/2006/relationships/image" Target="../media/image240.png"/><Relationship Id="rId19" Type="http://schemas.openxmlformats.org/officeDocument/2006/relationships/image" Target="../media/image251.png"/><Relationship Id="rId4" Type="http://schemas.openxmlformats.org/officeDocument/2006/relationships/image" Target="../media/image235.png"/><Relationship Id="rId9" Type="http://schemas.openxmlformats.org/officeDocument/2006/relationships/image" Target="../media/image239.png"/><Relationship Id="rId14" Type="http://schemas.openxmlformats.org/officeDocument/2006/relationships/image" Target="../media/image2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6.png"/><Relationship Id="rId3" Type="http://schemas.openxmlformats.org/officeDocument/2006/relationships/image" Target="../media/image2460.png"/><Relationship Id="rId7" Type="http://schemas.openxmlformats.org/officeDocument/2006/relationships/image" Target="../media/image2510.png"/><Relationship Id="rId12" Type="http://schemas.openxmlformats.org/officeDocument/2006/relationships/image" Target="../media/image255.png"/><Relationship Id="rId2" Type="http://schemas.openxmlformats.org/officeDocument/2006/relationships/image" Target="../media/image2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0.png"/><Relationship Id="rId11" Type="http://schemas.openxmlformats.org/officeDocument/2006/relationships/image" Target="../media/image173.jpeg"/><Relationship Id="rId5" Type="http://schemas.openxmlformats.org/officeDocument/2006/relationships/image" Target="../media/image2480.png"/><Relationship Id="rId15" Type="http://schemas.openxmlformats.org/officeDocument/2006/relationships/image" Target="../media/image258.png"/><Relationship Id="rId10" Type="http://schemas.openxmlformats.org/officeDocument/2006/relationships/image" Target="../media/image254.png"/><Relationship Id="rId4" Type="http://schemas.openxmlformats.org/officeDocument/2006/relationships/image" Target="../media/image2470.png"/><Relationship Id="rId9" Type="http://schemas.openxmlformats.org/officeDocument/2006/relationships/image" Target="../media/image253.png"/><Relationship Id="rId14" Type="http://schemas.openxmlformats.org/officeDocument/2006/relationships/image" Target="../media/image2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0.png"/><Relationship Id="rId13" Type="http://schemas.openxmlformats.org/officeDocument/2006/relationships/image" Target="../media/image1270.png"/><Relationship Id="rId3" Type="http://schemas.openxmlformats.org/officeDocument/2006/relationships/image" Target="../media/image1170.png"/><Relationship Id="rId7" Type="http://schemas.openxmlformats.org/officeDocument/2006/relationships/image" Target="../media/image1213.png"/><Relationship Id="rId12" Type="http://schemas.openxmlformats.org/officeDocument/2006/relationships/image" Target="../media/image1260.png"/><Relationship Id="rId17" Type="http://schemas.openxmlformats.org/officeDocument/2006/relationships/image" Target="../media/image1300.png"/><Relationship Id="rId2" Type="http://schemas.openxmlformats.org/officeDocument/2006/relationships/image" Target="../media/image1080.png"/><Relationship Id="rId16" Type="http://schemas.openxmlformats.org/officeDocument/2006/relationships/image" Target="../media/image12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1.png"/><Relationship Id="rId11" Type="http://schemas.openxmlformats.org/officeDocument/2006/relationships/image" Target="../media/image1251.png"/><Relationship Id="rId5" Type="http://schemas.openxmlformats.org/officeDocument/2006/relationships/image" Target="../media/image1191.png"/><Relationship Id="rId15" Type="http://schemas.openxmlformats.org/officeDocument/2006/relationships/image" Target="../media/image1640.png"/><Relationship Id="rId10" Type="http://schemas.openxmlformats.org/officeDocument/2006/relationships/image" Target="../media/image1240.png"/><Relationship Id="rId4" Type="http://schemas.openxmlformats.org/officeDocument/2006/relationships/image" Target="../media/image1182.png"/><Relationship Id="rId9" Type="http://schemas.openxmlformats.org/officeDocument/2006/relationships/image" Target="../media/image1231.png"/><Relationship Id="rId14" Type="http://schemas.openxmlformats.org/officeDocument/2006/relationships/image" Target="../media/image12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1.png"/><Relationship Id="rId2" Type="http://schemas.openxmlformats.org/officeDocument/2006/relationships/image" Target="../media/image17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13" Type="http://schemas.openxmlformats.org/officeDocument/2006/relationships/image" Target="../media/image271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12" Type="http://schemas.openxmlformats.org/officeDocument/2006/relationships/image" Target="../media/image269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png"/><Relationship Id="rId11" Type="http://schemas.openxmlformats.org/officeDocument/2006/relationships/image" Target="../media/image2242.png"/><Relationship Id="rId5" Type="http://schemas.openxmlformats.org/officeDocument/2006/relationships/image" Target="../media/image263.png"/><Relationship Id="rId10" Type="http://schemas.openxmlformats.org/officeDocument/2006/relationships/image" Target="../media/image268.png"/><Relationship Id="rId4" Type="http://schemas.openxmlformats.org/officeDocument/2006/relationships/image" Target="../media/image262.png"/><Relationship Id="rId9" Type="http://schemas.openxmlformats.org/officeDocument/2006/relationships/image" Target="../media/image2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0.png"/><Relationship Id="rId2" Type="http://schemas.openxmlformats.org/officeDocument/2006/relationships/image" Target="../media/image17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8.png"/><Relationship Id="rId4" Type="http://schemas.openxmlformats.org/officeDocument/2006/relationships/image" Target="../media/image179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0.png"/><Relationship Id="rId13" Type="http://schemas.openxmlformats.org/officeDocument/2006/relationships/image" Target="../media/image1930.png"/><Relationship Id="rId3" Type="http://schemas.openxmlformats.org/officeDocument/2006/relationships/image" Target="../media/image1830.png"/><Relationship Id="rId7" Type="http://schemas.openxmlformats.org/officeDocument/2006/relationships/image" Target="../media/image1870.png"/><Relationship Id="rId12" Type="http://schemas.openxmlformats.org/officeDocument/2006/relationships/image" Target="../media/image1920.png"/><Relationship Id="rId2" Type="http://schemas.openxmlformats.org/officeDocument/2006/relationships/image" Target="../media/image18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0.png"/><Relationship Id="rId11" Type="http://schemas.openxmlformats.org/officeDocument/2006/relationships/image" Target="../media/image1911.png"/><Relationship Id="rId5" Type="http://schemas.openxmlformats.org/officeDocument/2006/relationships/image" Target="../media/image1850.png"/><Relationship Id="rId10" Type="http://schemas.openxmlformats.org/officeDocument/2006/relationships/image" Target="../media/image1900.png"/><Relationship Id="rId4" Type="http://schemas.openxmlformats.org/officeDocument/2006/relationships/image" Target="../media/image1840.png"/><Relationship Id="rId9" Type="http://schemas.openxmlformats.org/officeDocument/2006/relationships/image" Target="../media/image18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1.png"/><Relationship Id="rId2" Type="http://schemas.openxmlformats.org/officeDocument/2006/relationships/image" Target="../media/image17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2.png"/><Relationship Id="rId4" Type="http://schemas.openxmlformats.org/officeDocument/2006/relationships/image" Target="../media/image19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0.png"/><Relationship Id="rId4" Type="http://schemas.openxmlformats.org/officeDocument/2006/relationships/image" Target="../media/image198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1.png"/><Relationship Id="rId13" Type="http://schemas.openxmlformats.org/officeDocument/2006/relationships/image" Target="../media/image2970.png"/><Relationship Id="rId3" Type="http://schemas.openxmlformats.org/officeDocument/2006/relationships/image" Target="../media/image2871.png"/><Relationship Id="rId7" Type="http://schemas.openxmlformats.org/officeDocument/2006/relationships/image" Target="../media/image2911.png"/><Relationship Id="rId12" Type="http://schemas.openxmlformats.org/officeDocument/2006/relationships/image" Target="../media/image2961.png"/><Relationship Id="rId2" Type="http://schemas.openxmlformats.org/officeDocument/2006/relationships/image" Target="../media/image28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1.png"/><Relationship Id="rId11" Type="http://schemas.openxmlformats.org/officeDocument/2006/relationships/image" Target="../media/image2951.png"/><Relationship Id="rId5" Type="http://schemas.openxmlformats.org/officeDocument/2006/relationships/image" Target="../media/image2890.png"/><Relationship Id="rId10" Type="http://schemas.openxmlformats.org/officeDocument/2006/relationships/image" Target="../media/image2941.png"/><Relationship Id="rId4" Type="http://schemas.openxmlformats.org/officeDocument/2006/relationships/image" Target="../media/image2880.png"/><Relationship Id="rId9" Type="http://schemas.openxmlformats.org/officeDocument/2006/relationships/image" Target="../media/image2931.png"/><Relationship Id="rId14" Type="http://schemas.openxmlformats.org/officeDocument/2006/relationships/image" Target="../media/image298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13" Type="http://schemas.openxmlformats.org/officeDocument/2006/relationships/image" Target="../media/image314.png"/><Relationship Id="rId3" Type="http://schemas.openxmlformats.org/officeDocument/2006/relationships/image" Target="../media/image302.png"/><Relationship Id="rId7" Type="http://schemas.openxmlformats.org/officeDocument/2006/relationships/image" Target="../media/image306.png"/><Relationship Id="rId12" Type="http://schemas.openxmlformats.org/officeDocument/2006/relationships/image" Target="../media/image313.png"/><Relationship Id="rId2" Type="http://schemas.openxmlformats.org/officeDocument/2006/relationships/image" Target="../media/image29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5.png"/><Relationship Id="rId11" Type="http://schemas.openxmlformats.org/officeDocument/2006/relationships/image" Target="../media/image312.png"/><Relationship Id="rId5" Type="http://schemas.openxmlformats.org/officeDocument/2006/relationships/image" Target="../media/image304.png"/><Relationship Id="rId10" Type="http://schemas.openxmlformats.org/officeDocument/2006/relationships/image" Target="../media/image309.png"/><Relationship Id="rId4" Type="http://schemas.openxmlformats.org/officeDocument/2006/relationships/image" Target="../media/image303.png"/><Relationship Id="rId9" Type="http://schemas.openxmlformats.org/officeDocument/2006/relationships/image" Target="../media/image3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0.png"/><Relationship Id="rId13" Type="http://schemas.openxmlformats.org/officeDocument/2006/relationships/image" Target="../media/image3030.png"/><Relationship Id="rId3" Type="http://schemas.openxmlformats.org/officeDocument/2006/relationships/image" Target="../media/image2910.png"/><Relationship Id="rId7" Type="http://schemas.openxmlformats.org/officeDocument/2006/relationships/image" Target="../media/image2950.png"/><Relationship Id="rId12" Type="http://schemas.openxmlformats.org/officeDocument/2006/relationships/image" Target="../media/image3020.png"/><Relationship Id="rId17" Type="http://schemas.openxmlformats.org/officeDocument/2006/relationships/image" Target="../media/image3050.png"/><Relationship Id="rId2" Type="http://schemas.openxmlformats.org/officeDocument/2006/relationships/image" Target="../media/image2900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0.png"/><Relationship Id="rId11" Type="http://schemas.openxmlformats.org/officeDocument/2006/relationships/image" Target="../media/image2990.png"/><Relationship Id="rId5" Type="http://schemas.openxmlformats.org/officeDocument/2006/relationships/image" Target="../media/image2930.png"/><Relationship Id="rId10" Type="http://schemas.openxmlformats.org/officeDocument/2006/relationships/image" Target="../media/image2980.png"/><Relationship Id="rId4" Type="http://schemas.openxmlformats.org/officeDocument/2006/relationships/image" Target="../media/image2920.png"/><Relationship Id="rId9" Type="http://schemas.openxmlformats.org/officeDocument/2006/relationships/image" Target="../media/image275.png"/><Relationship Id="rId14" Type="http://schemas.openxmlformats.org/officeDocument/2006/relationships/image" Target="../media/image304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3070.png"/><Relationship Id="rId12" Type="http://schemas.openxmlformats.org/officeDocument/2006/relationships/image" Target="../media/image3080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../media/image3060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13" Type="http://schemas.openxmlformats.org/officeDocument/2006/relationships/image" Target="../media/image275.png"/><Relationship Id="rId3" Type="http://schemas.openxmlformats.org/officeDocument/2006/relationships/image" Target="../media/image276.png"/><Relationship Id="rId7" Type="http://schemas.openxmlformats.org/officeDocument/2006/relationships/image" Target="../media/image323.png"/><Relationship Id="rId12" Type="http://schemas.openxmlformats.org/officeDocument/2006/relationships/image" Target="../media/image328.png"/><Relationship Id="rId17" Type="http://schemas.openxmlformats.org/officeDocument/2006/relationships/image" Target="../media/image329.png"/><Relationship Id="rId2" Type="http://schemas.openxmlformats.org/officeDocument/2006/relationships/image" Target="../media/image316.png"/><Relationship Id="rId16" Type="http://schemas.openxmlformats.org/officeDocument/2006/relationships/image" Target="../media/image3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2.png"/><Relationship Id="rId11" Type="http://schemas.openxmlformats.org/officeDocument/2006/relationships/image" Target="../media/image327.png"/><Relationship Id="rId5" Type="http://schemas.openxmlformats.org/officeDocument/2006/relationships/image" Target="../media/image319.png"/><Relationship Id="rId15" Type="http://schemas.openxmlformats.org/officeDocument/2006/relationships/image" Target="../media/image3250.png"/><Relationship Id="rId10" Type="http://schemas.openxmlformats.org/officeDocument/2006/relationships/image" Target="../media/image326.png"/><Relationship Id="rId4" Type="http://schemas.openxmlformats.org/officeDocument/2006/relationships/image" Target="../media/image318.png"/><Relationship Id="rId9" Type="http://schemas.openxmlformats.org/officeDocument/2006/relationships/image" Target="../media/image325.png"/><Relationship Id="rId14" Type="http://schemas.openxmlformats.org/officeDocument/2006/relationships/image" Target="../media/image324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13" Type="http://schemas.openxmlformats.org/officeDocument/2006/relationships/image" Target="../media/image343.png"/><Relationship Id="rId18" Type="http://schemas.openxmlformats.org/officeDocument/2006/relationships/image" Target="../media/image347.png"/><Relationship Id="rId3" Type="http://schemas.openxmlformats.org/officeDocument/2006/relationships/image" Target="../media/image335.png"/><Relationship Id="rId21" Type="http://schemas.openxmlformats.org/officeDocument/2006/relationships/image" Target="../media/image350.png"/><Relationship Id="rId7" Type="http://schemas.openxmlformats.org/officeDocument/2006/relationships/image" Target="../media/image339.png"/><Relationship Id="rId12" Type="http://schemas.openxmlformats.org/officeDocument/2006/relationships/image" Target="../media/image342.png"/><Relationship Id="rId17" Type="http://schemas.openxmlformats.org/officeDocument/2006/relationships/image" Target="../media/image276.png"/><Relationship Id="rId16" Type="http://schemas.openxmlformats.org/officeDocument/2006/relationships/image" Target="../media/image346.png"/><Relationship Id="rId20" Type="http://schemas.openxmlformats.org/officeDocument/2006/relationships/image" Target="../media/image3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8.png"/><Relationship Id="rId11" Type="http://schemas.openxmlformats.org/officeDocument/2006/relationships/image" Target="../media/image341.png"/><Relationship Id="rId5" Type="http://schemas.openxmlformats.org/officeDocument/2006/relationships/image" Target="../media/image337.png"/><Relationship Id="rId15" Type="http://schemas.openxmlformats.org/officeDocument/2006/relationships/image" Target="../media/image345.png"/><Relationship Id="rId23" Type="http://schemas.openxmlformats.org/officeDocument/2006/relationships/image" Target="../media/image352.png"/><Relationship Id="rId10" Type="http://schemas.openxmlformats.org/officeDocument/2006/relationships/image" Target="../media/image334.png"/><Relationship Id="rId19" Type="http://schemas.openxmlformats.org/officeDocument/2006/relationships/image" Target="../media/image348.png"/><Relationship Id="rId4" Type="http://schemas.openxmlformats.org/officeDocument/2006/relationships/image" Target="../media/image336.png"/><Relationship Id="rId9" Type="http://schemas.openxmlformats.org/officeDocument/2006/relationships/image" Target="../media/image333.png"/><Relationship Id="rId14" Type="http://schemas.openxmlformats.org/officeDocument/2006/relationships/image" Target="../media/image344.png"/><Relationship Id="rId22" Type="http://schemas.openxmlformats.org/officeDocument/2006/relationships/image" Target="../media/image35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13" Type="http://schemas.openxmlformats.org/officeDocument/2006/relationships/image" Target="../media/image365.png"/><Relationship Id="rId3" Type="http://schemas.openxmlformats.org/officeDocument/2006/relationships/image" Target="../media/image278.jpeg"/><Relationship Id="rId7" Type="http://schemas.openxmlformats.org/officeDocument/2006/relationships/image" Target="../media/image358.png"/><Relationship Id="rId12" Type="http://schemas.openxmlformats.org/officeDocument/2006/relationships/image" Target="../media/image364.pn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7.png"/><Relationship Id="rId11" Type="http://schemas.openxmlformats.org/officeDocument/2006/relationships/image" Target="../media/image363.png"/><Relationship Id="rId5" Type="http://schemas.openxmlformats.org/officeDocument/2006/relationships/image" Target="../media/image356.png"/><Relationship Id="rId10" Type="http://schemas.openxmlformats.org/officeDocument/2006/relationships/image" Target="../media/image362.png"/><Relationship Id="rId4" Type="http://schemas.openxmlformats.org/officeDocument/2006/relationships/image" Target="../media/image355.png"/><Relationship Id="rId9" Type="http://schemas.openxmlformats.org/officeDocument/2006/relationships/image" Target="../media/image3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8.png"/><Relationship Id="rId3" Type="http://schemas.openxmlformats.org/officeDocument/2006/relationships/image" Target="../media/image279.jpeg"/><Relationship Id="rId7" Type="http://schemas.openxmlformats.org/officeDocument/2006/relationships/image" Target="../media/image367.pn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6.png"/><Relationship Id="rId5" Type="http://schemas.openxmlformats.org/officeDocument/2006/relationships/image" Target="../media/image354.png"/><Relationship Id="rId4" Type="http://schemas.openxmlformats.org/officeDocument/2006/relationships/image" Target="../media/image35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0.png"/><Relationship Id="rId13" Type="http://schemas.openxmlformats.org/officeDocument/2006/relationships/image" Target="../media/image377.png"/><Relationship Id="rId18" Type="http://schemas.openxmlformats.org/officeDocument/2006/relationships/image" Target="../media/image276.png"/><Relationship Id="rId3" Type="http://schemas.openxmlformats.org/officeDocument/2006/relationships/image" Target="../media/image3680.png"/><Relationship Id="rId21" Type="http://schemas.openxmlformats.org/officeDocument/2006/relationships/image" Target="../media/image384.png"/><Relationship Id="rId12" Type="http://schemas.openxmlformats.org/officeDocument/2006/relationships/image" Target="../media/image376.png"/><Relationship Id="rId17" Type="http://schemas.openxmlformats.org/officeDocument/2006/relationships/image" Target="../media/image381.png"/><Relationship Id="rId2" Type="http://schemas.openxmlformats.org/officeDocument/2006/relationships/image" Target="../media/image3671.png"/><Relationship Id="rId16" Type="http://schemas.openxmlformats.org/officeDocument/2006/relationships/image" Target="../media/image379.png"/><Relationship Id="rId20" Type="http://schemas.openxmlformats.org/officeDocument/2006/relationships/image" Target="../media/image38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750.png"/><Relationship Id="rId24" Type="http://schemas.openxmlformats.org/officeDocument/2006/relationships/image" Target="../media/image387.png"/><Relationship Id="rId15" Type="http://schemas.openxmlformats.org/officeDocument/2006/relationships/image" Target="../media/image378.png"/><Relationship Id="rId23" Type="http://schemas.openxmlformats.org/officeDocument/2006/relationships/image" Target="../media/image386.png"/><Relationship Id="rId10" Type="http://schemas.openxmlformats.org/officeDocument/2006/relationships/image" Target="../media/image3740.png"/><Relationship Id="rId19" Type="http://schemas.openxmlformats.org/officeDocument/2006/relationships/image" Target="../media/image382.png"/><Relationship Id="rId9" Type="http://schemas.openxmlformats.org/officeDocument/2006/relationships/image" Target="../media/image3730.png"/><Relationship Id="rId14" Type="http://schemas.openxmlformats.org/officeDocument/2006/relationships/image" Target="../media/image3770.png"/><Relationship Id="rId22" Type="http://schemas.openxmlformats.org/officeDocument/2006/relationships/image" Target="../media/image38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13" Type="http://schemas.openxmlformats.org/officeDocument/2006/relationships/image" Target="../media/image394.png"/><Relationship Id="rId3" Type="http://schemas.openxmlformats.org/officeDocument/2006/relationships/image" Target="../media/image370.png"/><Relationship Id="rId7" Type="http://schemas.openxmlformats.org/officeDocument/2006/relationships/image" Target="../media/image375.png"/><Relationship Id="rId12" Type="http://schemas.openxmlformats.org/officeDocument/2006/relationships/image" Target="../media/image393.png"/><Relationship Id="rId2" Type="http://schemas.openxmlformats.org/officeDocument/2006/relationships/image" Target="../media/image369.png"/><Relationship Id="rId16" Type="http://schemas.openxmlformats.org/officeDocument/2006/relationships/image" Target="../media/image3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4.png"/><Relationship Id="rId11" Type="http://schemas.openxmlformats.org/officeDocument/2006/relationships/image" Target="../media/image392.png"/><Relationship Id="rId5" Type="http://schemas.openxmlformats.org/officeDocument/2006/relationships/image" Target="../media/image373.png"/><Relationship Id="rId15" Type="http://schemas.openxmlformats.org/officeDocument/2006/relationships/image" Target="../media/image396.png"/><Relationship Id="rId10" Type="http://schemas.openxmlformats.org/officeDocument/2006/relationships/image" Target="../media/image391.png"/><Relationship Id="rId4" Type="http://schemas.openxmlformats.org/officeDocument/2006/relationships/image" Target="../media/image372.png"/><Relationship Id="rId9" Type="http://schemas.openxmlformats.org/officeDocument/2006/relationships/image" Target="../media/image389.png"/><Relationship Id="rId14" Type="http://schemas.openxmlformats.org/officeDocument/2006/relationships/image" Target="../media/image3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0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0.png"/><Relationship Id="rId13" Type="http://schemas.openxmlformats.org/officeDocument/2006/relationships/image" Target="../media/image3930.png"/><Relationship Id="rId3" Type="http://schemas.openxmlformats.org/officeDocument/2006/relationships/image" Target="../media/image3920.png"/><Relationship Id="rId7" Type="http://schemas.openxmlformats.org/officeDocument/2006/relationships/image" Target="../media/image3891.png"/><Relationship Id="rId12" Type="http://schemas.openxmlformats.org/officeDocument/2006/relationships/image" Target="../media/image3981.png"/><Relationship Id="rId2" Type="http://schemas.openxmlformats.org/officeDocument/2006/relationships/image" Target="../media/image39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jpeg"/><Relationship Id="rId11" Type="http://schemas.openxmlformats.org/officeDocument/2006/relationships/image" Target="../media/image3971.png"/><Relationship Id="rId5" Type="http://schemas.openxmlformats.org/officeDocument/2006/relationships/image" Target="../media/image299.png"/><Relationship Id="rId4" Type="http://schemas.openxmlformats.org/officeDocument/2006/relationships/image" Target="../media/image3810.png"/><Relationship Id="rId9" Type="http://schemas.openxmlformats.org/officeDocument/2006/relationships/image" Target="../media/image3950.png"/><Relationship Id="rId14" Type="http://schemas.openxmlformats.org/officeDocument/2006/relationships/image" Target="../media/image396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6.png"/><Relationship Id="rId3" Type="http://schemas.openxmlformats.org/officeDocument/2006/relationships/image" Target="../media/image401.png"/><Relationship Id="rId7" Type="http://schemas.openxmlformats.org/officeDocument/2006/relationships/image" Target="../media/image405.png"/><Relationship Id="rId2" Type="http://schemas.openxmlformats.org/officeDocument/2006/relationships/image" Target="../media/image29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5.png"/><Relationship Id="rId5" Type="http://schemas.openxmlformats.org/officeDocument/2006/relationships/image" Target="../media/image403.png"/><Relationship Id="rId4" Type="http://schemas.openxmlformats.org/officeDocument/2006/relationships/image" Target="../media/image40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7.png"/><Relationship Id="rId3" Type="http://schemas.openxmlformats.org/officeDocument/2006/relationships/image" Target="../media/image4220.png"/><Relationship Id="rId7" Type="http://schemas.openxmlformats.org/officeDocument/2006/relationships/image" Target="../media/image404.png"/><Relationship Id="rId2" Type="http://schemas.openxmlformats.org/officeDocument/2006/relationships/image" Target="../media/image4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9.png"/><Relationship Id="rId5" Type="http://schemas.openxmlformats.org/officeDocument/2006/relationships/image" Target="../media/image398.png"/><Relationship Id="rId4" Type="http://schemas.openxmlformats.org/officeDocument/2006/relationships/image" Target="../media/image317.png"/><Relationship Id="rId9" Type="http://schemas.openxmlformats.org/officeDocument/2006/relationships/image" Target="../media/image40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3" Type="http://schemas.openxmlformats.org/officeDocument/2006/relationships/image" Target="../media/image411.png"/><Relationship Id="rId7" Type="http://schemas.openxmlformats.org/officeDocument/2006/relationships/image" Target="../media/image415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4.png"/><Relationship Id="rId5" Type="http://schemas.openxmlformats.org/officeDocument/2006/relationships/image" Target="../media/image413.png"/><Relationship Id="rId10" Type="http://schemas.openxmlformats.org/officeDocument/2006/relationships/image" Target="../media/image418.png"/><Relationship Id="rId4" Type="http://schemas.openxmlformats.org/officeDocument/2006/relationships/image" Target="../media/image412.png"/><Relationship Id="rId9" Type="http://schemas.openxmlformats.org/officeDocument/2006/relationships/image" Target="../media/image41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3" Type="http://schemas.openxmlformats.org/officeDocument/2006/relationships/image" Target="../media/image283.png"/><Relationship Id="rId7" Type="http://schemas.openxmlformats.org/officeDocument/2006/relationships/image" Target="../media/image287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7" Type="http://schemas.openxmlformats.org/officeDocument/2006/relationships/image" Target="../media/image294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29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3" Type="http://schemas.openxmlformats.org/officeDocument/2006/relationships/image" Target="../media/image296.png"/><Relationship Id="rId7" Type="http://schemas.openxmlformats.org/officeDocument/2006/relationships/image" Target="../media/image421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9.png"/><Relationship Id="rId5" Type="http://schemas.openxmlformats.org/officeDocument/2006/relationships/image" Target="../media/image298.png"/><Relationship Id="rId10" Type="http://schemas.openxmlformats.org/officeDocument/2006/relationships/image" Target="../media/image424.png"/><Relationship Id="rId4" Type="http://schemas.openxmlformats.org/officeDocument/2006/relationships/image" Target="../media/image297.png"/><Relationship Id="rId9" Type="http://schemas.openxmlformats.org/officeDocument/2006/relationships/image" Target="../media/image42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10.png"/><Relationship Id="rId5" Type="http://schemas.openxmlformats.org/officeDocument/2006/relationships/image" Target="NULL"/><Relationship Id="rId10" Type="http://schemas.openxmlformats.org/officeDocument/2006/relationships/image" Target="../media/image4121.png"/><Relationship Id="rId4" Type="http://schemas.openxmlformats.org/officeDocument/2006/relationships/image" Target="NULL"/><Relationship Id="rId9" Type="http://schemas.openxmlformats.org/officeDocument/2006/relationships/image" Target="../media/image4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2.png"/><Relationship Id="rId5" Type="http://schemas.openxmlformats.org/officeDocument/2006/relationships/image" Target="../media/image910.png"/><Relationship Id="rId4" Type="http://schemas.openxmlformats.org/officeDocument/2006/relationships/image" Target="../media/image8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25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1.png"/><Relationship Id="rId18" Type="http://schemas.openxmlformats.org/officeDocument/2006/relationships/image" Target="../media/image4070.png"/><Relationship Id="rId3" Type="http://schemas.openxmlformats.org/officeDocument/2006/relationships/image" Target="../media/image3970.png"/><Relationship Id="rId21" Type="http://schemas.openxmlformats.org/officeDocument/2006/relationships/image" Target="../media/image4160.png"/><Relationship Id="rId7" Type="http://schemas.openxmlformats.org/officeDocument/2006/relationships/image" Target="../media/image4040.png"/><Relationship Id="rId17" Type="http://schemas.openxmlformats.org/officeDocument/2006/relationships/image" Target="../media/image4060.png"/><Relationship Id="rId2" Type="http://schemas.openxmlformats.org/officeDocument/2006/relationships/image" Target="../media/image4120.png"/><Relationship Id="rId16" Type="http://schemas.openxmlformats.org/officeDocument/2006/relationships/image" Target="../media/image3890.png"/><Relationship Id="rId20" Type="http://schemas.openxmlformats.org/officeDocument/2006/relationships/image" Target="../media/image40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50.png"/><Relationship Id="rId11" Type="http://schemas.openxmlformats.org/officeDocument/2006/relationships/image" Target="../media/image4130.png"/><Relationship Id="rId5" Type="http://schemas.openxmlformats.org/officeDocument/2006/relationships/image" Target="../media/image4140.png"/><Relationship Id="rId10" Type="http://schemas.openxmlformats.org/officeDocument/2006/relationships/image" Target="../media/image4050.png"/><Relationship Id="rId19" Type="http://schemas.openxmlformats.org/officeDocument/2006/relationships/image" Target="../media/image4080.png"/><Relationship Id="rId4" Type="http://schemas.openxmlformats.org/officeDocument/2006/relationships/image" Target="../media/image3980.png"/><Relationship Id="rId9" Type="http://schemas.openxmlformats.org/officeDocument/2006/relationships/image" Target="../media/image409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0.png"/><Relationship Id="rId3" Type="http://schemas.openxmlformats.org/officeDocument/2006/relationships/image" Target="../media/image4181.png"/><Relationship Id="rId7" Type="http://schemas.openxmlformats.org/officeDocument/2006/relationships/image" Target="../media/image4230.png"/><Relationship Id="rId12" Type="http://schemas.openxmlformats.org/officeDocument/2006/relationships/image" Target="../media/image4280.png"/><Relationship Id="rId2" Type="http://schemas.openxmlformats.org/officeDocument/2006/relationships/image" Target="../media/image4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22.png"/><Relationship Id="rId11" Type="http://schemas.openxmlformats.org/officeDocument/2006/relationships/image" Target="../media/image4270.png"/><Relationship Id="rId5" Type="http://schemas.openxmlformats.org/officeDocument/2006/relationships/image" Target="../media/image4212.png"/><Relationship Id="rId10" Type="http://schemas.openxmlformats.org/officeDocument/2006/relationships/image" Target="../media/image4260.png"/><Relationship Id="rId4" Type="http://schemas.openxmlformats.org/officeDocument/2006/relationships/image" Target="../media/image4191.png"/><Relationship Id="rId9" Type="http://schemas.openxmlformats.org/officeDocument/2006/relationships/image" Target="../media/image425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9.png"/><Relationship Id="rId13" Type="http://schemas.openxmlformats.org/officeDocument/2006/relationships/image" Target="../media/image437.png"/><Relationship Id="rId3" Type="http://schemas.openxmlformats.org/officeDocument/2006/relationships/image" Target="../media/image426.png"/><Relationship Id="rId7" Type="http://schemas.openxmlformats.org/officeDocument/2006/relationships/image" Target="../media/image428.png"/><Relationship Id="rId12" Type="http://schemas.openxmlformats.org/officeDocument/2006/relationships/image" Target="../media/image436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7.png"/><Relationship Id="rId11" Type="http://schemas.openxmlformats.org/officeDocument/2006/relationships/image" Target="../media/image435.png"/><Relationship Id="rId5" Type="http://schemas.openxmlformats.org/officeDocument/2006/relationships/image" Target="../media/image2840.png"/><Relationship Id="rId15" Type="http://schemas.openxmlformats.org/officeDocument/2006/relationships/image" Target="../media/image439.png"/><Relationship Id="rId10" Type="http://schemas.openxmlformats.org/officeDocument/2006/relationships/image" Target="../media/image434.png"/><Relationship Id="rId4" Type="http://schemas.openxmlformats.org/officeDocument/2006/relationships/image" Target="../media/image4190.png"/><Relationship Id="rId9" Type="http://schemas.openxmlformats.org/officeDocument/2006/relationships/image" Target="../media/image433.png"/><Relationship Id="rId14" Type="http://schemas.openxmlformats.org/officeDocument/2006/relationships/image" Target="../media/image43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1.png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2.png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72.png"/><Relationship Id="rId4" Type="http://schemas.openxmlformats.org/officeDocument/2006/relationships/image" Target="../media/image4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60.png"/><Relationship Id="rId4" Type="http://schemas.openxmlformats.org/officeDocument/2006/relationships/image" Target="../media/image265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4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4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10.png"/><Relationship Id="rId4" Type="http://schemas.openxmlformats.org/officeDocument/2006/relationships/image" Target="../media/image271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41.png"/><Relationship Id="rId3" Type="http://schemas.openxmlformats.org/officeDocument/2006/relationships/image" Target="../media/image453.jpeg"/><Relationship Id="rId7" Type="http://schemas.openxmlformats.org/officeDocument/2006/relationships/image" Target="../media/image4431.png"/><Relationship Id="rId2" Type="http://schemas.openxmlformats.org/officeDocument/2006/relationships/image" Target="../media/image24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21.png"/><Relationship Id="rId5" Type="http://schemas.openxmlformats.org/officeDocument/2006/relationships/image" Target="../media/image454.jpeg"/><Relationship Id="rId4" Type="http://schemas.openxmlformats.org/officeDocument/2006/relationships/image" Target="../media/image4400.png"/><Relationship Id="rId9" Type="http://schemas.openxmlformats.org/officeDocument/2006/relationships/image" Target="../media/image279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jpeg"/><Relationship Id="rId7" Type="http://schemas.openxmlformats.org/officeDocument/2006/relationships/image" Target="../media/image4471.png"/><Relationship Id="rId2" Type="http://schemas.openxmlformats.org/officeDocument/2006/relationships/image" Target="../media/image4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2820.png"/><Relationship Id="rId4" Type="http://schemas.openxmlformats.org/officeDocument/2006/relationships/image" Target="../media/image128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0.png"/><Relationship Id="rId2" Type="http://schemas.openxmlformats.org/officeDocument/2006/relationships/image" Target="../media/image27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010.png"/><Relationship Id="rId21" Type="http://schemas.openxmlformats.org/officeDocument/2006/relationships/image" Target="../media/image45.png"/><Relationship Id="rId7" Type="http://schemas.openxmlformats.org/officeDocument/2006/relationships/image" Target="../media/image241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16" Type="http://schemas.openxmlformats.org/officeDocument/2006/relationships/image" Target="../media/image331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11" Type="http://schemas.openxmlformats.org/officeDocument/2006/relationships/image" Target="../media/image280.png"/><Relationship Id="rId24" Type="http://schemas.openxmlformats.org/officeDocument/2006/relationships/image" Target="../media/image48.png"/><Relationship Id="rId5" Type="http://schemas.openxmlformats.org/officeDocument/2006/relationships/image" Target="../media/image2211.png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10" Type="http://schemas.openxmlformats.org/officeDocument/2006/relationships/image" Target="../media/image270.png"/><Relationship Id="rId19" Type="http://schemas.openxmlformats.org/officeDocument/2006/relationships/image" Target="../media/image43.png"/><Relationship Id="rId9" Type="http://schemas.openxmlformats.org/officeDocument/2006/relationships/image" Target="../media/image260.png"/><Relationship Id="rId14" Type="http://schemas.openxmlformats.org/officeDocument/2006/relationships/image" Target="../media/image39.png"/><Relationship Id="rId22" Type="http://schemas.openxmlformats.org/officeDocument/2006/relationships/image" Target="../media/image4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jpeg"/><Relationship Id="rId13" Type="http://schemas.openxmlformats.org/officeDocument/2006/relationships/image" Target="../media/image4350.png"/><Relationship Id="rId3" Type="http://schemas.openxmlformats.org/officeDocument/2006/relationships/image" Target="../media/image4491.png"/><Relationship Id="rId7" Type="http://schemas.openxmlformats.org/officeDocument/2006/relationships/image" Target="../media/image459.jpeg"/><Relationship Id="rId12" Type="http://schemas.openxmlformats.org/officeDocument/2006/relationships/image" Target="../media/image461.png"/><Relationship Id="rId2" Type="http://schemas.openxmlformats.org/officeDocument/2006/relationships/image" Target="../media/image29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8.jpeg"/><Relationship Id="rId11" Type="http://schemas.openxmlformats.org/officeDocument/2006/relationships/hyperlink" Target="http://upload.wikimedia.org/wikipedia/commons/2/29/Stern-Gerlach_experiment.PNG" TargetMode="External"/><Relationship Id="rId5" Type="http://schemas.openxmlformats.org/officeDocument/2006/relationships/image" Target="../media/image451.png"/><Relationship Id="rId10" Type="http://schemas.openxmlformats.org/officeDocument/2006/relationships/image" Target="../media/image4330.png"/><Relationship Id="rId4" Type="http://schemas.openxmlformats.org/officeDocument/2006/relationships/image" Target="../media/image4501.png"/><Relationship Id="rId9" Type="http://schemas.openxmlformats.org/officeDocument/2006/relationships/image" Target="../media/image427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jpeg"/><Relationship Id="rId7" Type="http://schemas.openxmlformats.org/officeDocument/2006/relationships/image" Target="../media/image2511.png"/><Relationship Id="rId2" Type="http://schemas.openxmlformats.org/officeDocument/2006/relationships/image" Target="../media/image4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0.png"/><Relationship Id="rId5" Type="http://schemas.openxmlformats.org/officeDocument/2006/relationships/image" Target="../media/image461.png"/><Relationship Id="rId4" Type="http://schemas.openxmlformats.org/officeDocument/2006/relationships/hyperlink" Target="http://upload.wikimedia.org/wikipedia/commons/2/29/Stern-Gerlach_experiment.PNG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image" Target="../media/image46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80.png"/><Relationship Id="rId13" Type="http://schemas.openxmlformats.org/officeDocument/2006/relationships/image" Target="../media/image453.png"/><Relationship Id="rId3" Type="http://schemas.openxmlformats.org/officeDocument/2006/relationships/image" Target="../media/image4430.png"/><Relationship Id="rId7" Type="http://schemas.openxmlformats.org/officeDocument/2006/relationships/image" Target="../media/image4470.png"/><Relationship Id="rId12" Type="http://schemas.openxmlformats.org/officeDocument/2006/relationships/image" Target="../media/image45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60.png"/><Relationship Id="rId11" Type="http://schemas.openxmlformats.org/officeDocument/2006/relationships/image" Target="../media/image4510.png"/><Relationship Id="rId5" Type="http://schemas.openxmlformats.org/officeDocument/2006/relationships/image" Target="../media/image4450.png"/><Relationship Id="rId10" Type="http://schemas.openxmlformats.org/officeDocument/2006/relationships/image" Target="../media/image4500.png"/><Relationship Id="rId4" Type="http://schemas.openxmlformats.org/officeDocument/2006/relationships/image" Target="../media/image4440.png"/><Relationship Id="rId9" Type="http://schemas.openxmlformats.org/officeDocument/2006/relationships/image" Target="../media/image449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90.png"/><Relationship Id="rId3" Type="http://schemas.openxmlformats.org/officeDocument/2006/relationships/image" Target="../media/image454.png"/><Relationship Id="rId7" Type="http://schemas.openxmlformats.org/officeDocument/2006/relationships/image" Target="../media/image4580.png"/><Relationship Id="rId2" Type="http://schemas.openxmlformats.org/officeDocument/2006/relationships/image" Target="../media/image4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70.png"/><Relationship Id="rId5" Type="http://schemas.openxmlformats.org/officeDocument/2006/relationships/image" Target="../media/image456.png"/><Relationship Id="rId10" Type="http://schemas.openxmlformats.org/officeDocument/2006/relationships/image" Target="../media/image4651.png"/><Relationship Id="rId4" Type="http://schemas.openxmlformats.org/officeDocument/2006/relationships/image" Target="../media/image463.png"/><Relationship Id="rId9" Type="http://schemas.openxmlformats.org/officeDocument/2006/relationships/image" Target="../media/image4642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png"/><Relationship Id="rId3" Type="http://schemas.openxmlformats.org/officeDocument/2006/relationships/image" Target="../media/image4630.png"/><Relationship Id="rId7" Type="http://schemas.openxmlformats.org/officeDocument/2006/relationships/image" Target="../media/image4660.png"/><Relationship Id="rId2" Type="http://schemas.openxmlformats.org/officeDocument/2006/relationships/image" Target="../media/image4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650.png"/><Relationship Id="rId4" Type="http://schemas.openxmlformats.org/officeDocument/2006/relationships/image" Target="../media/image4641.png"/><Relationship Id="rId9" Type="http://schemas.openxmlformats.org/officeDocument/2006/relationships/image" Target="../media/image468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:\Dropbox\Documents\課程\YoungTextBook\Images\Chapter28\A_Images\A_Figures_and_Photos\28_26_Figure.jpg">
            <a:extLst>
              <a:ext uri="{FF2B5EF4-FFF2-40B4-BE49-F238E27FC236}">
                <a16:creationId xmlns:a16="http://schemas.microsoft.com/office/drawing/2014/main" id="{96AD7155-8531-4472-5C5C-586046090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66" y="1917043"/>
            <a:ext cx="2828868" cy="30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BD5A1C-7213-3850-EF0D-6A0940853EFE}"/>
              </a:ext>
            </a:extLst>
          </p:cNvPr>
          <p:cNvSpPr txBox="1"/>
          <p:nvPr/>
        </p:nvSpPr>
        <p:spPr bwMode="auto">
          <a:xfrm>
            <a:off x="2641191" y="1340768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Angular momentum operators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角動量算子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oors Cartoon Images – Browse 3,569,825 Stock Photos, Vectors, and Video |  Adobe Stock">
            <a:extLst>
              <a:ext uri="{FF2B5EF4-FFF2-40B4-BE49-F238E27FC236}">
                <a16:creationId xmlns:a16="http://schemas.microsoft.com/office/drawing/2014/main" id="{93C30F86-C3B9-F50F-C566-7DA3F88C0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r="35300"/>
          <a:stretch/>
        </p:blipFill>
        <p:spPr bwMode="auto">
          <a:xfrm>
            <a:off x="2815557" y="4391293"/>
            <a:ext cx="853628" cy="180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2EE497-007D-BCF3-B5B4-6024DE6D400E}"/>
              </a:ext>
            </a:extLst>
          </p:cNvPr>
          <p:cNvSpPr/>
          <p:nvPr/>
        </p:nvSpPr>
        <p:spPr>
          <a:xfrm>
            <a:off x="5652120" y="1017303"/>
            <a:ext cx="1930831" cy="2411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6" name="Picture 2" descr="青蛙王子怎么画简单好看青蛙简笔画图片- 巧巧简笔画">
            <a:extLst>
              <a:ext uri="{FF2B5EF4-FFF2-40B4-BE49-F238E27FC236}">
                <a16:creationId xmlns:a16="http://schemas.microsoft.com/office/drawing/2014/main" id="{1850FAC6-89E2-C95A-DD46-94098F2D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0494"/>
            <a:ext cx="2134768" cy="18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ana (The Princess and the Frog) - Wikipedia">
            <a:extLst>
              <a:ext uri="{FF2B5EF4-FFF2-40B4-BE49-F238E27FC236}">
                <a16:creationId xmlns:a16="http://schemas.microsoft.com/office/drawing/2014/main" id="{A7F5905E-D697-FA9C-0FF8-A869ADBD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159547"/>
            <a:ext cx="1800200" cy="2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35BB98-5677-5BA5-0572-8723F0A80184}"/>
                  </a:ext>
                </a:extLst>
              </p:cNvPr>
              <p:cNvSpPr txBox="1"/>
              <p:nvPr/>
            </p:nvSpPr>
            <p:spPr bwMode="auto">
              <a:xfrm>
                <a:off x="2963240" y="1245905"/>
                <a:ext cx="446375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35BB98-5677-5BA5-0572-8723F0A80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3240" y="1245905"/>
                <a:ext cx="446375" cy="3764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Doors Cartoon Images – Browse 3,569,825 Stock Photos, Vectors, and Video |  Adobe Stock">
            <a:extLst>
              <a:ext uri="{FF2B5EF4-FFF2-40B4-BE49-F238E27FC236}">
                <a16:creationId xmlns:a16="http://schemas.microsoft.com/office/drawing/2014/main" id="{2409294E-E23E-929E-36DD-92409E81F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r="35300"/>
          <a:stretch/>
        </p:blipFill>
        <p:spPr bwMode="auto">
          <a:xfrm>
            <a:off x="2709934" y="1622355"/>
            <a:ext cx="853628" cy="180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15C8A7-BE18-93D8-29B3-7219B4D593B5}"/>
              </a:ext>
            </a:extLst>
          </p:cNvPr>
          <p:cNvSpPr/>
          <p:nvPr/>
        </p:nvSpPr>
        <p:spPr>
          <a:xfrm>
            <a:off x="5652120" y="3846498"/>
            <a:ext cx="1800201" cy="2504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1" name="Picture 2" descr="青蛙王子怎么画简单好看青蛙简笔画图片- 巧巧简笔画">
            <a:extLst>
              <a:ext uri="{FF2B5EF4-FFF2-40B4-BE49-F238E27FC236}">
                <a16:creationId xmlns:a16="http://schemas.microsoft.com/office/drawing/2014/main" id="{DDDACAEB-D573-9657-3F66-3D3338F58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2" y="4349947"/>
            <a:ext cx="2134768" cy="18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iana (The Princess and the Frog) - Wikipedia">
            <a:extLst>
              <a:ext uri="{FF2B5EF4-FFF2-40B4-BE49-F238E27FC236}">
                <a16:creationId xmlns:a16="http://schemas.microsoft.com/office/drawing/2014/main" id="{50FDDC28-DC84-3566-8E57-D80B16195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46498"/>
            <a:ext cx="1930831" cy="24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rince Naveen | Heroes Wiki | Fandom">
            <a:extLst>
              <a:ext uri="{FF2B5EF4-FFF2-40B4-BE49-F238E27FC236}">
                <a16:creationId xmlns:a16="http://schemas.microsoft.com/office/drawing/2014/main" id="{991235EC-131A-B17F-7169-FD3467D4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65" y="3733981"/>
            <a:ext cx="1308163" cy="264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308029-4FEE-F557-F20F-8A0C5253DEC2}"/>
                  </a:ext>
                </a:extLst>
              </p:cNvPr>
              <p:cNvSpPr txBox="1"/>
              <p:nvPr/>
            </p:nvSpPr>
            <p:spPr bwMode="auto">
              <a:xfrm>
                <a:off x="2988320" y="3985358"/>
                <a:ext cx="446375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308029-4FEE-F557-F20F-8A0C5253D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8320" y="3985358"/>
                <a:ext cx="446375" cy="3764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Doors Cartoon Images – Browse 3,569,825 Stock Photos, Vectors, and Video |  Adobe Stock">
            <a:extLst>
              <a:ext uri="{FF2B5EF4-FFF2-40B4-BE49-F238E27FC236}">
                <a16:creationId xmlns:a16="http://schemas.microsoft.com/office/drawing/2014/main" id="{E354D9E2-2604-AD60-880A-C564B8399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1" r="3090"/>
          <a:stretch/>
        </p:blipFill>
        <p:spPr bwMode="auto">
          <a:xfrm>
            <a:off x="2763291" y="4361808"/>
            <a:ext cx="853628" cy="180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F767D895-00B8-8DB4-9598-43392C051DB1}"/>
                  </a:ext>
                </a:extLst>
              </p:cNvPr>
              <p:cNvSpPr txBox="1"/>
              <p:nvPr/>
            </p:nvSpPr>
            <p:spPr bwMode="auto">
              <a:xfrm>
                <a:off x="3451990" y="282550"/>
                <a:ext cx="131267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F767D895-00B8-8DB4-9598-43392C051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1990" y="282550"/>
                <a:ext cx="13126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4">
                <a:extLst>
                  <a:ext uri="{FF2B5EF4-FFF2-40B4-BE49-F238E27FC236}">
                    <a16:creationId xmlns:a16="http://schemas.microsoft.com/office/drawing/2014/main" id="{CC243EC7-B7A4-4317-F095-931307ED8627}"/>
                  </a:ext>
                </a:extLst>
              </p:cNvPr>
              <p:cNvSpPr/>
              <p:nvPr/>
            </p:nvSpPr>
            <p:spPr>
              <a:xfrm>
                <a:off x="623541" y="785112"/>
                <a:ext cx="4729557" cy="3767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𝐴𝐵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𝐵𝐴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4">
                <a:extLst>
                  <a:ext uri="{FF2B5EF4-FFF2-40B4-BE49-F238E27FC236}">
                    <a16:creationId xmlns:a16="http://schemas.microsoft.com/office/drawing/2014/main" id="{CC243EC7-B7A4-4317-F095-931307ED8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41" y="785112"/>
                <a:ext cx="4729557" cy="376770"/>
              </a:xfrm>
              <a:prstGeom prst="rect">
                <a:avLst/>
              </a:prstGeom>
              <a:blipFill>
                <a:blip r:embed="rId8"/>
                <a:stretch>
                  <a:fillRect t="-103226" r="-4011" b="-16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0396E-E82A-8021-4EA2-710A4A0BFD27}"/>
                  </a:ext>
                </a:extLst>
              </p:cNvPr>
              <p:cNvSpPr txBox="1"/>
              <p:nvPr/>
            </p:nvSpPr>
            <p:spPr bwMode="auto">
              <a:xfrm>
                <a:off x="1337861" y="1234044"/>
                <a:ext cx="446375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0396E-E82A-8021-4EA2-710A4A0BF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7861" y="1234044"/>
                <a:ext cx="446375" cy="3764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F45B64-0680-7BD8-649E-77BBBD0CFC80}"/>
                  </a:ext>
                </a:extLst>
              </p:cNvPr>
              <p:cNvSpPr txBox="1"/>
              <p:nvPr/>
            </p:nvSpPr>
            <p:spPr bwMode="auto">
              <a:xfrm>
                <a:off x="4348812" y="3259632"/>
                <a:ext cx="446375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F45B64-0680-7BD8-649E-77BBBD0CF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8812" y="3259632"/>
                <a:ext cx="446375" cy="3764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4">
                <a:extLst>
                  <a:ext uri="{FF2B5EF4-FFF2-40B4-BE49-F238E27FC236}">
                    <a16:creationId xmlns:a16="http://schemas.microsoft.com/office/drawing/2014/main" id="{9771E60F-DCD4-7022-ACFB-30348174240F}"/>
                  </a:ext>
                </a:extLst>
              </p:cNvPr>
              <p:cNvSpPr/>
              <p:nvPr/>
            </p:nvSpPr>
            <p:spPr>
              <a:xfrm>
                <a:off x="6271260" y="3450525"/>
                <a:ext cx="561919" cy="3767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4">
                <a:extLst>
                  <a:ext uri="{FF2B5EF4-FFF2-40B4-BE49-F238E27FC236}">
                    <a16:creationId xmlns:a16="http://schemas.microsoft.com/office/drawing/2014/main" id="{9771E60F-DCD4-7022-ACFB-3034817424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260" y="3450525"/>
                <a:ext cx="561919" cy="376770"/>
              </a:xfrm>
              <a:prstGeom prst="rect">
                <a:avLst/>
              </a:prstGeom>
              <a:blipFill>
                <a:blip r:embed="rId11"/>
                <a:stretch>
                  <a:fillRect l="-45652" t="-103226" r="-30435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8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34791 0.00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B0E39F8F-9663-DD11-EEFF-265EF3974284}"/>
                  </a:ext>
                </a:extLst>
              </p:cNvPr>
              <p:cNvSpPr/>
              <p:nvPr/>
            </p:nvSpPr>
            <p:spPr>
              <a:xfrm>
                <a:off x="1234396" y="4106179"/>
                <a:ext cx="2088232" cy="396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B0E39F8F-9663-DD11-EEFF-265EF39742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396" y="4106179"/>
                <a:ext cx="2088232" cy="396775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1">
                <a:extLst>
                  <a:ext uri="{FF2B5EF4-FFF2-40B4-BE49-F238E27FC236}">
                    <a16:creationId xmlns:a16="http://schemas.microsoft.com/office/drawing/2014/main" id="{60109310-2485-A2AC-FD0E-03793E87D030}"/>
                  </a:ext>
                </a:extLst>
              </p:cNvPr>
              <p:cNvSpPr/>
              <p:nvPr/>
            </p:nvSpPr>
            <p:spPr>
              <a:xfrm>
                <a:off x="1270124" y="2925800"/>
                <a:ext cx="2088232" cy="7010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11">
                <a:extLst>
                  <a:ext uri="{FF2B5EF4-FFF2-40B4-BE49-F238E27FC236}">
                    <a16:creationId xmlns:a16="http://schemas.microsoft.com/office/drawing/2014/main" id="{60109310-2485-A2AC-FD0E-03793E87D0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124" y="2925800"/>
                <a:ext cx="2088232" cy="7010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C6701032-19D3-DA4B-691B-6CC71360E0A0}"/>
                  </a:ext>
                </a:extLst>
              </p:cNvPr>
              <p:cNvSpPr/>
              <p:nvPr/>
            </p:nvSpPr>
            <p:spPr>
              <a:xfrm>
                <a:off x="1228950" y="4561369"/>
                <a:ext cx="2630829" cy="6934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C6701032-19D3-DA4B-691B-6CC71360E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950" y="4561369"/>
                <a:ext cx="2630829" cy="6934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4C25373A-A5EC-9DF5-70EE-316BA79B2DA3}"/>
                  </a:ext>
                </a:extLst>
              </p:cNvPr>
              <p:cNvSpPr/>
              <p:nvPr/>
            </p:nvSpPr>
            <p:spPr>
              <a:xfrm>
                <a:off x="1232735" y="6086339"/>
                <a:ext cx="4104456" cy="6751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4C25373A-A5EC-9DF5-70EE-316BA79B2D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735" y="6086339"/>
                <a:ext cx="4104456" cy="6751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8B0BFF-FF14-044C-2D5F-D66BC92C4F6E}"/>
                  </a:ext>
                </a:extLst>
              </p:cNvPr>
              <p:cNvSpPr txBox="1"/>
              <p:nvPr/>
            </p:nvSpPr>
            <p:spPr bwMode="auto">
              <a:xfrm>
                <a:off x="1221419" y="5334464"/>
                <a:ext cx="56412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因此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的本徵態</a:t>
                </a:r>
                <a:r>
                  <a:rPr lang="en-GB" dirty="0">
                    <a:solidFill>
                      <a:srgbClr val="FF0000"/>
                    </a:solidFill>
                  </a:rPr>
                  <a:t>：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，</a:t>
                </a:r>
                <a:r>
                  <a:rPr lang="en-US" dirty="0" err="1">
                    <a:solidFill>
                      <a:srgbClr val="FF0000"/>
                    </a:solidFill>
                  </a:rPr>
                  <a:t>也是能量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的本徵態</a:t>
                </a:r>
                <a:r>
                  <a:rPr lang="en-US" dirty="0">
                    <a:solidFill>
                      <a:srgbClr val="FF0000"/>
                    </a:solidFill>
                  </a:rPr>
                  <a:t>，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8B0BFF-FF14-044C-2D5F-D66BC92C4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1419" y="5334464"/>
                <a:ext cx="5641273" cy="369332"/>
              </a:xfrm>
              <a:prstGeom prst="rect">
                <a:avLst/>
              </a:prstGeom>
              <a:blipFill>
                <a:blip r:embed="rId6"/>
                <a:stretch>
                  <a:fillRect l="-899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88563D57-FB4A-1B68-C685-904794AC1B87}"/>
                  </a:ext>
                </a:extLst>
              </p:cNvPr>
              <p:cNvSpPr/>
              <p:nvPr/>
            </p:nvSpPr>
            <p:spPr>
              <a:xfrm>
                <a:off x="1270124" y="1666609"/>
                <a:ext cx="2238539" cy="7425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88563D57-FB4A-1B68-C685-904794AC1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124" y="1666609"/>
                <a:ext cx="2238539" cy="742511"/>
              </a:xfrm>
              <a:prstGeom prst="rect">
                <a:avLst/>
              </a:prstGeom>
              <a:blipFill>
                <a:blip r:embed="rId7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O Carbon Monoxide 3d Molecule Isolated On White Royalty Free SVG,  Cliparts, Vectors, and Stock Illustration. Image 48278349.">
            <a:extLst>
              <a:ext uri="{FF2B5EF4-FFF2-40B4-BE49-F238E27FC236}">
                <a16:creationId xmlns:a16="http://schemas.microsoft.com/office/drawing/2014/main" id="{7EB2AC8D-8B23-9E8D-3B1C-8D4D9EB12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36180" r="43700" b="39613"/>
          <a:stretch/>
        </p:blipFill>
        <p:spPr bwMode="auto">
          <a:xfrm>
            <a:off x="4119803" y="247463"/>
            <a:ext cx="1512168" cy="5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87909B-9D69-AB6F-4B7E-97FE9D635044}"/>
              </a:ext>
            </a:extLst>
          </p:cNvPr>
          <p:cNvSpPr txBox="1"/>
          <p:nvPr/>
        </p:nvSpPr>
        <p:spPr bwMode="auto">
          <a:xfrm>
            <a:off x="1174014" y="384026"/>
            <a:ext cx="3384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考慮雙原子分子，例如CO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C83817-0AED-9D37-0FD6-CF58B60F8EB0}"/>
                  </a:ext>
                </a:extLst>
              </p:cNvPr>
              <p:cNvSpPr txBox="1"/>
              <p:nvPr/>
            </p:nvSpPr>
            <p:spPr bwMode="auto">
              <a:xfrm>
                <a:off x="1174014" y="785692"/>
                <a:ext cx="35283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以鍵結方向為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軸：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C83817-0AED-9D37-0FD6-CF58B60F8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4014" y="785692"/>
                <a:ext cx="3528391" cy="369332"/>
              </a:xfrm>
              <a:prstGeom prst="rect">
                <a:avLst/>
              </a:prstGeom>
              <a:blipFill>
                <a:blip r:embed="rId9"/>
                <a:stretch>
                  <a:fillRect l="-143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772317-8095-BDFB-EAF0-35BC4E4FA286}"/>
              </a:ext>
            </a:extLst>
          </p:cNvPr>
          <p:cNvCxnSpPr/>
          <p:nvPr/>
        </p:nvCxnSpPr>
        <p:spPr>
          <a:xfrm>
            <a:off x="7452320" y="968224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D:\Users\Vincent\Downloads\Data\Knight\Media\Chapter18\Images\18_12Figure-F.jpg">
            <a:extLst>
              <a:ext uri="{FF2B5EF4-FFF2-40B4-BE49-F238E27FC236}">
                <a16:creationId xmlns:a16="http://schemas.microsoft.com/office/drawing/2014/main" id="{B825190D-23FF-3C90-B9D0-D4DE91E3C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37" b="27779"/>
          <a:stretch>
            <a:fillRect/>
          </a:stretch>
        </p:blipFill>
        <p:spPr bwMode="auto">
          <a:xfrm>
            <a:off x="6764475" y="238556"/>
            <a:ext cx="1911981" cy="518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65CEC-8152-537E-4043-A34530A2FE4C}"/>
                  </a:ext>
                </a:extLst>
              </p:cNvPr>
              <p:cNvSpPr txBox="1"/>
              <p:nvPr/>
            </p:nvSpPr>
            <p:spPr bwMode="auto">
              <a:xfrm>
                <a:off x="8388424" y="783558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65CEC-8152-537E-4043-A34530A2F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8424" y="783558"/>
                <a:ext cx="288032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73D637-85C2-C97C-53DB-4531505F0800}"/>
                  </a:ext>
                </a:extLst>
              </p:cNvPr>
              <p:cNvSpPr txBox="1"/>
              <p:nvPr/>
            </p:nvSpPr>
            <p:spPr bwMode="auto">
              <a:xfrm>
                <a:off x="8325994" y="2564904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73D637-85C2-C97C-53DB-4531505F0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25994" y="2564904"/>
                <a:ext cx="288032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7319DA-0132-41D1-4332-444FC79E2389}"/>
                  </a:ext>
                </a:extLst>
              </p:cNvPr>
              <p:cNvSpPr txBox="1"/>
              <p:nvPr/>
            </p:nvSpPr>
            <p:spPr bwMode="auto">
              <a:xfrm>
                <a:off x="8288079" y="4409763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7319DA-0132-41D1-4332-444FC79E2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8079" y="4409763"/>
                <a:ext cx="288032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4A8A2D-2790-A51F-09B8-F40A3914AA40}"/>
                  </a:ext>
                </a:extLst>
              </p:cNvPr>
              <p:cNvSpPr txBox="1"/>
              <p:nvPr/>
            </p:nvSpPr>
            <p:spPr bwMode="auto">
              <a:xfrm>
                <a:off x="6880282" y="1054311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4A8A2D-2790-A51F-09B8-F40A3914A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0282" y="1054311"/>
                <a:ext cx="288032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2B63D9-1B74-D674-415A-DE3A97B42D88}"/>
                  </a:ext>
                </a:extLst>
              </p:cNvPr>
              <p:cNvSpPr txBox="1"/>
              <p:nvPr/>
            </p:nvSpPr>
            <p:spPr bwMode="auto">
              <a:xfrm>
                <a:off x="6773252" y="2825791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2B63D9-1B74-D674-415A-DE3A97B42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3252" y="2825791"/>
                <a:ext cx="288032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AC8A2F-893D-145F-F9BD-835FE2150A60}"/>
                  </a:ext>
                </a:extLst>
              </p:cNvPr>
              <p:cNvSpPr txBox="1"/>
              <p:nvPr/>
            </p:nvSpPr>
            <p:spPr bwMode="auto">
              <a:xfrm>
                <a:off x="6773252" y="4691212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AC8A2F-893D-145F-F9BD-835FE2150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3252" y="4691212"/>
                <a:ext cx="288032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0992E2-B3CF-6D85-D446-C5A575A3A6C4}"/>
                  </a:ext>
                </a:extLst>
              </p:cNvPr>
              <p:cNvSpPr txBox="1"/>
              <p:nvPr/>
            </p:nvSpPr>
            <p:spPr bwMode="auto">
              <a:xfrm>
                <a:off x="1174013" y="1220885"/>
                <a:ext cx="5065469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轉動動能可以以轉動慣量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及角動量表示：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0992E2-B3CF-6D85-D446-C5A575A3A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4013" y="1220885"/>
                <a:ext cx="5065469" cy="391261"/>
              </a:xfrm>
              <a:prstGeom prst="rect">
                <a:avLst/>
              </a:prstGeom>
              <a:blipFill>
                <a:blip r:embed="rId17"/>
                <a:stretch>
                  <a:fillRect l="-1000" t="-6452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D64DA77-D616-54D7-41CF-8660EED7FD77}"/>
              </a:ext>
            </a:extLst>
          </p:cNvPr>
          <p:cNvSpPr txBox="1"/>
          <p:nvPr/>
        </p:nvSpPr>
        <p:spPr bwMode="auto">
          <a:xfrm>
            <a:off x="1203600" y="2455574"/>
            <a:ext cx="2305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已知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85BCD2-2005-B769-A45C-9AE3F20896C8}"/>
                  </a:ext>
                </a:extLst>
              </p:cNvPr>
              <p:cNvSpPr txBox="1"/>
              <p:nvPr/>
            </p:nvSpPr>
            <p:spPr bwMode="auto">
              <a:xfrm>
                <a:off x="1977447" y="2455574"/>
                <a:ext cx="1553944" cy="3912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85BCD2-2005-B769-A45C-9AE3F2089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7447" y="2455574"/>
                <a:ext cx="1553944" cy="391261"/>
              </a:xfrm>
              <a:prstGeom prst="rect">
                <a:avLst/>
              </a:prstGeom>
              <a:blipFill>
                <a:blip r:embed="rId18"/>
                <a:stretch>
                  <a:fillRect b="-3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D1721C-A727-6A02-2705-9CF3CFBA29B5}"/>
                  </a:ext>
                </a:extLst>
              </p:cNvPr>
              <p:cNvSpPr txBox="1"/>
              <p:nvPr/>
            </p:nvSpPr>
            <p:spPr bwMode="auto">
              <a:xfrm>
                <a:off x="1259559" y="3685812"/>
                <a:ext cx="4658810" cy="396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i="1">
                        <a:latin typeface="Cambria Math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可以以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表示：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D1721C-A727-6A02-2705-9CF3CFBA2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559" y="3685812"/>
                <a:ext cx="4658810" cy="396775"/>
              </a:xfrm>
              <a:prstGeom prst="rect">
                <a:avLst/>
              </a:prstGeom>
              <a:blipFill>
                <a:blip r:embed="rId19"/>
                <a:stretch>
                  <a:fillRect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80807A-3DFD-7A74-591E-9C8646AF9BD0}"/>
                  </a:ext>
                </a:extLst>
              </p:cNvPr>
              <p:cNvSpPr txBox="1"/>
              <p:nvPr/>
            </p:nvSpPr>
            <p:spPr bwMode="auto">
              <a:xfrm>
                <a:off x="1239009" y="5685901"/>
                <a:ext cx="65733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能量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的本徵</a:t>
                </a:r>
                <a:r>
                  <a:rPr lang="en-US" dirty="0">
                    <a:solidFill>
                      <a:srgbClr val="FF0000"/>
                    </a:solidFill>
                  </a:rPr>
                  <a:t>值就是將對應的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的本徵</a:t>
                </a:r>
                <a:r>
                  <a:rPr lang="en-GB" dirty="0" err="1">
                    <a:solidFill>
                      <a:srgbClr val="FF0000"/>
                    </a:solidFill>
                  </a:rPr>
                  <a:t>值代入即可</a:t>
                </a:r>
                <a:r>
                  <a:rPr lang="en-GB" dirty="0">
                    <a:solidFill>
                      <a:srgbClr val="FF0000"/>
                    </a:solidFill>
                  </a:rPr>
                  <a:t>：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80807A-3DFD-7A74-591E-9C8646AF9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9009" y="5685901"/>
                <a:ext cx="6573351" cy="369332"/>
              </a:xfrm>
              <a:prstGeom prst="rect">
                <a:avLst/>
              </a:prstGeom>
              <a:blipFill>
                <a:blip r:embed="rId20"/>
                <a:stretch>
                  <a:fillRect l="-77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953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/>
      <p:bldP spid="25" grpId="0"/>
      <p:bldP spid="2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6D01B-E630-5C7E-1240-E66444AFF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96" y="1343019"/>
            <a:ext cx="7223736" cy="2088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68B07A-85B9-4E72-38D9-1A019666051F}"/>
                  </a:ext>
                </a:extLst>
              </p:cNvPr>
              <p:cNvSpPr txBox="1"/>
              <p:nvPr/>
            </p:nvSpPr>
            <p:spPr bwMode="auto">
              <a:xfrm>
                <a:off x="1403648" y="3933056"/>
                <a:ext cx="41044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For b) try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=0,1,2.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68B07A-85B9-4E72-38D9-1A0196660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3933056"/>
                <a:ext cx="4104456" cy="369332"/>
              </a:xfrm>
              <a:prstGeom prst="rect">
                <a:avLst/>
              </a:prstGeom>
              <a:blipFill>
                <a:blip r:embed="rId3"/>
                <a:stretch>
                  <a:fillRect l="-123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5753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C6A097-60F3-C87F-D93E-59E23F8D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95851"/>
            <a:ext cx="5248198" cy="64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132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45309B9B-280E-967B-2F12-3D701D3B61A4}"/>
                  </a:ext>
                </a:extLst>
              </p:cNvPr>
              <p:cNvSpPr/>
              <p:nvPr/>
            </p:nvSpPr>
            <p:spPr>
              <a:xfrm>
                <a:off x="1649474" y="2010747"/>
                <a:ext cx="2052228" cy="62805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45309B9B-280E-967B-2F12-3D701D3B6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74" y="2010747"/>
                <a:ext cx="2052228" cy="628057"/>
              </a:xfrm>
              <a:prstGeom prst="rect">
                <a:avLst/>
              </a:prstGeom>
              <a:blipFill>
                <a:blip r:embed="rId2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B0E4224-8EE3-CD19-E4F6-A7C10A7009A2}"/>
              </a:ext>
            </a:extLst>
          </p:cNvPr>
          <p:cNvCxnSpPr/>
          <p:nvPr/>
        </p:nvCxnSpPr>
        <p:spPr>
          <a:xfrm>
            <a:off x="7060045" y="1350356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 descr="D:\Users\Vincent\Downloads\Data\Knight\Media\Chapter18\Images\18_12Figure-F.jpg">
            <a:extLst>
              <a:ext uri="{FF2B5EF4-FFF2-40B4-BE49-F238E27FC236}">
                <a16:creationId xmlns:a16="http://schemas.microsoft.com/office/drawing/2014/main" id="{2CBB2AE8-E10E-26C8-709A-1CF7DA45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37" b="27779"/>
          <a:stretch>
            <a:fillRect/>
          </a:stretch>
        </p:blipFill>
        <p:spPr bwMode="auto">
          <a:xfrm>
            <a:off x="6372200" y="620688"/>
            <a:ext cx="1911981" cy="518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92DA52-6212-2456-D805-CF5C23E54EB3}"/>
                  </a:ext>
                </a:extLst>
              </p:cNvPr>
              <p:cNvSpPr txBox="1"/>
              <p:nvPr/>
            </p:nvSpPr>
            <p:spPr bwMode="auto">
              <a:xfrm>
                <a:off x="7996149" y="1165690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92DA52-6212-2456-D805-CF5C23E54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6149" y="1165690"/>
                <a:ext cx="288032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E1183D-039A-CA82-6389-3630EF910BCB}"/>
                  </a:ext>
                </a:extLst>
              </p:cNvPr>
              <p:cNvSpPr txBox="1"/>
              <p:nvPr/>
            </p:nvSpPr>
            <p:spPr bwMode="auto">
              <a:xfrm>
                <a:off x="7933719" y="2947036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E1183D-039A-CA82-6389-3630EF910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3719" y="2947036"/>
                <a:ext cx="288032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B23758-FC68-E628-6D52-2C386C87316C}"/>
                  </a:ext>
                </a:extLst>
              </p:cNvPr>
              <p:cNvSpPr txBox="1"/>
              <p:nvPr/>
            </p:nvSpPr>
            <p:spPr bwMode="auto">
              <a:xfrm>
                <a:off x="7895804" y="4791895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B23758-FC68-E628-6D52-2C386C873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95804" y="4791895"/>
                <a:ext cx="288032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5C11C9-F657-02ED-83F7-82B9C84E3FA6}"/>
                  </a:ext>
                </a:extLst>
              </p:cNvPr>
              <p:cNvSpPr txBox="1"/>
              <p:nvPr/>
            </p:nvSpPr>
            <p:spPr bwMode="auto">
              <a:xfrm>
                <a:off x="6488007" y="1436443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5C11C9-F657-02ED-83F7-82B9C84E3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8007" y="1436443"/>
                <a:ext cx="288032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1C3581-37AB-0B4E-0263-27405A900F62}"/>
                  </a:ext>
                </a:extLst>
              </p:cNvPr>
              <p:cNvSpPr txBox="1"/>
              <p:nvPr/>
            </p:nvSpPr>
            <p:spPr bwMode="auto">
              <a:xfrm>
                <a:off x="6380977" y="3207923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1C3581-37AB-0B4E-0263-27405A900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0977" y="3207923"/>
                <a:ext cx="288032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A7F8C2-922B-CB05-938C-A1909BED754F}"/>
                  </a:ext>
                </a:extLst>
              </p:cNvPr>
              <p:cNvSpPr txBox="1"/>
              <p:nvPr/>
            </p:nvSpPr>
            <p:spPr bwMode="auto">
              <a:xfrm>
                <a:off x="6380977" y="5073344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A7F8C2-922B-CB05-938C-A1909BED7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0977" y="5073344"/>
                <a:ext cx="288032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5847E0-D358-C795-F916-4C9D02B02B33}"/>
                  </a:ext>
                </a:extLst>
              </p:cNvPr>
              <p:cNvSpPr txBox="1"/>
              <p:nvPr/>
            </p:nvSpPr>
            <p:spPr bwMode="auto">
              <a:xfrm>
                <a:off x="1607343" y="333973"/>
                <a:ext cx="34563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如圖所示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5847E0-D358-C795-F916-4C9D02B02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7343" y="333973"/>
                <a:ext cx="3456384" cy="369332"/>
              </a:xfrm>
              <a:prstGeom prst="rect">
                <a:avLst/>
              </a:prstGeom>
              <a:blipFill>
                <a:blip r:embed="rId10"/>
                <a:stretch>
                  <a:fillRect l="-1465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D4CA6DA-24CE-0604-7323-BB7E2E765F02}"/>
                  </a:ext>
                </a:extLst>
              </p:cNvPr>
              <p:cNvSpPr txBox="1"/>
              <p:nvPr/>
            </p:nvSpPr>
            <p:spPr bwMode="auto">
              <a:xfrm>
                <a:off x="1619672" y="717680"/>
                <a:ext cx="3635896" cy="532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den>
                        </m:f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D4CA6DA-24CE-0604-7323-BB7E2E765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717680"/>
                <a:ext cx="3635896" cy="532838"/>
              </a:xfrm>
              <a:prstGeom prst="rect">
                <a:avLst/>
              </a:prstGeom>
              <a:blipFill>
                <a:blip r:embed="rId11"/>
                <a:stretch>
                  <a:fillRect l="-1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D936417-ABAC-137A-7C65-74A478E1439F}"/>
              </a:ext>
            </a:extLst>
          </p:cNvPr>
          <p:cNvSpPr txBox="1"/>
          <p:nvPr/>
        </p:nvSpPr>
        <p:spPr bwMode="auto">
          <a:xfrm>
            <a:off x="1607343" y="1250518"/>
            <a:ext cx="37624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這些能階將永遠無法激發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618E32-AD54-A4B7-7B36-56555DF19958}"/>
                  </a:ext>
                </a:extLst>
              </p:cNvPr>
              <p:cNvSpPr txBox="1"/>
              <p:nvPr/>
            </p:nvSpPr>
            <p:spPr bwMode="auto">
              <a:xfrm>
                <a:off x="1619672" y="1619850"/>
                <a:ext cx="43801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只有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的能階留下！能量由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決定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618E32-AD54-A4B7-7B36-56555DF19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1619850"/>
                <a:ext cx="4380159" cy="369332"/>
              </a:xfrm>
              <a:prstGeom prst="rect">
                <a:avLst/>
              </a:prstGeom>
              <a:blipFill>
                <a:blip r:embed="rId12"/>
                <a:stretch>
                  <a:fillRect l="-11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E92840-05C9-4C3A-A31A-419D475BB0C5}"/>
                  </a:ext>
                </a:extLst>
              </p:cNvPr>
              <p:cNvSpPr txBox="1"/>
              <p:nvPr/>
            </p:nvSpPr>
            <p:spPr bwMode="auto">
              <a:xfrm>
                <a:off x="1633376" y="3021710"/>
                <a:ext cx="42347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光譜線對應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+1→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的躍遷，能差為：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E92840-05C9-4C3A-A31A-419D475BB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3376" y="3021710"/>
                <a:ext cx="4234768" cy="369332"/>
              </a:xfrm>
              <a:prstGeom prst="rect">
                <a:avLst/>
              </a:prstGeom>
              <a:blipFill>
                <a:blip r:embed="rId13"/>
                <a:stretch>
                  <a:fillRect l="-119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604BCD6D-68F7-4877-1B62-F5DC9EA68327}"/>
                  </a:ext>
                </a:extLst>
              </p:cNvPr>
              <p:cNvSpPr/>
              <p:nvPr/>
            </p:nvSpPr>
            <p:spPr>
              <a:xfrm>
                <a:off x="1599524" y="3445199"/>
                <a:ext cx="2102178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604BCD6D-68F7-4877-1B62-F5DC9EA68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524" y="3445199"/>
                <a:ext cx="2102178" cy="646331"/>
              </a:xfrm>
              <a:prstGeom prst="rect">
                <a:avLst/>
              </a:prstGeom>
              <a:blipFill>
                <a:blip r:embed="rId14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C79C266E-4A89-4927-780D-6A892A375E1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40073"/>
          <a:stretch/>
        </p:blipFill>
        <p:spPr>
          <a:xfrm>
            <a:off x="1619672" y="4221088"/>
            <a:ext cx="4380160" cy="2374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97E164-C9B2-2336-0950-786E851868C1}"/>
                  </a:ext>
                </a:extLst>
              </p:cNvPr>
              <p:cNvSpPr txBox="1"/>
              <p:nvPr/>
            </p:nvSpPr>
            <p:spPr bwMode="auto">
              <a:xfrm>
                <a:off x="1649473" y="2638804"/>
                <a:ext cx="48385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因角動量受恆，發射光子的前後態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=±1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97E164-C9B2-2336-0950-786E85186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9473" y="2638804"/>
                <a:ext cx="4838533" cy="369332"/>
              </a:xfrm>
              <a:prstGeom prst="rect">
                <a:avLst/>
              </a:prstGeom>
              <a:blipFill>
                <a:blip r:embed="rId16"/>
                <a:stretch>
                  <a:fillRect l="-13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54941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75B0C5-A87F-0357-666D-C845F9815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648" y="0"/>
            <a:ext cx="4180703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45309B9B-280E-967B-2F12-3D701D3B61A4}"/>
                  </a:ext>
                </a:extLst>
              </p:cNvPr>
              <p:cNvSpPr/>
              <p:nvPr/>
            </p:nvSpPr>
            <p:spPr>
              <a:xfrm>
                <a:off x="3347864" y="692696"/>
                <a:ext cx="2052228" cy="62805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45309B9B-280E-967B-2F12-3D701D3B6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692696"/>
                <a:ext cx="2052228" cy="628057"/>
              </a:xfrm>
              <a:prstGeom prst="rect">
                <a:avLst/>
              </a:prstGeom>
              <a:blipFill>
                <a:blip r:embed="rId3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42262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FB803-2FCE-8125-B066-8D84015CE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34" y="527412"/>
            <a:ext cx="6415732" cy="58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8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A6AF84-4C00-C6E2-E3D7-D86D23EC839E}"/>
              </a:ext>
            </a:extLst>
          </p:cNvPr>
          <p:cNvSpPr txBox="1"/>
          <p:nvPr/>
        </p:nvSpPr>
        <p:spPr bwMode="auto">
          <a:xfrm>
            <a:off x="1331640" y="692696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現在我們正式由一維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空間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進入三維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空間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188F1D04-3B85-6CB5-676D-B8CA66CD45F4}"/>
                  </a:ext>
                </a:extLst>
              </p:cNvPr>
              <p:cNvSpPr txBox="1"/>
              <p:nvPr/>
            </p:nvSpPr>
            <p:spPr bwMode="auto">
              <a:xfrm>
                <a:off x="1391785" y="1649732"/>
                <a:ext cx="39002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zh-TW" altLang="en-US" i="1"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i="1" smtClean="0"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188F1D04-3B85-6CB5-676D-B8CA66CD4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1785" y="1649732"/>
                <a:ext cx="3900295" cy="369332"/>
              </a:xfrm>
              <a:prstGeom prst="rect">
                <a:avLst/>
              </a:prstGeom>
              <a:blipFill>
                <a:blip r:embed="rId2"/>
                <a:stretch>
                  <a:fillRect l="-325" t="-10345"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C2D8AB0-CF03-70E6-1FC4-B88568B8CCF7}"/>
                  </a:ext>
                </a:extLst>
              </p:cNvPr>
              <p:cNvSpPr txBox="1"/>
              <p:nvPr/>
            </p:nvSpPr>
            <p:spPr bwMode="auto">
              <a:xfrm>
                <a:off x="1425943" y="4548926"/>
                <a:ext cx="5358374" cy="6663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C2D8AB0-CF03-70E6-1FC4-B88568B8C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5943" y="4548926"/>
                <a:ext cx="5358374" cy="666336"/>
              </a:xfrm>
              <a:prstGeom prst="rect">
                <a:avLst/>
              </a:prstGeom>
              <a:blipFill>
                <a:blip r:embed="rId3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5D3BC6F-87D3-4E27-1820-5B7943465788}"/>
              </a:ext>
            </a:extLst>
          </p:cNvPr>
          <p:cNvSpPr txBox="1"/>
          <p:nvPr/>
        </p:nvSpPr>
        <p:spPr bwMode="auto">
          <a:xfrm>
            <a:off x="1331640" y="1151699"/>
            <a:ext cx="4044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狀態函數是三個空間座標的函數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6" name="Picture 10" descr="D:\Dropbox\Documents\課程\YoungTextBook\Images\Chapter41\A_Images\A_Figures_and_Photos\41_05_Figure.jpg">
            <a:extLst>
              <a:ext uri="{FF2B5EF4-FFF2-40B4-BE49-F238E27FC236}">
                <a16:creationId xmlns:a16="http://schemas.microsoft.com/office/drawing/2014/main" id="{8121A778-F00D-95BE-D69E-4F322B95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07164"/>
            <a:ext cx="2231479" cy="267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29B5E8-D29F-D147-8873-7CA453BF632A}"/>
              </a:ext>
            </a:extLst>
          </p:cNvPr>
          <p:cNvSpPr txBox="1"/>
          <p:nvPr/>
        </p:nvSpPr>
        <p:spPr bwMode="auto">
          <a:xfrm>
            <a:off x="1331640" y="2200218"/>
            <a:ext cx="463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在許多球對稱的情況下，用極座標更方便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541B76-21AE-1D1C-974B-1DDDBADBC467}"/>
              </a:ext>
            </a:extLst>
          </p:cNvPr>
          <p:cNvSpPr txBox="1"/>
          <p:nvPr/>
        </p:nvSpPr>
        <p:spPr bwMode="auto">
          <a:xfrm>
            <a:off x="1362512" y="3606134"/>
            <a:ext cx="5124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三個動量分量分別是三個空間座標的微分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45535-D3D0-D2D2-68EF-011F6DA767CE}"/>
              </a:ext>
            </a:extLst>
          </p:cNvPr>
          <p:cNvSpPr txBox="1"/>
          <p:nvPr/>
        </p:nvSpPr>
        <p:spPr bwMode="auto">
          <a:xfrm>
            <a:off x="1391785" y="4029065"/>
            <a:ext cx="5124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動量向量就是梯度向量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33414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C8454E9C-10DE-0FC1-6772-3E522502145C}"/>
                  </a:ext>
                </a:extLst>
              </p:cNvPr>
              <p:cNvSpPr txBox="1"/>
              <p:nvPr/>
            </p:nvSpPr>
            <p:spPr bwMode="auto">
              <a:xfrm>
                <a:off x="1396010" y="2444470"/>
                <a:ext cx="4639850" cy="6663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C8454E9C-10DE-0FC1-6772-3E5225021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6010" y="2444470"/>
                <a:ext cx="4639850" cy="666336"/>
              </a:xfrm>
              <a:prstGeom prst="rect">
                <a:avLst/>
              </a:prstGeom>
              <a:blipFill>
                <a:blip r:embed="rId2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116D1D2-20FB-78AE-0A2A-9A585DD61D22}"/>
              </a:ext>
            </a:extLst>
          </p:cNvPr>
          <p:cNvSpPr txBox="1"/>
          <p:nvPr/>
        </p:nvSpPr>
        <p:spPr bwMode="auto">
          <a:xfrm>
            <a:off x="1367943" y="2012422"/>
            <a:ext cx="6264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動量算子依舊可以以空間座標微分代表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248E3-D4A0-00A4-E62C-4268E8FC73DA}"/>
              </a:ext>
            </a:extLst>
          </p:cNvPr>
          <p:cNvSpPr txBox="1"/>
          <p:nvPr/>
        </p:nvSpPr>
        <p:spPr bwMode="auto">
          <a:xfrm>
            <a:off x="1363896" y="4457360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那麼不同方向的位置與動量也彼此對易了。例如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5287C861-D8A3-96DB-ABBC-B344F977B6FA}"/>
                  </a:ext>
                </a:extLst>
              </p:cNvPr>
              <p:cNvSpPr txBox="1"/>
              <p:nvPr/>
            </p:nvSpPr>
            <p:spPr bwMode="auto">
              <a:xfrm>
                <a:off x="1424119" y="4853244"/>
                <a:ext cx="5991478" cy="6663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5287C861-D8A3-96DB-ABBC-B344F977B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4119" y="4853244"/>
                <a:ext cx="5991478" cy="666336"/>
              </a:xfrm>
              <a:prstGeom prst="rect">
                <a:avLst/>
              </a:prstGeom>
              <a:blipFill>
                <a:blip r:embed="rId3"/>
                <a:stretch>
                  <a:fillRect b="-94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16D9B321-21BA-8CC3-3CE4-6389628555A6}"/>
                  </a:ext>
                </a:extLst>
              </p:cNvPr>
              <p:cNvSpPr/>
              <p:nvPr/>
            </p:nvSpPr>
            <p:spPr>
              <a:xfrm>
                <a:off x="1424119" y="5696138"/>
                <a:ext cx="1781418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⋯=0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16D9B321-21BA-8CC3-3CE4-638962855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119" y="5696138"/>
                <a:ext cx="1781418" cy="411010"/>
              </a:xfrm>
              <a:prstGeom prst="rect">
                <a:avLst/>
              </a:prstGeom>
              <a:blipFill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B03103D6-380A-663F-EA69-D67A0E2D6E77}"/>
                  </a:ext>
                </a:extLst>
              </p:cNvPr>
              <p:cNvSpPr/>
              <p:nvPr/>
            </p:nvSpPr>
            <p:spPr>
              <a:xfrm>
                <a:off x="1405226" y="1466532"/>
                <a:ext cx="287874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B03103D6-380A-663F-EA69-D67A0E2D6E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226" y="1466532"/>
                <a:ext cx="2878742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CE0CEAB5-8868-B768-F505-8F9B697A5392}"/>
                  </a:ext>
                </a:extLst>
              </p:cNvPr>
              <p:cNvSpPr/>
              <p:nvPr/>
            </p:nvSpPr>
            <p:spPr>
              <a:xfrm>
                <a:off x="1428230" y="3683524"/>
                <a:ext cx="3359793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CE0CEAB5-8868-B768-F505-8F9B697A5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230" y="3683524"/>
                <a:ext cx="3359793" cy="411010"/>
              </a:xfrm>
              <a:prstGeom prst="rect">
                <a:avLst/>
              </a:prstGeom>
              <a:blipFill>
                <a:blip r:embed="rId6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C65797D-7EA4-0D9B-CD46-470A530EBF9E}"/>
              </a:ext>
            </a:extLst>
          </p:cNvPr>
          <p:cNvSpPr txBox="1"/>
          <p:nvPr/>
        </p:nvSpPr>
        <p:spPr bwMode="auto">
          <a:xfrm>
            <a:off x="1363896" y="1065808"/>
            <a:ext cx="6374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很明顯，不同方向的位置可以同時測量，因此彼此對易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">
                <a:extLst>
                  <a:ext uri="{FF2B5EF4-FFF2-40B4-BE49-F238E27FC236}">
                    <a16:creationId xmlns:a16="http://schemas.microsoft.com/office/drawing/2014/main" id="{D851E7C9-0A56-72D7-827A-A3329E45BE99}"/>
                  </a:ext>
                </a:extLst>
              </p:cNvPr>
              <p:cNvSpPr/>
              <p:nvPr/>
            </p:nvSpPr>
            <p:spPr>
              <a:xfrm>
                <a:off x="1396654" y="3199078"/>
                <a:ext cx="3179201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1" name="矩形 3">
                <a:extLst>
                  <a:ext uri="{FF2B5EF4-FFF2-40B4-BE49-F238E27FC236}">
                    <a16:creationId xmlns:a16="http://schemas.microsoft.com/office/drawing/2014/main" id="{D851E7C9-0A56-72D7-827A-A3329E45B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654" y="3199078"/>
                <a:ext cx="3179201" cy="411010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CEFFE7E-1C46-78A5-FA4C-F506BF314175}"/>
              </a:ext>
            </a:extLst>
          </p:cNvPr>
          <p:cNvSpPr txBox="1"/>
          <p:nvPr/>
        </p:nvSpPr>
        <p:spPr bwMode="auto">
          <a:xfrm>
            <a:off x="4788023" y="3683524"/>
            <a:ext cx="37444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不同方向位置微分彼此對易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9684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 animBg="1"/>
      <p:bldP spid="8" grpId="0" animBg="1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741846" y="4561900"/>
            <a:ext cx="3313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一個粒子的角動量</a:t>
            </a:r>
          </a:p>
        </p:txBody>
      </p:sp>
      <p:pic>
        <p:nvPicPr>
          <p:cNvPr id="4104" name="Picture 8" descr="F11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17"/>
          <a:stretch>
            <a:fillRect/>
          </a:stretch>
        </p:blipFill>
        <p:spPr bwMode="auto">
          <a:xfrm>
            <a:off x="1529287" y="1112996"/>
            <a:ext cx="2832213" cy="231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2532931" y="3876907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力矩等於角動量的變化率。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521215" y="4542897"/>
                <a:ext cx="1191160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CN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215" y="4542897"/>
                <a:ext cx="1191160" cy="402931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529287" y="3712009"/>
                <a:ext cx="928468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i="1" smtClean="0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287" y="3712009"/>
                <a:ext cx="928468" cy="682559"/>
              </a:xfrm>
              <a:prstGeom prst="rect">
                <a:avLst/>
              </a:prstGeom>
              <a:blipFill>
                <a:blip r:embed="rId4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0"/>
              <p:cNvSpPr txBox="1">
                <a:spLocks noChangeArrowheads="1"/>
              </p:cNvSpPr>
              <p:nvPr/>
            </p:nvSpPr>
            <p:spPr bwMode="auto">
              <a:xfrm>
                <a:off x="1475656" y="5041829"/>
                <a:ext cx="3244689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i="1">
                            <a:latin typeface="Cambria Math"/>
                          </a:rPr>
                          <m:t>𝜏</m:t>
                        </m:r>
                      </m:e>
                    </m:acc>
                    <m:r>
                      <a:rPr lang="en-US" altLang="zh-CN" b="0" i="0" smtClean="0">
                        <a:latin typeface="Cambria Math"/>
                      </a:rPr>
                      <m:t>=0</m:t>
                    </m:r>
                    <m:r>
                      <a:rPr lang="zh-TW" altLang="en-US" b="0" i="1" smtClean="0">
                        <a:latin typeface="Cambria Math"/>
                      </a:rPr>
                      <m:t>，</m:t>
                    </m:r>
                  </m:oMath>
                </a14:m>
                <a:r>
                  <a:rPr lang="zh-TW" altLang="en-US" dirty="0"/>
                  <a:t>則角動量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𝐿</m:t>
                        </m:r>
                      </m:e>
                    </m:acc>
                  </m:oMath>
                </a14:m>
                <a:r>
                  <a:rPr lang="zh-TW" altLang="en-US" dirty="0"/>
                  <a:t>守恆。</a:t>
                </a:r>
              </a:p>
            </p:txBody>
          </p:sp>
        </mc:Choice>
        <mc:Fallback xmlns="">
          <p:sp>
            <p:nvSpPr>
              <p:cNvPr id="21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5041829"/>
                <a:ext cx="3244689" cy="402931"/>
              </a:xfrm>
              <a:prstGeom prst="rect">
                <a:avLst/>
              </a:prstGeom>
              <a:blipFill>
                <a:blip r:embed="rId5"/>
                <a:stretch>
                  <a:fillRect l="-1563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E7702E8A-F452-F34C-BD44-709C45786B35}"/>
                  </a:ext>
                </a:extLst>
              </p:cNvPr>
              <p:cNvSpPr txBox="1"/>
              <p:nvPr/>
            </p:nvSpPr>
            <p:spPr>
              <a:xfrm>
                <a:off x="2273794" y="1486471"/>
                <a:ext cx="936104" cy="3339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400" b="0" i="1" smtClean="0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en-US" altLang="zh-TW" sz="1400" b="0" i="1" smtClean="0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⃗"/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4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CN" sz="14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CN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E7702E8A-F452-F34C-BD44-709C45786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794" y="1486471"/>
                <a:ext cx="936104" cy="333938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 descr="D:\Dropbox\Documents\課程\YoungTextBook\Images\Chapter28\A_Images\A_Figures_and_Photos\28_26_Figure.jpg">
            <a:extLst>
              <a:ext uri="{FF2B5EF4-FFF2-40B4-BE49-F238E27FC236}">
                <a16:creationId xmlns:a16="http://schemas.microsoft.com/office/drawing/2014/main" id="{A2153C72-54BE-D3AE-D312-262C77C2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30" y="1103921"/>
            <a:ext cx="2167074" cy="231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8AD4AB28-AE5D-B843-9DD6-10AB0292A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5493967"/>
            <a:ext cx="60508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若是帶電粒子，其磁偶極矩會與角動量成正比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6D56B50-B350-3446-B0B6-6B0CCE745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5912506"/>
            <a:ext cx="4968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量磁偶極矩就是量角動量！非常容易！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D6661-5D8B-9B92-BBB6-896FFCDB793D}"/>
              </a:ext>
            </a:extLst>
          </p:cNvPr>
          <p:cNvSpPr txBox="1"/>
          <p:nvPr/>
        </p:nvSpPr>
        <p:spPr bwMode="auto">
          <a:xfrm>
            <a:off x="1529287" y="620688"/>
            <a:ext cx="2998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三度空間中粒子可以旋轉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05927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5" descr="11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544" y="1068735"/>
            <a:ext cx="2697583" cy="234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4" name="文字方塊 14"/>
          <p:cNvSpPr txBox="1">
            <a:spLocks noChangeArrowheads="1"/>
          </p:cNvSpPr>
          <p:nvPr/>
        </p:nvSpPr>
        <p:spPr bwMode="auto">
          <a:xfrm>
            <a:off x="1220822" y="731322"/>
            <a:ext cx="4216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角動量算子有三個分量：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B48F3-148E-0021-264F-1FCED4A704DB}"/>
                  </a:ext>
                </a:extLst>
              </p:cNvPr>
              <p:cNvSpPr txBox="1"/>
              <p:nvPr/>
            </p:nvSpPr>
            <p:spPr bwMode="auto">
              <a:xfrm>
                <a:off x="1271436" y="1174065"/>
                <a:ext cx="1052629" cy="3105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B48F3-148E-0021-264F-1FCED4A70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436" y="1174065"/>
                <a:ext cx="1052629" cy="310598"/>
              </a:xfrm>
              <a:prstGeom prst="rect">
                <a:avLst/>
              </a:prstGeom>
              <a:blipFill>
                <a:blip r:embed="rId3"/>
                <a:stretch>
                  <a:fillRect t="-15385" b="-230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F35F5030-2CAA-9DCB-7039-0C4CC733A5AF}"/>
                  </a:ext>
                </a:extLst>
              </p:cNvPr>
              <p:cNvSpPr/>
              <p:nvPr/>
            </p:nvSpPr>
            <p:spPr>
              <a:xfrm>
                <a:off x="4285544" y="4282074"/>
                <a:ext cx="186035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F35F5030-2CAA-9DCB-7039-0C4CC733A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544" y="4282074"/>
                <a:ext cx="1860356" cy="391261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8FAAF284-CE45-FB3A-7901-30107C67B350}"/>
                  </a:ext>
                </a:extLst>
              </p:cNvPr>
              <p:cNvSpPr/>
              <p:nvPr/>
            </p:nvSpPr>
            <p:spPr>
              <a:xfrm>
                <a:off x="1249560" y="1963228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8FAAF284-CE45-FB3A-7901-30107C67B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560" y="1963228"/>
                <a:ext cx="1870749" cy="391261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E806FDCB-E59D-413D-850B-745BE4050FDC}"/>
                  </a:ext>
                </a:extLst>
              </p:cNvPr>
              <p:cNvSpPr/>
              <p:nvPr/>
            </p:nvSpPr>
            <p:spPr>
              <a:xfrm>
                <a:off x="1220822" y="4206191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E806FDCB-E59D-413D-850B-745BE4050F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822" y="4206191"/>
                <a:ext cx="1870749" cy="391261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3">
                <a:extLst>
                  <a:ext uri="{FF2B5EF4-FFF2-40B4-BE49-F238E27FC236}">
                    <a16:creationId xmlns:a16="http://schemas.microsoft.com/office/drawing/2014/main" id="{16DE6345-B73C-C32B-05E1-9AB5B1E6C91D}"/>
                  </a:ext>
                </a:extLst>
              </p:cNvPr>
              <p:cNvSpPr/>
              <p:nvPr/>
            </p:nvSpPr>
            <p:spPr>
              <a:xfrm>
                <a:off x="1225780" y="5043735"/>
                <a:ext cx="2697583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矩形 3">
                <a:extLst>
                  <a:ext uri="{FF2B5EF4-FFF2-40B4-BE49-F238E27FC236}">
                    <a16:creationId xmlns:a16="http://schemas.microsoft.com/office/drawing/2014/main" id="{16DE6345-B73C-C32B-05E1-9AB5B1E6C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780" y="5043735"/>
                <a:ext cx="2697583" cy="666336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3">
                <a:extLst>
                  <a:ext uri="{FF2B5EF4-FFF2-40B4-BE49-F238E27FC236}">
                    <a16:creationId xmlns:a16="http://schemas.microsoft.com/office/drawing/2014/main" id="{BB71B96E-08FA-72D9-A6A6-CDB88AA9F9AE}"/>
                  </a:ext>
                </a:extLst>
              </p:cNvPr>
              <p:cNvSpPr/>
              <p:nvPr/>
            </p:nvSpPr>
            <p:spPr>
              <a:xfrm>
                <a:off x="4285544" y="5085156"/>
                <a:ext cx="2673803" cy="6249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矩形 3">
                <a:extLst>
                  <a:ext uri="{FF2B5EF4-FFF2-40B4-BE49-F238E27FC236}">
                    <a16:creationId xmlns:a16="http://schemas.microsoft.com/office/drawing/2014/main" id="{BB71B96E-08FA-72D9-A6A6-CDB88AA9F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544" y="5085156"/>
                <a:ext cx="2673803" cy="624915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3">
                <a:extLst>
                  <a:ext uri="{FF2B5EF4-FFF2-40B4-BE49-F238E27FC236}">
                    <a16:creationId xmlns:a16="http://schemas.microsoft.com/office/drawing/2014/main" id="{C99A56C7-42A1-1B46-639B-CB4193F6C807}"/>
                  </a:ext>
                </a:extLst>
              </p:cNvPr>
              <p:cNvSpPr/>
              <p:nvPr/>
            </p:nvSpPr>
            <p:spPr>
              <a:xfrm>
                <a:off x="1249560" y="2818497"/>
                <a:ext cx="2673803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3" name="矩形 3">
                <a:extLst>
                  <a:ext uri="{FF2B5EF4-FFF2-40B4-BE49-F238E27FC236}">
                    <a16:creationId xmlns:a16="http://schemas.microsoft.com/office/drawing/2014/main" id="{C99A56C7-42A1-1B46-639B-CB4193F6C8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560" y="2818497"/>
                <a:ext cx="2673803" cy="666336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Down Arrow 23">
            <a:extLst>
              <a:ext uri="{FF2B5EF4-FFF2-40B4-BE49-F238E27FC236}">
                <a16:creationId xmlns:a16="http://schemas.microsoft.com/office/drawing/2014/main" id="{C7BFD621-C1BF-7952-0B8C-F77834E9AFBD}"/>
              </a:ext>
            </a:extLst>
          </p:cNvPr>
          <p:cNvSpPr/>
          <p:nvPr/>
        </p:nvSpPr>
        <p:spPr>
          <a:xfrm>
            <a:off x="2190131" y="2455334"/>
            <a:ext cx="295213" cy="26562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0235447B-D476-AE4E-93D5-F511CFFF2732}"/>
              </a:ext>
            </a:extLst>
          </p:cNvPr>
          <p:cNvSpPr/>
          <p:nvPr/>
        </p:nvSpPr>
        <p:spPr>
          <a:xfrm rot="5400000">
            <a:off x="3480265" y="4430653"/>
            <a:ext cx="416585" cy="77988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99ED4-99E8-471E-919E-D279BCFFCA69}"/>
              </a:ext>
            </a:extLst>
          </p:cNvPr>
          <p:cNvSpPr txBox="1"/>
          <p:nvPr/>
        </p:nvSpPr>
        <p:spPr bwMode="auto">
          <a:xfrm>
            <a:off x="1198674" y="3579509"/>
            <a:ext cx="3280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量子角動量的定義非常清楚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文字方塊 14">
            <a:extLst>
              <a:ext uri="{FF2B5EF4-FFF2-40B4-BE49-F238E27FC236}">
                <a16:creationId xmlns:a16="http://schemas.microsoft.com/office/drawing/2014/main" id="{88A48C96-277F-F331-9460-6179D9B37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5805264"/>
            <a:ext cx="7202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此三個算子與粒子的位置變化相關，將稱為</a:t>
            </a:r>
            <a:r>
              <a:rPr lang="en-US" altLang="zh-TW" sz="1800" dirty="0">
                <a:solidFill>
                  <a:srgbClr val="FF0000"/>
                </a:solidFill>
              </a:rPr>
              <a:t>Orbital</a:t>
            </a:r>
            <a:r>
              <a:rPr lang="zh-TW" altLang="en-US" sz="1800" dirty="0">
                <a:solidFill>
                  <a:srgbClr val="FF0000"/>
                </a:solidFill>
              </a:rPr>
              <a:t>軌道角動量算子。</a:t>
            </a:r>
          </a:p>
        </p:txBody>
      </p:sp>
    </p:spTree>
    <p:extLst>
      <p:ext uri="{BB962C8B-B14F-4D97-AF65-F5344CB8AC3E}">
        <p14:creationId xmlns:p14="http://schemas.microsoft.com/office/powerpoint/2010/main" val="92829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0" grpId="0" animBg="1"/>
      <p:bldP spid="22" grpId="0" animBg="1"/>
      <p:bldP spid="25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E529A-9FF3-2CA1-7C59-295428907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34" name="文字方塊 14">
            <a:extLst>
              <a:ext uri="{FF2B5EF4-FFF2-40B4-BE49-F238E27FC236}">
                <a16:creationId xmlns:a16="http://schemas.microsoft.com/office/drawing/2014/main" id="{6CE43B6B-F0E6-9586-F5C9-C51077CEE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15" y="478049"/>
            <a:ext cx="14689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角動量算子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B9B7474-B15F-8282-A708-AB82785309E1}"/>
                  </a:ext>
                </a:extLst>
              </p:cNvPr>
              <p:cNvSpPr/>
              <p:nvPr/>
            </p:nvSpPr>
            <p:spPr>
              <a:xfrm>
                <a:off x="1069719" y="5753555"/>
                <a:ext cx="1677114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B9B7474-B15F-8282-A708-AB82785309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719" y="5753555"/>
                <a:ext cx="1677114" cy="411010"/>
              </a:xfrm>
              <a:prstGeom prst="rect">
                <a:avLst/>
              </a:prstGeom>
              <a:blipFill>
                <a:blip r:embed="rId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B109E424-8859-E437-8910-511C5D34F3FE}"/>
                  </a:ext>
                </a:extLst>
              </p:cNvPr>
              <p:cNvSpPr txBox="1"/>
              <p:nvPr/>
            </p:nvSpPr>
            <p:spPr bwMode="auto">
              <a:xfrm>
                <a:off x="5891079" y="5671370"/>
                <a:ext cx="292939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B109E424-8859-E437-8910-511C5D34F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1079" y="5671370"/>
                <a:ext cx="292939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834B74F-02F9-31D8-209C-6598BB92154E}"/>
                  </a:ext>
                </a:extLst>
              </p:cNvPr>
              <p:cNvSpPr txBox="1"/>
              <p:nvPr/>
            </p:nvSpPr>
            <p:spPr bwMode="auto">
              <a:xfrm>
                <a:off x="5891079" y="6124059"/>
                <a:ext cx="292939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834B74F-02F9-31D8-209C-6598BB92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1079" y="6124059"/>
                <a:ext cx="292939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EAE916-76FA-3FE3-329D-7D7D931CF599}"/>
                  </a:ext>
                </a:extLst>
              </p:cNvPr>
              <p:cNvSpPr txBox="1"/>
              <p:nvPr/>
            </p:nvSpPr>
            <p:spPr bwMode="auto">
              <a:xfrm>
                <a:off x="2277522" y="493598"/>
                <a:ext cx="1052629" cy="3105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EAE916-76FA-3FE3-329D-7D7D931C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7522" y="493598"/>
                <a:ext cx="1052629" cy="310598"/>
              </a:xfrm>
              <a:prstGeom prst="rect">
                <a:avLst/>
              </a:prstGeom>
              <a:blipFill>
                <a:blip r:embed="rId5"/>
                <a:stretch>
                  <a:fillRect t="-15385" b="-230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9670B9A3-EC47-94E5-3591-5EC672EC5785}"/>
                  </a:ext>
                </a:extLst>
              </p:cNvPr>
              <p:cNvSpPr/>
              <p:nvPr/>
            </p:nvSpPr>
            <p:spPr>
              <a:xfrm>
                <a:off x="1002061" y="1883154"/>
                <a:ext cx="186035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9670B9A3-EC47-94E5-3591-5EC672EC5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061" y="1883154"/>
                <a:ext cx="1860356" cy="391261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95649B5B-B2D4-AC52-9C2D-934886CAC7EE}"/>
                  </a:ext>
                </a:extLst>
              </p:cNvPr>
              <p:cNvSpPr/>
              <p:nvPr/>
            </p:nvSpPr>
            <p:spPr>
              <a:xfrm>
                <a:off x="1013544" y="2372530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95649B5B-B2D4-AC52-9C2D-934886CAC7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544" y="2372530"/>
                <a:ext cx="1870749" cy="391261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F0D45BE2-F499-0AFE-48BC-0096CC36D182}"/>
                  </a:ext>
                </a:extLst>
              </p:cNvPr>
              <p:cNvSpPr/>
              <p:nvPr/>
            </p:nvSpPr>
            <p:spPr>
              <a:xfrm>
                <a:off x="991667" y="1356005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F0D45BE2-F499-0AFE-48BC-0096CC36D1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67" y="1356005"/>
                <a:ext cx="1870749" cy="391261"/>
              </a:xfrm>
              <a:prstGeom prst="rect">
                <a:avLst/>
              </a:prstGeom>
              <a:blipFill>
                <a:blip r:embed="rId8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EFEDA44B-310C-2B85-67AB-0E5450E62484}"/>
                  </a:ext>
                </a:extLst>
              </p:cNvPr>
              <p:cNvSpPr/>
              <p:nvPr/>
            </p:nvSpPr>
            <p:spPr>
              <a:xfrm>
                <a:off x="1028820" y="3536908"/>
                <a:ext cx="6382810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EFEDA44B-310C-2B85-67AB-0E5450E62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20" y="3536908"/>
                <a:ext cx="6382810" cy="411010"/>
              </a:xfrm>
              <a:prstGeom prst="rect">
                <a:avLst/>
              </a:prstGeom>
              <a:blipFill>
                <a:blip r:embed="rId9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A09D7BD2-0D72-CEBE-7675-12959A853CD8}"/>
                  </a:ext>
                </a:extLst>
              </p:cNvPr>
              <p:cNvSpPr/>
              <p:nvPr/>
            </p:nvSpPr>
            <p:spPr>
              <a:xfrm>
                <a:off x="1011984" y="4077072"/>
                <a:ext cx="5144192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 smtClean="0">
                          <a:latin typeface="Cambria Math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A09D7BD2-0D72-CEBE-7675-12959A853C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984" y="4077072"/>
                <a:ext cx="5144192" cy="411010"/>
              </a:xfrm>
              <a:prstGeom prst="rect">
                <a:avLst/>
              </a:prstGeom>
              <a:blipFill>
                <a:blip r:embed="rId10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4">
                <a:extLst>
                  <a:ext uri="{FF2B5EF4-FFF2-40B4-BE49-F238E27FC236}">
                    <a16:creationId xmlns:a16="http://schemas.microsoft.com/office/drawing/2014/main" id="{2A8A0198-77CC-E93E-B8BC-159D72073F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0287" y="6215886"/>
                <a:ext cx="3790538" cy="391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這兩物理量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kumimoji="0" lang="en-US" altLang="zh-TW" sz="1800" dirty="0">
                    <a:solidFill>
                      <a:srgbClr val="000000"/>
                    </a:solidFill>
                    <a:latin typeface="Calibri" pitchFamily="34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不能同時測量。</a:t>
                </a:r>
              </a:p>
            </p:txBody>
          </p:sp>
        </mc:Choice>
        <mc:Fallback xmlns="">
          <p:sp>
            <p:nvSpPr>
              <p:cNvPr id="2" name="Text Box 14">
                <a:extLst>
                  <a:ext uri="{FF2B5EF4-FFF2-40B4-BE49-F238E27FC236}">
                    <a16:creationId xmlns:a16="http://schemas.microsoft.com/office/drawing/2014/main" id="{2A8A0198-77CC-E93E-B8BC-159D72073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0287" y="6215886"/>
                <a:ext cx="3790538" cy="391261"/>
              </a:xfrm>
              <a:prstGeom prst="rect">
                <a:avLst/>
              </a:prstGeom>
              <a:blipFill>
                <a:blip r:embed="rId11"/>
                <a:stretch>
                  <a:fillRect l="-1338" t="-6250" b="-187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CF00552-D40A-4D6E-8A7E-D9C923A2D315}"/>
              </a:ext>
            </a:extLst>
          </p:cNvPr>
          <p:cNvSpPr txBox="1"/>
          <p:nvPr/>
        </p:nvSpPr>
        <p:spPr bwMode="auto">
          <a:xfrm>
            <a:off x="982678" y="3076703"/>
            <a:ext cx="3517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計算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角動量分量彼此的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對易子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FE4401C-3D69-981B-2EF4-445C277D780C}"/>
                  </a:ext>
                </a:extLst>
              </p:cNvPr>
              <p:cNvSpPr txBox="1"/>
              <p:nvPr/>
            </p:nvSpPr>
            <p:spPr bwMode="auto">
              <a:xfrm>
                <a:off x="4898512" y="3033023"/>
                <a:ext cx="36361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只有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dirty="0"/>
                  <a:t>，其餘都對易！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FE4401C-3D69-981B-2EF4-445C277D7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8512" y="3033023"/>
                <a:ext cx="3636105" cy="369332"/>
              </a:xfrm>
              <a:prstGeom prst="rect">
                <a:avLst/>
              </a:prstGeom>
              <a:blipFill>
                <a:blip r:embed="rId12"/>
                <a:stretch>
                  <a:fillRect l="-139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7" descr="D:\Dropbox\Documents\課程\YoungTextBook\Images\Chapter28\A_Images\A_Figures_and_Photos\28_26_Figure.jpg">
            <a:extLst>
              <a:ext uri="{FF2B5EF4-FFF2-40B4-BE49-F238E27FC236}">
                <a16:creationId xmlns:a16="http://schemas.microsoft.com/office/drawing/2014/main" id="{0AE5EE2F-2F2E-DB3B-C7AB-89E801D0D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55" y="473387"/>
            <a:ext cx="2167074" cy="231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D60D3CC7-08DD-B422-0ADD-697F8E0AFE75}"/>
                  </a:ext>
                </a:extLst>
              </p:cNvPr>
              <p:cNvSpPr/>
              <p:nvPr/>
            </p:nvSpPr>
            <p:spPr>
              <a:xfrm>
                <a:off x="1011984" y="4601963"/>
                <a:ext cx="5144192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D60D3CC7-08DD-B422-0ADD-697F8E0AFE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984" y="4601963"/>
                <a:ext cx="5144192" cy="391261"/>
              </a:xfrm>
              <a:prstGeom prst="rect">
                <a:avLst/>
              </a:prstGeom>
              <a:blipFill>
                <a:blip r:embed="rId1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3B08DC-773E-54E5-FF84-4D54FABA6842}"/>
              </a:ext>
            </a:extLst>
          </p:cNvPr>
          <p:cNvCxnSpPr/>
          <p:nvPr/>
        </p:nvCxnSpPr>
        <p:spPr>
          <a:xfrm flipV="1">
            <a:off x="2884293" y="4077072"/>
            <a:ext cx="319555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4DEA0B-97D8-8727-CD84-18E2B276A044}"/>
              </a:ext>
            </a:extLst>
          </p:cNvPr>
          <p:cNvCxnSpPr/>
          <p:nvPr/>
        </p:nvCxnSpPr>
        <p:spPr>
          <a:xfrm flipV="1">
            <a:off x="5415504" y="4090164"/>
            <a:ext cx="319555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F99D24-404D-1632-F091-77CFD1C478DE}"/>
              </a:ext>
            </a:extLst>
          </p:cNvPr>
          <p:cNvCxnSpPr/>
          <p:nvPr/>
        </p:nvCxnSpPr>
        <p:spPr>
          <a:xfrm flipV="1">
            <a:off x="2927252" y="4638071"/>
            <a:ext cx="319555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2EF3F8-C87E-BCCD-C4D6-104EEB6C5680}"/>
              </a:ext>
            </a:extLst>
          </p:cNvPr>
          <p:cNvCxnSpPr/>
          <p:nvPr/>
        </p:nvCxnSpPr>
        <p:spPr>
          <a:xfrm flipV="1">
            <a:off x="5458463" y="4651163"/>
            <a:ext cx="319555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E9E60524-A02B-A828-4825-8CC11AA5DFA8}"/>
                  </a:ext>
                </a:extLst>
              </p:cNvPr>
              <p:cNvSpPr/>
              <p:nvPr/>
            </p:nvSpPr>
            <p:spPr>
              <a:xfrm>
                <a:off x="1011984" y="5090985"/>
                <a:ext cx="2839936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E9E60524-A02B-A828-4825-8CC11AA5DF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984" y="5090985"/>
                <a:ext cx="2839936" cy="411010"/>
              </a:xfrm>
              <a:prstGeom prst="rect">
                <a:avLst/>
              </a:prstGeom>
              <a:blipFill>
                <a:blip r:embed="rId1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805AE7D-EBE1-D09D-C51B-8A1AB98B7C06}"/>
              </a:ext>
            </a:extLst>
          </p:cNvPr>
          <p:cNvSpPr txBox="1"/>
          <p:nvPr/>
        </p:nvSpPr>
        <p:spPr bwMode="auto">
          <a:xfrm>
            <a:off x="6204706" y="2544046"/>
            <a:ext cx="2302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比較規矩的推導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80265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2" grpId="1" animBg="1"/>
      <p:bldP spid="13" grpId="0" animBg="1"/>
      <p:bldP spid="13" grpId="1" animBg="1"/>
      <p:bldP spid="10" grpId="0" animBg="1"/>
      <p:bldP spid="14" grpId="0" animBg="1"/>
      <p:bldP spid="15" grpId="0" animBg="1"/>
      <p:bldP spid="16" grpId="0" animBg="1"/>
      <p:bldP spid="17" grpId="0" animBg="1"/>
      <p:bldP spid="2" grpId="0"/>
      <p:bldP spid="8" grpId="0"/>
      <p:bldP spid="21" grpId="0"/>
      <p:bldP spid="9" grpId="0" animBg="1"/>
      <p:bldP spid="25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B20EF-92D5-E217-59FB-0501C6484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54D007D-9D05-6938-3864-C44363F1F968}"/>
                  </a:ext>
                </a:extLst>
              </p:cNvPr>
              <p:cNvSpPr/>
              <p:nvPr/>
            </p:nvSpPr>
            <p:spPr>
              <a:xfrm>
                <a:off x="788681" y="5534231"/>
                <a:ext cx="1677114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54D007D-9D05-6938-3864-C44363F1F9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81" y="5534231"/>
                <a:ext cx="1677114" cy="411010"/>
              </a:xfrm>
              <a:prstGeom prst="rect">
                <a:avLst/>
              </a:prstGeom>
              <a:blipFill>
                <a:blip r:embed="rId2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B4E92BC7-70D5-BC5F-67EF-F1D87131FFEF}"/>
                  </a:ext>
                </a:extLst>
              </p:cNvPr>
              <p:cNvSpPr/>
              <p:nvPr/>
            </p:nvSpPr>
            <p:spPr>
              <a:xfrm>
                <a:off x="2823013" y="1252899"/>
                <a:ext cx="186035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B4E92BC7-70D5-BC5F-67EF-F1D87131FF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013" y="1252899"/>
                <a:ext cx="1860356" cy="391261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077656A1-B0C2-33EE-EC62-7BDE1306B9D2}"/>
                  </a:ext>
                </a:extLst>
              </p:cNvPr>
              <p:cNvSpPr/>
              <p:nvPr/>
            </p:nvSpPr>
            <p:spPr>
              <a:xfrm>
                <a:off x="4856100" y="1247687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077656A1-B0C2-33EE-EC62-7BDE1306B9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100" y="1247687"/>
                <a:ext cx="1870749" cy="391261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3398E9E1-ECD4-960F-664C-7314F7C5C002}"/>
                  </a:ext>
                </a:extLst>
              </p:cNvPr>
              <p:cNvSpPr/>
              <p:nvPr/>
            </p:nvSpPr>
            <p:spPr>
              <a:xfrm>
                <a:off x="794267" y="1252899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3398E9E1-ECD4-960F-664C-7314F7C5C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7" y="1252899"/>
                <a:ext cx="1870749" cy="391261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865C149A-A03D-0F3D-2A1C-C439721BD76C}"/>
                  </a:ext>
                </a:extLst>
              </p:cNvPr>
              <p:cNvSpPr/>
              <p:nvPr/>
            </p:nvSpPr>
            <p:spPr>
              <a:xfrm>
                <a:off x="801718" y="2384259"/>
                <a:ext cx="3880659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865C149A-A03D-0F3D-2A1C-C439721B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18" y="2384259"/>
                <a:ext cx="3880659" cy="411010"/>
              </a:xfrm>
              <a:prstGeom prst="rect">
                <a:avLst/>
              </a:prstGeom>
              <a:blipFill>
                <a:blip r:embed="rId6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4">
                <a:extLst>
                  <a:ext uri="{FF2B5EF4-FFF2-40B4-BE49-F238E27FC236}">
                    <a16:creationId xmlns:a16="http://schemas.microsoft.com/office/drawing/2014/main" id="{7D8AC70E-8ADB-1558-21E1-DFB4680107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567" y="5553980"/>
                <a:ext cx="3790538" cy="391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這兩物理量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kumimoji="0" lang="en-US" altLang="zh-TW" sz="1800" dirty="0">
                    <a:solidFill>
                      <a:srgbClr val="000000"/>
                    </a:solidFill>
                    <a:latin typeface="Calibri" pitchFamily="34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不能同時測量。</a:t>
                </a:r>
              </a:p>
            </p:txBody>
          </p:sp>
        </mc:Choice>
        <mc:Fallback xmlns="">
          <p:sp>
            <p:nvSpPr>
              <p:cNvPr id="2" name="Text Box 14">
                <a:extLst>
                  <a:ext uri="{FF2B5EF4-FFF2-40B4-BE49-F238E27FC236}">
                    <a16:creationId xmlns:a16="http://schemas.microsoft.com/office/drawing/2014/main" id="{7D8AC70E-8ADB-1558-21E1-DFB468010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6567" y="5553980"/>
                <a:ext cx="3790538" cy="391261"/>
              </a:xfrm>
              <a:prstGeom prst="rect">
                <a:avLst/>
              </a:prstGeom>
              <a:blipFill>
                <a:blip r:embed="rId7"/>
                <a:stretch>
                  <a:fillRect l="-1000" t="-6250" b="-187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8344F15-9D4F-6E50-8318-90E6D27BE419}"/>
              </a:ext>
            </a:extLst>
          </p:cNvPr>
          <p:cNvSpPr txBox="1"/>
          <p:nvPr/>
        </p:nvSpPr>
        <p:spPr bwMode="auto">
          <a:xfrm>
            <a:off x="733721" y="1908802"/>
            <a:ext cx="3517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計算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角動量分量彼此的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對易子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5306DB-9DF0-7154-F1F6-1C367C12EB65}"/>
                  </a:ext>
                </a:extLst>
              </p:cNvPr>
              <p:cNvSpPr txBox="1"/>
              <p:nvPr/>
            </p:nvSpPr>
            <p:spPr bwMode="auto">
              <a:xfrm>
                <a:off x="773349" y="3405372"/>
                <a:ext cx="30449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前兩項中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只有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dirty="0"/>
                  <a:t>，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5306DB-9DF0-7154-F1F6-1C367C12E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349" y="3405372"/>
                <a:ext cx="3044932" cy="369332"/>
              </a:xfrm>
              <a:prstGeom prst="rect">
                <a:avLst/>
              </a:prstGeom>
              <a:blipFill>
                <a:blip r:embed="rId8"/>
                <a:stretch>
                  <a:fillRect l="-166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504F1B73-A406-D29A-B8C9-C1EE7ECBB0E5}"/>
                  </a:ext>
                </a:extLst>
              </p:cNvPr>
              <p:cNvSpPr/>
              <p:nvPr/>
            </p:nvSpPr>
            <p:spPr>
              <a:xfrm>
                <a:off x="829703" y="4649022"/>
                <a:ext cx="5292834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504F1B73-A406-D29A-B8C9-C1EE7ECBB0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" y="4649022"/>
                <a:ext cx="5292834" cy="411010"/>
              </a:xfrm>
              <a:prstGeom prst="rect">
                <a:avLst/>
              </a:prstGeom>
              <a:blipFill>
                <a:blip r:embed="rId9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135DA4E2-2CF8-07BF-1FF4-63749747333F}"/>
                  </a:ext>
                </a:extLst>
              </p:cNvPr>
              <p:cNvSpPr/>
              <p:nvPr/>
            </p:nvSpPr>
            <p:spPr>
              <a:xfrm>
                <a:off x="801717" y="2916889"/>
                <a:ext cx="5176803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135DA4E2-2CF8-07BF-1FF4-6374974733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17" y="2916889"/>
                <a:ext cx="5176803" cy="411010"/>
              </a:xfrm>
              <a:prstGeom prst="rect">
                <a:avLst/>
              </a:prstGeom>
              <a:blipFill>
                <a:blip r:embed="rId10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51F59A-901D-33FE-E717-D5FF91C2C169}"/>
              </a:ext>
            </a:extLst>
          </p:cNvPr>
          <p:cNvCxnSpPr/>
          <p:nvPr/>
        </p:nvCxnSpPr>
        <p:spPr>
          <a:xfrm flipV="1">
            <a:off x="5014311" y="2844469"/>
            <a:ext cx="319555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2815E8-2A5F-1E80-8509-280E378007B1}"/>
              </a:ext>
            </a:extLst>
          </p:cNvPr>
          <p:cNvCxnSpPr/>
          <p:nvPr/>
        </p:nvCxnSpPr>
        <p:spPr>
          <a:xfrm flipV="1">
            <a:off x="3906819" y="2821356"/>
            <a:ext cx="319555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CF0655-67C9-70F7-BDCF-F284E77206F5}"/>
              </a:ext>
            </a:extLst>
          </p:cNvPr>
          <p:cNvSpPr txBox="1"/>
          <p:nvPr/>
        </p:nvSpPr>
        <p:spPr bwMode="auto">
          <a:xfrm>
            <a:off x="5953884" y="2953026"/>
            <a:ext cx="3059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後兩項所有算子都彼此對易！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2A9C30-EE7D-9FAC-CE82-8C597D3A633C}"/>
                  </a:ext>
                </a:extLst>
              </p:cNvPr>
              <p:cNvSpPr txBox="1"/>
              <p:nvPr/>
            </p:nvSpPr>
            <p:spPr bwMode="auto">
              <a:xfrm>
                <a:off x="801717" y="4187946"/>
                <a:ext cx="77690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第二項中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/>
                  <a:t>與其他算子都對易，也可視為常數，可以從對易子中提出來！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2A9C30-EE7D-9FAC-CE82-8C597D3A6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717" y="4187946"/>
                <a:ext cx="7769092" cy="369332"/>
              </a:xfrm>
              <a:prstGeom prst="rect">
                <a:avLst/>
              </a:prstGeom>
              <a:blipFill>
                <a:blip r:embed="rId11"/>
                <a:stretch>
                  <a:fillRect l="-65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FA0D527-F7E9-76C2-F01A-29A66C2FC06D}"/>
                  </a:ext>
                </a:extLst>
              </p:cNvPr>
              <p:cNvSpPr txBox="1"/>
              <p:nvPr/>
            </p:nvSpPr>
            <p:spPr bwMode="auto">
              <a:xfrm>
                <a:off x="799739" y="3785882"/>
                <a:ext cx="6074546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第一項中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𝑧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zh-TW" altLang="en-US" dirty="0"/>
                  <a:t>與對易子內其他算子都對易，可視為常數，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FA0D527-F7E9-76C2-F01A-29A66C2FC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739" y="3785882"/>
                <a:ext cx="6074546" cy="391261"/>
              </a:xfrm>
              <a:prstGeom prst="rect">
                <a:avLst/>
              </a:prstGeom>
              <a:blipFill>
                <a:blip r:embed="rId12"/>
                <a:stretch>
                  <a:fillRect l="-62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A959F4F-E59E-064F-B53F-C2E9AD8BE5B0}"/>
              </a:ext>
            </a:extLst>
          </p:cNvPr>
          <p:cNvSpPr txBox="1"/>
          <p:nvPr/>
        </p:nvSpPr>
        <p:spPr bwMode="auto">
          <a:xfrm>
            <a:off x="788681" y="771423"/>
            <a:ext cx="2302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比較簡易的推導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6920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1" grpId="0"/>
      <p:bldP spid="9" grpId="0" animBg="1"/>
      <p:bldP spid="3" grpId="0" animBg="1"/>
      <p:bldP spid="7" grpId="0"/>
      <p:bldP spid="18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127094" y="1605746"/>
                <a:ext cx="1669186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094" y="1605746"/>
                <a:ext cx="1669186" cy="411010"/>
              </a:xfrm>
              <a:prstGeom prst="rect">
                <a:avLst/>
              </a:prstGeom>
              <a:blipFill>
                <a:blip r:embed="rId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9">
                <a:extLst>
                  <a:ext uri="{FF2B5EF4-FFF2-40B4-BE49-F238E27FC236}">
                    <a16:creationId xmlns:a16="http://schemas.microsoft.com/office/drawing/2014/main" id="{C75251ED-0FCA-157C-9F60-43298B2CAE30}"/>
                  </a:ext>
                </a:extLst>
              </p:cNvPr>
              <p:cNvSpPr/>
              <p:nvPr/>
            </p:nvSpPr>
            <p:spPr>
              <a:xfrm>
                <a:off x="1080874" y="2870713"/>
                <a:ext cx="1669186" cy="39126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9">
                <a:extLst>
                  <a:ext uri="{FF2B5EF4-FFF2-40B4-BE49-F238E27FC236}">
                    <a16:creationId xmlns:a16="http://schemas.microsoft.com/office/drawing/2014/main" id="{C75251ED-0FCA-157C-9F60-43298B2CA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874" y="2870713"/>
                <a:ext cx="1669186" cy="391261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0">
                <a:extLst>
                  <a:ext uri="{FF2B5EF4-FFF2-40B4-BE49-F238E27FC236}">
                    <a16:creationId xmlns:a16="http://schemas.microsoft.com/office/drawing/2014/main" id="{918545F9-3272-F81C-97AE-1D94F2E188E6}"/>
                  </a:ext>
                </a:extLst>
              </p:cNvPr>
              <p:cNvSpPr/>
              <p:nvPr/>
            </p:nvSpPr>
            <p:spPr>
              <a:xfrm>
                <a:off x="1074719" y="3427554"/>
                <a:ext cx="1669186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矩形 10">
                <a:extLst>
                  <a:ext uri="{FF2B5EF4-FFF2-40B4-BE49-F238E27FC236}">
                    <a16:creationId xmlns:a16="http://schemas.microsoft.com/office/drawing/2014/main" id="{918545F9-3272-F81C-97AE-1D94F2E188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19" y="3427554"/>
                <a:ext cx="1669186" cy="411010"/>
              </a:xfrm>
              <a:prstGeom prst="rect">
                <a:avLst/>
              </a:prstGeom>
              <a:blipFill>
                <a:blip r:embed="rId4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4">
            <a:extLst>
              <a:ext uri="{FF2B5EF4-FFF2-40B4-BE49-F238E27FC236}">
                <a16:creationId xmlns:a16="http://schemas.microsoft.com/office/drawing/2014/main" id="{0C4FF913-AB65-B2DF-3420-326017CBC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3469232"/>
            <a:ext cx="40873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角動量任兩個分量都不能同時測量。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67FC7-903B-44B6-B4E6-D277F273DC01}"/>
              </a:ext>
            </a:extLst>
          </p:cNvPr>
          <p:cNvSpPr txBox="1"/>
          <p:nvPr/>
        </p:nvSpPr>
        <p:spPr bwMode="auto">
          <a:xfrm>
            <a:off x="1085616" y="1190609"/>
            <a:ext cx="3517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計算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角動量分量彼此的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對易子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EB2EC-FDDD-C8DC-013C-FF881658B5B4}"/>
              </a:ext>
            </a:extLst>
          </p:cNvPr>
          <p:cNvSpPr txBox="1"/>
          <p:nvPr/>
        </p:nvSpPr>
        <p:spPr bwMode="auto">
          <a:xfrm>
            <a:off x="1080874" y="2409770"/>
            <a:ext cx="1440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同時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pic>
        <p:nvPicPr>
          <p:cNvPr id="11" name="Picture 7" descr="D:\Dropbox\Documents\課程\YoungTextBook\Images\Chapter28\A_Images\A_Figures_and_Photos\28_26_Figure.jpg">
            <a:extLst>
              <a:ext uri="{FF2B5EF4-FFF2-40B4-BE49-F238E27FC236}">
                <a16:creationId xmlns:a16="http://schemas.microsoft.com/office/drawing/2014/main" id="{06D4335B-44F5-71D6-C9CE-48B253A0A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247" y="1268760"/>
            <a:ext cx="1952084" cy="208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3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8893AD31-99EE-98B9-368B-8D3B01C7DD96}"/>
                  </a:ext>
                </a:extLst>
              </p:cNvPr>
              <p:cNvSpPr txBox="1"/>
              <p:nvPr/>
            </p:nvSpPr>
            <p:spPr bwMode="auto">
              <a:xfrm>
                <a:off x="3912102" y="1909157"/>
                <a:ext cx="1312675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8893AD31-99EE-98B9-368B-8D3B01C7D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2102" y="1909157"/>
                <a:ext cx="1312675" cy="4049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6AF49B5-9AD1-0193-CF85-A5D88867BAAE}"/>
                  </a:ext>
                </a:extLst>
              </p:cNvPr>
              <p:cNvSpPr/>
              <p:nvPr/>
            </p:nvSpPr>
            <p:spPr>
              <a:xfrm>
                <a:off x="1128436" y="2873150"/>
                <a:ext cx="720080" cy="64807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6AF49B5-9AD1-0193-CF85-A5D88867B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436" y="2873150"/>
                <a:ext cx="720080" cy="648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2FB805E-A750-5F8A-5DDD-157B7FEBE8AE}"/>
                  </a:ext>
                </a:extLst>
              </p:cNvPr>
              <p:cNvSpPr/>
              <p:nvPr/>
            </p:nvSpPr>
            <p:spPr>
              <a:xfrm>
                <a:off x="3144660" y="2873150"/>
                <a:ext cx="720080" cy="64807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2FB805E-A750-5F8A-5DDD-157B7FEBE8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660" y="2873150"/>
                <a:ext cx="720080" cy="648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0B74114-364D-613E-123F-4D872F2945AD}"/>
                  </a:ext>
                </a:extLst>
              </p:cNvPr>
              <p:cNvSpPr/>
              <p:nvPr/>
            </p:nvSpPr>
            <p:spPr>
              <a:xfrm>
                <a:off x="5158750" y="2878989"/>
                <a:ext cx="720080" cy="64807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0B74114-364D-613E-123F-4D872F2945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750" y="2878989"/>
                <a:ext cx="720080" cy="6480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3D26DA-AB89-8324-AC43-61FD504037A7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1848516" y="3197186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8C25FD-52BD-5E1C-F0C8-4E226AE85BB0}"/>
                  </a:ext>
                </a:extLst>
              </p:cNvPr>
              <p:cNvSpPr txBox="1"/>
              <p:nvPr/>
            </p:nvSpPr>
            <p:spPr bwMode="auto">
              <a:xfrm>
                <a:off x="2352572" y="2873150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8C25FD-52BD-5E1C-F0C8-4E226AE85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2572" y="2873150"/>
                <a:ext cx="28803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E8982E-ED89-D00F-3A4F-5A9EB4BB3C4A}"/>
              </a:ext>
            </a:extLst>
          </p:cNvPr>
          <p:cNvCxnSpPr>
            <a:cxnSpLocks/>
          </p:cNvCxnSpPr>
          <p:nvPr/>
        </p:nvCxnSpPr>
        <p:spPr>
          <a:xfrm>
            <a:off x="3862606" y="3197186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6AF318-DB2D-589C-71CA-E0D2A1999F47}"/>
                  </a:ext>
                </a:extLst>
              </p:cNvPr>
              <p:cNvSpPr txBox="1"/>
              <p:nvPr/>
            </p:nvSpPr>
            <p:spPr bwMode="auto">
              <a:xfrm>
                <a:off x="4361570" y="2827854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6AF318-DB2D-589C-71CA-E0D2A1999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61570" y="2827854"/>
                <a:ext cx="288032" cy="369332"/>
              </a:xfrm>
              <a:prstGeom prst="rect">
                <a:avLst/>
              </a:prstGeom>
              <a:blipFill>
                <a:blip r:embed="rId7"/>
                <a:stretch>
                  <a:fillRect r="-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80C4A27-6099-1E58-1BD6-ABA5D9F9FB99}"/>
              </a:ext>
            </a:extLst>
          </p:cNvPr>
          <p:cNvCxnSpPr>
            <a:cxnSpLocks/>
          </p:cNvCxnSpPr>
          <p:nvPr/>
        </p:nvCxnSpPr>
        <p:spPr>
          <a:xfrm>
            <a:off x="5894965" y="3213743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9F1B9E-730A-40B5-3ACE-0178FC43BE98}"/>
                  </a:ext>
                </a:extLst>
              </p:cNvPr>
              <p:cNvSpPr txBox="1"/>
              <p:nvPr/>
            </p:nvSpPr>
            <p:spPr bwMode="auto">
              <a:xfrm>
                <a:off x="6399021" y="2929713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⋮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9F1B9E-730A-40B5-3ACE-0178FC43B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99021" y="2929713"/>
                <a:ext cx="28803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7B45DBA-66ED-4516-8EA5-52F60261A50B}"/>
              </a:ext>
            </a:extLst>
          </p:cNvPr>
          <p:cNvCxnSpPr>
            <a:cxnSpLocks/>
          </p:cNvCxnSpPr>
          <p:nvPr/>
        </p:nvCxnSpPr>
        <p:spPr>
          <a:xfrm>
            <a:off x="5859616" y="2984558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7A592DF-D753-4845-1413-5170854FDACC}"/>
                  </a:ext>
                </a:extLst>
              </p:cNvPr>
              <p:cNvSpPr txBox="1"/>
              <p:nvPr/>
            </p:nvSpPr>
            <p:spPr bwMode="auto">
              <a:xfrm>
                <a:off x="6407727" y="2664160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′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7A592DF-D753-4845-1413-5170854FD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7727" y="2664160"/>
                <a:ext cx="288032" cy="369332"/>
              </a:xfrm>
              <a:prstGeom prst="rect">
                <a:avLst/>
              </a:prstGeom>
              <a:blipFill>
                <a:blip r:embed="rId9"/>
                <a:stretch>
                  <a:fillRect r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DEF9A03-C91E-51F3-DEAE-96068ECF669F}"/>
              </a:ext>
            </a:extLst>
          </p:cNvPr>
          <p:cNvCxnSpPr>
            <a:cxnSpLocks/>
          </p:cNvCxnSpPr>
          <p:nvPr/>
        </p:nvCxnSpPr>
        <p:spPr>
          <a:xfrm>
            <a:off x="5903671" y="3461062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E00BD33-9907-13A9-2492-BCD8FCEA603B}"/>
                  </a:ext>
                </a:extLst>
              </p:cNvPr>
              <p:cNvSpPr txBox="1"/>
              <p:nvPr/>
            </p:nvSpPr>
            <p:spPr bwMode="auto">
              <a:xfrm>
                <a:off x="6407727" y="3137026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E00BD33-9907-13A9-2492-BCD8FCEA6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7727" y="3137026"/>
                <a:ext cx="28803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F1584-3D90-6435-064E-6AF5D1AD831D}"/>
                  </a:ext>
                </a:extLst>
              </p:cNvPr>
              <p:cNvSpPr txBox="1"/>
              <p:nvPr/>
            </p:nvSpPr>
            <p:spPr bwMode="auto">
              <a:xfrm>
                <a:off x="2500437" y="2565438"/>
                <a:ext cx="7200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TW" altLang="en-US" sz="1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F1584-3D90-6435-064E-6AF5D1AD8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0437" y="2565438"/>
                <a:ext cx="720080" cy="369332"/>
              </a:xfrm>
              <a:prstGeom prst="rect">
                <a:avLst/>
              </a:prstGeom>
              <a:blipFill>
                <a:blip r:embed="rId11"/>
                <a:stretch>
                  <a:fillRect l="-34483" t="-113793" r="-17241" b="-1793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04A06D-2F11-6520-D3A1-EE3B8D8B064C}"/>
                  </a:ext>
                </a:extLst>
              </p:cNvPr>
              <p:cNvSpPr txBox="1"/>
              <p:nvPr/>
            </p:nvSpPr>
            <p:spPr bwMode="auto">
              <a:xfrm>
                <a:off x="4424111" y="2572403"/>
                <a:ext cx="7200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TW" altLang="en-US" sz="1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04A06D-2F11-6520-D3A1-EE3B8D8B0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4111" y="2572403"/>
                <a:ext cx="720080" cy="369332"/>
              </a:xfrm>
              <a:prstGeom prst="rect">
                <a:avLst/>
              </a:prstGeom>
              <a:blipFill>
                <a:blip r:embed="rId12"/>
                <a:stretch>
                  <a:fillRect l="-36207" t="-106667" r="-17241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A37A94D-52B8-9426-AD62-7B90313D2D48}"/>
                  </a:ext>
                </a:extLst>
              </p:cNvPr>
              <p:cNvSpPr txBox="1"/>
              <p:nvPr/>
            </p:nvSpPr>
            <p:spPr bwMode="auto">
              <a:xfrm>
                <a:off x="873443" y="3963154"/>
                <a:ext cx="4572508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只是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的本徵態，不是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的本徵態。</a:t>
                </a:r>
                <a:endParaRPr lang="en-TW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A37A94D-52B8-9426-AD62-7B90313D2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443" y="3963154"/>
                <a:ext cx="4572508" cy="378758"/>
              </a:xfrm>
              <a:prstGeom prst="rect">
                <a:avLst/>
              </a:prstGeom>
              <a:blipFill>
                <a:blip r:embed="rId13"/>
                <a:stretch>
                  <a:fillRect l="-6925" t="-113333" r="-6094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55C08A5-2690-D944-E71A-42EDADDD450F}"/>
                  </a:ext>
                </a:extLst>
              </p:cNvPr>
              <p:cNvSpPr txBox="1"/>
              <p:nvPr/>
            </p:nvSpPr>
            <p:spPr bwMode="auto">
              <a:xfrm>
                <a:off x="861238" y="4892722"/>
                <a:ext cx="7807811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可能包含所有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/>
                  <a:t>的本徵態。</a:t>
                </a:r>
                <a:endParaRPr lang="en-TW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55C08A5-2690-D944-E71A-42EDADDD4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238" y="4892722"/>
                <a:ext cx="7807811" cy="378758"/>
              </a:xfrm>
              <a:prstGeom prst="rect">
                <a:avLst/>
              </a:prstGeom>
              <a:blipFill>
                <a:blip r:embed="rId14"/>
                <a:stretch>
                  <a:fillRect l="-4058" t="-109677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F9CF75-5906-9241-5386-A12CA0D2D403}"/>
                  </a:ext>
                </a:extLst>
              </p:cNvPr>
              <p:cNvSpPr txBox="1"/>
              <p:nvPr/>
            </p:nvSpPr>
            <p:spPr bwMode="auto">
              <a:xfrm>
                <a:off x="899592" y="4437112"/>
                <a:ext cx="81748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若測得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  <m:r>
                      <m:rPr>
                        <m:nor/>
                      </m:rPr>
                      <a:rPr lang="zh-TW" altLang="en-US" dirty="0"/>
                      <m:t>狀態會崩潰為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m:rPr>
                        <m:nor/>
                      </m:rPr>
                      <a:rPr lang="zh-TW" altLang="en-US" dirty="0"/>
                      <m:t>本徵態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測量改變了粒子的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狀態。</a:t>
                </a:r>
                <a:endParaRPr lang="en-TW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F9CF75-5906-9241-5386-A12CA0D2D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4437112"/>
                <a:ext cx="8174820" cy="369332"/>
              </a:xfrm>
              <a:prstGeom prst="rect">
                <a:avLst/>
              </a:prstGeom>
              <a:blipFill>
                <a:blip r:embed="rId15"/>
                <a:stretch>
                  <a:fillRect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9">
                <a:extLst>
                  <a:ext uri="{FF2B5EF4-FFF2-40B4-BE49-F238E27FC236}">
                    <a16:creationId xmlns:a16="http://schemas.microsoft.com/office/drawing/2014/main" id="{E9E92F99-E163-3B0A-45AD-1D9B850AB0ED}"/>
                  </a:ext>
                </a:extLst>
              </p:cNvPr>
              <p:cNvSpPr/>
              <p:nvPr/>
            </p:nvSpPr>
            <p:spPr>
              <a:xfrm>
                <a:off x="2496588" y="1333230"/>
                <a:ext cx="2370052" cy="39126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9">
                <a:extLst>
                  <a:ext uri="{FF2B5EF4-FFF2-40B4-BE49-F238E27FC236}">
                    <a16:creationId xmlns:a16="http://schemas.microsoft.com/office/drawing/2014/main" id="{E9E92F99-E163-3B0A-45AD-1D9B850AB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588" y="1333230"/>
                <a:ext cx="2370052" cy="391261"/>
              </a:xfrm>
              <a:prstGeom prst="rect">
                <a:avLst/>
              </a:prstGeom>
              <a:blipFill>
                <a:blip r:embed="rId1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D3C877E-1965-2ADD-303E-CC2B0CD0D315}"/>
                  </a:ext>
                </a:extLst>
              </p:cNvPr>
              <p:cNvSpPr txBox="1"/>
              <p:nvPr/>
            </p:nvSpPr>
            <p:spPr bwMode="auto">
              <a:xfrm>
                <a:off x="878206" y="5368046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原則上第二個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/>
                  <a:t>測量所有結果都可能</a:t>
                </a:r>
                <a:endParaRPr lang="en-TW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D3C877E-1965-2ADD-303E-CC2B0CD0D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206" y="5368046"/>
                <a:ext cx="4572000" cy="369332"/>
              </a:xfrm>
              <a:prstGeom prst="rect">
                <a:avLst/>
              </a:prstGeom>
              <a:blipFill>
                <a:blip r:embed="rId17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3537976-FD5B-7BE5-1DA2-1EBF76623F40}"/>
              </a:ext>
            </a:extLst>
          </p:cNvPr>
          <p:cNvSpPr txBox="1"/>
          <p:nvPr/>
        </p:nvSpPr>
        <p:spPr bwMode="auto">
          <a:xfrm>
            <a:off x="2354394" y="1916912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適用剛才的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AF3ADAC-10AA-5D5A-282A-58FB00FB68C6}"/>
              </a:ext>
            </a:extLst>
          </p:cNvPr>
          <p:cNvCxnSpPr/>
          <p:nvPr/>
        </p:nvCxnSpPr>
        <p:spPr>
          <a:xfrm flipH="1" flipV="1">
            <a:off x="3563888" y="3299045"/>
            <a:ext cx="2592288" cy="11380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766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46918" y="364014"/>
                <a:ext cx="6317624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此式亦可由定義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𝐿</m:t>
                        </m:r>
                      </m:e>
                    </m:acc>
                  </m:oMath>
                </a14:m>
                <a:r>
                  <a:rPr lang="zh-TW" altLang="en-US" sz="1800" dirty="0"/>
                  <a:t>為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3D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向量旋轉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3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×3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矩陣的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Generators</a:t>
                </a:r>
                <a:r>
                  <a:rPr lang="zh-TW" altLang="en-US" sz="1800" dirty="0"/>
                  <a:t>來導出！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918" y="364014"/>
                <a:ext cx="6317624" cy="402931"/>
              </a:xfrm>
              <a:prstGeom prst="rect">
                <a:avLst/>
              </a:prstGeom>
              <a:blipFill>
                <a:blip r:embed="rId2"/>
                <a:stretch>
                  <a:fillRect l="-803" r="-4418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046918" y="1300118"/>
                <a:ext cx="7725769" cy="8272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altLang="zh-TW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altLang="zh-TW" sz="1800" i="0" smtClean="0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TW" sz="1800" i="0" smtClean="0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zh-TW" altLang="en-US" sz="1800" i="1" smtClean="0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TW" sz="1800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zh-TW" altLang="en-US" sz="1800" b="0" i="1" smtClean="0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TW" sz="180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zh-TW" altLang="en-US" sz="18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altLang="zh-TW" sz="1800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TW" sz="1800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zh-TW" altLang="en-US" sz="1800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groupChr>
                        <m:groupChrPr>
                          <m:chr m:val="→"/>
                          <m:pos m:val="top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zh-TW" altLang="en-US" sz="1800" i="1" smtClean="0">
                              <a:latin typeface="Cambria Math"/>
                            </a:rPr>
                            <m:t>𝜃</m:t>
                          </m:r>
                          <m:r>
                            <a:rPr lang="zh-TW" altLang="en-US" sz="1800" i="1" smtClean="0">
                              <a:latin typeface="Cambria Math"/>
                            </a:rPr>
                            <m:t>→0</m:t>
                          </m:r>
                        </m:e>
                      </m:groupCh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l-GR" altLang="zh-TW" sz="180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en-US" sz="180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800" b="0" i="0" smtClean="0">
                          <a:latin typeface="Cambria Math"/>
                        </a:rPr>
                        <m:t>=1−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𝜃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1−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sz="1800" i="1">
                          <a:latin typeface="Cambria Math"/>
                        </a:rPr>
                        <m:t>𝜃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918" y="1300118"/>
                <a:ext cx="7725769" cy="8272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775110" y="2353246"/>
                <a:ext cx="2190600" cy="8249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110" y="2353246"/>
                <a:ext cx="2190600" cy="8249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1046918" y="773713"/>
                <a:ext cx="64807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在繞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TW" altLang="en-US" sz="1800" dirty="0"/>
                  <a:t>軸的旋轉變換下，向量分量的變換可以寫成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3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×3</m:t>
                    </m:r>
                  </m:oMath>
                </a14:m>
                <a:r>
                  <a:rPr lang="zh-TW" altLang="en-US" sz="1800" dirty="0"/>
                  <a:t>矩陣。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918" y="773713"/>
                <a:ext cx="6480720" cy="369332"/>
              </a:xfrm>
              <a:prstGeom prst="rect">
                <a:avLst/>
              </a:prstGeom>
              <a:blipFill>
                <a:blip r:embed="rId5"/>
                <a:stretch>
                  <a:fillRect l="-783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775110" y="3532366"/>
                <a:ext cx="2208618" cy="8249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110" y="3532366"/>
                <a:ext cx="2208618" cy="82490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755461" y="4468470"/>
                <a:ext cx="2200987" cy="8249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461" y="4468470"/>
                <a:ext cx="2200987" cy="82490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724024" y="5499888"/>
                <a:ext cx="1563254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024" y="5499888"/>
                <a:ext cx="1563254" cy="411010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 bwMode="auto">
          <a:xfrm>
            <a:off x="1046918" y="3178152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同理：</a:t>
            </a:r>
          </a:p>
        </p:txBody>
      </p:sp>
      <p:sp>
        <p:nvSpPr>
          <p:cNvPr id="11" name="文字方塊 10"/>
          <p:cNvSpPr txBox="1"/>
          <p:nvPr/>
        </p:nvSpPr>
        <p:spPr bwMode="auto">
          <a:xfrm>
            <a:off x="1043458" y="5499888"/>
            <a:ext cx="16561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可證：</a:t>
            </a:r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1046918" y="5980638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任何有資格稱為角動量的矩陣代表都必須滿足此式，包括自旋角動量。</a:t>
            </a:r>
          </a:p>
        </p:txBody>
      </p:sp>
    </p:spTree>
    <p:extLst>
      <p:ext uri="{BB962C8B-B14F-4D97-AF65-F5344CB8AC3E}">
        <p14:creationId xmlns:p14="http://schemas.microsoft.com/office/powerpoint/2010/main" val="283602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7" descr="http://www.aip.org/history/heisenberg/images/w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08" y="387054"/>
            <a:ext cx="3515722" cy="570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4"/>
          <p:cNvSpPr>
            <a:spLocks noChangeArrowheads="1"/>
          </p:cNvSpPr>
          <p:nvPr/>
        </p:nvSpPr>
        <p:spPr bwMode="auto">
          <a:xfrm>
            <a:off x="4396194" y="387054"/>
            <a:ext cx="364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電子的位置與動量不能同時確定，</a:t>
            </a:r>
            <a:endParaRPr lang="en-US" altLang="zh-TW" sz="1800" dirty="0"/>
          </a:p>
        </p:txBody>
      </p:sp>
      <p:sp>
        <p:nvSpPr>
          <p:cNvPr id="192519" name="文字方塊 7"/>
          <p:cNvSpPr txBox="1">
            <a:spLocks noChangeArrowheads="1"/>
          </p:cNvSpPr>
          <p:nvPr/>
        </p:nvSpPr>
        <p:spPr bwMode="auto">
          <a:xfrm>
            <a:off x="4465893" y="3264095"/>
            <a:ext cx="4392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對於電子任何狀態而言，</a:t>
            </a:r>
          </a:p>
        </p:txBody>
      </p:sp>
      <p:sp>
        <p:nvSpPr>
          <p:cNvPr id="192520" name="矩形 8"/>
          <p:cNvSpPr>
            <a:spLocks noChangeArrowheads="1"/>
          </p:cNvSpPr>
          <p:nvPr/>
        </p:nvSpPr>
        <p:spPr bwMode="auto">
          <a:xfrm>
            <a:off x="4396194" y="963317"/>
            <a:ext cx="4532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海森堡的</a:t>
            </a:r>
            <a:r>
              <a:rPr lang="zh-TW" altLang="en-US" sz="1800" dirty="0">
                <a:solidFill>
                  <a:srgbClr val="FF0000"/>
                </a:solidFill>
              </a:rPr>
              <a:t>測不準原理 </a:t>
            </a:r>
            <a:r>
              <a:rPr lang="en-US" altLang="zh-TW" sz="1800" dirty="0">
                <a:solidFill>
                  <a:srgbClr val="FF0000"/>
                </a:solidFill>
              </a:rPr>
              <a:t>Uncertainty Principle</a:t>
            </a:r>
            <a:r>
              <a:rPr lang="zh-TW" altLang="en-US" sz="1800" dirty="0"/>
              <a:t>。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77" y="3156776"/>
            <a:ext cx="1335103" cy="198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4547796" y="4211672"/>
                <a:ext cx="1391920" cy="61645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7796" y="4211672"/>
                <a:ext cx="1391920" cy="616451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10FE08B-B283-2E15-8F0F-4119AD5009DF}"/>
              </a:ext>
            </a:extLst>
          </p:cNvPr>
          <p:cNvSpPr txBox="1"/>
          <p:nvPr/>
        </p:nvSpPr>
        <p:spPr>
          <a:xfrm>
            <a:off x="4471458" y="3694028"/>
            <a:ext cx="4677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可以證明位置與動量的不確定性必須滿足：</a:t>
            </a:r>
            <a:endParaRPr lang="en-US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64CA7-EF58-475E-7AC4-FC016A6BA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A1994AB-D608-2995-67EE-44940E5E7758}"/>
                  </a:ext>
                </a:extLst>
              </p:cNvPr>
              <p:cNvSpPr/>
              <p:nvPr/>
            </p:nvSpPr>
            <p:spPr>
              <a:xfrm>
                <a:off x="1052971" y="1803577"/>
                <a:ext cx="1691767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A1994AB-D608-2995-67EE-44940E5E77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71" y="1803577"/>
                <a:ext cx="1691767" cy="411010"/>
              </a:xfrm>
              <a:prstGeom prst="rect">
                <a:avLst/>
              </a:prstGeom>
              <a:blipFill>
                <a:blip r:embed="rId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58978D1-4921-8E9F-32D9-9AB782B273F4}"/>
                  </a:ext>
                </a:extLst>
              </p:cNvPr>
              <p:cNvSpPr/>
              <p:nvPr/>
            </p:nvSpPr>
            <p:spPr>
              <a:xfrm>
                <a:off x="3069195" y="1803577"/>
                <a:ext cx="1756832" cy="39126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58978D1-4921-8E9F-32D9-9AB782B273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195" y="1803577"/>
                <a:ext cx="1756832" cy="391261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08BC773-7856-E5C9-160E-10E473DF3B5A}"/>
                  </a:ext>
                </a:extLst>
              </p:cNvPr>
              <p:cNvSpPr/>
              <p:nvPr/>
            </p:nvSpPr>
            <p:spPr>
              <a:xfrm>
                <a:off x="5157426" y="1806281"/>
                <a:ext cx="1756831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08BC773-7856-E5C9-160E-10E473DF3B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426" y="1806281"/>
                <a:ext cx="1756831" cy="411010"/>
              </a:xfrm>
              <a:prstGeom prst="rect">
                <a:avLst/>
              </a:prstGeom>
              <a:blipFill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25AAF7-19AF-DF6B-3CD7-A9F2257298EC}"/>
                  </a:ext>
                </a:extLst>
              </p:cNvPr>
              <p:cNvSpPr/>
              <p:nvPr/>
            </p:nvSpPr>
            <p:spPr>
              <a:xfrm>
                <a:off x="1038427" y="2553664"/>
                <a:ext cx="3422378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25AAF7-19AF-DF6B-3CD7-A9F2257298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27" y="2553664"/>
                <a:ext cx="3422378" cy="411010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E54DEBE-AAC9-BCCD-A4FD-EC6DC283BF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9657" y="1265684"/>
                <a:ext cx="71185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但沒想到角動量任一個分量與角動量的大小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都對易。</a:t>
                </a:r>
              </a:p>
            </p:txBody>
          </p:sp>
        </mc:Choice>
        <mc:Fallback xmlns="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E54DEBE-AAC9-BCCD-A4FD-EC6DC283B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657" y="1265684"/>
                <a:ext cx="7118572" cy="369332"/>
              </a:xfrm>
              <a:prstGeom prst="rect">
                <a:avLst/>
              </a:prstGeom>
              <a:blipFill>
                <a:blip r:embed="rId6"/>
                <a:stretch>
                  <a:fillRect l="-71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4">
            <a:extLst>
              <a:ext uri="{FF2B5EF4-FFF2-40B4-BE49-F238E27FC236}">
                <a16:creationId xmlns:a16="http://schemas.microsoft.com/office/drawing/2014/main" id="{5182E225-FA8B-515F-C445-34A3A6A4B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713" y="848234"/>
            <a:ext cx="40873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角動量任兩個分量彼此都不對易。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6A3983EA-15B7-48D5-C2A8-DF8F5EEF57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2713" y="5229200"/>
                <a:ext cx="71185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因此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1800" baseline="30000" dirty="0">
                    <a:solidFill>
                      <a:srgbClr val="FF0000"/>
                    </a:solidFill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可以與任一分量、但僅一個分量有共同的本徵函數。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6A3983EA-15B7-48D5-C2A8-DF8F5EEF5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2713" y="5229200"/>
                <a:ext cx="7118573" cy="369332"/>
              </a:xfrm>
              <a:prstGeom prst="rect">
                <a:avLst/>
              </a:prstGeom>
              <a:blipFill>
                <a:blip r:embed="rId7"/>
                <a:stretch>
                  <a:fillRect l="-71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09C20A37-84AC-D949-7CE4-61BEC9F84710}"/>
                  </a:ext>
                </a:extLst>
              </p:cNvPr>
              <p:cNvSpPr/>
              <p:nvPr/>
            </p:nvSpPr>
            <p:spPr>
              <a:xfrm>
                <a:off x="1048050" y="3076323"/>
                <a:ext cx="4130663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09C20A37-84AC-D949-7CE4-61BEC9F847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050" y="3076323"/>
                <a:ext cx="4130663" cy="4110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8507E910-369E-7BD4-4455-C74B74379C45}"/>
                  </a:ext>
                </a:extLst>
              </p:cNvPr>
              <p:cNvSpPr/>
              <p:nvPr/>
            </p:nvSpPr>
            <p:spPr>
              <a:xfrm>
                <a:off x="1026388" y="4087852"/>
                <a:ext cx="4684354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8507E910-369E-7BD4-4455-C74B74379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388" y="4087852"/>
                <a:ext cx="4684354" cy="391261"/>
              </a:xfrm>
              <a:prstGeom prst="rect">
                <a:avLst/>
              </a:prstGeom>
              <a:blipFill>
                <a:blip r:embed="rId9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1">
                <a:extLst>
                  <a:ext uri="{FF2B5EF4-FFF2-40B4-BE49-F238E27FC236}">
                    <a16:creationId xmlns:a16="http://schemas.microsoft.com/office/drawing/2014/main" id="{6C0920C5-7F61-C6A6-76E2-D4B5A7065AD9}"/>
                  </a:ext>
                </a:extLst>
              </p:cNvPr>
              <p:cNvSpPr/>
              <p:nvPr/>
            </p:nvSpPr>
            <p:spPr>
              <a:xfrm>
                <a:off x="1048050" y="3583570"/>
                <a:ext cx="5037450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9" name="矩形 11">
                <a:extLst>
                  <a:ext uri="{FF2B5EF4-FFF2-40B4-BE49-F238E27FC236}">
                    <a16:creationId xmlns:a16="http://schemas.microsoft.com/office/drawing/2014/main" id="{6C0920C5-7F61-C6A6-76E2-D4B5A7065A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050" y="3583570"/>
                <a:ext cx="5037450" cy="411010"/>
              </a:xfrm>
              <a:prstGeom prst="rect">
                <a:avLst/>
              </a:prstGeom>
              <a:blipFill>
                <a:blip r:embed="rId10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B1ED432F-7530-DCFC-E2B7-6908C5C8BF2B}"/>
                  </a:ext>
                </a:extLst>
              </p:cNvPr>
              <p:cNvSpPr/>
              <p:nvPr/>
            </p:nvSpPr>
            <p:spPr>
              <a:xfrm>
                <a:off x="1038427" y="4742902"/>
                <a:ext cx="3435141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B1ED432F-7530-DCFC-E2B7-6908C5C8B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27" y="4742902"/>
                <a:ext cx="3435141" cy="411010"/>
              </a:xfrm>
              <a:prstGeom prst="rect">
                <a:avLst/>
              </a:prstGeom>
              <a:blipFill>
                <a:blip r:embed="rId11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89FB7FEE-46BA-6508-5A10-CC83349FB30C}"/>
                  </a:ext>
                </a:extLst>
              </p:cNvPr>
              <p:cNvSpPr txBox="1"/>
              <p:nvPr/>
            </p:nvSpPr>
            <p:spPr bwMode="auto">
              <a:xfrm>
                <a:off x="5498112" y="2542567"/>
                <a:ext cx="292939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89FB7FEE-46BA-6508-5A10-CC83349FB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8112" y="2542567"/>
                <a:ext cx="292939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470DD38-25F6-DC35-9F5E-FAC6B1E60443}"/>
              </a:ext>
            </a:extLst>
          </p:cNvPr>
          <p:cNvSpPr txBox="1"/>
          <p:nvPr/>
        </p:nvSpPr>
        <p:spPr bwMode="auto">
          <a:xfrm>
            <a:off x="1012713" y="5675349"/>
            <a:ext cx="7556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這幾頁的結果是量子力學的里程碑！與古典物理完全迥異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D0AA603B-C29D-3C1A-9B60-C81F408D2533}"/>
              </a:ext>
            </a:extLst>
          </p:cNvPr>
          <p:cNvSpPr/>
          <p:nvPr/>
        </p:nvSpPr>
        <p:spPr>
          <a:xfrm>
            <a:off x="3491880" y="2270126"/>
            <a:ext cx="288032" cy="20825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2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6" grpId="0" animBg="1"/>
      <p:bldP spid="5" grpId="0" animBg="1"/>
      <p:bldP spid="5" grpId="1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/>
              <p:cNvSpPr txBox="1">
                <a:spLocks noChangeArrowheads="1"/>
              </p:cNvSpPr>
              <p:nvPr/>
            </p:nvSpPr>
            <p:spPr bwMode="auto">
              <a:xfrm>
                <a:off x="568851" y="2966687"/>
                <a:ext cx="805418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通常選擇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共同的本徵態來討論，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</a:rPr>
                      <m:t>𝑚</m:t>
                    </m:r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ℏ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為其本徵值，記為：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851" y="2966687"/>
                <a:ext cx="8054183" cy="369332"/>
              </a:xfrm>
              <a:prstGeom prst="rect">
                <a:avLst/>
              </a:prstGeom>
              <a:blipFill>
                <a:blip r:embed="rId2"/>
                <a:stretch>
                  <a:fillRect l="-629" t="-110000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"/>
              <p:cNvSpPr txBox="1">
                <a:spLocks noChangeArrowheads="1"/>
              </p:cNvSpPr>
              <p:nvPr/>
            </p:nvSpPr>
            <p:spPr bwMode="auto">
              <a:xfrm>
                <a:off x="644415" y="3411307"/>
                <a:ext cx="2483855" cy="4023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415" y="3411307"/>
                <a:ext cx="2483855" cy="402354"/>
              </a:xfrm>
              <a:prstGeom prst="rect">
                <a:avLst/>
              </a:prstGeom>
              <a:blipFill>
                <a:blip r:embed="rId3"/>
                <a:stretch>
                  <a:fillRect l="-1523" t="-100000" r="-7107" b="-1424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"/>
              <p:cNvSpPr txBox="1">
                <a:spLocks noChangeArrowheads="1"/>
              </p:cNvSpPr>
              <p:nvPr/>
            </p:nvSpPr>
            <p:spPr bwMode="auto">
              <a:xfrm>
                <a:off x="662485" y="3915989"/>
                <a:ext cx="234392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485" y="3915989"/>
                <a:ext cx="2343925" cy="369332"/>
              </a:xfrm>
              <a:prstGeom prst="rect">
                <a:avLst/>
              </a:prstGeom>
              <a:blipFill>
                <a:blip r:embed="rId4"/>
                <a:stretch>
                  <a:fillRect l="-2703" t="-110000" r="-8649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49202505-A64B-55BF-8B1B-7B1164BB0E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851" y="2289610"/>
                <a:ext cx="77475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因此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可以與任一分量、但僅一個分量可同時測量，有共同的本徵函數。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49202505-A64B-55BF-8B1B-7B1164BB0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851" y="2289610"/>
                <a:ext cx="7747565" cy="369332"/>
              </a:xfrm>
              <a:prstGeom prst="rect">
                <a:avLst/>
              </a:prstGeom>
              <a:blipFill>
                <a:blip r:embed="rId5"/>
                <a:stretch>
                  <a:fillRect l="-65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57F1AA4C-901E-0573-0CE9-ACEED56C3301}"/>
                  </a:ext>
                </a:extLst>
              </p:cNvPr>
              <p:cNvSpPr/>
              <p:nvPr/>
            </p:nvSpPr>
            <p:spPr>
              <a:xfrm>
                <a:off x="662485" y="1803312"/>
                <a:ext cx="3435141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57F1AA4C-901E-0573-0CE9-ACEED56C3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85" y="1803312"/>
                <a:ext cx="3435141" cy="411010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9114A208-380E-381C-B5F1-916CA8CF6D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8640" y="5047400"/>
                <a:ext cx="197983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𝑎𝑚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9114A208-380E-381C-B5F1-916CA8CF6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640" y="5047400"/>
                <a:ext cx="1979836" cy="369332"/>
              </a:xfrm>
              <a:prstGeom prst="rect">
                <a:avLst/>
              </a:prstGeom>
              <a:blipFill>
                <a:blip r:embed="rId7"/>
                <a:stretch>
                  <a:fillRect l="-12739" t="-113333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CC618A6-BDF7-3177-243D-CAE0F308C751}"/>
                  </a:ext>
                </a:extLst>
              </p:cNvPr>
              <p:cNvSpPr txBox="1"/>
              <p:nvPr/>
            </p:nvSpPr>
            <p:spPr bwMode="auto">
              <a:xfrm>
                <a:off x="611560" y="4581128"/>
                <a:ext cx="8371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別忘了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en-TW"/>
                  <a:t>就是一個位置</a:t>
                </a:r>
                <a:r>
                  <a:rPr lang="en-GB" dirty="0" err="1"/>
                  <a:t>的狀態</a:t>
                </a:r>
                <a:r>
                  <a:rPr lang="en-TW"/>
                  <a:t>波函數，</a:t>
                </a:r>
                <a:r>
                  <a:rPr lang="en-TW" dirty="0"/>
                  <a:t>記為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𝑎𝑚</m:t>
                        </m:r>
                      </m:sub>
                    </m:sSub>
                  </m:oMath>
                </a14:m>
                <a:r>
                  <a:rPr lang="en-GB" dirty="0"/>
                  <a:t>，</a:t>
                </a:r>
                <a:r>
                  <a:rPr lang="en-GB" dirty="0" err="1"/>
                  <a:t>一般</a:t>
                </a:r>
                <a:r>
                  <a:rPr lang="en-TW"/>
                  <a:t>以極座標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TW"/>
                  <a:t>表示</a:t>
                </a:r>
                <a:r>
                  <a:rPr lang="en-GB" dirty="0" err="1"/>
                  <a:t>位置</a:t>
                </a:r>
                <a:r>
                  <a:rPr lang="en-TW">
                    <a:solidFill>
                      <a:schemeClr val="tx1"/>
                    </a:solidFill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CC618A6-BDF7-3177-243D-CAE0F308C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4581128"/>
                <a:ext cx="8371514" cy="369332"/>
              </a:xfrm>
              <a:prstGeom prst="rect">
                <a:avLst/>
              </a:prstGeom>
              <a:blipFill>
                <a:blip r:embed="rId8"/>
                <a:stretch>
                  <a:fillRect l="-606" t="-110000" r="-455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84F0BB5-09EC-89F1-3154-65A3ECF547C9}"/>
              </a:ext>
            </a:extLst>
          </p:cNvPr>
          <p:cNvSpPr txBox="1"/>
          <p:nvPr/>
        </p:nvSpPr>
        <p:spPr bwMode="auto">
          <a:xfrm>
            <a:off x="2678130" y="5063704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Spherical Harmonics</a:t>
            </a:r>
          </a:p>
        </p:txBody>
      </p:sp>
    </p:spTree>
    <p:extLst>
      <p:ext uri="{BB962C8B-B14F-4D97-AF65-F5344CB8AC3E}">
        <p14:creationId xmlns:p14="http://schemas.microsoft.com/office/powerpoint/2010/main" val="329558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96" name="Text Box 17"/>
              <p:cNvSpPr txBox="1">
                <a:spLocks noChangeArrowheads="1"/>
              </p:cNvSpPr>
              <p:nvPr/>
            </p:nvSpPr>
            <p:spPr bwMode="auto">
              <a:xfrm>
                <a:off x="1110292" y="2869389"/>
                <a:ext cx="23034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能量只與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/>
                        <a:cs typeface="Times New Roman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有關</a:t>
                </a:r>
              </a:p>
            </p:txBody>
          </p:sp>
        </mc:Choice>
        <mc:Fallback xmlns="">
          <p:sp>
            <p:nvSpPr>
              <p:cNvPr id="8196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292" y="2869389"/>
                <a:ext cx="2303462" cy="369332"/>
              </a:xfrm>
              <a:prstGeom prst="rect">
                <a:avLst/>
              </a:prstGeom>
              <a:blipFill>
                <a:blip r:embed="rId2"/>
                <a:stretch>
                  <a:fillRect l="-2198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A4BBE7E6-2895-7A44-E500-88455ACD9590}"/>
                  </a:ext>
                </a:extLst>
              </p:cNvPr>
              <p:cNvSpPr txBox="1"/>
              <p:nvPr/>
            </p:nvSpPr>
            <p:spPr>
              <a:xfrm>
                <a:off x="1115081" y="2151517"/>
                <a:ext cx="2330190" cy="6186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−13.6</m:t>
                          </m:r>
                          <m:r>
                            <m:rPr>
                              <m:nor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e>
                      </m:d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b="0" dirty="0">
                  <a:ea typeface="Cambria Math"/>
                </a:endParaRPr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A4BBE7E6-2895-7A44-E500-88455ACD9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081" y="2151517"/>
                <a:ext cx="2330190" cy="6186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BFD2D49-D5E7-A399-8FF7-CB3EBB1A0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909" y="486638"/>
            <a:ext cx="4218271" cy="4577968"/>
          </a:xfrm>
          <a:prstGeom prst="rect">
            <a:avLst/>
          </a:prstGeom>
        </p:spPr>
      </p:pic>
      <p:sp>
        <p:nvSpPr>
          <p:cNvPr id="5" name="Text Box 13">
            <a:extLst>
              <a:ext uri="{FF2B5EF4-FFF2-40B4-BE49-F238E27FC236}">
                <a16:creationId xmlns:a16="http://schemas.microsoft.com/office/drawing/2014/main" id="{A7725270-BF0D-092B-3A5D-1AC38B335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450" y="4407302"/>
            <a:ext cx="1357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主量子數</a:t>
            </a:r>
            <a:endParaRPr lang="en-US" altLang="zh-TW" dirty="0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E95033BE-B908-AFF4-FC37-7DC265E70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450" y="5121677"/>
            <a:ext cx="16049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軌道量子數</a:t>
            </a:r>
            <a:endParaRPr lang="en-US" altLang="zh-TW" dirty="0"/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819A1E62-6633-53A4-D13C-BAFBEE8EC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450" y="5764614"/>
            <a:ext cx="1928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軌道磁量子數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EA9CDDEE-780D-37E6-7CF8-645BE67A126F}"/>
                  </a:ext>
                </a:extLst>
              </p:cNvPr>
              <p:cNvSpPr txBox="1"/>
              <p:nvPr/>
            </p:nvSpPr>
            <p:spPr bwMode="auto">
              <a:xfrm>
                <a:off x="2005534" y="4418814"/>
                <a:ext cx="225444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positive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integer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EA9CDDEE-780D-37E6-7CF8-645BE67A1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5534" y="4418814"/>
                <a:ext cx="2254441" cy="369332"/>
              </a:xfrm>
              <a:prstGeom prst="rect">
                <a:avLst/>
              </a:prstGeom>
              <a:blipFill>
                <a:blip r:embed="rId7"/>
                <a:stretch>
                  <a:fillRect b="-17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CC61006A-6333-4DAE-0036-A76BC621BED8}"/>
                  </a:ext>
                </a:extLst>
              </p:cNvPr>
              <p:cNvSpPr txBox="1"/>
              <p:nvPr/>
            </p:nvSpPr>
            <p:spPr bwMode="auto">
              <a:xfrm>
                <a:off x="2340796" y="5133052"/>
                <a:ext cx="191918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0,1,2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CC61006A-6333-4DAE-0036-A76BC621B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0796" y="5133052"/>
                <a:ext cx="191918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8">
                <a:extLst>
                  <a:ext uri="{FF2B5EF4-FFF2-40B4-BE49-F238E27FC236}">
                    <a16:creationId xmlns:a16="http://schemas.microsoft.com/office/drawing/2014/main" id="{8C694BED-4C47-0717-6F02-77DA26EF7EB8}"/>
                  </a:ext>
                </a:extLst>
              </p:cNvPr>
              <p:cNvSpPr txBox="1"/>
              <p:nvPr/>
            </p:nvSpPr>
            <p:spPr bwMode="auto">
              <a:xfrm>
                <a:off x="2627784" y="5764614"/>
                <a:ext cx="328763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+1⋯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0,1,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28">
                <a:extLst>
                  <a:ext uri="{FF2B5EF4-FFF2-40B4-BE49-F238E27FC236}">
                    <a16:creationId xmlns:a16="http://schemas.microsoft.com/office/drawing/2014/main" id="{8C694BED-4C47-0717-6F02-77DA26EF7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784" y="5764614"/>
                <a:ext cx="328763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id="{EDF06906-F5A4-4A5A-25BF-A9CEB22FFC9B}"/>
              </a:ext>
            </a:extLst>
          </p:cNvPr>
          <p:cNvSpPr/>
          <p:nvPr/>
        </p:nvSpPr>
        <p:spPr>
          <a:xfrm>
            <a:off x="2987638" y="4868266"/>
            <a:ext cx="246969" cy="20196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295B1E83-9325-1B5C-9982-8DC92EE04678}"/>
              </a:ext>
            </a:extLst>
          </p:cNvPr>
          <p:cNvSpPr/>
          <p:nvPr/>
        </p:nvSpPr>
        <p:spPr>
          <a:xfrm>
            <a:off x="3176901" y="5555969"/>
            <a:ext cx="246969" cy="20196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F6B6F-4426-9FEB-0D86-FDD99A770086}"/>
              </a:ext>
            </a:extLst>
          </p:cNvPr>
          <p:cNvSpPr txBox="1"/>
          <p:nvPr/>
        </p:nvSpPr>
        <p:spPr bwMode="auto">
          <a:xfrm>
            <a:off x="1115081" y="1700808"/>
            <a:ext cx="1872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氫原子能階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pic>
        <p:nvPicPr>
          <p:cNvPr id="10" name="Picture 2" descr="C:\Users\Chia-Hung Chang\Downloads\Data\Knight\Media\Chapter42\Images\42_Table01-T.jpg">
            <a:extLst>
              <a:ext uri="{FF2B5EF4-FFF2-40B4-BE49-F238E27FC236}">
                <a16:creationId xmlns:a16="http://schemas.microsoft.com/office/drawing/2014/main" id="{B7C34BFA-48E6-F71A-7C38-FE44DB918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24" y="4380804"/>
            <a:ext cx="1439085" cy="200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D13DB63-4141-5A00-EC18-5765C4B3232A}"/>
                  </a:ext>
                </a:extLst>
              </p:cNvPr>
              <p:cNvSpPr/>
              <p:nvPr/>
            </p:nvSpPr>
            <p:spPr>
              <a:xfrm>
                <a:off x="1379545" y="2502650"/>
                <a:ext cx="720080" cy="64807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D13DB63-4141-5A00-EC18-5765C4B323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45" y="2502650"/>
                <a:ext cx="720080" cy="6480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4C83F71-08C5-4255-82A2-344ED987AC5F}"/>
                  </a:ext>
                </a:extLst>
              </p:cNvPr>
              <p:cNvSpPr/>
              <p:nvPr/>
            </p:nvSpPr>
            <p:spPr>
              <a:xfrm>
                <a:off x="3395769" y="2502650"/>
                <a:ext cx="720080" cy="64807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4C83F71-08C5-4255-82A2-344ED987AC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769" y="2502650"/>
                <a:ext cx="720080" cy="648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769819-F0EB-68CB-01CA-A839AC815588}"/>
                  </a:ext>
                </a:extLst>
              </p:cNvPr>
              <p:cNvSpPr/>
              <p:nvPr/>
            </p:nvSpPr>
            <p:spPr>
              <a:xfrm>
                <a:off x="5409859" y="2508489"/>
                <a:ext cx="720080" cy="64807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769819-F0EB-68CB-01CA-A839AC8155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859" y="2508489"/>
                <a:ext cx="720080" cy="648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239D9A-EA8C-6B94-E5F8-C6E2B152CCA1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2099625" y="2826686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76DA2A-A605-474C-4C51-653898D8327E}"/>
                  </a:ext>
                </a:extLst>
              </p:cNvPr>
              <p:cNvSpPr txBox="1"/>
              <p:nvPr/>
            </p:nvSpPr>
            <p:spPr bwMode="auto">
              <a:xfrm>
                <a:off x="2603681" y="2502650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76DA2A-A605-474C-4C51-653898D8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3681" y="2502650"/>
                <a:ext cx="288032" cy="369332"/>
              </a:xfrm>
              <a:prstGeom prst="rect">
                <a:avLst/>
              </a:prstGeom>
              <a:blipFill>
                <a:blip r:embed="rId5"/>
                <a:stretch>
                  <a:fillRect r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2859A8-42B2-CD94-2E71-76891A1ED1A6}"/>
              </a:ext>
            </a:extLst>
          </p:cNvPr>
          <p:cNvCxnSpPr>
            <a:cxnSpLocks/>
          </p:cNvCxnSpPr>
          <p:nvPr/>
        </p:nvCxnSpPr>
        <p:spPr>
          <a:xfrm>
            <a:off x="4113715" y="2826686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1269CA-8E6F-BA35-03A1-234A3C1DF162}"/>
                  </a:ext>
                </a:extLst>
              </p:cNvPr>
              <p:cNvSpPr txBox="1"/>
              <p:nvPr/>
            </p:nvSpPr>
            <p:spPr bwMode="auto">
              <a:xfrm>
                <a:off x="4612679" y="2457354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1269CA-8E6F-BA35-03A1-234A3C1DF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2679" y="2457354"/>
                <a:ext cx="28803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D02652-5615-4493-BEEB-DD6AB31215D8}"/>
              </a:ext>
            </a:extLst>
          </p:cNvPr>
          <p:cNvCxnSpPr>
            <a:cxnSpLocks/>
          </p:cNvCxnSpPr>
          <p:nvPr/>
        </p:nvCxnSpPr>
        <p:spPr>
          <a:xfrm>
            <a:off x="6146074" y="2843243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334080-47F4-7E0E-AC8E-D511D792CEDA}"/>
                  </a:ext>
                </a:extLst>
              </p:cNvPr>
              <p:cNvSpPr txBox="1"/>
              <p:nvPr/>
            </p:nvSpPr>
            <p:spPr bwMode="auto">
              <a:xfrm>
                <a:off x="6650130" y="2519207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334080-47F4-7E0E-AC8E-D511D792C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0130" y="2519207"/>
                <a:ext cx="288032" cy="369332"/>
              </a:xfrm>
              <a:prstGeom prst="rect">
                <a:avLst/>
              </a:prstGeom>
              <a:blipFill>
                <a:blip r:embed="rId7"/>
                <a:stretch>
                  <a:fillRect r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1602645-9E59-5B01-43E4-3BEEF98B0FBE}"/>
                  </a:ext>
                </a:extLst>
              </p:cNvPr>
              <p:cNvSpPr txBox="1"/>
              <p:nvPr/>
            </p:nvSpPr>
            <p:spPr bwMode="auto">
              <a:xfrm>
                <a:off x="1115616" y="3717032"/>
                <a:ext cx="76328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同時也是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的本徵態</a:t>
                </a:r>
                <a:r>
                  <a:rPr lang="zh-TW" altLang="en-US" dirty="0"/>
                  <a:t>。測時結果確定為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，</a:t>
                </a:r>
                <a:endParaRPr lang="en-TW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1602645-9E59-5B01-43E4-3BEEF98B0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717032"/>
                <a:ext cx="7632848" cy="369332"/>
              </a:xfrm>
              <a:prstGeom prst="rect">
                <a:avLst/>
              </a:prstGeom>
              <a:blipFill>
                <a:blip r:embed="rId8"/>
                <a:stretch>
                  <a:fillRect l="-415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8C3FA6-4707-AEB2-2B21-B3A99EFB3C97}"/>
                  </a:ext>
                </a:extLst>
              </p:cNvPr>
              <p:cNvSpPr txBox="1"/>
              <p:nvPr/>
            </p:nvSpPr>
            <p:spPr bwMode="auto">
              <a:xfrm>
                <a:off x="1127505" y="3323795"/>
                <a:ext cx="4912865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若測得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zh-TW" altLang="en-US" sz="1800" dirty="0"/>
                  <a:t>，狀態會崩潰為本徵態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8C3FA6-4707-AEB2-2B21-B3A99EFB3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505" y="3323795"/>
                <a:ext cx="4912865" cy="378758"/>
              </a:xfrm>
              <a:prstGeom prst="rect">
                <a:avLst/>
              </a:prstGeom>
              <a:blipFill>
                <a:blip r:embed="rId9"/>
                <a:stretch>
                  <a:fillRect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28730E-F6B1-F3A5-0ECA-3F1C2E26EBE0}"/>
                  </a:ext>
                </a:extLst>
              </p:cNvPr>
              <p:cNvSpPr txBox="1"/>
              <p:nvPr/>
            </p:nvSpPr>
            <p:spPr bwMode="auto">
              <a:xfrm>
                <a:off x="1127505" y="4531046"/>
                <a:ext cx="4912865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再</m:t>
                    </m:r>
                  </m:oMath>
                </a14:m>
                <a:r>
                  <a:rPr lang="zh-TW" altLang="en-US" dirty="0"/>
                  <a:t>測一次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只能得到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28730E-F6B1-F3A5-0ECA-3F1C2E26E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505" y="4531046"/>
                <a:ext cx="4912865" cy="378758"/>
              </a:xfrm>
              <a:prstGeom prst="rect">
                <a:avLst/>
              </a:prstGeom>
              <a:blipFill>
                <a:blip r:embed="rId10"/>
                <a:stretch>
                  <a:fillRect l="-6443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1">
                <a:extLst>
                  <a:ext uri="{FF2B5EF4-FFF2-40B4-BE49-F238E27FC236}">
                    <a16:creationId xmlns:a16="http://schemas.microsoft.com/office/drawing/2014/main" id="{142F082F-0B49-16B8-60EF-AA098FB2D6D1}"/>
                  </a:ext>
                </a:extLst>
              </p:cNvPr>
              <p:cNvSpPr/>
              <p:nvPr/>
            </p:nvSpPr>
            <p:spPr>
              <a:xfrm>
                <a:off x="3395769" y="1271014"/>
                <a:ext cx="17661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11">
                <a:extLst>
                  <a:ext uri="{FF2B5EF4-FFF2-40B4-BE49-F238E27FC236}">
                    <a16:creationId xmlns:a16="http://schemas.microsoft.com/office/drawing/2014/main" id="{142F082F-0B49-16B8-60EF-AA098FB2D6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769" y="1271014"/>
                <a:ext cx="176619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2">
                <a:extLst>
                  <a:ext uri="{FF2B5EF4-FFF2-40B4-BE49-F238E27FC236}">
                    <a16:creationId xmlns:a16="http://schemas.microsoft.com/office/drawing/2014/main" id="{4212D3B4-AC65-FD41-AF3A-DE4D26EBC2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3861" y="2056484"/>
                <a:ext cx="82767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5" name="文字方塊 2">
                <a:extLst>
                  <a:ext uri="{FF2B5EF4-FFF2-40B4-BE49-F238E27FC236}">
                    <a16:creationId xmlns:a16="http://schemas.microsoft.com/office/drawing/2014/main" id="{4212D3B4-AC65-FD41-AF3A-DE4D26EBC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3861" y="2056484"/>
                <a:ext cx="827671" cy="369332"/>
              </a:xfrm>
              <a:prstGeom prst="rect">
                <a:avLst/>
              </a:prstGeom>
              <a:blipFill>
                <a:blip r:embed="rId12"/>
                <a:stretch>
                  <a:fillRect l="-32836" t="-106452" r="-22388" b="-1580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2">
                <a:extLst>
                  <a:ext uri="{FF2B5EF4-FFF2-40B4-BE49-F238E27FC236}">
                    <a16:creationId xmlns:a16="http://schemas.microsoft.com/office/drawing/2014/main" id="{6BBC3D94-6607-000E-CD95-C6CAC71EB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1923" y="2035947"/>
                <a:ext cx="99757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9" name="文字方塊 2">
                <a:extLst>
                  <a:ext uri="{FF2B5EF4-FFF2-40B4-BE49-F238E27FC236}">
                    <a16:creationId xmlns:a16="http://schemas.microsoft.com/office/drawing/2014/main" id="{6BBC3D94-6607-000E-CD95-C6CAC71EB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1923" y="2035947"/>
                <a:ext cx="997575" cy="369332"/>
              </a:xfrm>
              <a:prstGeom prst="rect">
                <a:avLst/>
              </a:prstGeom>
              <a:blipFill>
                <a:blip r:embed="rId13"/>
                <a:stretch>
                  <a:fillRect l="-18750" t="-113333" r="-10000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">
                <a:extLst>
                  <a:ext uri="{FF2B5EF4-FFF2-40B4-BE49-F238E27FC236}">
                    <a16:creationId xmlns:a16="http://schemas.microsoft.com/office/drawing/2014/main" id="{8BD06A9C-E170-55BC-44D4-DC0F83F1D3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44643" y="2025168"/>
                <a:ext cx="99757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0" name="文字方塊 2">
                <a:extLst>
                  <a:ext uri="{FF2B5EF4-FFF2-40B4-BE49-F238E27FC236}">
                    <a16:creationId xmlns:a16="http://schemas.microsoft.com/office/drawing/2014/main" id="{8BD06A9C-E170-55BC-44D4-DC0F83F1D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4643" y="2025168"/>
                <a:ext cx="997575" cy="369332"/>
              </a:xfrm>
              <a:prstGeom prst="rect">
                <a:avLst/>
              </a:prstGeom>
              <a:blipFill>
                <a:blip r:embed="rId14"/>
                <a:stretch>
                  <a:fillRect l="-18750" t="-110000" r="-10000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3B067A1-50B7-3B93-0047-CDB683FAE4F4}"/>
                  </a:ext>
                </a:extLst>
              </p:cNvPr>
              <p:cNvSpPr txBox="1"/>
              <p:nvPr/>
            </p:nvSpPr>
            <p:spPr bwMode="auto">
              <a:xfrm>
                <a:off x="1109769" y="4114317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且無崩潰，依舊還是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3B067A1-50B7-3B93-0047-CDB683FA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9769" y="4114317"/>
                <a:ext cx="4572000" cy="369332"/>
              </a:xfrm>
              <a:prstGeom prst="rect">
                <a:avLst/>
              </a:prstGeom>
              <a:blipFill>
                <a:blip r:embed="rId15"/>
                <a:stretch>
                  <a:fillRect l="-1108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F646FF0-A576-B4D5-935E-C64534DB6D29}"/>
                  </a:ext>
                </a:extLst>
              </p:cNvPr>
              <p:cNvSpPr txBox="1"/>
              <p:nvPr/>
            </p:nvSpPr>
            <p:spPr bwMode="auto">
              <a:xfrm>
                <a:off x="1070086" y="5445076"/>
                <a:ext cx="80739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更令人驚訝的：如同在簡諧振盪器中，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的對易關係可給出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本徵值，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F646FF0-A576-B4D5-935E-C64534DB6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0086" y="5445076"/>
                <a:ext cx="8073914" cy="369332"/>
              </a:xfrm>
              <a:prstGeom prst="rect">
                <a:avLst/>
              </a:prstGeom>
              <a:blipFill>
                <a:blip r:embed="rId16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56D836-0674-001E-8BA7-744C6C9ED779}"/>
                  </a:ext>
                </a:extLst>
              </p:cNvPr>
              <p:cNvSpPr txBox="1"/>
              <p:nvPr/>
            </p:nvSpPr>
            <p:spPr bwMode="auto">
              <a:xfrm>
                <a:off x="1070086" y="5871231"/>
                <a:ext cx="7894402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角動量分量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的對易關係，竟也可讓我們決定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的本徵值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</a:rPr>
                      <m:t>𝑎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！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56D836-0674-001E-8BA7-744C6C9ED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0086" y="5871231"/>
                <a:ext cx="7894402" cy="391261"/>
              </a:xfrm>
              <a:prstGeom prst="rect">
                <a:avLst/>
              </a:prstGeom>
              <a:blipFill>
                <a:blip r:embed="rId17"/>
                <a:stretch>
                  <a:fillRect l="-64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516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ECF1652-4F88-8D37-710A-A10F6988DA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524"/>
          <a:stretch/>
        </p:blipFill>
        <p:spPr>
          <a:xfrm>
            <a:off x="996421" y="2011871"/>
            <a:ext cx="2172064" cy="1996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28078F-5095-3AD3-B97A-4DFC8A4AED02}"/>
                  </a:ext>
                </a:extLst>
              </p:cNvPr>
              <p:cNvSpPr txBox="1"/>
              <p:nvPr/>
            </p:nvSpPr>
            <p:spPr bwMode="auto">
              <a:xfrm>
                <a:off x="2036729" y="2580644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28078F-5095-3AD3-B97A-4DFC8A4AE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6729" y="2580644"/>
                <a:ext cx="279649" cy="344966"/>
              </a:xfrm>
              <a:prstGeom prst="rect">
                <a:avLst/>
              </a:prstGeom>
              <a:blipFill>
                <a:blip r:embed="rId3"/>
                <a:stretch>
                  <a:fillRect r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D9E1BF-041C-3317-EEA4-B711B41AAC40}"/>
                  </a:ext>
                </a:extLst>
              </p:cNvPr>
              <p:cNvSpPr txBox="1"/>
              <p:nvPr/>
            </p:nvSpPr>
            <p:spPr bwMode="auto">
              <a:xfrm>
                <a:off x="2575177" y="3599693"/>
                <a:ext cx="593308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D9E1BF-041C-3317-EEA4-B711B41AA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5177" y="3599693"/>
                <a:ext cx="593308" cy="338554"/>
              </a:xfrm>
              <a:prstGeom prst="rect">
                <a:avLst/>
              </a:prstGeom>
              <a:blipFill>
                <a:blip r:embed="rId4"/>
                <a:stretch>
                  <a:fillRect l="-33333" t="-107143" r="-22917" b="-17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id="{86BB797E-7BE9-52B9-6A07-C9EE34227BF9}"/>
              </a:ext>
            </a:extLst>
          </p:cNvPr>
          <p:cNvSpPr/>
          <p:nvPr/>
        </p:nvSpPr>
        <p:spPr>
          <a:xfrm flipH="1" flipV="1">
            <a:off x="1663563" y="2954370"/>
            <a:ext cx="352663" cy="414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7D3B6A1F-A1BE-E186-29B9-9318BE73358E}"/>
                  </a:ext>
                </a:extLst>
              </p:cNvPr>
              <p:cNvSpPr txBox="1"/>
              <p:nvPr/>
            </p:nvSpPr>
            <p:spPr bwMode="auto">
              <a:xfrm>
                <a:off x="2566147" y="3200519"/>
                <a:ext cx="593307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7D3B6A1F-A1BE-E186-29B9-9318BE733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66147" y="3200519"/>
                <a:ext cx="593307" cy="338554"/>
              </a:xfrm>
              <a:prstGeom prst="rect">
                <a:avLst/>
              </a:prstGeom>
              <a:blipFill>
                <a:blip r:embed="rId5"/>
                <a:stretch>
                  <a:fillRect l="-36170" t="-111111" r="-23404" b="-1851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1">
                <a:extLst>
                  <a:ext uri="{FF2B5EF4-FFF2-40B4-BE49-F238E27FC236}">
                    <a16:creationId xmlns:a16="http://schemas.microsoft.com/office/drawing/2014/main" id="{CE01B564-1016-29A4-D4EE-23B915850FF1}"/>
                  </a:ext>
                </a:extLst>
              </p:cNvPr>
              <p:cNvSpPr txBox="1"/>
              <p:nvPr/>
            </p:nvSpPr>
            <p:spPr bwMode="auto">
              <a:xfrm>
                <a:off x="2566147" y="2775847"/>
                <a:ext cx="59330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文字方塊 21">
                <a:extLst>
                  <a:ext uri="{FF2B5EF4-FFF2-40B4-BE49-F238E27FC236}">
                    <a16:creationId xmlns:a16="http://schemas.microsoft.com/office/drawing/2014/main" id="{CE01B564-1016-29A4-D4EE-23B915850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66147" y="2775847"/>
                <a:ext cx="593308" cy="338554"/>
              </a:xfrm>
              <a:prstGeom prst="rect">
                <a:avLst/>
              </a:prstGeom>
              <a:blipFill>
                <a:blip r:embed="rId6"/>
                <a:stretch>
                  <a:fillRect l="-36170" t="-103571" r="-23404" b="-17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1">
                <a:extLst>
                  <a:ext uri="{FF2B5EF4-FFF2-40B4-BE49-F238E27FC236}">
                    <a16:creationId xmlns:a16="http://schemas.microsoft.com/office/drawing/2014/main" id="{20D37308-3C5F-F3F8-8107-FDDF5A4B72EF}"/>
                  </a:ext>
                </a:extLst>
              </p:cNvPr>
              <p:cNvSpPr txBox="1"/>
              <p:nvPr/>
            </p:nvSpPr>
            <p:spPr bwMode="auto">
              <a:xfrm>
                <a:off x="2575178" y="2363531"/>
                <a:ext cx="593307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文字方塊 21">
                <a:extLst>
                  <a:ext uri="{FF2B5EF4-FFF2-40B4-BE49-F238E27FC236}">
                    <a16:creationId xmlns:a16="http://schemas.microsoft.com/office/drawing/2014/main" id="{20D37308-3C5F-F3F8-8107-FDDF5A4B7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5178" y="2363531"/>
                <a:ext cx="593307" cy="338554"/>
              </a:xfrm>
              <a:prstGeom prst="rect">
                <a:avLst/>
              </a:prstGeom>
              <a:blipFill>
                <a:blip r:embed="rId7"/>
                <a:stretch>
                  <a:fillRect l="-33333" t="-111111" r="-22917" b="-1851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own Arrow 18">
            <a:extLst>
              <a:ext uri="{FF2B5EF4-FFF2-40B4-BE49-F238E27FC236}">
                <a16:creationId xmlns:a16="http://schemas.microsoft.com/office/drawing/2014/main" id="{2544B21A-934C-6C65-459C-1DE70E75524E}"/>
              </a:ext>
            </a:extLst>
          </p:cNvPr>
          <p:cNvSpPr/>
          <p:nvPr/>
        </p:nvSpPr>
        <p:spPr>
          <a:xfrm flipH="1" flipV="1">
            <a:off x="1657433" y="3390661"/>
            <a:ext cx="352665" cy="43081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C9B5DF-5B3A-C37C-8DDD-9AAFD0137026}"/>
                  </a:ext>
                </a:extLst>
              </p:cNvPr>
              <p:cNvSpPr txBox="1"/>
              <p:nvPr/>
            </p:nvSpPr>
            <p:spPr bwMode="auto">
              <a:xfrm>
                <a:off x="2010098" y="3469514"/>
                <a:ext cx="352663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C9B5DF-5B3A-C37C-8DDD-9AAFD0137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0098" y="3469514"/>
                <a:ext cx="352663" cy="3449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2A9F310-AB73-F360-90A9-067D389BEBDC}"/>
                  </a:ext>
                </a:extLst>
              </p:cNvPr>
              <p:cNvSpPr txBox="1"/>
              <p:nvPr/>
            </p:nvSpPr>
            <p:spPr bwMode="auto">
              <a:xfrm>
                <a:off x="2043543" y="2999361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2A9F310-AB73-F360-90A9-067D389B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3543" y="2999361"/>
                <a:ext cx="279649" cy="344966"/>
              </a:xfrm>
              <a:prstGeom prst="rect">
                <a:avLst/>
              </a:prstGeom>
              <a:blipFill>
                <a:blip r:embed="rId9"/>
                <a:stretch>
                  <a:fillRect r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Down Arrow 21">
            <a:extLst>
              <a:ext uri="{FF2B5EF4-FFF2-40B4-BE49-F238E27FC236}">
                <a16:creationId xmlns:a16="http://schemas.microsoft.com/office/drawing/2014/main" id="{27EF7AF6-693A-EE36-E83E-536FC93BB7BB}"/>
              </a:ext>
            </a:extLst>
          </p:cNvPr>
          <p:cNvSpPr/>
          <p:nvPr/>
        </p:nvSpPr>
        <p:spPr>
          <a:xfrm flipH="1" flipV="1">
            <a:off x="1681525" y="2523904"/>
            <a:ext cx="328574" cy="41430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2D1010-BCDF-1753-8C1E-2349629222E3}"/>
                  </a:ext>
                </a:extLst>
              </p:cNvPr>
              <p:cNvSpPr txBox="1"/>
              <p:nvPr/>
            </p:nvSpPr>
            <p:spPr bwMode="auto">
              <a:xfrm>
                <a:off x="1318665" y="2575452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2D1010-BCDF-1753-8C1E-234962922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8665" y="2575452"/>
                <a:ext cx="279649" cy="3449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0C1DBD-C032-4A9D-9E71-C461B1009F3B}"/>
                  </a:ext>
                </a:extLst>
              </p:cNvPr>
              <p:cNvSpPr txBox="1"/>
              <p:nvPr/>
            </p:nvSpPr>
            <p:spPr bwMode="auto">
              <a:xfrm>
                <a:off x="1323551" y="3029567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0C1DBD-C032-4A9D-9E71-C461B1009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3551" y="3029567"/>
                <a:ext cx="279649" cy="3449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>
            <a:extLst>
              <a:ext uri="{FF2B5EF4-FFF2-40B4-BE49-F238E27FC236}">
                <a16:creationId xmlns:a16="http://schemas.microsoft.com/office/drawing/2014/main" id="{7364D951-3F04-4BEB-4B6A-A5EDE6FDEDD1}"/>
              </a:ext>
            </a:extLst>
          </p:cNvPr>
          <p:cNvSpPr/>
          <p:nvPr/>
        </p:nvSpPr>
        <p:spPr>
          <a:xfrm flipH="1">
            <a:off x="1107950" y="3001979"/>
            <a:ext cx="291372" cy="3782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32DB002-5637-5920-6F4A-2559195DF608}"/>
              </a:ext>
            </a:extLst>
          </p:cNvPr>
          <p:cNvSpPr/>
          <p:nvPr/>
        </p:nvSpPr>
        <p:spPr>
          <a:xfrm flipH="1">
            <a:off x="1107950" y="3436203"/>
            <a:ext cx="312658" cy="3782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A5962F8-FFBB-0AB8-13C6-2B3FE9B224D4}"/>
                  </a:ext>
                </a:extLst>
              </p:cNvPr>
              <p:cNvSpPr txBox="1"/>
              <p:nvPr/>
            </p:nvSpPr>
            <p:spPr bwMode="auto">
              <a:xfrm>
                <a:off x="1369164" y="3437583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A5962F8-FFBB-0AB8-13C6-2B3FE9B22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9164" y="3437583"/>
                <a:ext cx="279649" cy="3449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Down Arrow 29">
            <a:extLst>
              <a:ext uri="{FF2B5EF4-FFF2-40B4-BE49-F238E27FC236}">
                <a16:creationId xmlns:a16="http://schemas.microsoft.com/office/drawing/2014/main" id="{594D64E5-49F5-98B9-2DDC-A8767CBA3270}"/>
              </a:ext>
            </a:extLst>
          </p:cNvPr>
          <p:cNvSpPr/>
          <p:nvPr/>
        </p:nvSpPr>
        <p:spPr>
          <a:xfrm flipH="1">
            <a:off x="1101514" y="2586120"/>
            <a:ext cx="291372" cy="37827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1436F6C-CC7C-EB45-331E-73EF65CF4CA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5242"/>
          <a:stretch/>
        </p:blipFill>
        <p:spPr>
          <a:xfrm>
            <a:off x="5960521" y="1987927"/>
            <a:ext cx="2256126" cy="2882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2AC583-E921-B032-912C-721F1FE9E50E}"/>
                  </a:ext>
                </a:extLst>
              </p:cNvPr>
              <p:cNvSpPr txBox="1"/>
              <p:nvPr/>
            </p:nvSpPr>
            <p:spPr bwMode="auto">
              <a:xfrm>
                <a:off x="7667664" y="3343316"/>
                <a:ext cx="32870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2AC583-E921-B032-912C-721F1FE9E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67664" y="3343316"/>
                <a:ext cx="328708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C4E6E031-E2EA-BDEA-9916-3644DE6CFF65}"/>
              </a:ext>
            </a:extLst>
          </p:cNvPr>
          <p:cNvSpPr/>
          <p:nvPr/>
        </p:nvSpPr>
        <p:spPr>
          <a:xfrm>
            <a:off x="7180997" y="1987927"/>
            <a:ext cx="631363" cy="543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C7D123-4AAA-0089-1E99-987BC9A4AF82}"/>
              </a:ext>
            </a:extLst>
          </p:cNvPr>
          <p:cNvSpPr/>
          <p:nvPr/>
        </p:nvSpPr>
        <p:spPr>
          <a:xfrm>
            <a:off x="6296803" y="4670723"/>
            <a:ext cx="731994" cy="19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DFBC547-8936-8613-E0CF-F2BB5385724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5242"/>
          <a:stretch/>
        </p:blipFill>
        <p:spPr>
          <a:xfrm>
            <a:off x="3724533" y="1995131"/>
            <a:ext cx="2256126" cy="2882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98320D4-67F5-D092-A1BE-584A8BD977FC}"/>
                  </a:ext>
                </a:extLst>
              </p:cNvPr>
              <p:cNvSpPr txBox="1"/>
              <p:nvPr/>
            </p:nvSpPr>
            <p:spPr bwMode="auto">
              <a:xfrm>
                <a:off x="1949621" y="5096583"/>
                <a:ext cx="62670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簡諧振盪器的能量本徵值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神似角動量分量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本徵值！</a:t>
                </a:r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98320D4-67F5-D092-A1BE-584A8BD97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9621" y="5096583"/>
                <a:ext cx="6267026" cy="369332"/>
              </a:xfrm>
              <a:prstGeom prst="rect">
                <a:avLst/>
              </a:prstGeom>
              <a:blipFill>
                <a:blip r:embed="rId15"/>
                <a:stretch>
                  <a:fillRect l="-8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D9A45FCE-580C-B120-3C54-9817D9684520}"/>
              </a:ext>
            </a:extLst>
          </p:cNvPr>
          <p:cNvSpPr txBox="1"/>
          <p:nvPr/>
        </p:nvSpPr>
        <p:spPr bwMode="auto">
          <a:xfrm>
            <a:off x="1936889" y="1251742"/>
            <a:ext cx="2660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更更令人驚訝的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DE3E96-58B5-AF30-5BD3-9072A04BB3F2}"/>
              </a:ext>
            </a:extLst>
          </p:cNvPr>
          <p:cNvSpPr txBox="1"/>
          <p:nvPr/>
        </p:nvSpPr>
        <p:spPr bwMode="auto">
          <a:xfrm>
            <a:off x="1936889" y="5635108"/>
            <a:ext cx="3932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角動量分量定態有不同長度的階梯！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7D076E-4001-9CAD-F4C9-16494C9967AE}"/>
              </a:ext>
            </a:extLst>
          </p:cNvPr>
          <p:cNvSpPr/>
          <p:nvPr/>
        </p:nvSpPr>
        <p:spPr>
          <a:xfrm>
            <a:off x="7812360" y="2011871"/>
            <a:ext cx="408768" cy="69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1969934-400A-5253-2169-1BC4C801D18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79983" t="10186" r="6728" b="75665"/>
          <a:stretch/>
        </p:blipFill>
        <p:spPr>
          <a:xfrm>
            <a:off x="7669965" y="2810130"/>
            <a:ext cx="300967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7" grpId="0"/>
      <p:bldP spid="40" grpId="0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EFD893A-4878-45E8-FCF1-8E3C6EF599AB}"/>
              </a:ext>
            </a:extLst>
          </p:cNvPr>
          <p:cNvSpPr/>
          <p:nvPr/>
        </p:nvSpPr>
        <p:spPr>
          <a:xfrm>
            <a:off x="1042408" y="5479229"/>
            <a:ext cx="2394775" cy="1126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736106" y="642262"/>
                <a:ext cx="1977755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106" y="642262"/>
                <a:ext cx="1977755" cy="411010"/>
              </a:xfrm>
              <a:prstGeom prst="rect">
                <a:avLst/>
              </a:prstGeom>
              <a:blipFill>
                <a:blip r:embed="rId2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064040" y="654328"/>
                <a:ext cx="167019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40" y="654328"/>
                <a:ext cx="1670199" cy="391261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下箭號 2"/>
          <p:cNvSpPr/>
          <p:nvPr/>
        </p:nvSpPr>
        <p:spPr>
          <a:xfrm>
            <a:off x="3129488" y="1065892"/>
            <a:ext cx="288032" cy="38107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064040" y="1515594"/>
                <a:ext cx="3088001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40" y="1515594"/>
                <a:ext cx="3088001" cy="411010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1034226" y="3581436"/>
                <a:ext cx="3132427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226" y="3581436"/>
                <a:ext cx="3132427" cy="4110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052120" y="2441219"/>
                <a:ext cx="189026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20" y="2441219"/>
                <a:ext cx="189026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1059154" y="1995410"/>
                <a:ext cx="2733121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定義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算子</m:t>
                    </m:r>
                    <m:r>
                      <a:rPr lang="zh-TW" altLang="en-US" sz="1800" b="0" i="1" smtClean="0">
                        <a:latin typeface="Cambria Math"/>
                      </a:rPr>
                      <m:t>：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154" y="1995410"/>
                <a:ext cx="2733121" cy="391261"/>
              </a:xfrm>
              <a:prstGeom prst="rect">
                <a:avLst/>
              </a:prstGeom>
              <a:blipFill>
                <a:blip r:embed="rId7"/>
                <a:stretch>
                  <a:fillRect l="-1852" t="-3030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3804331" y="1989496"/>
            <a:ext cx="2844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上式可以簡化為：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100D36-EE6A-338C-3080-B48B14C753C9}"/>
                  </a:ext>
                </a:extLst>
              </p:cNvPr>
              <p:cNvSpPr txBox="1"/>
              <p:nvPr/>
            </p:nvSpPr>
            <p:spPr bwMode="auto">
              <a:xfrm>
                <a:off x="3017030" y="675822"/>
                <a:ext cx="4362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100D36-EE6A-338C-3080-B48B14C75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7030" y="675822"/>
                <a:ext cx="43628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1837B3-DA1D-0C26-00D8-8B602A99225F}"/>
                  </a:ext>
                </a:extLst>
              </p:cNvPr>
              <p:cNvSpPr txBox="1"/>
              <p:nvPr/>
            </p:nvSpPr>
            <p:spPr bwMode="auto">
              <a:xfrm>
                <a:off x="6009537" y="654328"/>
                <a:ext cx="4362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1837B3-DA1D-0C26-00D8-8B602A992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09537" y="654328"/>
                <a:ext cx="436284" cy="369332"/>
              </a:xfrm>
              <a:prstGeom prst="rect">
                <a:avLst/>
              </a:prstGeom>
              <a:blipFill>
                <a:blip r:embed="rId9"/>
                <a:stretch>
                  <a:fillRect r="-5714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5">
                <a:extLst>
                  <a:ext uri="{FF2B5EF4-FFF2-40B4-BE49-F238E27FC236}">
                    <a16:creationId xmlns:a16="http://schemas.microsoft.com/office/drawing/2014/main" id="{CDB162D0-D3E5-4B7B-FF88-901DA43B67C1}"/>
                  </a:ext>
                </a:extLst>
              </p:cNvPr>
              <p:cNvSpPr/>
              <p:nvPr/>
            </p:nvSpPr>
            <p:spPr>
              <a:xfrm>
                <a:off x="1034226" y="4556562"/>
                <a:ext cx="20633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5">
                <a:extLst>
                  <a:ext uri="{FF2B5EF4-FFF2-40B4-BE49-F238E27FC236}">
                    <a16:creationId xmlns:a16="http://schemas.microsoft.com/office/drawing/2014/main" id="{CDB162D0-D3E5-4B7B-FF88-901DA43B6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226" y="4556562"/>
                <a:ext cx="206338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DFE80AEA-0202-5F0F-0242-F037B1B02C97}"/>
                  </a:ext>
                </a:extLst>
              </p:cNvPr>
              <p:cNvSpPr txBox="1"/>
              <p:nvPr/>
            </p:nvSpPr>
            <p:spPr bwMode="auto">
              <a:xfrm>
                <a:off x="5848422" y="2814603"/>
                <a:ext cx="1939109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DFE80AEA-0202-5F0F-0242-F037B1B02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8422" y="2814603"/>
                <a:ext cx="1939109" cy="4049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E0D678E5-CC2D-D4B2-44FE-81B7CB67EE23}"/>
                  </a:ext>
                </a:extLst>
              </p:cNvPr>
              <p:cNvSpPr txBox="1"/>
              <p:nvPr/>
            </p:nvSpPr>
            <p:spPr bwMode="auto">
              <a:xfrm>
                <a:off x="4675684" y="5003987"/>
                <a:ext cx="1939109" cy="37645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E0D678E5-CC2D-D4B2-44FE-81B7CB67E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684" y="5003987"/>
                <a:ext cx="1939109" cy="376450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FB0FEA7-0DEE-A63B-ECCE-1FAC139393CF}"/>
                  </a:ext>
                </a:extLst>
              </p:cNvPr>
              <p:cNvSpPr txBox="1"/>
              <p:nvPr/>
            </p:nvSpPr>
            <p:spPr bwMode="auto">
              <a:xfrm>
                <a:off x="985888" y="2852334"/>
                <a:ext cx="5665992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這式與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簡諧振盪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中</a:t>
                </a:r>
                <a:r>
                  <a:rPr lang="en-US" altLang="zh-TW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𝐻</a:t>
                </a:r>
                <a:r>
                  <a:rPr lang="zh-TW" altLang="en-US" b="0" i="0" dirty="0">
                    <a:latin typeface="Cambria Math" panose="02040503050406030204" pitchFamily="18" charset="0"/>
                  </a:rPr>
                  <a:t>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的對易關係完全相同！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FB0FEA7-0DEE-A63B-ECCE-1FAC13939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5888" y="2852334"/>
                <a:ext cx="5665992" cy="376450"/>
              </a:xfrm>
              <a:prstGeom prst="rect">
                <a:avLst/>
              </a:prstGeom>
              <a:blipFill>
                <a:blip r:embed="rId13"/>
                <a:stretch>
                  <a:fillRect l="-895" t="-3226" b="-258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7CD3AF87-3AC6-AC33-FB47-92A80442A7AE}"/>
              </a:ext>
            </a:extLst>
          </p:cNvPr>
          <p:cNvSpPr/>
          <p:nvPr/>
        </p:nvSpPr>
        <p:spPr>
          <a:xfrm>
            <a:off x="1495141" y="1446970"/>
            <a:ext cx="1080120" cy="599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7B4415-FD14-12E7-20A6-C532EEF2ADCA}"/>
              </a:ext>
            </a:extLst>
          </p:cNvPr>
          <p:cNvSpPr/>
          <p:nvPr/>
        </p:nvSpPr>
        <p:spPr>
          <a:xfrm>
            <a:off x="2996049" y="1443223"/>
            <a:ext cx="1080120" cy="599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5EBF9A07-DE9C-CFC7-F40C-7E617CCCA43A}"/>
                  </a:ext>
                </a:extLst>
              </p:cNvPr>
              <p:cNvSpPr/>
              <p:nvPr/>
            </p:nvSpPr>
            <p:spPr>
              <a:xfrm>
                <a:off x="1040690" y="4059707"/>
                <a:ext cx="2199256" cy="43133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5EBF9A07-DE9C-CFC7-F40C-7E617CCCA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690" y="4059707"/>
                <a:ext cx="2199256" cy="431337"/>
              </a:xfrm>
              <a:prstGeom prst="rect">
                <a:avLst/>
              </a:prstGeom>
              <a:blipFill>
                <a:blip r:embed="rId1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6F15D5-C777-142F-7B93-EC6BEDBC0007}"/>
                  </a:ext>
                </a:extLst>
              </p:cNvPr>
              <p:cNvSpPr txBox="1"/>
              <p:nvPr/>
            </p:nvSpPr>
            <p:spPr bwMode="auto">
              <a:xfrm>
                <a:off x="2121736" y="5479229"/>
                <a:ext cx="557808" cy="40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6F15D5-C777-142F-7B93-EC6BEDBC0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1736" y="5479229"/>
                <a:ext cx="557808" cy="40812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E4C963-9DDB-7A77-61CD-8793FC6C81A7}"/>
                  </a:ext>
                </a:extLst>
              </p:cNvPr>
              <p:cNvSpPr txBox="1"/>
              <p:nvPr/>
            </p:nvSpPr>
            <p:spPr bwMode="auto">
              <a:xfrm>
                <a:off x="1042408" y="5497023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E4C963-9DDB-7A77-61CD-8793FC6C8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408" y="5497023"/>
                <a:ext cx="557808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B32D19-1C68-A313-8520-934222FC824D}"/>
                  </a:ext>
                </a:extLst>
              </p:cNvPr>
              <p:cNvSpPr txBox="1"/>
              <p:nvPr/>
            </p:nvSpPr>
            <p:spPr bwMode="auto">
              <a:xfrm>
                <a:off x="2822070" y="5498562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B32D19-1C68-A313-8520-934222FC8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2070" y="5498562"/>
                <a:ext cx="557808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0E3FB3-2A24-7128-0EE9-E31F41104576}"/>
                  </a:ext>
                </a:extLst>
              </p:cNvPr>
              <p:cNvSpPr txBox="1"/>
              <p:nvPr/>
            </p:nvSpPr>
            <p:spPr bwMode="auto">
              <a:xfrm>
                <a:off x="2079420" y="6173061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0E3FB3-2A24-7128-0EE9-E31F41104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9420" y="6173061"/>
                <a:ext cx="557808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B15245-7C45-AEA7-A4B3-47CFCACA9BC7}"/>
                  </a:ext>
                </a:extLst>
              </p:cNvPr>
              <p:cNvSpPr txBox="1"/>
              <p:nvPr/>
            </p:nvSpPr>
            <p:spPr bwMode="auto">
              <a:xfrm>
                <a:off x="1093561" y="6143201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B15245-7C45-AEA7-A4B3-47CFCACA9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561" y="6143201"/>
                <a:ext cx="557808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77DA6E0-B321-81F7-239D-EF49C23015B5}"/>
                  </a:ext>
                </a:extLst>
              </p:cNvPr>
              <p:cNvSpPr txBox="1"/>
              <p:nvPr/>
            </p:nvSpPr>
            <p:spPr bwMode="auto">
              <a:xfrm>
                <a:off x="2818137" y="6206726"/>
                <a:ext cx="70182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77DA6E0-B321-81F7-239D-EF49C2301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8137" y="6206726"/>
                <a:ext cx="701824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A969FC9-B977-4CA7-B34A-1CF7DD6CCF0A}"/>
              </a:ext>
            </a:extLst>
          </p:cNvPr>
          <p:cNvSpPr txBox="1"/>
          <p:nvPr/>
        </p:nvSpPr>
        <p:spPr bwMode="auto">
          <a:xfrm>
            <a:off x="1034226" y="190485"/>
            <a:ext cx="3816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作一點代數運算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E9A39-BF0B-255E-5F17-7C16CDCE7F8A}"/>
              </a:ext>
            </a:extLst>
          </p:cNvPr>
          <p:cNvSpPr txBox="1"/>
          <p:nvPr/>
        </p:nvSpPr>
        <p:spPr bwMode="auto">
          <a:xfrm>
            <a:off x="4188053" y="1515594"/>
            <a:ext cx="1608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兩式相加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F43914-D804-172F-7C68-16327C12F707}"/>
              </a:ext>
            </a:extLst>
          </p:cNvPr>
          <p:cNvSpPr txBox="1"/>
          <p:nvPr/>
        </p:nvSpPr>
        <p:spPr bwMode="auto">
          <a:xfrm>
            <a:off x="4181268" y="3597635"/>
            <a:ext cx="2433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兩式相減，並定義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360A8BD-FC8F-81A6-E228-F87D700CBC3D}"/>
                  </a:ext>
                </a:extLst>
              </p:cNvPr>
              <p:cNvSpPr txBox="1"/>
              <p:nvPr/>
            </p:nvSpPr>
            <p:spPr bwMode="auto">
              <a:xfrm>
                <a:off x="1034226" y="5000481"/>
                <a:ext cx="3864649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這式與</a:t>
                </a:r>
                <a:r>
                  <a:rPr lang="en-US" altLang="zh-TW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𝐻</a:t>
                </a:r>
                <a:r>
                  <a:rPr lang="zh-TW" altLang="en-US" b="0" i="0" dirty="0">
                    <a:latin typeface="Cambria Math" panose="02040503050406030204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的對易關係完全相同！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360A8BD-FC8F-81A6-E228-F87D700CB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4226" y="5000481"/>
                <a:ext cx="3864649" cy="376450"/>
              </a:xfrm>
              <a:prstGeom prst="rect">
                <a:avLst/>
              </a:prstGeom>
              <a:blipFill>
                <a:blip r:embed="rId21"/>
                <a:stretch>
                  <a:fillRect l="-1311" t="-6452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Up-down Arrow 31">
            <a:extLst>
              <a:ext uri="{FF2B5EF4-FFF2-40B4-BE49-F238E27FC236}">
                <a16:creationId xmlns:a16="http://schemas.microsoft.com/office/drawing/2014/main" id="{908E0F82-076C-1504-7988-4F706BF6DB32}"/>
              </a:ext>
            </a:extLst>
          </p:cNvPr>
          <p:cNvSpPr/>
          <p:nvPr/>
        </p:nvSpPr>
        <p:spPr>
          <a:xfrm>
            <a:off x="2635473" y="5885904"/>
            <a:ext cx="211648" cy="288607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BD72804-DC53-A0EF-02A7-0064CA661C18}"/>
                  </a:ext>
                </a:extLst>
              </p:cNvPr>
              <p:cNvSpPr txBox="1"/>
              <p:nvPr/>
            </p:nvSpPr>
            <p:spPr bwMode="auto">
              <a:xfrm>
                <a:off x="3489824" y="5835827"/>
                <a:ext cx="481570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這對應關係，暗示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的能階是一樣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BD72804-DC53-A0EF-02A7-0064CA66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9824" y="5835827"/>
                <a:ext cx="4815701" cy="369332"/>
              </a:xfrm>
              <a:prstGeom prst="rect">
                <a:avLst/>
              </a:prstGeom>
              <a:blipFill>
                <a:blip r:embed="rId22"/>
                <a:stretch>
                  <a:fillRect l="-105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5A0696A-5DCE-296A-4762-58ACAFA6A357}"/>
                  </a:ext>
                </a:extLst>
              </p:cNvPr>
              <p:cNvSpPr txBox="1"/>
              <p:nvPr/>
            </p:nvSpPr>
            <p:spPr bwMode="auto">
              <a:xfrm>
                <a:off x="3273504" y="4101417"/>
                <a:ext cx="5330944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因為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是</a:t>
                </a:r>
                <a:r>
                  <a:rPr lang="en-US" altLang="zh-TW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Hermitian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，所以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  <m:sup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</m:oMath>
                </a14:m>
                <a:r>
                  <a:rPr lang="en-US" dirty="0" err="1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 err="1"/>
                  <a:t>的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adjoint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5A0696A-5DCE-296A-4762-58ACAFA6A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3504" y="4101417"/>
                <a:ext cx="5330944" cy="391261"/>
              </a:xfrm>
              <a:prstGeom prst="rect">
                <a:avLst/>
              </a:prstGeom>
              <a:blipFill>
                <a:blip r:embed="rId23"/>
                <a:stretch>
                  <a:fillRect l="-950" t="-9677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Up-down Arrow 34">
            <a:extLst>
              <a:ext uri="{FF2B5EF4-FFF2-40B4-BE49-F238E27FC236}">
                <a16:creationId xmlns:a16="http://schemas.microsoft.com/office/drawing/2014/main" id="{8E128A67-F28A-5917-7492-9847F2359543}"/>
              </a:ext>
            </a:extLst>
          </p:cNvPr>
          <p:cNvSpPr/>
          <p:nvPr/>
        </p:nvSpPr>
        <p:spPr>
          <a:xfrm>
            <a:off x="1742742" y="5835827"/>
            <a:ext cx="211648" cy="288607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4" grpId="0" animBg="1"/>
      <p:bldP spid="15" grpId="0" animBg="1"/>
      <p:bldP spid="16" grpId="0" animBg="1"/>
      <p:bldP spid="17" grpId="0" animBg="1"/>
      <p:bldP spid="2" grpId="0"/>
      <p:bldP spid="7" grpId="0"/>
      <p:bldP spid="8" grpId="0"/>
      <p:bldP spid="11" grpId="0" animBg="1"/>
      <p:bldP spid="18" grpId="0" animBg="1"/>
      <p:bldP spid="19" grpId="0" animBg="1"/>
      <p:bldP spid="21" grpId="0"/>
      <p:bldP spid="13" grpId="0" animBg="1"/>
      <p:bldP spid="14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12" grpId="0"/>
      <p:bldP spid="20" grpId="0"/>
      <p:bldP spid="22" grpId="0"/>
      <p:bldP spid="32" grpId="0" animBg="1"/>
      <p:bldP spid="33" grpId="0"/>
      <p:bldP spid="34" grpId="0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A1BC17E-9A5D-BC46-5100-9061DC3F259C}"/>
              </a:ext>
            </a:extLst>
          </p:cNvPr>
          <p:cNvSpPr/>
          <p:nvPr/>
        </p:nvSpPr>
        <p:spPr>
          <a:xfrm>
            <a:off x="1083622" y="385486"/>
            <a:ext cx="2138051" cy="112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054671" y="1982556"/>
                <a:ext cx="1760418" cy="3756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71" y="1982556"/>
                <a:ext cx="1760418" cy="375616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981931" y="3045336"/>
                <a:ext cx="670683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931" y="3045336"/>
                <a:ext cx="6706831" cy="369332"/>
              </a:xfrm>
              <a:prstGeom prst="rect">
                <a:avLst/>
              </a:prstGeom>
              <a:blipFill>
                <a:blip r:embed="rId3"/>
                <a:stretch>
                  <a:fillRect t="-113793" r="-2268" b="-17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960206" y="2584956"/>
                <a:ext cx="67068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+</m:t>
                        </m:r>
                      </m:sub>
                    </m:sSub>
                  </m:oMath>
                </a14:m>
                <a:r>
                  <a:rPr lang="zh-TW" altLang="en-US" sz="1800" dirty="0"/>
                  <a:t>作用於任一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：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+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竟又</a:t>
                </a:r>
                <a:r>
                  <a:rPr lang="zh-TW" altLang="en-US" dirty="0"/>
                  <a:t>是</a:t>
                </a:r>
                <a:r>
                  <a:rPr lang="zh-TW" altLang="en-US" sz="1800" dirty="0"/>
                  <a:t>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本徵態：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0206" y="2584956"/>
                <a:ext cx="6706831" cy="369332"/>
              </a:xfrm>
              <a:prstGeom prst="rect">
                <a:avLst/>
              </a:prstGeom>
              <a:blipFill>
                <a:blip r:embed="rId4"/>
                <a:stretch>
                  <a:fillRect l="-756" t="-110000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5">
                <a:extLst>
                  <a:ext uri="{FF2B5EF4-FFF2-40B4-BE49-F238E27FC236}">
                    <a16:creationId xmlns:a16="http://schemas.microsoft.com/office/drawing/2014/main" id="{CDB162D0-D3E5-4B7B-FF88-901DA43B67C1}"/>
                  </a:ext>
                </a:extLst>
              </p:cNvPr>
              <p:cNvSpPr/>
              <p:nvPr/>
            </p:nvSpPr>
            <p:spPr>
              <a:xfrm>
                <a:off x="3150370" y="1988840"/>
                <a:ext cx="192873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5">
                <a:extLst>
                  <a:ext uri="{FF2B5EF4-FFF2-40B4-BE49-F238E27FC236}">
                    <a16:creationId xmlns:a16="http://schemas.microsoft.com/office/drawing/2014/main" id="{CDB162D0-D3E5-4B7B-FF88-901DA43B6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370" y="1988840"/>
                <a:ext cx="1928733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9">
                <a:extLst>
                  <a:ext uri="{FF2B5EF4-FFF2-40B4-BE49-F238E27FC236}">
                    <a16:creationId xmlns:a16="http://schemas.microsoft.com/office/drawing/2014/main" id="{F6EE407A-75E5-B665-4B76-B0F4270FBDC9}"/>
                  </a:ext>
                </a:extLst>
              </p:cNvPr>
              <p:cNvSpPr/>
              <p:nvPr/>
            </p:nvSpPr>
            <p:spPr>
              <a:xfrm>
                <a:off x="998544" y="3510110"/>
                <a:ext cx="54115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矩形 19">
                <a:extLst>
                  <a:ext uri="{FF2B5EF4-FFF2-40B4-BE49-F238E27FC236}">
                    <a16:creationId xmlns:a16="http://schemas.microsoft.com/office/drawing/2014/main" id="{F6EE407A-75E5-B665-4B76-B0F4270FB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544" y="3510110"/>
                <a:ext cx="5411595" cy="369332"/>
              </a:xfrm>
              <a:prstGeom prst="rect">
                <a:avLst/>
              </a:prstGeom>
              <a:blipFill>
                <a:blip r:embed="rId7"/>
                <a:stretch>
                  <a:fillRect t="-110000" r="-2108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19">
                <a:extLst>
                  <a:ext uri="{FF2B5EF4-FFF2-40B4-BE49-F238E27FC236}">
                    <a16:creationId xmlns:a16="http://schemas.microsoft.com/office/drawing/2014/main" id="{B7541AF3-7E4C-52AC-23E0-B6E0D033DEF5}"/>
                  </a:ext>
                </a:extLst>
              </p:cNvPr>
              <p:cNvSpPr/>
              <p:nvPr/>
            </p:nvSpPr>
            <p:spPr>
              <a:xfrm>
                <a:off x="999229" y="3977582"/>
                <a:ext cx="370139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矩形 19">
                <a:extLst>
                  <a:ext uri="{FF2B5EF4-FFF2-40B4-BE49-F238E27FC236}">
                    <a16:creationId xmlns:a16="http://schemas.microsoft.com/office/drawing/2014/main" id="{B7541AF3-7E4C-52AC-23E0-B6E0D033D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229" y="3977582"/>
                <a:ext cx="3701398" cy="369332"/>
              </a:xfrm>
              <a:prstGeom prst="rect">
                <a:avLst/>
              </a:prstGeom>
              <a:blipFill>
                <a:blip r:embed="rId8"/>
                <a:stretch>
                  <a:fillRect t="-103226" r="-4778" b="-16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13">
                <a:extLst>
                  <a:ext uri="{FF2B5EF4-FFF2-40B4-BE49-F238E27FC236}">
                    <a16:creationId xmlns:a16="http://schemas.microsoft.com/office/drawing/2014/main" id="{6F8816F3-3318-95A7-FC1A-AF7D86D4E689}"/>
                  </a:ext>
                </a:extLst>
              </p:cNvPr>
              <p:cNvSpPr txBox="1"/>
              <p:nvPr/>
            </p:nvSpPr>
            <p:spPr bwMode="auto">
              <a:xfrm>
                <a:off x="998544" y="5360954"/>
                <a:ext cx="6946492" cy="37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可以減少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的本徵值一個量子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13">
                <a:extLst>
                  <a:ext uri="{FF2B5EF4-FFF2-40B4-BE49-F238E27FC236}">
                    <a16:creationId xmlns:a16="http://schemas.microsoft.com/office/drawing/2014/main" id="{6F8816F3-3318-95A7-FC1A-AF7D86D4E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8544" y="5360954"/>
                <a:ext cx="6946492" cy="375616"/>
              </a:xfrm>
              <a:prstGeom prst="rect">
                <a:avLst/>
              </a:prstGeom>
              <a:blipFill>
                <a:blip r:embed="rId9"/>
                <a:stretch>
                  <a:fillRect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19">
                <a:extLst>
                  <a:ext uri="{FF2B5EF4-FFF2-40B4-BE49-F238E27FC236}">
                    <a16:creationId xmlns:a16="http://schemas.microsoft.com/office/drawing/2014/main" id="{4B5CAD39-AA0C-62E9-9843-6A14978BD52C}"/>
                  </a:ext>
                </a:extLst>
              </p:cNvPr>
              <p:cNvSpPr/>
              <p:nvPr/>
            </p:nvSpPr>
            <p:spPr>
              <a:xfrm>
                <a:off x="983089" y="4935448"/>
                <a:ext cx="370139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5" name="矩形 19">
                <a:extLst>
                  <a:ext uri="{FF2B5EF4-FFF2-40B4-BE49-F238E27FC236}">
                    <a16:creationId xmlns:a16="http://schemas.microsoft.com/office/drawing/2014/main" id="{4B5CAD39-AA0C-62E9-9843-6A14978BD5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089" y="4935448"/>
                <a:ext cx="3701398" cy="369332"/>
              </a:xfrm>
              <a:prstGeom prst="rect">
                <a:avLst/>
              </a:prstGeom>
              <a:blipFill>
                <a:blip r:embed="rId10"/>
                <a:stretch>
                  <a:fillRect t="-106667" r="-5137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753355-F8AD-2431-0F1F-EC8469B55E24}"/>
                  </a:ext>
                </a:extLst>
              </p:cNvPr>
              <p:cNvSpPr txBox="1"/>
              <p:nvPr/>
            </p:nvSpPr>
            <p:spPr bwMode="auto">
              <a:xfrm>
                <a:off x="1255423" y="390189"/>
                <a:ext cx="557808" cy="40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753355-F8AD-2431-0F1F-EC8469B55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5423" y="390189"/>
                <a:ext cx="557808" cy="4081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E2AE2-8958-3FA2-DD23-7A61B9C80F21}"/>
                  </a:ext>
                </a:extLst>
              </p:cNvPr>
              <p:cNvSpPr txBox="1"/>
              <p:nvPr/>
            </p:nvSpPr>
            <p:spPr bwMode="auto">
              <a:xfrm>
                <a:off x="1826140" y="385486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E2AE2-8958-3FA2-DD23-7A61B9C80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6140" y="385486"/>
                <a:ext cx="557808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DA7AF2-1FDA-AE01-083D-C9499F2691C9}"/>
                  </a:ext>
                </a:extLst>
              </p:cNvPr>
              <p:cNvSpPr txBox="1"/>
              <p:nvPr/>
            </p:nvSpPr>
            <p:spPr bwMode="auto">
              <a:xfrm>
                <a:off x="2523782" y="399743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DA7AF2-1FDA-AE01-083D-C9499F269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3782" y="399743"/>
                <a:ext cx="55780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D80E30-5184-9ACA-501C-589CE6A9E155}"/>
                  </a:ext>
                </a:extLst>
              </p:cNvPr>
              <p:cNvSpPr txBox="1"/>
              <p:nvPr/>
            </p:nvSpPr>
            <p:spPr bwMode="auto">
              <a:xfrm>
                <a:off x="1235103" y="1105436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D80E30-5184-9ACA-501C-589CE6A9E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5103" y="1105436"/>
                <a:ext cx="557808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9D7D2F-D309-DE2B-D25D-EBC1631DDF1B}"/>
                  </a:ext>
                </a:extLst>
              </p:cNvPr>
              <p:cNvSpPr txBox="1"/>
              <p:nvPr/>
            </p:nvSpPr>
            <p:spPr bwMode="auto">
              <a:xfrm>
                <a:off x="1873762" y="1102361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9D7D2F-D309-DE2B-D25D-EBC1631DD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3762" y="1102361"/>
                <a:ext cx="557808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D05A68-3D0C-171E-A6D6-FA4B040A435D}"/>
                  </a:ext>
                </a:extLst>
              </p:cNvPr>
              <p:cNvSpPr txBox="1"/>
              <p:nvPr/>
            </p:nvSpPr>
            <p:spPr bwMode="auto">
              <a:xfrm>
                <a:off x="2519849" y="1107907"/>
                <a:ext cx="70182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D05A68-3D0C-171E-A6D6-FA4B040A4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9849" y="1107907"/>
                <a:ext cx="701824" cy="4001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Up-down Arrow 9">
            <a:extLst>
              <a:ext uri="{FF2B5EF4-FFF2-40B4-BE49-F238E27FC236}">
                <a16:creationId xmlns:a16="http://schemas.microsoft.com/office/drawing/2014/main" id="{74098E44-4C3F-90AD-394A-F039369BAD58}"/>
              </a:ext>
            </a:extLst>
          </p:cNvPr>
          <p:cNvSpPr/>
          <p:nvPr/>
        </p:nvSpPr>
        <p:spPr>
          <a:xfrm>
            <a:off x="1999220" y="812076"/>
            <a:ext cx="211648" cy="288607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3F5F1-6B98-4C8F-C739-2167A274FB8A}"/>
              </a:ext>
            </a:extLst>
          </p:cNvPr>
          <p:cNvSpPr txBox="1"/>
          <p:nvPr/>
        </p:nvSpPr>
        <p:spPr bwMode="auto">
          <a:xfrm>
            <a:off x="1011103" y="1549382"/>
            <a:ext cx="7513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這裡的對應關係，幾乎讓我們立刻猜到：可以利用幾乎一樣的推導技巧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A98910-2D9D-CDF8-7A76-6D30EC856B91}"/>
              </a:ext>
            </a:extLst>
          </p:cNvPr>
          <p:cNvSpPr txBox="1"/>
          <p:nvPr/>
        </p:nvSpPr>
        <p:spPr bwMode="auto">
          <a:xfrm>
            <a:off x="4860032" y="4948575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請自己推導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id="{FF4B86A7-06B9-3854-7170-6E79CA2CD6B1}"/>
                  </a:ext>
                </a:extLst>
              </p:cNvPr>
              <p:cNvSpPr/>
              <p:nvPr/>
            </p:nvSpPr>
            <p:spPr>
              <a:xfrm>
                <a:off x="1011103" y="5885815"/>
                <a:ext cx="47168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可見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的本徵值是量子化的，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一個量子是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id="{FF4B86A7-06B9-3854-7170-6E79CA2CD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103" y="5885815"/>
                <a:ext cx="4716804" cy="369332"/>
              </a:xfrm>
              <a:prstGeom prst="rect">
                <a:avLst/>
              </a:prstGeom>
              <a:blipFill>
                <a:blip r:embed="rId24"/>
                <a:stretch>
                  <a:fillRect l="-107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0A76CF1-49BF-9AC9-6B52-C6D8B9272D4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60232" y="3558529"/>
            <a:ext cx="2213045" cy="29835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078A75-3B04-8B99-917B-68BFBEC86649}"/>
              </a:ext>
            </a:extLst>
          </p:cNvPr>
          <p:cNvSpPr txBox="1"/>
          <p:nvPr/>
        </p:nvSpPr>
        <p:spPr bwMode="auto">
          <a:xfrm>
            <a:off x="981931" y="6273591"/>
            <a:ext cx="4496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這是本課程中第二個量子化的物理量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0717B8B6-E544-F927-D565-169313CAF82B}"/>
                  </a:ext>
                </a:extLst>
              </p:cNvPr>
              <p:cNvSpPr txBox="1"/>
              <p:nvPr/>
            </p:nvSpPr>
            <p:spPr bwMode="auto">
              <a:xfrm>
                <a:off x="960206" y="4404303"/>
                <a:ext cx="6946492" cy="37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可以增加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的本徵值一個量子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0717B8B6-E544-F927-D565-169313CAF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0206" y="4404303"/>
                <a:ext cx="6946492" cy="375616"/>
              </a:xfrm>
              <a:prstGeom prst="rect">
                <a:avLst/>
              </a:prstGeom>
              <a:blipFill>
                <a:blip r:embed="rId26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19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  <p:bldP spid="12" grpId="0" animBg="1"/>
      <p:bldP spid="22" grpId="0" animBg="1"/>
      <p:bldP spid="25" grpId="0"/>
      <p:bldP spid="35" grpId="0" animBg="1"/>
      <p:bldP spid="14" grpId="0"/>
      <p:bldP spid="15" grpId="0"/>
      <p:bldP spid="19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940B7-2332-8AC1-FE22-E7FE1C3A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DA4FA-0E82-5A6E-BFB4-BBA77477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22"/>
          <a:stretch/>
        </p:blipFill>
        <p:spPr>
          <a:xfrm>
            <a:off x="2430485" y="620688"/>
            <a:ext cx="4283029" cy="5472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0F5663-BF66-0839-6A2B-758DB3CD8AA1}"/>
                  </a:ext>
                </a:extLst>
              </p:cNvPr>
              <p:cNvSpPr txBox="1"/>
              <p:nvPr/>
            </p:nvSpPr>
            <p:spPr bwMode="auto">
              <a:xfrm>
                <a:off x="2426933" y="678635"/>
                <a:ext cx="26751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err="1"/>
                  <a:t>的本徵態如階梯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0F5663-BF66-0839-6A2B-758DB3CD8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6933" y="678635"/>
                <a:ext cx="2675122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2">
                <a:extLst>
                  <a:ext uri="{FF2B5EF4-FFF2-40B4-BE49-F238E27FC236}">
                    <a16:creationId xmlns:a16="http://schemas.microsoft.com/office/drawing/2014/main" id="{EDB1629C-1213-D907-6418-82358C1E2991}"/>
                  </a:ext>
                </a:extLst>
              </p:cNvPr>
              <p:cNvSpPr/>
              <p:nvPr/>
            </p:nvSpPr>
            <p:spPr>
              <a:xfrm>
                <a:off x="2452011" y="1170179"/>
                <a:ext cx="230960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zh-TW" altLang="en-US" sz="1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TW" sz="18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22">
                <a:extLst>
                  <a:ext uri="{FF2B5EF4-FFF2-40B4-BE49-F238E27FC236}">
                    <a16:creationId xmlns:a16="http://schemas.microsoft.com/office/drawing/2014/main" id="{FAAC0183-68D6-BAC3-03E8-A9E722DA3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011" y="1170179"/>
                <a:ext cx="2309607" cy="369332"/>
              </a:xfrm>
              <a:prstGeom prst="rect">
                <a:avLst/>
              </a:prstGeom>
              <a:blipFill>
                <a:blip r:embed="rId4"/>
                <a:stretch>
                  <a:fillRect l="-2732" t="-106667" r="-5464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2">
                <a:extLst>
                  <a:ext uri="{FF2B5EF4-FFF2-40B4-BE49-F238E27FC236}">
                    <a16:creationId xmlns:a16="http://schemas.microsoft.com/office/drawing/2014/main" id="{BCD387FC-16C5-419F-23B8-A5C696B9B360}"/>
                  </a:ext>
                </a:extLst>
              </p:cNvPr>
              <p:cNvSpPr/>
              <p:nvPr/>
            </p:nvSpPr>
            <p:spPr>
              <a:xfrm>
                <a:off x="2484774" y="1715412"/>
                <a:ext cx="222144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zh-TW" altLang="en-US" sz="1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22">
                <a:extLst>
                  <a:ext uri="{FF2B5EF4-FFF2-40B4-BE49-F238E27FC236}">
                    <a16:creationId xmlns:a16="http://schemas.microsoft.com/office/drawing/2014/main" id="{14BBCBD3-1E0F-A4BD-B6B4-27AD34ECAB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774" y="1715412"/>
                <a:ext cx="2221442" cy="369332"/>
              </a:xfrm>
              <a:prstGeom prst="rect">
                <a:avLst/>
              </a:prstGeom>
              <a:blipFill>
                <a:blip r:embed="rId5"/>
                <a:stretch>
                  <a:fillRect l="-2841" t="-103226" r="-9659" b="-16451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8B23EBC-5C48-349C-C920-F58107C1D956}"/>
              </a:ext>
            </a:extLst>
          </p:cNvPr>
          <p:cNvSpPr txBox="1"/>
          <p:nvPr/>
        </p:nvSpPr>
        <p:spPr bwMode="auto">
          <a:xfrm>
            <a:off x="5204300" y="3645024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幾乎與量子簡諧振盪器一樣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5">
                <a:extLst>
                  <a:ext uri="{FF2B5EF4-FFF2-40B4-BE49-F238E27FC236}">
                    <a16:creationId xmlns:a16="http://schemas.microsoft.com/office/drawing/2014/main" id="{86F3DA2B-BDE3-2F1A-3BC7-8D36C0236A30}"/>
                  </a:ext>
                </a:extLst>
              </p:cNvPr>
              <p:cNvSpPr/>
              <p:nvPr/>
            </p:nvSpPr>
            <p:spPr>
              <a:xfrm>
                <a:off x="1284597" y="6151243"/>
                <a:ext cx="7634915" cy="3756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TW" altLang="en-US" dirty="0"/>
                  <a:t>本徵態，</a:t>
                </a:r>
                <a:r>
                  <a:rPr lang="zh-TW" altLang="en-US" sz="1800" dirty="0"/>
                  <a:t>本徵值為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sz="1800" dirty="0"/>
                  <a:t>，但它是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的本徵態嗎？</a:t>
                </a:r>
              </a:p>
            </p:txBody>
          </p:sp>
        </mc:Choice>
        <mc:Fallback xmlns="">
          <p:sp>
            <p:nvSpPr>
              <p:cNvPr id="9" name="矩形 5">
                <a:extLst>
                  <a:ext uri="{FF2B5EF4-FFF2-40B4-BE49-F238E27FC236}">
                    <a16:creationId xmlns:a16="http://schemas.microsoft.com/office/drawing/2014/main" id="{86F3DA2B-BDE3-2F1A-3BC7-8D36C0236A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597" y="6151243"/>
                <a:ext cx="7634915" cy="375616"/>
              </a:xfrm>
              <a:prstGeom prst="rect">
                <a:avLst/>
              </a:prstGeom>
              <a:blipFill>
                <a:blip r:embed="rId6"/>
                <a:stretch>
                  <a:fillRect l="-831" t="-106452" b="-15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7066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987485" y="1913122"/>
                <a:ext cx="1454950" cy="3811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485" y="1913122"/>
                <a:ext cx="1454950" cy="381130"/>
              </a:xfrm>
              <a:prstGeom prst="rect">
                <a:avLst/>
              </a:prstGeom>
              <a:blipFill>
                <a:blip r:embed="rId2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3923928" y="1442032"/>
                <a:ext cx="1647887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±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1442032"/>
                <a:ext cx="1647887" cy="391261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1132828" y="4556290"/>
                <a:ext cx="230960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zh-TW" altLang="en-US" sz="1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TW" sz="18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828" y="4556290"/>
                <a:ext cx="2309607" cy="369332"/>
              </a:xfrm>
              <a:prstGeom prst="rect">
                <a:avLst/>
              </a:prstGeom>
              <a:blipFill>
                <a:blip r:embed="rId4"/>
                <a:stretch>
                  <a:fillRect l="-2732" t="-106667" r="-5464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098754" y="5517232"/>
                <a:ext cx="6946492" cy="37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可以增加及減少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TW" altLang="en-US" sz="1800" dirty="0"/>
                  <a:t>的本徵值一個量子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sz="1800" dirty="0"/>
                  <a:t>。維持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本徵值不變！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8754" y="5517232"/>
                <a:ext cx="6946492" cy="375616"/>
              </a:xfrm>
              <a:prstGeom prst="rect">
                <a:avLst/>
              </a:prstGeom>
              <a:blipFill>
                <a:blip r:embed="rId5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1105809" y="2890178"/>
                <a:ext cx="448821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09" y="2890178"/>
                <a:ext cx="4488216" cy="369332"/>
              </a:xfrm>
              <a:prstGeom prst="rect">
                <a:avLst/>
              </a:prstGeom>
              <a:blipFill>
                <a:blip r:embed="rId6"/>
                <a:stretch>
                  <a:fillRect t="-106667" r="-4225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1124856" y="1928970"/>
            <a:ext cx="862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因此：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083908" y="3341262"/>
                <a:ext cx="78085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+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，</a:t>
                </a:r>
                <a:r>
                  <a:rPr lang="zh-TW" altLang="en-US" dirty="0"/>
                  <a:t>也是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本徵態，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本徵值依舊是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ℏ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，同時是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/>
                  <a:t>的本徵態。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908" y="3341262"/>
                <a:ext cx="7808572" cy="369332"/>
              </a:xfrm>
              <a:prstGeom prst="rect">
                <a:avLst/>
              </a:prstGeom>
              <a:blipFill>
                <a:blip r:embed="rId7"/>
                <a:stretch>
                  <a:fillRect l="-812" t="-113333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1849155" y="5036761"/>
                <a:ext cx="230960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−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zh-TW" altLang="en-US" sz="1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TW" sz="18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155" y="5036761"/>
                <a:ext cx="2309607" cy="369332"/>
              </a:xfrm>
              <a:prstGeom prst="rect">
                <a:avLst/>
              </a:prstGeom>
              <a:blipFill>
                <a:blip r:embed="rId8"/>
                <a:stretch>
                  <a:fillRect l="-2732" t="-106667" r="-5464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1098754" y="5036761"/>
            <a:ext cx="9888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同理：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1">
                <a:extLst>
                  <a:ext uri="{FF2B5EF4-FFF2-40B4-BE49-F238E27FC236}">
                    <a16:creationId xmlns:a16="http://schemas.microsoft.com/office/drawing/2014/main" id="{CA04AC8F-C4EE-41B7-760E-498F15079F7B}"/>
                  </a:ext>
                </a:extLst>
              </p:cNvPr>
              <p:cNvSpPr/>
              <p:nvPr/>
            </p:nvSpPr>
            <p:spPr>
              <a:xfrm>
                <a:off x="1124967" y="1432158"/>
                <a:ext cx="2541254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11">
                <a:extLst>
                  <a:ext uri="{FF2B5EF4-FFF2-40B4-BE49-F238E27FC236}">
                    <a16:creationId xmlns:a16="http://schemas.microsoft.com/office/drawing/2014/main" id="{CA04AC8F-C4EE-41B7-760E-498F15079F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967" y="1432158"/>
                <a:ext cx="2541254" cy="411010"/>
              </a:xfrm>
              <a:prstGeom prst="rect">
                <a:avLst/>
              </a:prstGeom>
              <a:blipFill>
                <a:blip r:embed="rId9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62893F36-6035-C4AB-FD6D-59981EFFD7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3908" y="951687"/>
                <a:ext cx="7118572" cy="37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</a:rPr>
                  <a:t>角動量任一個分量與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都對易，因此與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也對易。</a:t>
                </a:r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62893F36-6035-C4AB-FD6D-59981EFFD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908" y="951687"/>
                <a:ext cx="7118572" cy="375616"/>
              </a:xfrm>
              <a:prstGeom prst="rect">
                <a:avLst/>
              </a:prstGeom>
              <a:blipFill>
                <a:blip r:embed="rId10"/>
                <a:stretch>
                  <a:fillRect l="-71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81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/>
      <p:bldP spid="18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E97CA-AF00-A925-FCA5-633221515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78" y="357255"/>
            <a:ext cx="4283029" cy="5774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2292B5-A6C1-F0C0-B89D-E69A65E3B8A2}"/>
                  </a:ext>
                </a:extLst>
              </p:cNvPr>
              <p:cNvSpPr txBox="1"/>
              <p:nvPr/>
            </p:nvSpPr>
            <p:spPr bwMode="auto">
              <a:xfrm>
                <a:off x="4921142" y="3326949"/>
                <a:ext cx="26751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特定的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/>
                  <a:t>的本徵態如階梯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2292B5-A6C1-F0C0-B89D-E69A65E3B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21142" y="3326949"/>
                <a:ext cx="2675122" cy="369332"/>
              </a:xfrm>
              <a:prstGeom prst="rect">
                <a:avLst/>
              </a:prstGeom>
              <a:blipFill>
                <a:blip r:embed="rId3"/>
                <a:stretch>
                  <a:fillRect l="-1887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85D0E6C-42AF-CC2A-DB4A-B5E0D9056915}"/>
              </a:ext>
            </a:extLst>
          </p:cNvPr>
          <p:cNvSpPr txBox="1"/>
          <p:nvPr/>
        </p:nvSpPr>
        <p:spPr bwMode="auto">
          <a:xfrm>
            <a:off x="4892561" y="3726214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幾乎與量子簡諧振盪器一樣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E5458-9B78-EBF2-CE43-2C5DA19103A6}"/>
              </a:ext>
            </a:extLst>
          </p:cNvPr>
          <p:cNvSpPr txBox="1"/>
          <p:nvPr/>
        </p:nvSpPr>
        <p:spPr bwMode="auto">
          <a:xfrm>
            <a:off x="4892561" y="4096971"/>
            <a:ext cx="39189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只是量子簡諧振盪器只有一把梯子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B08AFB-5296-8424-8ACB-87E1B0F0BFD0}"/>
                  </a:ext>
                </a:extLst>
              </p:cNvPr>
              <p:cNvSpPr txBox="1"/>
              <p:nvPr/>
            </p:nvSpPr>
            <p:spPr bwMode="auto">
              <a:xfrm>
                <a:off x="4921141" y="4509120"/>
                <a:ext cx="42830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角動量本徵態有許多梯子對應不同的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B08AFB-5296-8424-8ACB-87E1B0F0B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21141" y="4509120"/>
                <a:ext cx="4283029" cy="369332"/>
              </a:xfrm>
              <a:prstGeom prst="rect">
                <a:avLst/>
              </a:prstGeom>
              <a:blipFill>
                <a:blip r:embed="rId4"/>
                <a:stretch>
                  <a:fillRect l="-118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9CE6C2-68CD-E02A-F181-C2F03AFE2B70}"/>
                  </a:ext>
                </a:extLst>
              </p:cNvPr>
              <p:cNvSpPr txBox="1"/>
              <p:nvPr/>
            </p:nvSpPr>
            <p:spPr bwMode="auto">
              <a:xfrm>
                <a:off x="4921140" y="4929526"/>
                <a:ext cx="414290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本徵值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有那些可能呢？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9CE6C2-68CD-E02A-F181-C2F03AFE2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21140" y="4929526"/>
                <a:ext cx="4142901" cy="369332"/>
              </a:xfrm>
              <a:prstGeom prst="rect">
                <a:avLst/>
              </a:prstGeom>
              <a:blipFill>
                <a:blip r:embed="rId5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995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4"/>
          <p:cNvSpPr txBox="1">
            <a:spLocks noChangeArrowheads="1"/>
          </p:cNvSpPr>
          <p:nvPr/>
        </p:nvSpPr>
        <p:spPr bwMode="auto">
          <a:xfrm>
            <a:off x="971550" y="1599994"/>
            <a:ext cx="7848922" cy="6477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量子世界特性一</a:t>
            </a:r>
            <a:r>
              <a:rPr lang="zh-TW" altLang="en-US" sz="1800" dirty="0"/>
              <a:t>：一個粒子處於</a:t>
            </a:r>
            <a:r>
              <a:rPr lang="zh-TW" altLang="en-US" sz="1800" dirty="0">
                <a:solidFill>
                  <a:srgbClr val="FF0000"/>
                </a:solidFill>
              </a:rPr>
              <a:t>完全相同的狀態</a:t>
            </a:r>
            <a:r>
              <a:rPr lang="zh-TW" altLang="en-US" sz="1800" dirty="0"/>
              <a:t>下，某些物理測量的結果卻並不確定。</a:t>
            </a:r>
          </a:p>
        </p:txBody>
      </p:sp>
      <p:sp>
        <p:nvSpPr>
          <p:cNvPr id="193539" name="文字方塊 15"/>
          <p:cNvSpPr txBox="1">
            <a:spLocks noChangeArrowheads="1"/>
          </p:cNvSpPr>
          <p:nvPr/>
        </p:nvSpPr>
        <p:spPr bwMode="auto">
          <a:xfrm>
            <a:off x="958850" y="2468459"/>
            <a:ext cx="75735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在一個特定狀態下，對位置或動量測量所得的結果形成一個統計分布，</a:t>
            </a:r>
          </a:p>
        </p:txBody>
      </p:sp>
      <p:pic>
        <p:nvPicPr>
          <p:cNvPr id="193540" name="Picture 8" descr="Template_Oc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1"/>
          <a:stretch>
            <a:fillRect/>
          </a:stretch>
        </p:blipFill>
        <p:spPr bwMode="auto">
          <a:xfrm>
            <a:off x="1698720" y="3441515"/>
            <a:ext cx="29845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1" name="矩形 22"/>
          <p:cNvSpPr>
            <a:spLocks noChangeArrowheads="1"/>
          </p:cNvSpPr>
          <p:nvPr/>
        </p:nvSpPr>
        <p:spPr bwMode="auto">
          <a:xfrm>
            <a:off x="958850" y="2866973"/>
            <a:ext cx="607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計算這個分布的標準差，即是位置與動量的不確定性：</a:t>
            </a:r>
          </a:p>
        </p:txBody>
      </p:sp>
      <p:sp>
        <p:nvSpPr>
          <p:cNvPr id="193543" name="文字方塊 22"/>
          <p:cNvSpPr txBox="1">
            <a:spLocks noChangeArrowheads="1"/>
          </p:cNvSpPr>
          <p:nvPr/>
        </p:nvSpPr>
        <p:spPr bwMode="auto">
          <a:xfrm>
            <a:off x="2124075" y="981075"/>
            <a:ext cx="4535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不準度的定義是植基於前述測量的不確定性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84E4B76A-E1A5-68CC-7D99-184C4C98B518}"/>
                  </a:ext>
                </a:extLst>
              </p:cNvPr>
              <p:cNvSpPr txBox="1"/>
              <p:nvPr/>
            </p:nvSpPr>
            <p:spPr bwMode="auto">
              <a:xfrm>
                <a:off x="5076056" y="3496342"/>
                <a:ext cx="2124406" cy="440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84E4B76A-E1A5-68CC-7D99-184C4C98B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3496342"/>
                <a:ext cx="2124406" cy="4405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EF5CB625-74BB-C826-1C4F-BB29D2719376}"/>
                  </a:ext>
                </a:extLst>
              </p:cNvPr>
              <p:cNvSpPr txBox="1"/>
              <p:nvPr/>
            </p:nvSpPr>
            <p:spPr bwMode="auto">
              <a:xfrm>
                <a:off x="5076056" y="4199986"/>
                <a:ext cx="2124406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EF5CB625-74BB-C826-1C4F-BB29D2719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4199986"/>
                <a:ext cx="2124406" cy="427746"/>
              </a:xfrm>
              <a:prstGeom prst="rect">
                <a:avLst/>
              </a:prstGeom>
              <a:blipFill>
                <a:blip r:embed="rId4"/>
                <a:stretch>
                  <a:fillRect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64156" y="1496711"/>
                <a:ext cx="782589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容許</m:t>
                    </m:r>
                    <m:r>
                      <a:rPr lang="zh-TW" altLang="en-US" sz="1800" i="1">
                        <a:latin typeface="Cambria Math"/>
                      </a:rPr>
                      <m:t>的</m:t>
                    </m:r>
                    <m:r>
                      <a:rPr lang="en-US" altLang="zh-TW" sz="1800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zh-TW" altLang="en-US" sz="1800" dirty="0"/>
                  <a:t>一定有一極大值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這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不同於SHO的能量（無極大值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）。</a:t>
                </a:r>
                <a:r>
                  <a:rPr lang="zh-TW" altLang="en-US" dirty="0"/>
                  <a:t> 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4156" y="1496711"/>
                <a:ext cx="7825892" cy="369332"/>
              </a:xfrm>
              <a:prstGeom prst="rect">
                <a:avLst/>
              </a:prstGeom>
              <a:blipFill>
                <a:blip r:embed="rId2"/>
                <a:stretch>
                  <a:fillRect l="-4221" t="-117241" b="-1724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088377" y="1951087"/>
                <a:ext cx="1854610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18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77" y="1951087"/>
                <a:ext cx="1854610" cy="404983"/>
              </a:xfrm>
              <a:prstGeom prst="rect">
                <a:avLst/>
              </a:prstGeom>
              <a:blipFill>
                <a:blip r:embed="rId3"/>
                <a:stretch>
                  <a:fillRect l="-9524" t="-145455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098388" y="2829803"/>
                <a:ext cx="2109424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388" y="2829803"/>
                <a:ext cx="2109424" cy="404983"/>
              </a:xfrm>
              <a:prstGeom prst="rect">
                <a:avLst/>
              </a:prstGeom>
              <a:blipFill>
                <a:blip r:embed="rId4"/>
                <a:stretch>
                  <a:fillRect t="-145455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098388" y="4429754"/>
                <a:ext cx="4881913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388" y="4429754"/>
                <a:ext cx="4881913" cy="404983"/>
              </a:xfrm>
              <a:prstGeom prst="rect">
                <a:avLst/>
              </a:prstGeom>
              <a:blipFill>
                <a:blip r:embed="rId5"/>
                <a:stretch>
                  <a:fillRect t="-145455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093917" y="4904939"/>
                <a:ext cx="4322722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zh-TW" alt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sz="1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917" y="4904939"/>
                <a:ext cx="4322722" cy="404983"/>
              </a:xfrm>
              <a:prstGeom prst="rect">
                <a:avLst/>
              </a:prstGeom>
              <a:blipFill>
                <a:blip r:embed="rId6"/>
                <a:stretch>
                  <a:fillRect t="-148485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093917" y="5742518"/>
                <a:ext cx="204966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800" b="0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917" y="5742518"/>
                <a:ext cx="204966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E1606E16-4DBC-E8F9-FB8E-5AEAAEF37E91}"/>
                  </a:ext>
                </a:extLst>
              </p:cNvPr>
              <p:cNvSpPr/>
              <p:nvPr/>
            </p:nvSpPr>
            <p:spPr>
              <a:xfrm>
                <a:off x="1134531" y="3349412"/>
                <a:ext cx="5885394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E1606E16-4DBC-E8F9-FB8E-5AEAAEF37E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531" y="3349412"/>
                <a:ext cx="5885394" cy="411010"/>
              </a:xfrm>
              <a:prstGeom prst="rect">
                <a:avLst/>
              </a:prstGeom>
              <a:blipFill>
                <a:blip r:embed="rId8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9E5504B-0B3C-2210-DB9B-99BC46E9E828}"/>
                  </a:ext>
                </a:extLst>
              </p:cNvPr>
              <p:cNvSpPr txBox="1"/>
              <p:nvPr/>
            </p:nvSpPr>
            <p:spPr bwMode="auto">
              <a:xfrm>
                <a:off x="1043608" y="1132230"/>
                <a:ext cx="7889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對特定的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角動量</a:t>
                </a:r>
                <a14:m>
                  <m:oMath xmlns:m="http://schemas.openxmlformats.org/officeDocument/2006/math">
                    <m:r>
                      <a:rPr lang="zh-TW" altLang="en-US" i="1" dirty="0" err="1">
                        <a:latin typeface="Cambria Math" panose="02040503050406030204" pitchFamily="18" charset="0"/>
                      </a:rPr>
                      <m:t>大小是有限的</m:t>
                    </m:r>
                    <m:r>
                      <a:rPr lang="zh-TW" altLang="en-US" i="1" dirty="0" err="1" smtClean="0">
                        <a:latin typeface="Cambria Math" panose="02040503050406030204" pitchFamily="18" charset="0"/>
                      </a:rPr>
                      <m:t>，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+</m:t>
                        </m:r>
                      </m:sub>
                    </m:sSub>
                  </m:oMath>
                </a14:m>
                <a:r>
                  <a:rPr lang="zh-TW" altLang="en-US" dirty="0"/>
                  <a:t>增加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/>
                  <a:t>的本徵值不能無限制地繼續， 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9E5504B-0B3C-2210-DB9B-99BC46E9E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132230"/>
                <a:ext cx="7889082" cy="369332"/>
              </a:xfrm>
              <a:prstGeom prst="rect">
                <a:avLst/>
              </a:prstGeom>
              <a:blipFill>
                <a:blip r:embed="rId9"/>
                <a:stretch>
                  <a:fillRect l="-64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AA71109-FFD8-6D87-62D9-00921BB187C1}"/>
                  </a:ext>
                </a:extLst>
              </p:cNvPr>
              <p:cNvSpPr txBox="1"/>
              <p:nvPr/>
            </p:nvSpPr>
            <p:spPr bwMode="auto">
              <a:xfrm>
                <a:off x="1043608" y="692696"/>
                <a:ext cx="73950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將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特定的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所對應的</m:t>
                    </m:r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（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dirty="0"/>
                  <a:t>的梯子）收集起來，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AA71109-FFD8-6D87-62D9-00921BB18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92696"/>
                <a:ext cx="7395096" cy="369332"/>
              </a:xfrm>
              <a:prstGeom prst="rect">
                <a:avLst/>
              </a:prstGeom>
              <a:blipFill>
                <a:blip r:embed="rId10"/>
                <a:stretch>
                  <a:fillRect l="-686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7F2BA581-6A36-1E12-3F99-4AE63559497B}"/>
                  </a:ext>
                </a:extLst>
              </p:cNvPr>
              <p:cNvSpPr/>
              <p:nvPr/>
            </p:nvSpPr>
            <p:spPr>
              <a:xfrm>
                <a:off x="1134938" y="3874210"/>
                <a:ext cx="3991542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7F2BA581-6A36-1E12-3F99-4AE635594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938" y="3874210"/>
                <a:ext cx="3991542" cy="411010"/>
              </a:xfrm>
              <a:prstGeom prst="rect">
                <a:avLst/>
              </a:prstGeom>
              <a:blipFill>
                <a:blip r:embed="rId11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33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16" grpId="0" animBg="1"/>
      <p:bldP spid="16" grpId="1" animBg="1"/>
      <p:bldP spid="25" grpId="0" animBg="1"/>
      <p:bldP spid="2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153873" y="565479"/>
                <a:ext cx="1828962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1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873" y="565479"/>
                <a:ext cx="1828962" cy="404983"/>
              </a:xfrm>
              <a:prstGeom prst="rect">
                <a:avLst/>
              </a:prstGeom>
              <a:blipFill>
                <a:blip r:embed="rId2"/>
                <a:stretch>
                  <a:fillRect l="-9655" t="-148485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153873" y="1031368"/>
                <a:ext cx="2083776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873" y="1031368"/>
                <a:ext cx="2083776" cy="404983"/>
              </a:xfrm>
              <a:prstGeom prst="rect">
                <a:avLst/>
              </a:prstGeom>
              <a:blipFill>
                <a:blip r:embed="rId3"/>
                <a:stretch>
                  <a:fillRect t="-148485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110513" y="2575013"/>
                <a:ext cx="5016566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513" y="2575013"/>
                <a:ext cx="5016566" cy="404983"/>
              </a:xfrm>
              <a:prstGeom prst="rect">
                <a:avLst/>
              </a:prstGeom>
              <a:blipFill>
                <a:blip r:embed="rId4"/>
                <a:stretch>
                  <a:fillRect t="-145455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106042" y="3050198"/>
                <a:ext cx="4236223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zh-TW" alt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sz="1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42" y="3050198"/>
                <a:ext cx="4236223" cy="404983"/>
              </a:xfrm>
              <a:prstGeom prst="rect">
                <a:avLst/>
              </a:prstGeom>
              <a:blipFill>
                <a:blip r:embed="rId5"/>
                <a:stretch>
                  <a:fillRect t="-148485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106042" y="134536"/>
                <a:ext cx="559340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特定的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𝑎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，</m:t>
                    </m:r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容許</m:t>
                    </m:r>
                    <m:r>
                      <a:rPr lang="zh-TW" altLang="en-US" i="1">
                        <a:latin typeface="Cambria Math"/>
                      </a:rPr>
                      <m:t>的</m:t>
                    </m:r>
                    <m:r>
                      <a:rPr lang="en-US" altLang="zh-TW" i="1">
                        <a:latin typeface="Cambria Math"/>
                      </a:rPr>
                      <m:t>𝑚</m:t>
                    </m:r>
                  </m:oMath>
                </a14:m>
                <a:r>
                  <a:rPr lang="zh-TW" altLang="en-US" dirty="0"/>
                  <a:t>也一定有</a:t>
                </a:r>
                <a:r>
                  <a:rPr lang="zh-TW" altLang="en-US" sz="1800" dirty="0"/>
                  <a:t>一極小值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zh-TW" altLang="en-US" sz="1800" dirty="0"/>
                  <a:t> 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42" y="134536"/>
                <a:ext cx="5593409" cy="369332"/>
              </a:xfrm>
              <a:prstGeom prst="rect">
                <a:avLst/>
              </a:prstGeom>
              <a:blipFill>
                <a:blip r:embed="rId6"/>
                <a:stretch>
                  <a:fillRect l="-679" t="-110000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15720" y="3502507"/>
                <a:ext cx="2010872" cy="384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800" b="0" i="1" smtClean="0">
                          <a:latin typeface="Cambria Math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720" y="3502507"/>
                <a:ext cx="2010872" cy="3843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3658780" y="5013148"/>
                <a:ext cx="26914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780" y="5013148"/>
                <a:ext cx="2691413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037518" y="4643816"/>
                <a:ext cx="52775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兩式要同時成立，唯一可能是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zh-TW" altLang="en-US" sz="1800" dirty="0"/>
                  <a:t>等於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7518" y="4643816"/>
                <a:ext cx="5277500" cy="369332"/>
              </a:xfrm>
              <a:prstGeom prst="rect">
                <a:avLst/>
              </a:prstGeom>
              <a:blipFill>
                <a:blip r:embed="rId9"/>
                <a:stretch>
                  <a:fillRect l="-95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1829566" y="6300497"/>
                <a:ext cx="232232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566" y="6300497"/>
                <a:ext cx="23223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4695834" y="5834001"/>
                <a:ext cx="32605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  <a:latin typeface="+mn-ea"/>
                    <a:ea typeface="+mn-ea"/>
                  </a:rPr>
                  <a:t>注意</a:t>
                </a:r>
                <a:r>
                  <a:rPr lang="zh-TW" altLang="en-US" dirty="0">
                    <a:solidFill>
                      <a:srgbClr val="FF0000"/>
                    </a:solidFill>
                    <a:ea typeface="Cambria Math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2</m:t>
                    </m:r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𝑙</m:t>
                    </m:r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必須是整數！</a:t>
                </a: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95834" y="5834001"/>
                <a:ext cx="3260541" cy="369332"/>
              </a:xfrm>
              <a:prstGeom prst="rect">
                <a:avLst/>
              </a:prstGeom>
              <a:blipFill>
                <a:blip r:embed="rId11"/>
                <a:stretch>
                  <a:fillRect l="-1550" t="-6667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E1606E16-4DBC-E8F9-FB8E-5AEAAEF37E91}"/>
                  </a:ext>
                </a:extLst>
              </p:cNvPr>
              <p:cNvSpPr/>
              <p:nvPr/>
            </p:nvSpPr>
            <p:spPr>
              <a:xfrm>
                <a:off x="1146656" y="1494671"/>
                <a:ext cx="5885394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E1606E16-4DBC-E8F9-FB8E-5AEAAEF37E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656" y="1494671"/>
                <a:ext cx="5885394" cy="411010"/>
              </a:xfrm>
              <a:prstGeom prst="rect">
                <a:avLst/>
              </a:prstGeom>
              <a:blipFill>
                <a:blip r:embed="rId12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3C3043-7F5C-8D71-0A24-7472DC4EFA84}"/>
                  </a:ext>
                </a:extLst>
              </p:cNvPr>
              <p:cNvSpPr txBox="1"/>
              <p:nvPr/>
            </p:nvSpPr>
            <p:spPr bwMode="auto">
              <a:xfrm>
                <a:off x="1038221" y="5413762"/>
                <a:ext cx="79982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因此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𝑚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可以是</a:t>
                </a:r>
                <a:r>
                  <a:rPr lang="en-US" dirty="0"/>
                  <a:t>介於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之間，也就是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之間，相差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的所有數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3C3043-7F5C-8D71-0A24-7472DC4EF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8221" y="5413762"/>
                <a:ext cx="7998275" cy="369332"/>
              </a:xfrm>
              <a:prstGeom prst="rect">
                <a:avLst/>
              </a:prstGeom>
              <a:blipFill>
                <a:blip r:embed="rId13"/>
                <a:stretch>
                  <a:fillRect l="-63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4D73D092-90E7-5983-7BA3-F732955ED0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9566" y="5832451"/>
                <a:ext cx="268236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+1,⋯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−1,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4D73D092-90E7-5983-7BA3-F732955ED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9566" y="5832451"/>
                <a:ext cx="268236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1F8B455-CD80-91BA-A06A-A13FAE5572EE}"/>
              </a:ext>
            </a:extLst>
          </p:cNvPr>
          <p:cNvSpPr txBox="1"/>
          <p:nvPr/>
        </p:nvSpPr>
        <p:spPr bwMode="auto">
          <a:xfrm>
            <a:off x="1053117" y="6288922"/>
            <a:ext cx="10105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而且：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2">
                <a:extLst>
                  <a:ext uri="{FF2B5EF4-FFF2-40B4-BE49-F238E27FC236}">
                    <a16:creationId xmlns:a16="http://schemas.microsoft.com/office/drawing/2014/main" id="{05A9C8D2-4861-D56E-B57E-2B623A8F6A1C}"/>
                  </a:ext>
                </a:extLst>
              </p:cNvPr>
              <p:cNvSpPr/>
              <p:nvPr/>
            </p:nvSpPr>
            <p:spPr>
              <a:xfrm>
                <a:off x="4264915" y="6329334"/>
                <a:ext cx="28237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的本徵值等於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𝑙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𝑙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+1</m:t>
                        </m:r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21" name="矩形 12">
                <a:extLst>
                  <a:ext uri="{FF2B5EF4-FFF2-40B4-BE49-F238E27FC236}">
                    <a16:creationId xmlns:a16="http://schemas.microsoft.com/office/drawing/2014/main" id="{05A9C8D2-4861-D56E-B57E-2B623A8F6A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915" y="6329334"/>
                <a:ext cx="2823722" cy="369332"/>
              </a:xfrm>
              <a:prstGeom prst="rect">
                <a:avLst/>
              </a:prstGeom>
              <a:blipFill>
                <a:blip r:embed="rId15"/>
                <a:stretch>
                  <a:fillRect t="-6667" r="-8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4311904-7FD9-0561-3B48-6E1893792F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5518" y="1980036"/>
            <a:ext cx="2330762" cy="3296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7F2BA581-6A36-1E12-3F99-4AE63559497B}"/>
                  </a:ext>
                </a:extLst>
              </p:cNvPr>
              <p:cNvSpPr/>
              <p:nvPr/>
            </p:nvSpPr>
            <p:spPr>
              <a:xfrm>
                <a:off x="1147063" y="2019469"/>
                <a:ext cx="3991542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7F2BA581-6A36-1E12-3F99-4AE635594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063" y="2019469"/>
                <a:ext cx="3991542" cy="411010"/>
              </a:xfrm>
              <a:prstGeom prst="rect">
                <a:avLst/>
              </a:prstGeom>
              <a:blipFill>
                <a:blip r:embed="rId17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6">
                <a:extLst>
                  <a:ext uri="{FF2B5EF4-FFF2-40B4-BE49-F238E27FC236}">
                    <a16:creationId xmlns:a16="http://schemas.microsoft.com/office/drawing/2014/main" id="{B24C935B-9DB4-23C1-73D7-44A60EA95C1F}"/>
                  </a:ext>
                </a:extLst>
              </p:cNvPr>
              <p:cNvSpPr/>
              <p:nvPr/>
            </p:nvSpPr>
            <p:spPr>
              <a:xfrm>
                <a:off x="1096324" y="4267345"/>
                <a:ext cx="204966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800" b="0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矩形 6">
                <a:extLst>
                  <a:ext uri="{FF2B5EF4-FFF2-40B4-BE49-F238E27FC236}">
                    <a16:creationId xmlns:a16="http://schemas.microsoft.com/office/drawing/2014/main" id="{B24C935B-9DB4-23C1-73D7-44A60EA95C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324" y="4267345"/>
                <a:ext cx="204966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B6B43C3-3F63-336C-30C7-D79947CCAC6A}"/>
              </a:ext>
            </a:extLst>
          </p:cNvPr>
          <p:cNvSpPr txBox="1"/>
          <p:nvPr/>
        </p:nvSpPr>
        <p:spPr bwMode="auto">
          <a:xfrm>
            <a:off x="1052091" y="3895999"/>
            <a:ext cx="2064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前一頁已經得到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31B04A-0C0E-37D7-022E-80831D3DD0E0}"/>
              </a:ext>
            </a:extLst>
          </p:cNvPr>
          <p:cNvSpPr txBox="1"/>
          <p:nvPr/>
        </p:nvSpPr>
        <p:spPr bwMode="auto">
          <a:xfrm>
            <a:off x="1037518" y="5014344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給這個值一個新的符號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F17C29-FF05-9C54-85D6-F3AE59DEB7A4}"/>
              </a:ext>
            </a:extLst>
          </p:cNvPr>
          <p:cNvCxnSpPr>
            <a:cxnSpLocks/>
          </p:cNvCxnSpPr>
          <p:nvPr/>
        </p:nvCxnSpPr>
        <p:spPr>
          <a:xfrm>
            <a:off x="3848495" y="5318189"/>
            <a:ext cx="544614" cy="580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A8E4E6-DC64-DA5D-D5C4-588CC4EA2A76}"/>
              </a:ext>
            </a:extLst>
          </p:cNvPr>
          <p:cNvCxnSpPr>
            <a:cxnSpLocks/>
          </p:cNvCxnSpPr>
          <p:nvPr/>
        </p:nvCxnSpPr>
        <p:spPr>
          <a:xfrm flipH="1">
            <a:off x="2629628" y="5274133"/>
            <a:ext cx="2244315" cy="6041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33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0" animBg="1"/>
      <p:bldP spid="12" grpId="0" animBg="1"/>
      <p:bldP spid="13" grpId="0"/>
      <p:bldP spid="14" grpId="0" animBg="1"/>
      <p:bldP spid="15" grpId="0"/>
      <p:bldP spid="16" grpId="1" animBg="1"/>
      <p:bldP spid="16" grpId="2" animBg="1"/>
      <p:bldP spid="18" grpId="0"/>
      <p:bldP spid="19" grpId="0" animBg="1"/>
      <p:bldP spid="20" grpId="0"/>
      <p:bldP spid="21" grpId="0"/>
      <p:bldP spid="25" grpId="1" animBg="1"/>
      <p:bldP spid="25" grpId="2" animBg="1"/>
      <p:bldP spid="26" grpId="0" animBg="1"/>
      <p:bldP spid="27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738157" y="2677126"/>
                <a:ext cx="26823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或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是半自然數</a:t>
                </a:r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157" y="2677126"/>
                <a:ext cx="2682366" cy="369332"/>
              </a:xfrm>
              <a:prstGeom prst="rect">
                <a:avLst/>
              </a:prstGeom>
              <a:blipFill>
                <a:blip r:embed="rId2"/>
                <a:stretch>
                  <a:fillRect l="-1887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777541" y="405185"/>
                <a:ext cx="74504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sz="1800" dirty="0"/>
                  <a:t>必須是整數，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可以是自然數，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但也可以是半自然數，真令人驚訝！</a:t>
                </a:r>
                <a:endParaRPr lang="en-US" altLang="zh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541" y="405185"/>
                <a:ext cx="7450472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08E09440-9A6A-10F4-BAE6-EEE22618B2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0426" y="1712695"/>
                <a:ext cx="378391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+1,⋯−1,0,1⋯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−1,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08E09440-9A6A-10F4-BAE6-EEE22618B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426" y="1712695"/>
                <a:ext cx="378391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F9301136-73BB-E786-D1A4-743A35CFEF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6043" y="3926882"/>
                <a:ext cx="3698274" cy="6109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+1,⋯−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−1,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F9301136-73BB-E786-D1A4-743A35CFE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043" y="3926882"/>
                <a:ext cx="3698274" cy="610936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C0218D99-FE99-23AA-325A-9231E6B26D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6655" y="1221221"/>
                <a:ext cx="148907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=0,1,2,3⋯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C0218D99-FE99-23AA-325A-9231E6B26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6655" y="1221221"/>
                <a:ext cx="148907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B48B868E-67ED-549E-7B39-ABEC4292E1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1242" y="3135158"/>
                <a:ext cx="1604846" cy="6165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B48B868E-67ED-549E-7B39-ABEC4292E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242" y="3135158"/>
                <a:ext cx="1604846" cy="616515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FB8A99-A2C3-06CE-4C89-7CE253B6E05B}"/>
                  </a:ext>
                </a:extLst>
              </p:cNvPr>
              <p:cNvSpPr txBox="1"/>
              <p:nvPr/>
            </p:nvSpPr>
            <p:spPr bwMode="auto">
              <a:xfrm>
                <a:off x="4800965" y="976695"/>
                <a:ext cx="24945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一個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就有一個階梯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FB8A99-A2C3-06CE-4C89-7CE253B6E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965" y="976695"/>
                <a:ext cx="2494594" cy="369332"/>
              </a:xfrm>
              <a:prstGeom prst="rect">
                <a:avLst/>
              </a:prstGeom>
              <a:blipFill>
                <a:blip r:embed="rId12"/>
                <a:stretch>
                  <a:fillRect l="-253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362B49E-08AD-5857-64D8-80FD554B9D4A}"/>
              </a:ext>
            </a:extLst>
          </p:cNvPr>
          <p:cNvSpPr txBox="1"/>
          <p:nvPr/>
        </p:nvSpPr>
        <p:spPr bwMode="auto">
          <a:xfrm>
            <a:off x="4800965" y="1346027"/>
            <a:ext cx="3260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階梯有最高階、也有最低階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DF7DF8-7379-FE1D-829D-757432C67F83}"/>
                  </a:ext>
                </a:extLst>
              </p:cNvPr>
              <p:cNvSpPr txBox="1"/>
              <p:nvPr/>
            </p:nvSpPr>
            <p:spPr bwMode="auto">
              <a:xfrm>
                <a:off x="4800964" y="1714363"/>
                <a:ext cx="40915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階梯數目等於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DF7DF8-7379-FE1D-829D-757432C67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964" y="1714363"/>
                <a:ext cx="4091515" cy="369332"/>
              </a:xfrm>
              <a:prstGeom prst="rect">
                <a:avLst/>
              </a:prstGeom>
              <a:blipFill>
                <a:blip r:embed="rId14"/>
                <a:stretch>
                  <a:fillRect l="-154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871F4A0F-96E6-89B4-C723-50C8B49A9200}"/>
              </a:ext>
            </a:extLst>
          </p:cNvPr>
          <p:cNvSpPr/>
          <p:nvPr/>
        </p:nvSpPr>
        <p:spPr>
          <a:xfrm>
            <a:off x="2516258" y="1548969"/>
            <a:ext cx="114197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527804-0B1C-6BF4-8ECF-6C18B2F9DACC}"/>
              </a:ext>
            </a:extLst>
          </p:cNvPr>
          <p:cNvSpPr/>
          <p:nvPr/>
        </p:nvSpPr>
        <p:spPr>
          <a:xfrm>
            <a:off x="2476501" y="3751672"/>
            <a:ext cx="114197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7F31BB-FDEC-A57E-C6B6-BA9CDBFBED3D}"/>
                  </a:ext>
                </a:extLst>
              </p:cNvPr>
              <p:cNvSpPr txBox="1"/>
              <p:nvPr/>
            </p:nvSpPr>
            <p:spPr bwMode="auto">
              <a:xfrm>
                <a:off x="3788717" y="5005273"/>
                <a:ext cx="52622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沒有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的可能，繞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軸不能不轉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真令人驚訝！</a:t>
                </a:r>
                <a:endPara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7F31BB-FDEC-A57E-C6B6-BA9CDBFBE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8717" y="5005273"/>
                <a:ext cx="5262252" cy="369332"/>
              </a:xfrm>
              <a:prstGeom prst="rect">
                <a:avLst/>
              </a:prstGeom>
              <a:blipFill>
                <a:blip r:embed="rId1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AFB5FD-AD29-640B-C4F8-424BCA91CD46}"/>
                  </a:ext>
                </a:extLst>
              </p:cNvPr>
              <p:cNvSpPr txBox="1"/>
              <p:nvPr/>
            </p:nvSpPr>
            <p:spPr bwMode="auto">
              <a:xfrm>
                <a:off x="744490" y="5432495"/>
                <a:ext cx="8306479" cy="530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不久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會發現位置變化產生的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軌道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角動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不能是半整數。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AFB5FD-AD29-640B-C4F8-424BCA91C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490" y="5432495"/>
                <a:ext cx="8306479" cy="530979"/>
              </a:xfrm>
              <a:prstGeom prst="rect">
                <a:avLst/>
              </a:prstGeom>
              <a:blipFill>
                <a:blip r:embed="rId16"/>
                <a:stretch>
                  <a:fillRect l="-611"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C20A907-FB00-A159-440A-198F7F00683D}"/>
                  </a:ext>
                </a:extLst>
              </p:cNvPr>
              <p:cNvSpPr txBox="1"/>
              <p:nvPr/>
            </p:nvSpPr>
            <p:spPr bwMode="auto">
              <a:xfrm>
                <a:off x="742623" y="5925989"/>
                <a:ext cx="839485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但若有其他不是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位置變化產生的角動量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也滿足一樣的對易關係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C20A907-FB00-A159-440A-198F7F006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623" y="5925989"/>
                <a:ext cx="8394850" cy="411010"/>
              </a:xfrm>
              <a:prstGeom prst="rect">
                <a:avLst/>
              </a:prstGeom>
              <a:blipFill>
                <a:blip r:embed="rId17"/>
                <a:stretch>
                  <a:fillRect l="-604" b="-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35A701D-9AF9-4114-E418-3781E5FC4D23}"/>
                  </a:ext>
                </a:extLst>
              </p:cNvPr>
              <p:cNvSpPr txBox="1"/>
              <p:nvPr/>
            </p:nvSpPr>
            <p:spPr bwMode="auto">
              <a:xfrm>
                <a:off x="767820" y="6342802"/>
                <a:ext cx="68285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就可能是半自然數。那就是電子的自旋。下下一章會討論。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35A701D-9AF9-4114-E418-3781E5FC4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820" y="6342802"/>
                <a:ext cx="6828516" cy="369332"/>
              </a:xfrm>
              <a:prstGeom prst="rect">
                <a:avLst/>
              </a:prstGeom>
              <a:blipFill>
                <a:blip r:embed="rId1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7490E7-2552-2C34-C337-29FA6434C183}"/>
                  </a:ext>
                </a:extLst>
              </p:cNvPr>
              <p:cNvSpPr txBox="1"/>
              <p:nvPr/>
            </p:nvSpPr>
            <p:spPr bwMode="auto">
              <a:xfrm>
                <a:off x="767821" y="792411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是自然數，</a:t>
                </a:r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7490E7-2552-2C34-C337-29FA6434C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821" y="792411"/>
                <a:ext cx="4572000" cy="369332"/>
              </a:xfrm>
              <a:prstGeom prst="rect">
                <a:avLst/>
              </a:prstGeom>
              <a:blipFill>
                <a:blip r:embed="rId19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21D864F4-02EC-B718-2BE1-8F3D64C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5242"/>
          <a:stretch/>
        </p:blipFill>
        <p:spPr>
          <a:xfrm>
            <a:off x="6835144" y="2088807"/>
            <a:ext cx="2256126" cy="2882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6C69AC-0671-2897-6714-C3106570E65C}"/>
                  </a:ext>
                </a:extLst>
              </p:cNvPr>
              <p:cNvSpPr txBox="1"/>
              <p:nvPr/>
            </p:nvSpPr>
            <p:spPr bwMode="auto">
              <a:xfrm>
                <a:off x="8542287" y="3444196"/>
                <a:ext cx="32870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6C69AC-0671-2897-6714-C3106570E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2287" y="3444196"/>
                <a:ext cx="328708" cy="2769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8ABD3324-9E9B-3821-24F7-90088828CF49}"/>
              </a:ext>
            </a:extLst>
          </p:cNvPr>
          <p:cNvSpPr/>
          <p:nvPr/>
        </p:nvSpPr>
        <p:spPr>
          <a:xfrm>
            <a:off x="8055620" y="2088807"/>
            <a:ext cx="631363" cy="543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2D8BB4-24EE-0F6A-63F1-48A29C9D7785}"/>
              </a:ext>
            </a:extLst>
          </p:cNvPr>
          <p:cNvSpPr/>
          <p:nvPr/>
        </p:nvSpPr>
        <p:spPr>
          <a:xfrm>
            <a:off x="7171426" y="4771603"/>
            <a:ext cx="731994" cy="19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EE1CF9E-BFD1-2F19-D6C2-0CD39B57C23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5242"/>
          <a:stretch/>
        </p:blipFill>
        <p:spPr>
          <a:xfrm>
            <a:off x="4599156" y="2096011"/>
            <a:ext cx="2256126" cy="288214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DE1672-2757-5DE1-241A-96E91C39F5F0}"/>
              </a:ext>
            </a:extLst>
          </p:cNvPr>
          <p:cNvSpPr/>
          <p:nvPr/>
        </p:nvSpPr>
        <p:spPr>
          <a:xfrm>
            <a:off x="8686983" y="2112751"/>
            <a:ext cx="408768" cy="69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5B6A5F4-8075-1A43-8E07-D0DE3CDD841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79983" t="10186" r="6728" b="75665"/>
          <a:stretch/>
        </p:blipFill>
        <p:spPr>
          <a:xfrm>
            <a:off x="8544588" y="2911010"/>
            <a:ext cx="300967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7" grpId="0" animBg="1"/>
      <p:bldP spid="19" grpId="0" animBg="1"/>
      <p:bldP spid="20" grpId="0" animBg="1"/>
      <p:bldP spid="21" grpId="0"/>
      <p:bldP spid="22" grpId="0"/>
      <p:bldP spid="24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5E07D-E366-2C13-B362-FBE3E3E99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3026F126-F0A3-A62C-93ED-DFC8CBEBEF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464" y="1774867"/>
                <a:ext cx="3042406" cy="4023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3026F126-F0A3-A62C-93ED-DFC8CBEBE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464" y="1774867"/>
                <a:ext cx="3042406" cy="402354"/>
              </a:xfrm>
              <a:prstGeom prst="rect">
                <a:avLst/>
              </a:prstGeom>
              <a:blipFill>
                <a:blip r:embed="rId2"/>
                <a:stretch>
                  <a:fillRect l="-833" t="-100000" r="-5417" b="-1424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">
                <a:extLst>
                  <a:ext uri="{FF2B5EF4-FFF2-40B4-BE49-F238E27FC236}">
                    <a16:creationId xmlns:a16="http://schemas.microsoft.com/office/drawing/2014/main" id="{8AFDFAFF-FD1D-87FD-AD25-FD9E0B0704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722" y="2293195"/>
                <a:ext cx="235777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文字方塊 2">
                <a:extLst>
                  <a:ext uri="{FF2B5EF4-FFF2-40B4-BE49-F238E27FC236}">
                    <a16:creationId xmlns:a16="http://schemas.microsoft.com/office/drawing/2014/main" id="{8AFDFAFF-FD1D-87FD-AD25-FD9E0B070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722" y="2293195"/>
                <a:ext cx="2357773" cy="369332"/>
              </a:xfrm>
              <a:prstGeom prst="rect">
                <a:avLst/>
              </a:prstGeom>
              <a:blipFill>
                <a:blip r:embed="rId3"/>
                <a:stretch>
                  <a:fillRect t="-110000" r="-6452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A7E01A8D-651E-9AF4-A486-97C1F19F31F7}"/>
                  </a:ext>
                </a:extLst>
              </p:cNvPr>
              <p:cNvSpPr/>
              <p:nvPr/>
            </p:nvSpPr>
            <p:spPr>
              <a:xfrm>
                <a:off x="626430" y="508480"/>
                <a:ext cx="79319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共同的本徵</a:t>
                </a:r>
                <a:r>
                  <a:rPr lang="zh-TW" altLang="en-US" dirty="0"/>
                  <a:t>態</a:t>
                </a:r>
                <a:r>
                  <a:rPr lang="zh-TW" altLang="en-US" sz="1800" dirty="0"/>
                  <a:t>，在符號上可以以量子數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TW" altLang="en-US" sz="1800" dirty="0"/>
                  <a:t>取代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，並以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TW" altLang="en-US" sz="1800" dirty="0"/>
                  <a:t>來歸類。</a:t>
                </a: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A7E01A8D-651E-9AF4-A486-97C1F19F3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30" y="508480"/>
                <a:ext cx="7931967" cy="369332"/>
              </a:xfrm>
              <a:prstGeom prst="rect">
                <a:avLst/>
              </a:prstGeom>
              <a:blipFill>
                <a:blip r:embed="rId4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562A9342-9365-EA51-EB8E-CDCBDB1538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42"/>
          <a:stretch/>
        </p:blipFill>
        <p:spPr>
          <a:xfrm>
            <a:off x="6706331" y="3612904"/>
            <a:ext cx="2256126" cy="2882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2B2DC7D-96EE-8232-286F-C61C405224E3}"/>
                  </a:ext>
                </a:extLst>
              </p:cNvPr>
              <p:cNvSpPr txBox="1"/>
              <p:nvPr/>
            </p:nvSpPr>
            <p:spPr bwMode="auto">
              <a:xfrm>
                <a:off x="8413474" y="4968293"/>
                <a:ext cx="32870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2B2DC7D-96EE-8232-286F-C61C40522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13474" y="4968293"/>
                <a:ext cx="328708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9DDEECCF-1BA9-3C22-0CFD-C74DF1495855}"/>
              </a:ext>
            </a:extLst>
          </p:cNvPr>
          <p:cNvSpPr/>
          <p:nvPr/>
        </p:nvSpPr>
        <p:spPr>
          <a:xfrm>
            <a:off x="7926807" y="3612904"/>
            <a:ext cx="631363" cy="543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AA7A8A0-3BC7-38DA-0E26-9977C0EF9A21}"/>
              </a:ext>
            </a:extLst>
          </p:cNvPr>
          <p:cNvSpPr/>
          <p:nvPr/>
        </p:nvSpPr>
        <p:spPr>
          <a:xfrm>
            <a:off x="7042613" y="6295700"/>
            <a:ext cx="731994" cy="19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34FB5CB-F102-0CBB-D642-E522936682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42"/>
          <a:stretch/>
        </p:blipFill>
        <p:spPr>
          <a:xfrm>
            <a:off x="4470343" y="3620108"/>
            <a:ext cx="2256126" cy="288214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D090DDA-0C69-538F-A6B6-C37E483ADFF4}"/>
              </a:ext>
            </a:extLst>
          </p:cNvPr>
          <p:cNvSpPr/>
          <p:nvPr/>
        </p:nvSpPr>
        <p:spPr>
          <a:xfrm>
            <a:off x="8558170" y="3636848"/>
            <a:ext cx="408768" cy="69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7F23BBB-0B39-4ECF-B056-3CB1F0C2BA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983" t="10186" r="6728" b="75665"/>
          <a:stretch/>
        </p:blipFill>
        <p:spPr>
          <a:xfrm>
            <a:off x="8415775" y="4435107"/>
            <a:ext cx="300967" cy="432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8">
                <a:extLst>
                  <a:ext uri="{FF2B5EF4-FFF2-40B4-BE49-F238E27FC236}">
                    <a16:creationId xmlns:a16="http://schemas.microsoft.com/office/drawing/2014/main" id="{24A0F60A-4CAE-92B5-2703-3911402774B4}"/>
                  </a:ext>
                </a:extLst>
              </p:cNvPr>
              <p:cNvSpPr/>
              <p:nvPr/>
            </p:nvSpPr>
            <p:spPr>
              <a:xfrm>
                <a:off x="655986" y="949912"/>
                <a:ext cx="267599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3" name="矩形 8">
                <a:extLst>
                  <a:ext uri="{FF2B5EF4-FFF2-40B4-BE49-F238E27FC236}">
                    <a16:creationId xmlns:a16="http://schemas.microsoft.com/office/drawing/2014/main" id="{24A0F60A-4CAE-92B5-2703-3911402774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86" y="949912"/>
                <a:ext cx="2675997" cy="369332"/>
              </a:xfrm>
              <a:prstGeom prst="rect">
                <a:avLst/>
              </a:prstGeom>
              <a:blipFill>
                <a:blip r:embed="rId14"/>
                <a:stretch>
                  <a:fillRect l="-10849" t="-106667" r="-8019" b="-17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8">
                <a:extLst>
                  <a:ext uri="{FF2B5EF4-FFF2-40B4-BE49-F238E27FC236}">
                    <a16:creationId xmlns:a16="http://schemas.microsoft.com/office/drawing/2014/main" id="{0E1E26BD-5D4F-128C-04D7-5FFD95C4884D}"/>
                  </a:ext>
                </a:extLst>
              </p:cNvPr>
              <p:cNvSpPr/>
              <p:nvPr/>
            </p:nvSpPr>
            <p:spPr>
              <a:xfrm>
                <a:off x="614463" y="1345675"/>
                <a:ext cx="856938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一個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對應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一系列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階梯狀的本徵態，同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的階梯規則完全一樣，即使物理系統不同。</a:t>
                </a:r>
              </a:p>
            </p:txBody>
          </p:sp>
        </mc:Choice>
        <mc:Fallback xmlns="">
          <p:sp>
            <p:nvSpPr>
              <p:cNvPr id="35" name="矩形 8">
                <a:extLst>
                  <a:ext uri="{FF2B5EF4-FFF2-40B4-BE49-F238E27FC236}">
                    <a16:creationId xmlns:a16="http://schemas.microsoft.com/office/drawing/2014/main" id="{0E1E26BD-5D4F-128C-04D7-5FFD95C488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63" y="1345675"/>
                <a:ext cx="8569386" cy="369332"/>
              </a:xfrm>
              <a:prstGeom prst="rect">
                <a:avLst/>
              </a:prstGeom>
              <a:blipFill>
                <a:blip r:embed="rId15"/>
                <a:stretch>
                  <a:fillRect l="-592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0DE48F7B-D7CD-58A2-0A8D-E21B1EE746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4312" y="2752759"/>
                <a:ext cx="756925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角動量大小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經常是守恆的，</a:t>
                </a: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0DE48F7B-D7CD-58A2-0A8D-E21B1EE74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312" y="2752759"/>
                <a:ext cx="7569254" cy="369332"/>
              </a:xfrm>
              <a:prstGeom prst="rect">
                <a:avLst/>
              </a:prstGeom>
              <a:blipFill>
                <a:blip r:embed="rId16"/>
                <a:stretch>
                  <a:fillRect l="-67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A03C5D3-F4E3-4E84-344C-368722D65F3E}"/>
              </a:ext>
            </a:extLst>
          </p:cNvPr>
          <p:cNvSpPr txBox="1"/>
          <p:nvPr/>
        </p:nvSpPr>
        <p:spPr bwMode="auto">
          <a:xfrm>
            <a:off x="635567" y="3612904"/>
            <a:ext cx="61732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並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以它們為基底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組成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線性空間，會是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非常有用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7F29E3-9E5B-2910-9ADE-33106BF5EF2C}"/>
                  </a:ext>
                </a:extLst>
              </p:cNvPr>
              <p:cNvSpPr txBox="1"/>
              <p:nvPr/>
            </p:nvSpPr>
            <p:spPr bwMode="auto">
              <a:xfrm>
                <a:off x="629260" y="3174146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收集特定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，即同一階梯的本徵態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𝑙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7F29E3-9E5B-2910-9ADE-33106BF5E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260" y="3174146"/>
                <a:ext cx="4572000" cy="369332"/>
              </a:xfrm>
              <a:prstGeom prst="rect">
                <a:avLst/>
              </a:prstGeom>
              <a:blipFill>
                <a:blip r:embed="rId17"/>
                <a:stretch>
                  <a:fillRect l="-1108"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003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2E99D66-95F8-B1FF-51F8-01BFA6403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8" t="39385" r="30538" b="47472"/>
          <a:stretch/>
        </p:blipFill>
        <p:spPr>
          <a:xfrm>
            <a:off x="2139103" y="981224"/>
            <a:ext cx="751424" cy="500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114832" y="1020771"/>
                <a:ext cx="751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32" y="1020771"/>
                <a:ext cx="7514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179593" y="1925957"/>
                <a:ext cx="4999760" cy="483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sz="1800" dirty="0"/>
                  <a:t>      對應</a:t>
                </a:r>
                <a:r>
                  <a:rPr lang="zh-TW" altLang="en-US" dirty="0"/>
                  <a:t>電子</a:t>
                </a:r>
                <a:r>
                  <a:rPr lang="zh-TW" altLang="en-US" sz="1800" dirty="0"/>
                  <a:t>自旋</a:t>
                </a:r>
                <a:r>
                  <a:rPr lang="zh-TW" altLang="en-US" dirty="0"/>
                  <a:t>，注意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沒有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𝑍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狀態。</a:t>
                </a: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593" y="1925957"/>
                <a:ext cx="4999760" cy="483466"/>
              </a:xfrm>
              <a:prstGeom prst="rect">
                <a:avLst/>
              </a:prstGeom>
              <a:blipFill>
                <a:blip r:embed="rId4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4116457" y="4659845"/>
                <a:ext cx="751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457" y="4659845"/>
                <a:ext cx="751424" cy="610936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4179593" y="3210094"/>
                <a:ext cx="751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593" y="3210094"/>
                <a:ext cx="7514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CA0D20-85D9-285F-D5CA-B25C18FB077A}"/>
                  </a:ext>
                </a:extLst>
              </p:cNvPr>
              <p:cNvSpPr txBox="1"/>
              <p:nvPr/>
            </p:nvSpPr>
            <p:spPr bwMode="auto">
              <a:xfrm>
                <a:off x="880359" y="1032908"/>
                <a:ext cx="70265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CA0D20-85D9-285F-D5CA-B25C18FB0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359" y="1032908"/>
                <a:ext cx="702658" cy="369332"/>
              </a:xfrm>
              <a:prstGeom prst="rect">
                <a:avLst/>
              </a:prstGeom>
              <a:blipFill>
                <a:blip r:embed="rId7"/>
                <a:stretch>
                  <a:fillRect l="-41071" t="-110000" r="-28571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130E24-7E31-0409-1AD4-A0543660D2FA}"/>
                  </a:ext>
                </a:extLst>
              </p:cNvPr>
              <p:cNvSpPr txBox="1"/>
              <p:nvPr/>
            </p:nvSpPr>
            <p:spPr bwMode="auto">
              <a:xfrm>
                <a:off x="868259" y="1508912"/>
                <a:ext cx="814091" cy="137986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TW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130E24-7E31-0409-1AD4-A0543660D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259" y="1508912"/>
                <a:ext cx="814091" cy="1379865"/>
              </a:xfrm>
              <a:prstGeom prst="rect">
                <a:avLst/>
              </a:prstGeom>
              <a:blipFill>
                <a:blip r:embed="rId8"/>
                <a:stretch>
                  <a:fillRect l="-112308" t="-100917" r="-126154" b="-1431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ABDF7B-C854-184A-0821-8B3CF2B18614}"/>
                  </a:ext>
                </a:extLst>
              </p:cNvPr>
              <p:cNvSpPr txBox="1"/>
              <p:nvPr/>
            </p:nvSpPr>
            <p:spPr bwMode="auto">
              <a:xfrm>
                <a:off x="846789" y="3004844"/>
                <a:ext cx="814091" cy="81560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ABDF7B-C854-184A-0821-8B3CF2B18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789" y="3004844"/>
                <a:ext cx="814091" cy="815608"/>
              </a:xfrm>
              <a:prstGeom prst="rect">
                <a:avLst/>
              </a:prstGeom>
              <a:blipFill>
                <a:blip r:embed="rId9"/>
                <a:stretch>
                  <a:fillRect l="-35385" t="-47692" r="-27692" b="-769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76C47F-BF0D-E390-EF18-7915D50DB78A}"/>
                  </a:ext>
                </a:extLst>
              </p:cNvPr>
              <p:cNvSpPr txBox="1"/>
              <p:nvPr/>
            </p:nvSpPr>
            <p:spPr bwMode="auto">
              <a:xfrm>
                <a:off x="834721" y="3930970"/>
                <a:ext cx="847629" cy="27027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TW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</m:m>
                          </m:e>
                        </m:m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TW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</m:m>
                          </m:e>
                        </m:mr>
                      </m:m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76C47F-BF0D-E390-EF18-7915D50DB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721" y="3930970"/>
                <a:ext cx="847629" cy="2702791"/>
              </a:xfrm>
              <a:prstGeom prst="rect">
                <a:avLst/>
              </a:prstGeom>
              <a:blipFill>
                <a:blip r:embed="rId10"/>
                <a:stretch>
                  <a:fillRect l="-107353" t="-50935" r="-116176" b="-724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A5A49A-FF35-3A5F-CB7D-D618616482DA}"/>
                  </a:ext>
                </a:extLst>
              </p:cNvPr>
              <p:cNvSpPr txBox="1"/>
              <p:nvPr/>
            </p:nvSpPr>
            <p:spPr bwMode="auto">
              <a:xfrm>
                <a:off x="5039401" y="3190968"/>
                <a:ext cx="30963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整數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的本徵態有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奇數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A5A49A-FF35-3A5F-CB7D-D61861648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9401" y="3190968"/>
                <a:ext cx="3096344" cy="369332"/>
              </a:xfrm>
              <a:prstGeom prst="rect">
                <a:avLst/>
              </a:prstGeom>
              <a:blipFill>
                <a:blip r:embed="rId11"/>
                <a:stretch>
                  <a:fillRect l="-16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A70CE9-60DA-6BC2-1CEE-6F065FA8A2CF}"/>
                  </a:ext>
                </a:extLst>
              </p:cNvPr>
              <p:cNvSpPr txBox="1"/>
              <p:nvPr/>
            </p:nvSpPr>
            <p:spPr bwMode="auto">
              <a:xfrm>
                <a:off x="5039401" y="4780647"/>
                <a:ext cx="30963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半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整數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的本徵態有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偶數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A70CE9-60DA-6BC2-1CEE-6F065FA8A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9401" y="4780647"/>
                <a:ext cx="3096344" cy="369332"/>
              </a:xfrm>
              <a:prstGeom prst="rect">
                <a:avLst/>
              </a:prstGeom>
              <a:blipFill>
                <a:blip r:embed="rId12"/>
                <a:stretch>
                  <a:fillRect l="-16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430E5B32-2AFD-73F0-8418-A51B4305F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8" t="30903" r="23287" b="47472"/>
          <a:stretch/>
        </p:blipFill>
        <p:spPr>
          <a:xfrm>
            <a:off x="1969690" y="1766987"/>
            <a:ext cx="1009136" cy="8684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F8F28D9-69BB-7570-798B-4D977A713E87}"/>
              </a:ext>
            </a:extLst>
          </p:cNvPr>
          <p:cNvSpPr/>
          <p:nvPr/>
        </p:nvSpPr>
        <p:spPr>
          <a:xfrm>
            <a:off x="2148151" y="1488415"/>
            <a:ext cx="742376" cy="11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B83F7B-BBCB-568F-5934-217C1FE45824}"/>
              </a:ext>
            </a:extLst>
          </p:cNvPr>
          <p:cNvSpPr/>
          <p:nvPr/>
        </p:nvSpPr>
        <p:spPr>
          <a:xfrm>
            <a:off x="1975619" y="2618165"/>
            <a:ext cx="998074" cy="9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20C11D5-6C12-39DB-3F2D-4AADBB538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8" t="26096" r="23287" b="47472"/>
          <a:stretch/>
        </p:blipFill>
        <p:spPr>
          <a:xfrm>
            <a:off x="1961845" y="2888777"/>
            <a:ext cx="1003214" cy="105529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806E6C7-C7CD-B107-7B61-793412C163D5}"/>
              </a:ext>
            </a:extLst>
          </p:cNvPr>
          <p:cNvSpPr/>
          <p:nvPr/>
        </p:nvSpPr>
        <p:spPr>
          <a:xfrm>
            <a:off x="1964472" y="3936411"/>
            <a:ext cx="1000588" cy="76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73C91B-04CA-A7CB-45F6-B8361F3D6B98}"/>
              </a:ext>
            </a:extLst>
          </p:cNvPr>
          <p:cNvSpPr/>
          <p:nvPr/>
        </p:nvSpPr>
        <p:spPr>
          <a:xfrm>
            <a:off x="1966979" y="2804454"/>
            <a:ext cx="998073" cy="92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F9E99F-2AB6-9918-DAB5-EDF335C7641B}"/>
              </a:ext>
            </a:extLst>
          </p:cNvPr>
          <p:cNvSpPr/>
          <p:nvPr/>
        </p:nvSpPr>
        <p:spPr>
          <a:xfrm>
            <a:off x="2135222" y="917287"/>
            <a:ext cx="751424" cy="115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04E027-BDFF-049C-DAE2-6F5E3C17DA59}"/>
              </a:ext>
            </a:extLst>
          </p:cNvPr>
          <p:cNvSpPr/>
          <p:nvPr/>
        </p:nvSpPr>
        <p:spPr>
          <a:xfrm>
            <a:off x="1976314" y="1697718"/>
            <a:ext cx="1009132" cy="8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F14789D1-E562-E497-4B9B-CAF351281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578" y="1690144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Line 16">
            <a:extLst>
              <a:ext uri="{FF2B5EF4-FFF2-40B4-BE49-F238E27FC236}">
                <a16:creationId xmlns:a16="http://schemas.microsoft.com/office/drawing/2014/main" id="{4FB27509-F32C-FCC1-1ED4-B372957191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4478" y="1401219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AutoShape 20">
            <a:extLst>
              <a:ext uri="{FF2B5EF4-FFF2-40B4-BE49-F238E27FC236}">
                <a16:creationId xmlns:a16="http://schemas.microsoft.com/office/drawing/2014/main" id="{063B3B7A-1610-CD5E-F9DD-0E7745122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491" y="1825081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Oval 18">
            <a:extLst>
              <a:ext uri="{FF2B5EF4-FFF2-40B4-BE49-F238E27FC236}">
                <a16:creationId xmlns:a16="http://schemas.microsoft.com/office/drawing/2014/main" id="{C6CD1CB2-5ADA-D6C5-88A2-49864720B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334" y="2372654"/>
            <a:ext cx="4333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18FF7239-AAEE-E647-FEEB-B4BC77A7BC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3822" y="2659992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AutoShape 22">
            <a:extLst>
              <a:ext uri="{FF2B5EF4-FFF2-40B4-BE49-F238E27FC236}">
                <a16:creationId xmlns:a16="http://schemas.microsoft.com/office/drawing/2014/main" id="{CAD6081D-6A41-3C48-4B8D-30C1D171716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113759" y="2366304"/>
            <a:ext cx="935038" cy="287338"/>
          </a:xfrm>
          <a:prstGeom prst="curvedUpArrow">
            <a:avLst>
              <a:gd name="adj1" fmla="val 65083"/>
              <a:gd name="adj2" fmla="val 130166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810D88-62D0-6407-F26D-AFDE269A948E}"/>
                  </a:ext>
                </a:extLst>
              </p:cNvPr>
              <p:cNvSpPr txBox="1"/>
              <p:nvPr/>
            </p:nvSpPr>
            <p:spPr bwMode="auto">
              <a:xfrm>
                <a:off x="863332" y="414676"/>
                <a:ext cx="7655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特定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的這些線性空間都是有限維的，因為基底包含有限數量的態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810D88-62D0-6407-F26D-AFDE269A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3332" y="414676"/>
                <a:ext cx="7655491" cy="369332"/>
              </a:xfrm>
              <a:prstGeom prst="rect">
                <a:avLst/>
              </a:prstGeom>
              <a:blipFill>
                <a:blip r:embed="rId13"/>
                <a:stretch>
                  <a:fillRect l="-8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12BA8D2-34AB-1C01-1AD5-A6C9F9A30004}"/>
              </a:ext>
            </a:extLst>
          </p:cNvPr>
          <p:cNvSpPr txBox="1"/>
          <p:nvPr/>
        </p:nvSpPr>
        <p:spPr bwMode="auto">
          <a:xfrm>
            <a:off x="1955168" y="5693867"/>
            <a:ext cx="6563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但如果角動量大小增加或減小，粒子就會在不同空間躍遷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4F8579-4D9B-D658-255C-6E71461CB025}"/>
                  </a:ext>
                </a:extLst>
              </p:cNvPr>
              <p:cNvSpPr txBox="1"/>
              <p:nvPr/>
            </p:nvSpPr>
            <p:spPr bwMode="auto">
              <a:xfrm>
                <a:off x="1961845" y="6081101"/>
                <a:ext cx="72175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角動量大小是量子化的，增加或減小不會是連續的變化。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𝑙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=0→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4F8579-4D9B-D658-255C-6E71461CB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1845" y="6081101"/>
                <a:ext cx="7217508" cy="369332"/>
              </a:xfrm>
              <a:prstGeom prst="rect">
                <a:avLst/>
              </a:prstGeom>
              <a:blipFill>
                <a:blip r:embed="rId14"/>
                <a:stretch>
                  <a:fillRect l="-70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8315BAF-8240-DC91-B8D3-F1033958426E}"/>
              </a:ext>
            </a:extLst>
          </p:cNvPr>
          <p:cNvSpPr txBox="1"/>
          <p:nvPr/>
        </p:nvSpPr>
        <p:spPr bwMode="auto">
          <a:xfrm>
            <a:off x="1969689" y="5288683"/>
            <a:ext cx="5554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一個粒子的狀態一般會維持在同一個空間內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2">
                <a:extLst>
                  <a:ext uri="{FF2B5EF4-FFF2-40B4-BE49-F238E27FC236}">
                    <a16:creationId xmlns:a16="http://schemas.microsoft.com/office/drawing/2014/main" id="{2777C788-CD44-550F-0575-66E0A5B8E2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0259" y="786836"/>
                <a:ext cx="26485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+1,⋯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−1,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6" name="文字方塊 2">
                <a:extLst>
                  <a:ext uri="{FF2B5EF4-FFF2-40B4-BE49-F238E27FC236}">
                    <a16:creationId xmlns:a16="http://schemas.microsoft.com/office/drawing/2014/main" id="{2777C788-CD44-550F-0575-66E0A5B8E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0259" y="786836"/>
                <a:ext cx="264856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74AD65A4-D496-939A-9E21-6B53FB408872}"/>
              </a:ext>
            </a:extLst>
          </p:cNvPr>
          <p:cNvSpPr txBox="1"/>
          <p:nvPr/>
        </p:nvSpPr>
        <p:spPr bwMode="auto">
          <a:xfrm>
            <a:off x="4174460" y="2368964"/>
            <a:ext cx="737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二維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225FFA-72A7-A714-34E5-A3C75725F04B}"/>
              </a:ext>
            </a:extLst>
          </p:cNvPr>
          <p:cNvSpPr txBox="1"/>
          <p:nvPr/>
        </p:nvSpPr>
        <p:spPr bwMode="auto">
          <a:xfrm>
            <a:off x="4247335" y="3592736"/>
            <a:ext cx="737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三維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4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8" grpId="0" animBg="1"/>
      <p:bldP spid="3" grpId="0" animBg="1"/>
      <p:bldP spid="4" grpId="0" animBg="1"/>
      <p:bldP spid="14" grpId="0"/>
      <p:bldP spid="22" grpId="0"/>
      <p:bldP spid="26" grpId="0" animBg="1"/>
      <p:bldP spid="28" grpId="0" animBg="1"/>
      <p:bldP spid="29" grpId="0" animBg="1"/>
      <p:bldP spid="32" grpId="0" animBg="1"/>
      <p:bldP spid="6" grpId="0" animBg="1"/>
      <p:bldP spid="9" grpId="0" animBg="1"/>
      <p:bldP spid="12" grpId="0" animBg="1"/>
      <p:bldP spid="10" grpId="0" animBg="1"/>
      <p:bldP spid="11" grpId="0" animBg="1"/>
      <p:bldP spid="13" grpId="0" animBg="1"/>
      <p:bldP spid="15" grpId="0"/>
      <p:bldP spid="20" grpId="0"/>
      <p:bldP spid="35" grpId="0"/>
      <p:bldP spid="38" grpId="0"/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1">
                <a:extLst>
                  <a:ext uri="{FF2B5EF4-FFF2-40B4-BE49-F238E27FC236}">
                    <a16:creationId xmlns:a16="http://schemas.microsoft.com/office/drawing/2014/main" id="{5B63A130-07B4-FFAC-6291-A466F6E6A8FD}"/>
                  </a:ext>
                </a:extLst>
              </p:cNvPr>
              <p:cNvSpPr/>
              <p:nvPr/>
            </p:nvSpPr>
            <p:spPr>
              <a:xfrm>
                <a:off x="2554335" y="4212365"/>
                <a:ext cx="4552464" cy="4277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1">
                <a:extLst>
                  <a:ext uri="{FF2B5EF4-FFF2-40B4-BE49-F238E27FC236}">
                    <a16:creationId xmlns:a16="http://schemas.microsoft.com/office/drawing/2014/main" id="{5B63A130-07B4-FFAC-6291-A466F6E6A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335" y="4212365"/>
                <a:ext cx="4552464" cy="427746"/>
              </a:xfrm>
              <a:prstGeom prst="rect">
                <a:avLst/>
              </a:prstGeom>
              <a:blipFill>
                <a:blip r:embed="rId2"/>
                <a:stretch>
                  <a:fillRect l="-279" t="-82857" r="-4178" b="-1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2">
                <a:extLst>
                  <a:ext uri="{FF2B5EF4-FFF2-40B4-BE49-F238E27FC236}">
                    <a16:creationId xmlns:a16="http://schemas.microsoft.com/office/drawing/2014/main" id="{9AF8B958-B86B-1951-059D-B57FA577C56C}"/>
                  </a:ext>
                </a:extLst>
              </p:cNvPr>
              <p:cNvSpPr/>
              <p:nvPr/>
            </p:nvSpPr>
            <p:spPr>
              <a:xfrm>
                <a:off x="2573571" y="5839751"/>
                <a:ext cx="4552464" cy="4277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−1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12">
                <a:extLst>
                  <a:ext uri="{FF2B5EF4-FFF2-40B4-BE49-F238E27FC236}">
                    <a16:creationId xmlns:a16="http://schemas.microsoft.com/office/drawing/2014/main" id="{9AF8B958-B86B-1951-059D-B57FA577C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571" y="5839751"/>
                <a:ext cx="4552464" cy="427746"/>
              </a:xfrm>
              <a:prstGeom prst="rect">
                <a:avLst/>
              </a:prstGeom>
              <a:blipFill>
                <a:blip r:embed="rId3"/>
                <a:stretch>
                  <a:fillRect l="-278" t="-82857" r="-3889" b="-1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2">
                <a:extLst>
                  <a:ext uri="{FF2B5EF4-FFF2-40B4-BE49-F238E27FC236}">
                    <a16:creationId xmlns:a16="http://schemas.microsoft.com/office/drawing/2014/main" id="{70896EBD-3EFA-61EC-60E2-4B5FD20419A2}"/>
                  </a:ext>
                </a:extLst>
              </p:cNvPr>
              <p:cNvSpPr/>
              <p:nvPr/>
            </p:nvSpPr>
            <p:spPr>
              <a:xfrm>
                <a:off x="2525723" y="1683317"/>
                <a:ext cx="6876819" cy="42530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矩形 22">
                <a:extLst>
                  <a:ext uri="{FF2B5EF4-FFF2-40B4-BE49-F238E27FC236}">
                    <a16:creationId xmlns:a16="http://schemas.microsoft.com/office/drawing/2014/main" id="{70896EBD-3EFA-61EC-60E2-4B5FD20419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723" y="1683317"/>
                <a:ext cx="6876819" cy="4253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2">
                <a:extLst>
                  <a:ext uri="{FF2B5EF4-FFF2-40B4-BE49-F238E27FC236}">
                    <a16:creationId xmlns:a16="http://schemas.microsoft.com/office/drawing/2014/main" id="{6376C80C-8C36-F0FD-7AD7-7BDF262A7B54}"/>
                  </a:ext>
                </a:extLst>
              </p:cNvPr>
              <p:cNvSpPr/>
              <p:nvPr/>
            </p:nvSpPr>
            <p:spPr>
              <a:xfrm>
                <a:off x="2519217" y="2167040"/>
                <a:ext cx="601784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22">
                <a:extLst>
                  <a:ext uri="{FF2B5EF4-FFF2-40B4-BE49-F238E27FC236}">
                    <a16:creationId xmlns:a16="http://schemas.microsoft.com/office/drawing/2014/main" id="{6376C80C-8C36-F0FD-7AD7-7BDF262A7B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217" y="2167040"/>
                <a:ext cx="601784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22">
                <a:extLst>
                  <a:ext uri="{FF2B5EF4-FFF2-40B4-BE49-F238E27FC236}">
                    <a16:creationId xmlns:a16="http://schemas.microsoft.com/office/drawing/2014/main" id="{4733D723-4D0E-E71F-CC5F-1956C60E5975}"/>
                  </a:ext>
                </a:extLst>
              </p:cNvPr>
              <p:cNvSpPr/>
              <p:nvPr/>
            </p:nvSpPr>
            <p:spPr>
              <a:xfrm>
                <a:off x="2605723" y="249639"/>
                <a:ext cx="3241779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~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矩形 22">
                <a:extLst>
                  <a:ext uri="{FF2B5EF4-FFF2-40B4-BE49-F238E27FC236}">
                    <a16:creationId xmlns:a16="http://schemas.microsoft.com/office/drawing/2014/main" id="{4733D723-4D0E-E71F-CC5F-1956C60E5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5723" y="249639"/>
                <a:ext cx="3241779" cy="404983"/>
              </a:xfrm>
              <a:prstGeom prst="rect">
                <a:avLst/>
              </a:prstGeom>
              <a:blipFill>
                <a:blip r:embed="rId6"/>
                <a:stretch>
                  <a:fillRect t="-145455" r="-5058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91490A-A8F1-A36A-77CD-5A20FEDAD902}"/>
                  </a:ext>
                </a:extLst>
              </p:cNvPr>
              <p:cNvSpPr txBox="1"/>
              <p:nvPr/>
            </p:nvSpPr>
            <p:spPr bwMode="auto">
              <a:xfrm>
                <a:off x="2483768" y="2924851"/>
                <a:ext cx="39604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就得到歸一化的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TW" i="1">
                                <a:latin typeface="Cambria Math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91490A-A8F1-A36A-77CD-5A20FEDAD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2924851"/>
                <a:ext cx="3960440" cy="369332"/>
              </a:xfrm>
              <a:prstGeom prst="rect">
                <a:avLst/>
              </a:prstGeom>
              <a:blipFill>
                <a:blip r:embed="rId7"/>
                <a:stretch>
                  <a:fillRect l="-1278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E1975D7-34C7-2654-0B18-1E4448263B3E}"/>
              </a:ext>
            </a:extLst>
          </p:cNvPr>
          <p:cNvSpPr txBox="1"/>
          <p:nvPr/>
        </p:nvSpPr>
        <p:spPr bwMode="auto">
          <a:xfrm>
            <a:off x="2535099" y="4640111"/>
            <a:ext cx="15025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同理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872FD2E3-E4B2-12C5-FDC9-451EB41CC8BB}"/>
                  </a:ext>
                </a:extLst>
              </p:cNvPr>
              <p:cNvSpPr txBox="1"/>
              <p:nvPr/>
            </p:nvSpPr>
            <p:spPr bwMode="auto">
              <a:xfrm>
                <a:off x="2483768" y="709151"/>
                <a:ext cx="7333167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如同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dirty="0"/>
                  <a:t>這個態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，不滿足歸一化條件，向量長度不為一：</a:t>
                </a:r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872FD2E3-E4B2-12C5-FDC9-451EB41CC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709151"/>
                <a:ext cx="7333167" cy="376450"/>
              </a:xfrm>
              <a:prstGeom prst="rect">
                <a:avLst/>
              </a:prstGeom>
              <a:blipFill>
                <a:blip r:embed="rId8"/>
                <a:stretch>
                  <a:fillRect l="-692" t="-106452" b="-1580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049E46-AD40-2E44-B68A-A219F54D5CDF}"/>
                  </a:ext>
                </a:extLst>
              </p:cNvPr>
              <p:cNvSpPr txBox="1"/>
              <p:nvPr/>
            </p:nvSpPr>
            <p:spPr bwMode="auto">
              <a:xfrm>
                <a:off x="2483768" y="2522035"/>
                <a:ext cx="5029784" cy="427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err="1"/>
                  <a:t>除以向量長</a:t>
                </a:r>
                <a:r>
                  <a:rPr lang="en-US" dirty="0"/>
                  <a:t>度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/>
                              </a:rPr>
                              <m:t>−</m:t>
                            </m:r>
                            <m:r>
                              <a:rPr lang="en-US" altLang="zh-TW" i="1">
                                <a:latin typeface="Cambria Math"/>
                              </a:rPr>
                              <m:t>𝑚</m:t>
                            </m:r>
                          </m:e>
                        </m:d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/>
                              </a:rPr>
                              <m:t>+</m:t>
                            </m:r>
                            <m:r>
                              <a:rPr lang="en-US" altLang="zh-TW" i="1">
                                <a:latin typeface="Cambria Math"/>
                              </a:rPr>
                              <m:t>𝑚</m:t>
                            </m:r>
                            <m:r>
                              <a:rPr lang="en-US" altLang="zh-TW" i="1">
                                <a:latin typeface="Cambria Math"/>
                              </a:rPr>
                              <m:t>+1</m:t>
                            </m:r>
                          </m:e>
                        </m:d>
                      </m:e>
                    </m:rad>
                    <m:r>
                      <a:rPr lang="en-US" altLang="zh-TW" i="1">
                        <a:latin typeface="Cambria Math"/>
                        <a:ea typeface="Cambria Math"/>
                      </a:rPr>
                      <m:t>ℏ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049E46-AD40-2E44-B68A-A219F54D5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2522035"/>
                <a:ext cx="5029784" cy="427746"/>
              </a:xfrm>
              <a:prstGeom prst="rect">
                <a:avLst/>
              </a:prstGeom>
              <a:blipFill>
                <a:blip r:embed="rId9"/>
                <a:stretch>
                  <a:fillRect l="-1008" t="-82857" b="-14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6B1EE9F5-85A1-9F44-00D9-096A2465829E}"/>
                  </a:ext>
                </a:extLst>
              </p:cNvPr>
              <p:cNvSpPr/>
              <p:nvPr/>
            </p:nvSpPr>
            <p:spPr>
              <a:xfrm>
                <a:off x="2535099" y="3385402"/>
                <a:ext cx="4590936" cy="7290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+1 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+1</m:t>
                                  </m:r>
                                </m:e>
                              </m:d>
                            </m:e>
                          </m:ra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6B1EE9F5-85A1-9F44-00D9-096A24658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099" y="3385402"/>
                <a:ext cx="4590936" cy="729046"/>
              </a:xfrm>
              <a:prstGeom prst="rect">
                <a:avLst/>
              </a:prstGeom>
              <a:blipFill>
                <a:blip r:embed="rId10"/>
                <a:stretch>
                  <a:fillRect l="-5785" t="-37931" r="-3857" b="-5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6DE3301B-267F-2D13-DB35-47BF7C13D584}"/>
                  </a:ext>
                </a:extLst>
              </p:cNvPr>
              <p:cNvSpPr/>
              <p:nvPr/>
            </p:nvSpPr>
            <p:spPr>
              <a:xfrm>
                <a:off x="2535099" y="5011085"/>
                <a:ext cx="4590937" cy="7290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1 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𝑙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𝑙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+1</m:t>
                                  </m:r>
                                </m:e>
                              </m:d>
                            </m:e>
                          </m:ra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6DE3301B-267F-2D13-DB35-47BF7C13D5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099" y="5011085"/>
                <a:ext cx="4590937" cy="729046"/>
              </a:xfrm>
              <a:prstGeom prst="rect">
                <a:avLst/>
              </a:prstGeom>
              <a:blipFill>
                <a:blip r:embed="rId11"/>
                <a:stretch>
                  <a:fillRect l="-5785" t="-37288" r="-3857" b="-5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47151615-FA57-16C9-EC61-71BD3870B1E3}"/>
                  </a:ext>
                </a:extLst>
              </p:cNvPr>
              <p:cNvSpPr txBox="1"/>
              <p:nvPr/>
            </p:nvSpPr>
            <p:spPr bwMode="auto">
              <a:xfrm>
                <a:off x="-11670" y="679236"/>
                <a:ext cx="2530887" cy="37645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47151615-FA57-16C9-EC61-71BD3870B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670" y="679236"/>
                <a:ext cx="2530887" cy="376450"/>
              </a:xfrm>
              <a:prstGeom prst="rect">
                <a:avLst/>
              </a:prstGeom>
              <a:blipFill>
                <a:blip r:embed="rId12"/>
                <a:stretch>
                  <a:fillRect l="-12000" t="-103226" r="-9000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CE303499-F2FE-F02F-CD38-104EF0BD31D8}"/>
                  </a:ext>
                </a:extLst>
              </p:cNvPr>
              <p:cNvSpPr txBox="1"/>
              <p:nvPr/>
            </p:nvSpPr>
            <p:spPr bwMode="auto">
              <a:xfrm>
                <a:off x="-28898" y="249639"/>
                <a:ext cx="2535512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†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CE303499-F2FE-F02F-CD38-104EF0BD3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8898" y="249639"/>
                <a:ext cx="2535512" cy="404983"/>
              </a:xfrm>
              <a:prstGeom prst="rect">
                <a:avLst/>
              </a:prstGeom>
              <a:blipFill>
                <a:blip r:embed="rId13"/>
                <a:stretch>
                  <a:fillRect l="-11940" t="-145455" r="-8955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2">
                <a:extLst>
                  <a:ext uri="{FF2B5EF4-FFF2-40B4-BE49-F238E27FC236}">
                    <a16:creationId xmlns:a16="http://schemas.microsoft.com/office/drawing/2014/main" id="{C222F471-0654-D288-B90D-C38437247F4F}"/>
                  </a:ext>
                </a:extLst>
              </p:cNvPr>
              <p:cNvSpPr/>
              <p:nvPr/>
            </p:nvSpPr>
            <p:spPr>
              <a:xfrm>
                <a:off x="2506614" y="1171919"/>
                <a:ext cx="2018098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22">
                <a:extLst>
                  <a:ext uri="{FF2B5EF4-FFF2-40B4-BE49-F238E27FC236}">
                    <a16:creationId xmlns:a16="http://schemas.microsoft.com/office/drawing/2014/main" id="{C222F471-0654-D288-B90D-C38437247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614" y="1171919"/>
                <a:ext cx="2018098" cy="40498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08B20D4-0FE3-3FB3-288E-EA93BB87A28A}"/>
              </a:ext>
            </a:extLst>
          </p:cNvPr>
          <p:cNvSpPr txBox="1"/>
          <p:nvPr/>
        </p:nvSpPr>
        <p:spPr bwMode="auto">
          <a:xfrm>
            <a:off x="2554335" y="6314643"/>
            <a:ext cx="5695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這兩個公式雖然複雜，卻非常有用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471ECE-EFF9-D8C7-31BE-DF1F9F5A0530}"/>
              </a:ext>
            </a:extLst>
          </p:cNvPr>
          <p:cNvSpPr txBox="1"/>
          <p:nvPr/>
        </p:nvSpPr>
        <p:spPr bwMode="auto">
          <a:xfrm>
            <a:off x="4689145" y="1202744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前第五頁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7BE55E-02BB-2268-4028-43B91345979C}"/>
              </a:ext>
            </a:extLst>
          </p:cNvPr>
          <p:cNvCxnSpPr>
            <a:cxnSpLocks/>
          </p:cNvCxnSpPr>
          <p:nvPr/>
        </p:nvCxnSpPr>
        <p:spPr>
          <a:xfrm>
            <a:off x="1597375" y="987420"/>
            <a:ext cx="1174425" cy="3511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678C987-ACD6-E995-E0CB-9CD7D2DD7004}"/>
              </a:ext>
            </a:extLst>
          </p:cNvPr>
          <p:cNvCxnSpPr>
            <a:cxnSpLocks/>
          </p:cNvCxnSpPr>
          <p:nvPr/>
        </p:nvCxnSpPr>
        <p:spPr>
          <a:xfrm>
            <a:off x="504820" y="982803"/>
            <a:ext cx="2781541" cy="7719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8323CC1-C43C-6B5D-A123-FDA64C234655}"/>
              </a:ext>
            </a:extLst>
          </p:cNvPr>
          <p:cNvSpPr txBox="1"/>
          <p:nvPr/>
        </p:nvSpPr>
        <p:spPr bwMode="auto">
          <a:xfrm>
            <a:off x="1349929" y="4205667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倒過來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415714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4" grpId="0"/>
      <p:bldP spid="15" grpId="0"/>
      <p:bldP spid="9" grpId="0"/>
      <p:bldP spid="17" grpId="0" animBg="1"/>
      <p:bldP spid="18" grpId="0" animBg="1"/>
      <p:bldP spid="20" grpId="0" animBg="1"/>
      <p:bldP spid="20" grpId="1" animBg="1"/>
      <p:bldP spid="5" grpId="0" animBg="1"/>
      <p:bldP spid="5" grpId="1" animBg="1"/>
      <p:bldP spid="10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2">
                <a:extLst>
                  <a:ext uri="{FF2B5EF4-FFF2-40B4-BE49-F238E27FC236}">
                    <a16:creationId xmlns:a16="http://schemas.microsoft.com/office/drawing/2014/main" id="{0CCE64C0-12E5-0C65-4498-F341C3B9EC97}"/>
                  </a:ext>
                </a:extLst>
              </p:cNvPr>
              <p:cNvSpPr/>
              <p:nvPr/>
            </p:nvSpPr>
            <p:spPr>
              <a:xfrm>
                <a:off x="1307286" y="3834119"/>
                <a:ext cx="2852448" cy="6167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22">
                <a:extLst>
                  <a:ext uri="{FF2B5EF4-FFF2-40B4-BE49-F238E27FC236}">
                    <a16:creationId xmlns:a16="http://schemas.microsoft.com/office/drawing/2014/main" id="{0CCE64C0-12E5-0C65-4498-F341C3B9EC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286" y="3834119"/>
                <a:ext cx="2852448" cy="616772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6">
                <a:extLst>
                  <a:ext uri="{FF2B5EF4-FFF2-40B4-BE49-F238E27FC236}">
                    <a16:creationId xmlns:a16="http://schemas.microsoft.com/office/drawing/2014/main" id="{DAEE3A91-9427-A958-1C9F-81B0A765A161}"/>
                  </a:ext>
                </a:extLst>
              </p:cNvPr>
              <p:cNvSpPr/>
              <p:nvPr/>
            </p:nvSpPr>
            <p:spPr>
              <a:xfrm>
                <a:off x="4426148" y="456838"/>
                <a:ext cx="1643077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16">
                <a:extLst>
                  <a:ext uri="{FF2B5EF4-FFF2-40B4-BE49-F238E27FC236}">
                    <a16:creationId xmlns:a16="http://schemas.microsoft.com/office/drawing/2014/main" id="{DAEE3A91-9427-A958-1C9F-81B0A765A1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148" y="456838"/>
                <a:ext cx="1643077" cy="391261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6">
                <a:extLst>
                  <a:ext uri="{FF2B5EF4-FFF2-40B4-BE49-F238E27FC236}">
                    <a16:creationId xmlns:a16="http://schemas.microsoft.com/office/drawing/2014/main" id="{857E9510-3FE6-B85E-CB93-014A8DC33888}"/>
                  </a:ext>
                </a:extLst>
              </p:cNvPr>
              <p:cNvSpPr/>
              <p:nvPr/>
            </p:nvSpPr>
            <p:spPr>
              <a:xfrm>
                <a:off x="6263096" y="470674"/>
                <a:ext cx="1643077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16">
                <a:extLst>
                  <a:ext uri="{FF2B5EF4-FFF2-40B4-BE49-F238E27FC236}">
                    <a16:creationId xmlns:a16="http://schemas.microsoft.com/office/drawing/2014/main" id="{857E9510-3FE6-B85E-CB93-014A8DC338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3096" y="470674"/>
                <a:ext cx="1643077" cy="391261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2">
                <a:extLst>
                  <a:ext uri="{FF2B5EF4-FFF2-40B4-BE49-F238E27FC236}">
                    <a16:creationId xmlns:a16="http://schemas.microsoft.com/office/drawing/2014/main" id="{1B2EAE6F-9F2B-C9B6-50E4-A61DD1128D75}"/>
                  </a:ext>
                </a:extLst>
              </p:cNvPr>
              <p:cNvSpPr/>
              <p:nvPr/>
            </p:nvSpPr>
            <p:spPr>
              <a:xfrm>
                <a:off x="1305685" y="4642910"/>
                <a:ext cx="6282874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0,0</m:t>
                          </m:r>
                        </m:e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矩形 22">
                <a:extLst>
                  <a:ext uri="{FF2B5EF4-FFF2-40B4-BE49-F238E27FC236}">
                    <a16:creationId xmlns:a16="http://schemas.microsoft.com/office/drawing/2014/main" id="{1B2EAE6F-9F2B-C9B6-50E4-A61DD1128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685" y="4642910"/>
                <a:ext cx="6282874" cy="610936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E76D9049-0F93-9CDC-48E0-AB973C07BD0E}"/>
                  </a:ext>
                </a:extLst>
              </p:cNvPr>
              <p:cNvSpPr/>
              <p:nvPr/>
            </p:nvSpPr>
            <p:spPr>
              <a:xfrm>
                <a:off x="4426148" y="960119"/>
                <a:ext cx="4552464" cy="4277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E76D9049-0F93-9CDC-48E0-AB973C07BD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148" y="960119"/>
                <a:ext cx="4552464" cy="427746"/>
              </a:xfrm>
              <a:prstGeom prst="rect">
                <a:avLst/>
              </a:prstGeom>
              <a:blipFill>
                <a:blip r:embed="rId6"/>
                <a:stretch>
                  <a:fillRect l="-278" t="-82857" r="-3889" b="-14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2">
                <a:extLst>
                  <a:ext uri="{FF2B5EF4-FFF2-40B4-BE49-F238E27FC236}">
                    <a16:creationId xmlns:a16="http://schemas.microsoft.com/office/drawing/2014/main" id="{25B72835-A64D-141E-C979-491B6FEB8A71}"/>
                  </a:ext>
                </a:extLst>
              </p:cNvPr>
              <p:cNvSpPr/>
              <p:nvPr/>
            </p:nvSpPr>
            <p:spPr>
              <a:xfrm>
                <a:off x="4426148" y="1481877"/>
                <a:ext cx="4552464" cy="4277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−1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12">
                <a:extLst>
                  <a:ext uri="{FF2B5EF4-FFF2-40B4-BE49-F238E27FC236}">
                    <a16:creationId xmlns:a16="http://schemas.microsoft.com/office/drawing/2014/main" id="{25B72835-A64D-141E-C979-491B6FEB8A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148" y="1481877"/>
                <a:ext cx="4552464" cy="427746"/>
              </a:xfrm>
              <a:prstGeom prst="rect">
                <a:avLst/>
              </a:prstGeom>
              <a:blipFill>
                <a:blip r:embed="rId7"/>
                <a:stretch>
                  <a:fillRect l="-278" t="-82857" r="-3889" b="-14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48944A7-8CD6-E155-D67A-C78A299C02FA}"/>
              </a:ext>
            </a:extLst>
          </p:cNvPr>
          <p:cNvSpPr txBox="1"/>
          <p:nvPr/>
        </p:nvSpPr>
        <p:spPr bwMode="auto">
          <a:xfrm>
            <a:off x="1305685" y="2276960"/>
            <a:ext cx="1394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練習：計算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2">
                <a:extLst>
                  <a:ext uri="{FF2B5EF4-FFF2-40B4-BE49-F238E27FC236}">
                    <a16:creationId xmlns:a16="http://schemas.microsoft.com/office/drawing/2014/main" id="{D3DE14C6-8C44-A613-C2C8-7148C5A42056}"/>
                  </a:ext>
                </a:extLst>
              </p:cNvPr>
              <p:cNvSpPr/>
              <p:nvPr/>
            </p:nvSpPr>
            <p:spPr>
              <a:xfrm>
                <a:off x="2664570" y="2276960"/>
                <a:ext cx="145488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0,0</m:t>
                          </m:r>
                        </m:e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22">
                <a:extLst>
                  <a:ext uri="{FF2B5EF4-FFF2-40B4-BE49-F238E27FC236}">
                    <a16:creationId xmlns:a16="http://schemas.microsoft.com/office/drawing/2014/main" id="{D3DE14C6-8C44-A613-C2C8-7148C5A420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570" y="2276960"/>
                <a:ext cx="145488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1">
                <a:extLst>
                  <a:ext uri="{FF2B5EF4-FFF2-40B4-BE49-F238E27FC236}">
                    <a16:creationId xmlns:a16="http://schemas.microsoft.com/office/drawing/2014/main" id="{95E40A9C-E9CB-61B1-E15B-B00488BBB3C3}"/>
                  </a:ext>
                </a:extLst>
              </p:cNvPr>
              <p:cNvSpPr/>
              <p:nvPr/>
            </p:nvSpPr>
            <p:spPr>
              <a:xfrm>
                <a:off x="3813630" y="5372237"/>
                <a:ext cx="1602170" cy="3815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1">
                <a:extLst>
                  <a:ext uri="{FF2B5EF4-FFF2-40B4-BE49-F238E27FC236}">
                    <a16:creationId xmlns:a16="http://schemas.microsoft.com/office/drawing/2014/main" id="{95E40A9C-E9CB-61B1-E15B-B00488BBB3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0" y="5372237"/>
                <a:ext cx="1602170" cy="381515"/>
              </a:xfrm>
              <a:prstGeom prst="rect">
                <a:avLst/>
              </a:prstGeom>
              <a:blipFill>
                <a:blip r:embed="rId9"/>
                <a:stretch>
                  <a:fillRect t="-103125" b="-15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5E3CF73-C8FA-8EF4-5FC9-5D92374707FC}"/>
              </a:ext>
            </a:extLst>
          </p:cNvPr>
          <p:cNvSpPr txBox="1"/>
          <p:nvPr/>
        </p:nvSpPr>
        <p:spPr bwMode="auto">
          <a:xfrm>
            <a:off x="1173452" y="447228"/>
            <a:ext cx="33985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以上公式可以用來計算期望值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97711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2">
                <a:extLst>
                  <a:ext uri="{FF2B5EF4-FFF2-40B4-BE49-F238E27FC236}">
                    <a16:creationId xmlns:a16="http://schemas.microsoft.com/office/drawing/2014/main" id="{D3068B06-C5D5-82F8-203C-BCF6F9D482D8}"/>
                  </a:ext>
                </a:extLst>
              </p:cNvPr>
              <p:cNvSpPr/>
              <p:nvPr/>
            </p:nvSpPr>
            <p:spPr>
              <a:xfrm>
                <a:off x="889386" y="1038175"/>
                <a:ext cx="1639680" cy="5741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22">
                <a:extLst>
                  <a:ext uri="{FF2B5EF4-FFF2-40B4-BE49-F238E27FC236}">
                    <a16:creationId xmlns:a16="http://schemas.microsoft.com/office/drawing/2014/main" id="{D3068B06-C5D5-82F8-203C-BCF6F9D482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86" y="1038175"/>
                <a:ext cx="1639680" cy="5741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2">
                <a:extLst>
                  <a:ext uri="{FF2B5EF4-FFF2-40B4-BE49-F238E27FC236}">
                    <a16:creationId xmlns:a16="http://schemas.microsoft.com/office/drawing/2014/main" id="{070A2704-E914-FDA9-402E-9EACCC0E4595}"/>
                  </a:ext>
                </a:extLst>
              </p:cNvPr>
              <p:cNvSpPr/>
              <p:nvPr/>
            </p:nvSpPr>
            <p:spPr>
              <a:xfrm>
                <a:off x="889386" y="2136604"/>
                <a:ext cx="6319038" cy="61363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22">
                <a:extLst>
                  <a:ext uri="{FF2B5EF4-FFF2-40B4-BE49-F238E27FC236}">
                    <a16:creationId xmlns:a16="http://schemas.microsoft.com/office/drawing/2014/main" id="{070A2704-E914-FDA9-402E-9EACCC0E4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86" y="2136604"/>
                <a:ext cx="6319038" cy="613630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1">
                <a:extLst>
                  <a:ext uri="{FF2B5EF4-FFF2-40B4-BE49-F238E27FC236}">
                    <a16:creationId xmlns:a16="http://schemas.microsoft.com/office/drawing/2014/main" id="{B78BF9B8-6CA9-4241-33FE-47727D70F6E3}"/>
                  </a:ext>
                </a:extLst>
              </p:cNvPr>
              <p:cNvSpPr/>
              <p:nvPr/>
            </p:nvSpPr>
            <p:spPr>
              <a:xfrm>
                <a:off x="595946" y="3014251"/>
                <a:ext cx="5734839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11">
                <a:extLst>
                  <a:ext uri="{FF2B5EF4-FFF2-40B4-BE49-F238E27FC236}">
                    <a16:creationId xmlns:a16="http://schemas.microsoft.com/office/drawing/2014/main" id="{B78BF9B8-6CA9-4241-33FE-47727D70F6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46" y="3014251"/>
                <a:ext cx="5734839" cy="910699"/>
              </a:xfrm>
              <a:prstGeom prst="rect">
                <a:avLst/>
              </a:prstGeom>
              <a:blipFill>
                <a:blip r:embed="rId4"/>
                <a:stretch>
                  <a:fillRect l="-12389" t="-158904" r="-19027" b="-24246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A5D934-48C8-0BCA-6ED0-649312D12CEF}"/>
              </a:ext>
            </a:extLst>
          </p:cNvPr>
          <p:cNvCxnSpPr/>
          <p:nvPr/>
        </p:nvCxnSpPr>
        <p:spPr>
          <a:xfrm flipV="1">
            <a:off x="3530692" y="2100937"/>
            <a:ext cx="299197" cy="610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1C597D-C42A-E26D-1E80-E0EE7CAC1E06}"/>
              </a:ext>
            </a:extLst>
          </p:cNvPr>
          <p:cNvCxnSpPr/>
          <p:nvPr/>
        </p:nvCxnSpPr>
        <p:spPr>
          <a:xfrm flipV="1">
            <a:off x="4417778" y="2100937"/>
            <a:ext cx="299197" cy="610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8A8C48A7-4FEC-F8A7-3859-15AE795802CA}"/>
                  </a:ext>
                </a:extLst>
              </p:cNvPr>
              <p:cNvSpPr/>
              <p:nvPr/>
            </p:nvSpPr>
            <p:spPr>
              <a:xfrm>
                <a:off x="595946" y="4084002"/>
                <a:ext cx="5869492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8A8C48A7-4FEC-F8A7-3859-15AE795802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46" y="4084002"/>
                <a:ext cx="5869492" cy="910699"/>
              </a:xfrm>
              <a:prstGeom prst="rect">
                <a:avLst/>
              </a:prstGeom>
              <a:blipFill>
                <a:blip r:embed="rId5"/>
                <a:stretch>
                  <a:fillRect l="-12095" t="-158904" r="-18359" b="-24246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2">
                <a:extLst>
                  <a:ext uri="{FF2B5EF4-FFF2-40B4-BE49-F238E27FC236}">
                    <a16:creationId xmlns:a16="http://schemas.microsoft.com/office/drawing/2014/main" id="{38257E66-66BD-93A7-DD01-C3527D2BB6CD}"/>
                  </a:ext>
                </a:extLst>
              </p:cNvPr>
              <p:cNvSpPr/>
              <p:nvPr/>
            </p:nvSpPr>
            <p:spPr>
              <a:xfrm>
                <a:off x="595946" y="5679445"/>
                <a:ext cx="5979779" cy="64902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22">
                <a:extLst>
                  <a:ext uri="{FF2B5EF4-FFF2-40B4-BE49-F238E27FC236}">
                    <a16:creationId xmlns:a16="http://schemas.microsoft.com/office/drawing/2014/main" id="{38257E66-66BD-93A7-DD01-C3527D2BB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46" y="5679445"/>
                <a:ext cx="5979779" cy="649024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A7CD2-0DF9-3CAC-56EE-22AC93E72A04}"/>
              </a:ext>
            </a:extLst>
          </p:cNvPr>
          <p:cNvCxnSpPr/>
          <p:nvPr/>
        </p:nvCxnSpPr>
        <p:spPr>
          <a:xfrm flipV="1">
            <a:off x="5304864" y="2100937"/>
            <a:ext cx="299197" cy="610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id="{1430FEC1-1B37-79BB-18F9-E2246D450455}"/>
                  </a:ext>
                </a:extLst>
              </p:cNvPr>
              <p:cNvSpPr/>
              <p:nvPr/>
            </p:nvSpPr>
            <p:spPr>
              <a:xfrm>
                <a:off x="4355976" y="146676"/>
                <a:ext cx="4552464" cy="4277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id="{1430FEC1-1B37-79BB-18F9-E2246D450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46676"/>
                <a:ext cx="4552464" cy="427746"/>
              </a:xfrm>
              <a:prstGeom prst="rect">
                <a:avLst/>
              </a:prstGeom>
              <a:blipFill>
                <a:blip r:embed="rId7"/>
                <a:stretch>
                  <a:fillRect l="-279" t="-82857" r="-3900" b="-14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2">
                <a:extLst>
                  <a:ext uri="{FF2B5EF4-FFF2-40B4-BE49-F238E27FC236}">
                    <a16:creationId xmlns:a16="http://schemas.microsoft.com/office/drawing/2014/main" id="{CB95CAC4-2153-950A-DF7F-CCDB8A4B9884}"/>
                  </a:ext>
                </a:extLst>
              </p:cNvPr>
              <p:cNvSpPr/>
              <p:nvPr/>
            </p:nvSpPr>
            <p:spPr>
              <a:xfrm>
                <a:off x="4355976" y="668434"/>
                <a:ext cx="4552464" cy="4277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−1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2">
                <a:extLst>
                  <a:ext uri="{FF2B5EF4-FFF2-40B4-BE49-F238E27FC236}">
                    <a16:creationId xmlns:a16="http://schemas.microsoft.com/office/drawing/2014/main" id="{CB95CAC4-2153-950A-DF7F-CCDB8A4B98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668434"/>
                <a:ext cx="4552464" cy="427746"/>
              </a:xfrm>
              <a:prstGeom prst="rect">
                <a:avLst/>
              </a:prstGeom>
              <a:blipFill>
                <a:blip r:embed="rId8"/>
                <a:stretch>
                  <a:fillRect l="-279" t="-82857" r="-3900" b="-14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22">
                <a:extLst>
                  <a:ext uri="{FF2B5EF4-FFF2-40B4-BE49-F238E27FC236}">
                    <a16:creationId xmlns:a16="http://schemas.microsoft.com/office/drawing/2014/main" id="{DD46A9F6-481C-95E4-9D6C-15B49D2D76F5}"/>
                  </a:ext>
                </a:extLst>
              </p:cNvPr>
              <p:cNvSpPr/>
              <p:nvPr/>
            </p:nvSpPr>
            <p:spPr>
              <a:xfrm>
                <a:off x="4355976" y="1190192"/>
                <a:ext cx="2852448" cy="6167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矩形 22">
                <a:extLst>
                  <a:ext uri="{FF2B5EF4-FFF2-40B4-BE49-F238E27FC236}">
                    <a16:creationId xmlns:a16="http://schemas.microsoft.com/office/drawing/2014/main" id="{DD46A9F6-481C-95E4-9D6C-15B49D2D7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190192"/>
                <a:ext cx="2852448" cy="616772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1">
                <a:extLst>
                  <a:ext uri="{FF2B5EF4-FFF2-40B4-BE49-F238E27FC236}">
                    <a16:creationId xmlns:a16="http://schemas.microsoft.com/office/drawing/2014/main" id="{A8019508-D9E2-C336-4002-9014894D21A5}"/>
                  </a:ext>
                </a:extLst>
              </p:cNvPr>
              <p:cNvSpPr/>
              <p:nvPr/>
            </p:nvSpPr>
            <p:spPr>
              <a:xfrm>
                <a:off x="6646520" y="4117049"/>
                <a:ext cx="2322624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11">
                <a:extLst>
                  <a:ext uri="{FF2B5EF4-FFF2-40B4-BE49-F238E27FC236}">
                    <a16:creationId xmlns:a16="http://schemas.microsoft.com/office/drawing/2014/main" id="{A8019508-D9E2-C336-4002-9014894D2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520" y="4117049"/>
                <a:ext cx="2322624" cy="796628"/>
              </a:xfrm>
              <a:prstGeom prst="rect">
                <a:avLst/>
              </a:prstGeom>
              <a:blipFill>
                <a:blip r:embed="rId10"/>
                <a:stretch>
                  <a:fillRect l="-30978" t="-196825" r="-46739" b="-28254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1">
                <a:extLst>
                  <a:ext uri="{FF2B5EF4-FFF2-40B4-BE49-F238E27FC236}">
                    <a16:creationId xmlns:a16="http://schemas.microsoft.com/office/drawing/2014/main" id="{A8E113C3-C902-AE31-B1C0-B16192311A00}"/>
                  </a:ext>
                </a:extLst>
              </p:cNvPr>
              <p:cNvSpPr/>
              <p:nvPr/>
            </p:nvSpPr>
            <p:spPr>
              <a:xfrm>
                <a:off x="6632208" y="3064822"/>
                <a:ext cx="2261125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11">
                <a:extLst>
                  <a:ext uri="{FF2B5EF4-FFF2-40B4-BE49-F238E27FC236}">
                    <a16:creationId xmlns:a16="http://schemas.microsoft.com/office/drawing/2014/main" id="{A8E113C3-C902-AE31-B1C0-B16192311A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208" y="3064822"/>
                <a:ext cx="2261125" cy="796628"/>
              </a:xfrm>
              <a:prstGeom prst="rect">
                <a:avLst/>
              </a:prstGeom>
              <a:blipFill>
                <a:blip r:embed="rId11"/>
                <a:stretch>
                  <a:fillRect l="-32961" t="-196825" r="-49721" b="-28412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07EF351-A35A-11E9-00B4-DF765CAA7D5E}"/>
              </a:ext>
            </a:extLst>
          </p:cNvPr>
          <p:cNvSpPr txBox="1"/>
          <p:nvPr/>
        </p:nvSpPr>
        <p:spPr bwMode="auto">
          <a:xfrm>
            <a:off x="889386" y="633176"/>
            <a:ext cx="1394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練習：計算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D96C1-61EB-07C5-97DE-887E7527F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893" name="文字方塊 6">
                <a:extLst>
                  <a:ext uri="{FF2B5EF4-FFF2-40B4-BE49-F238E27FC236}">
                    <a16:creationId xmlns:a16="http://schemas.microsoft.com/office/drawing/2014/main" id="{FDF3CDAF-DF1D-AC43-3CEC-24FF052BFB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7584" y="413619"/>
                <a:ext cx="84608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角動量大小經常守恆的，粒子通常會維持在特定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𝑙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為基底組成的線性空間，</a:t>
                </a:r>
              </a:p>
            </p:txBody>
          </p:sp>
        </mc:Choice>
        <mc:Fallback xmlns="">
          <p:sp>
            <p:nvSpPr>
              <p:cNvPr id="37893" name="文字方塊 6">
                <a:extLst>
                  <a:ext uri="{FF2B5EF4-FFF2-40B4-BE49-F238E27FC236}">
                    <a16:creationId xmlns:a16="http://schemas.microsoft.com/office/drawing/2014/main" id="{FDF3CDAF-DF1D-AC43-3CEC-24FF052BF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13619"/>
                <a:ext cx="8460880" cy="369332"/>
              </a:xfrm>
              <a:prstGeom prst="rect">
                <a:avLst/>
              </a:prstGeom>
              <a:blipFill>
                <a:blip r:embed="rId2"/>
                <a:stretch>
                  <a:fillRect l="-750" t="-110000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49D0E61-3B89-6154-8BF6-9336A14C3AA1}"/>
                  </a:ext>
                </a:extLst>
              </p:cNvPr>
              <p:cNvSpPr/>
              <p:nvPr/>
            </p:nvSpPr>
            <p:spPr>
              <a:xfrm>
                <a:off x="5034164" y="3418690"/>
                <a:ext cx="1104664" cy="610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49D0E61-3B89-6154-8BF6-9336A14C3A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164" y="3418690"/>
                <a:ext cx="1104664" cy="61093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E9198-4A13-A1A7-3614-FD2BBD174A79}"/>
                  </a:ext>
                </a:extLst>
              </p:cNvPr>
              <p:cNvSpPr txBox="1"/>
              <p:nvPr/>
            </p:nvSpPr>
            <p:spPr bwMode="auto">
              <a:xfrm>
                <a:off x="904563" y="2870650"/>
                <a:ext cx="876315" cy="154074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TW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E9198-4A13-A1A7-3614-FD2BBD174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4563" y="2870650"/>
                <a:ext cx="876315" cy="1540743"/>
              </a:xfrm>
              <a:prstGeom prst="rect">
                <a:avLst/>
              </a:prstGeom>
              <a:blipFill>
                <a:blip r:embed="rId4"/>
                <a:stretch>
                  <a:fillRect l="-118571" t="-101639" r="-134286" b="-1459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EB70FD02-4F6F-134A-8456-4A1F0C00F250}"/>
              </a:ext>
            </a:extLst>
          </p:cNvPr>
          <p:cNvSpPr txBox="1"/>
          <p:nvPr/>
        </p:nvSpPr>
        <p:spPr bwMode="auto">
          <a:xfrm>
            <a:off x="897031" y="5034426"/>
            <a:ext cx="61732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以它們為基底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組成二維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線性空間。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F2EE31-146C-FAED-7D71-12A5327759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38" t="30903" r="23287" b="47472"/>
          <a:stretch/>
        </p:blipFill>
        <p:spPr>
          <a:xfrm>
            <a:off x="2022179" y="3200395"/>
            <a:ext cx="1388523" cy="119496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69C886-1559-DA16-0C1D-BF611D214234}"/>
              </a:ext>
            </a:extLst>
          </p:cNvPr>
          <p:cNvSpPr/>
          <p:nvPr/>
        </p:nvSpPr>
        <p:spPr>
          <a:xfrm>
            <a:off x="2055749" y="4260537"/>
            <a:ext cx="1349739" cy="13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96EFED-BC85-EDA3-FA39-6E24CB00B840}"/>
              </a:ext>
            </a:extLst>
          </p:cNvPr>
          <p:cNvSpPr/>
          <p:nvPr/>
        </p:nvSpPr>
        <p:spPr>
          <a:xfrm>
            <a:off x="2022564" y="3190936"/>
            <a:ext cx="1382933" cy="17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BA1D9B-353F-C6A4-02C8-F1EF17AC31F9}"/>
              </a:ext>
            </a:extLst>
          </p:cNvPr>
          <p:cNvSpPr txBox="1"/>
          <p:nvPr/>
        </p:nvSpPr>
        <p:spPr bwMode="auto">
          <a:xfrm>
            <a:off x="897031" y="5473634"/>
            <a:ext cx="5362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電子的自旋狀態從來沒有離開這個二維空間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605BD4CE-0986-F0A3-0E5B-B53C62428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297" y="3209797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Line 16">
            <a:extLst>
              <a:ext uri="{FF2B5EF4-FFF2-40B4-BE49-F238E27FC236}">
                <a16:creationId xmlns:a16="http://schemas.microsoft.com/office/drawing/2014/main" id="{E017BC4A-3F2A-4C55-8024-76A4CE6C43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0197" y="2920872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AutoShape 20">
            <a:extLst>
              <a:ext uri="{FF2B5EF4-FFF2-40B4-BE49-F238E27FC236}">
                <a16:creationId xmlns:a16="http://schemas.microsoft.com/office/drawing/2014/main" id="{75067002-5D9F-75F4-3D36-DEDCA3783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2210" y="3344734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Oval 18">
            <a:extLst>
              <a:ext uri="{FF2B5EF4-FFF2-40B4-BE49-F238E27FC236}">
                <a16:creationId xmlns:a16="http://schemas.microsoft.com/office/drawing/2014/main" id="{CF75F730-472D-77CC-F9FA-162DFF752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053" y="3892307"/>
            <a:ext cx="4333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A03AC87B-D1C4-FD8A-D2ED-1CE1F67DE2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9178" y="4154994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AutoShape 22">
            <a:extLst>
              <a:ext uri="{FF2B5EF4-FFF2-40B4-BE49-F238E27FC236}">
                <a16:creationId xmlns:a16="http://schemas.microsoft.com/office/drawing/2014/main" id="{E2ED1EE3-37CD-227D-EB45-6F37F36C74D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89478" y="3885957"/>
            <a:ext cx="935038" cy="287338"/>
          </a:xfrm>
          <a:prstGeom prst="curvedUpArrow">
            <a:avLst>
              <a:gd name="adj1" fmla="val 65083"/>
              <a:gd name="adj2" fmla="val 130166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B8949A-F5FD-E72A-C44A-FEA718386093}"/>
              </a:ext>
            </a:extLst>
          </p:cNvPr>
          <p:cNvSpPr txBox="1"/>
          <p:nvPr/>
        </p:nvSpPr>
        <p:spPr bwMode="auto">
          <a:xfrm>
            <a:off x="827584" y="2305636"/>
            <a:ext cx="4791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現在以電子的</a:t>
            </a:r>
            <a:r>
              <a:rPr lang="zh-TW" altLang="en-US" sz="1800" dirty="0"/>
              <a:t>自旋狀態為例：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A0D4B0-AB87-12D9-12CC-C2628F050B3B}"/>
                  </a:ext>
                </a:extLst>
              </p:cNvPr>
              <p:cNvSpPr txBox="1"/>
              <p:nvPr/>
            </p:nvSpPr>
            <p:spPr bwMode="auto">
              <a:xfrm>
                <a:off x="827584" y="827876"/>
                <a:ext cx="7993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特定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𝑙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有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個</a:t>
                </a:r>
                <a:r>
                  <a:rPr lang="en-US" dirty="0" err="1"/>
                  <a:t>，因此這個空間為有限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 err="1"/>
                  <a:t>維的線性空間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A0D4B0-AB87-12D9-12CC-C2628F050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827876"/>
                <a:ext cx="7993336" cy="369332"/>
              </a:xfrm>
              <a:prstGeom prst="rect">
                <a:avLst/>
              </a:prstGeom>
              <a:blipFill>
                <a:blip r:embed="rId6"/>
                <a:stretch>
                  <a:fillRect l="-794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05D134-C6FB-2ECD-6E27-0D3E36743238}"/>
                  </a:ext>
                </a:extLst>
              </p:cNvPr>
              <p:cNvSpPr txBox="1"/>
              <p:nvPr/>
            </p:nvSpPr>
            <p:spPr bwMode="auto">
              <a:xfrm>
                <a:off x="827584" y="1353303"/>
                <a:ext cx="70188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算子為此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維線性空間的線性變換，因此可以以矩陣表示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05D134-C6FB-2ECD-6E27-0D3E36743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353303"/>
                <a:ext cx="7018807" cy="369332"/>
              </a:xfrm>
              <a:prstGeom prst="rect">
                <a:avLst/>
              </a:prstGeom>
              <a:blipFill>
                <a:blip r:embed="rId8"/>
                <a:stretch>
                  <a:fillRect l="-90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F563C2-8B9B-4629-D8F3-29E5C772ED94}"/>
              </a:ext>
            </a:extLst>
          </p:cNvPr>
          <p:cNvSpPr txBox="1"/>
          <p:nvPr/>
        </p:nvSpPr>
        <p:spPr bwMode="auto">
          <a:xfrm>
            <a:off x="829349" y="1740270"/>
            <a:ext cx="7017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b="0" dirty="0" err="1">
                <a:solidFill>
                  <a:schemeClr val="tx1"/>
                </a:solidFill>
                <a:cs typeface="Times New Roman" pitchFamily="18" charset="0"/>
              </a:rPr>
              <a:t>在此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空間裡面，角動量的討論，可以不需要用到原來的微分算子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CB9E25-0AA3-0622-E595-9FBC787CE59D}"/>
                  </a:ext>
                </a:extLst>
              </p:cNvPr>
              <p:cNvSpPr txBox="1"/>
              <p:nvPr/>
            </p:nvSpPr>
            <p:spPr bwMode="auto">
              <a:xfrm>
                <a:off x="900763" y="4520499"/>
                <a:ext cx="6366246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有兩個本徵態！以較為簡單的符號來代表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CB9E25-0AA3-0622-E595-9FBC787CE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0763" y="4520499"/>
                <a:ext cx="6366246" cy="483466"/>
              </a:xfrm>
              <a:prstGeom prst="rect">
                <a:avLst/>
              </a:prstGeom>
              <a:blipFill>
                <a:blip r:embed="rId9"/>
                <a:stretch>
                  <a:fillRect b="-25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93BFF47E-DDE5-B637-713F-0AE4AC24AD02}"/>
                  </a:ext>
                </a:extLst>
              </p:cNvPr>
              <p:cNvSpPr/>
              <p:nvPr/>
            </p:nvSpPr>
            <p:spPr>
              <a:xfrm>
                <a:off x="6166766" y="5842966"/>
                <a:ext cx="1168140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93BFF47E-DDE5-B637-713F-0AE4AC24AD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766" y="5842966"/>
                <a:ext cx="1168140" cy="554254"/>
              </a:xfrm>
              <a:prstGeom prst="rect">
                <a:avLst/>
              </a:prstGeom>
              <a:blipFill>
                <a:blip r:embed="rId10"/>
                <a:stretch>
                  <a:fillRect l="-23656" t="-57778" b="-9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D9E0874C-320E-B283-A5CD-F1A8ECB866F0}"/>
                  </a:ext>
                </a:extLst>
              </p:cNvPr>
              <p:cNvSpPr/>
              <p:nvPr/>
            </p:nvSpPr>
            <p:spPr>
              <a:xfrm>
                <a:off x="7391144" y="5844761"/>
                <a:ext cx="1168140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D9E0874C-320E-B283-A5CD-F1A8ECB866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144" y="5844761"/>
                <a:ext cx="1168140" cy="552459"/>
              </a:xfrm>
              <a:prstGeom prst="rect">
                <a:avLst/>
              </a:prstGeom>
              <a:blipFill>
                <a:blip r:embed="rId11"/>
                <a:stretch>
                  <a:fillRect l="-23656" t="-61364" b="-97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93C8002-F9E7-9C63-09BD-8E0A838164C6}"/>
                  </a:ext>
                </a:extLst>
              </p:cNvPr>
              <p:cNvSpPr txBox="1"/>
              <p:nvPr/>
            </p:nvSpPr>
            <p:spPr bwMode="auto">
              <a:xfrm>
                <a:off x="5714442" y="4363525"/>
                <a:ext cx="2822937" cy="79662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93C8002-F9E7-9C63-09BD-8E0A83816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4442" y="4363525"/>
                <a:ext cx="2822937" cy="796628"/>
              </a:xfrm>
              <a:prstGeom prst="rect">
                <a:avLst/>
              </a:prstGeom>
              <a:blipFill>
                <a:blip r:embed="rId12"/>
                <a:stretch>
                  <a:fillRect l="-34529" t="-193750" r="-18386" b="-278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30656F-7C49-7294-0194-5A781DE95639}"/>
                  </a:ext>
                </a:extLst>
              </p:cNvPr>
              <p:cNvSpPr txBox="1"/>
              <p:nvPr/>
            </p:nvSpPr>
            <p:spPr bwMode="auto">
              <a:xfrm>
                <a:off x="908634" y="5963830"/>
                <a:ext cx="59500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取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為基底，線性代數的標準符號寫成行向量</a:t>
                </a:r>
                <a:r>
                  <a:rPr lang="en-US" dirty="0"/>
                  <a:t>：</a:t>
                </a:r>
                <a:endParaRPr lang="en-TW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30656F-7C49-7294-0194-5A781DE95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8634" y="5963830"/>
                <a:ext cx="5950044" cy="369332"/>
              </a:xfrm>
              <a:prstGeom prst="rect">
                <a:avLst/>
              </a:prstGeom>
              <a:blipFill>
                <a:blip r:embed="rId13"/>
                <a:stretch>
                  <a:fillRect l="-149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28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  <p:bldP spid="23" grpId="0"/>
      <p:bldP spid="26" grpId="0" animBg="1"/>
      <p:bldP spid="32" grpId="0" animBg="1"/>
      <p:bldP spid="33" grpId="0"/>
      <p:bldP spid="6" grpId="0" animBg="1"/>
      <p:bldP spid="9" grpId="0" animBg="1"/>
      <p:bldP spid="12" grpId="0" animBg="1"/>
      <p:bldP spid="10" grpId="0" animBg="1"/>
      <p:bldP spid="11" grpId="0" animBg="1"/>
      <p:bldP spid="13" grpId="0" animBg="1"/>
      <p:bldP spid="34" grpId="0"/>
      <p:bldP spid="5" grpId="0"/>
      <p:bldP spid="7" grpId="0"/>
      <p:bldP spid="14" grpId="0"/>
      <p:bldP spid="17" grpId="0" animBg="1"/>
      <p:bldP spid="18" grpId="0" animBg="1"/>
      <p:bldP spid="19" grpId="0" animBg="1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021EC55D-2389-6EC6-6AFF-CBDF448159D3}"/>
                  </a:ext>
                </a:extLst>
              </p:cNvPr>
              <p:cNvSpPr/>
              <p:nvPr/>
            </p:nvSpPr>
            <p:spPr>
              <a:xfrm>
                <a:off x="836502" y="1601134"/>
                <a:ext cx="11966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021EC55D-2389-6EC6-6AFF-CBDF44815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02" y="1601134"/>
                <a:ext cx="1196610" cy="369332"/>
              </a:xfrm>
              <a:prstGeom prst="rect">
                <a:avLst/>
              </a:prstGeom>
              <a:blipFill>
                <a:blip r:embed="rId2"/>
                <a:stretch>
                  <a:fillRect l="-2083" t="-110000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id="{2D084489-2C58-CF96-ABCF-7F5577034354}"/>
                  </a:ext>
                </a:extLst>
              </p:cNvPr>
              <p:cNvSpPr/>
              <p:nvPr/>
            </p:nvSpPr>
            <p:spPr>
              <a:xfrm>
                <a:off x="2585636" y="5004150"/>
                <a:ext cx="11966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id="{2D084489-2C58-CF96-ABCF-7F55770343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636" y="5004150"/>
                <a:ext cx="1196610" cy="369332"/>
              </a:xfrm>
              <a:prstGeom prst="rect">
                <a:avLst/>
              </a:prstGeom>
              <a:blipFill>
                <a:blip r:embed="rId3"/>
                <a:stretch>
                  <a:fillRect l="-2105" t="-113793" b="-179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FC332C3D-852D-333D-3041-763B4CAC3349}"/>
                  </a:ext>
                </a:extLst>
              </p:cNvPr>
              <p:cNvSpPr/>
              <p:nvPr/>
            </p:nvSpPr>
            <p:spPr>
              <a:xfrm>
                <a:off x="2641492" y="1608342"/>
                <a:ext cx="141801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FC332C3D-852D-333D-3041-763B4CAC3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492" y="1608342"/>
                <a:ext cx="1418011" cy="369332"/>
              </a:xfrm>
              <a:prstGeom prst="rect">
                <a:avLst/>
              </a:prstGeom>
              <a:blipFill>
                <a:blip r:embed="rId4"/>
                <a:stretch>
                  <a:fillRect l="-2655" t="-106667" r="-15929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118A2B0D-B9FF-7853-6197-7F1AF60027D5}"/>
                  </a:ext>
                </a:extLst>
              </p:cNvPr>
              <p:cNvSpPr/>
              <p:nvPr/>
            </p:nvSpPr>
            <p:spPr>
              <a:xfrm>
                <a:off x="822542" y="5004150"/>
                <a:ext cx="146092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118A2B0D-B9FF-7853-6197-7F1AF60027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42" y="5004150"/>
                <a:ext cx="1460923" cy="369332"/>
              </a:xfrm>
              <a:prstGeom prst="rect">
                <a:avLst/>
              </a:prstGeom>
              <a:blipFill>
                <a:blip r:embed="rId5"/>
                <a:stretch>
                  <a:fillRect l="-1724" t="-113793" r="-13793" b="-179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1">
                <a:extLst>
                  <a:ext uri="{FF2B5EF4-FFF2-40B4-BE49-F238E27FC236}">
                    <a16:creationId xmlns:a16="http://schemas.microsoft.com/office/drawing/2014/main" id="{99AA48B7-BF63-342C-B9E3-E8B327F72FB4}"/>
                  </a:ext>
                </a:extLst>
              </p:cNvPr>
              <p:cNvSpPr/>
              <p:nvPr/>
            </p:nvSpPr>
            <p:spPr>
              <a:xfrm>
                <a:off x="844246" y="3972044"/>
                <a:ext cx="1557093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11">
                <a:extLst>
                  <a:ext uri="{FF2B5EF4-FFF2-40B4-BE49-F238E27FC236}">
                    <a16:creationId xmlns:a16="http://schemas.microsoft.com/office/drawing/2014/main" id="{99AA48B7-BF63-342C-B9E3-E8B327F72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46" y="3972044"/>
                <a:ext cx="1557093" cy="554254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1">
                <a:extLst>
                  <a:ext uri="{FF2B5EF4-FFF2-40B4-BE49-F238E27FC236}">
                    <a16:creationId xmlns:a16="http://schemas.microsoft.com/office/drawing/2014/main" id="{5394D2AB-B41C-77F1-FA51-D643409E1A0F}"/>
                  </a:ext>
                </a:extLst>
              </p:cNvPr>
              <p:cNvSpPr/>
              <p:nvPr/>
            </p:nvSpPr>
            <p:spPr>
              <a:xfrm>
                <a:off x="796160" y="5488823"/>
                <a:ext cx="1557093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11">
                <a:extLst>
                  <a:ext uri="{FF2B5EF4-FFF2-40B4-BE49-F238E27FC236}">
                    <a16:creationId xmlns:a16="http://schemas.microsoft.com/office/drawing/2014/main" id="{5394D2AB-B41C-77F1-FA51-D643409E1A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60" y="5488823"/>
                <a:ext cx="1557093" cy="554254"/>
              </a:xfrm>
              <a:prstGeom prst="rect">
                <a:avLst/>
              </a:prstGeom>
              <a:blipFill>
                <a:blip r:embed="rId7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 descr="Surprised Emoji [Free Download IOS Emojis] | Emoji Island">
            <a:extLst>
              <a:ext uri="{FF2B5EF4-FFF2-40B4-BE49-F238E27FC236}">
                <a16:creationId xmlns:a16="http://schemas.microsoft.com/office/drawing/2014/main" id="{B9893C9A-D00C-3698-B249-81919B62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62" y="6151501"/>
            <a:ext cx="525072" cy="52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95441F-F7DD-B8DA-F081-D0AAAB2897BF}"/>
                  </a:ext>
                </a:extLst>
              </p:cNvPr>
              <p:cNvSpPr txBox="1"/>
              <p:nvPr/>
            </p:nvSpPr>
            <p:spPr bwMode="auto">
              <a:xfrm>
                <a:off x="800090" y="2042577"/>
                <a:ext cx="85275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算子將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兩個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基底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向量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分別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變換為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兩個向量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+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95441F-F7DD-B8DA-F081-D0AAAB289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090" y="2042577"/>
                <a:ext cx="8527538" cy="369332"/>
              </a:xfrm>
              <a:prstGeom prst="rect">
                <a:avLst/>
              </a:prstGeom>
              <a:blipFill>
                <a:blip r:embed="rId9"/>
                <a:stretch>
                  <a:fillRect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DBE995B-0CE3-E27A-256B-6D1D0B8F7A25}"/>
              </a:ext>
            </a:extLst>
          </p:cNvPr>
          <p:cNvSpPr txBox="1"/>
          <p:nvPr/>
        </p:nvSpPr>
        <p:spPr bwMode="auto">
          <a:xfrm>
            <a:off x="757077" y="4608342"/>
            <a:ext cx="7539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同理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A2DF84-2B45-5E48-3D56-C98A466D2D55}"/>
                  </a:ext>
                </a:extLst>
              </p:cNvPr>
              <p:cNvSpPr txBox="1"/>
              <p:nvPr/>
            </p:nvSpPr>
            <p:spPr bwMode="auto">
              <a:xfrm>
                <a:off x="893928" y="3010499"/>
                <a:ext cx="121603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↑↓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A2DF84-2B45-5E48-3D56-C98A466D2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3928" y="3010499"/>
                <a:ext cx="1216039" cy="276999"/>
              </a:xfrm>
              <a:prstGeom prst="rect">
                <a:avLst/>
              </a:prstGeom>
              <a:blipFill>
                <a:blip r:embed="rId10"/>
                <a:stretch>
                  <a:fillRect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1D5866-408A-B9E4-0BDF-5C0A9859C9C9}"/>
                  </a:ext>
                </a:extLst>
              </p:cNvPr>
              <p:cNvSpPr txBox="1"/>
              <p:nvPr/>
            </p:nvSpPr>
            <p:spPr bwMode="auto">
              <a:xfrm>
                <a:off x="2259138" y="2960600"/>
                <a:ext cx="43254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b="0" dirty="0" err="1">
                    <a:solidFill>
                      <a:srgbClr val="FF0000"/>
                    </a:solidFill>
                    <a:cs typeface="Times New Roman" pitchFamily="18" charset="0"/>
                  </a:rPr>
                  <a:t>將這四個數，收集為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×2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矩陣。</a:t>
                </a:r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1D5866-408A-B9E4-0BDF-5C0A9859C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9138" y="2960600"/>
                <a:ext cx="4325415" cy="369332"/>
              </a:xfrm>
              <a:prstGeom prst="rect">
                <a:avLst/>
              </a:prstGeom>
              <a:blipFill>
                <a:blip r:embed="rId11"/>
                <a:stretch>
                  <a:fillRect l="-1466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DDD286F-414D-B9EE-A032-4CD56E71B817}"/>
                  </a:ext>
                </a:extLst>
              </p:cNvPr>
              <p:cNvSpPr txBox="1"/>
              <p:nvPr/>
            </p:nvSpPr>
            <p:spPr bwMode="auto">
              <a:xfrm>
                <a:off x="844246" y="3534671"/>
                <a:ext cx="1460923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DDD286F-414D-B9EE-A032-4CD56E71B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4246" y="3534671"/>
                <a:ext cx="1460923" cy="276999"/>
              </a:xfrm>
              <a:prstGeom prst="rect">
                <a:avLst/>
              </a:prstGeom>
              <a:blipFill>
                <a:blip r:embed="rId12"/>
                <a:stretch>
                  <a:fillRect r="-862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8704CB7-881E-1A97-CAF9-4A0169B93EB2}"/>
                  </a:ext>
                </a:extLst>
              </p:cNvPr>
              <p:cNvSpPr txBox="1"/>
              <p:nvPr/>
            </p:nvSpPr>
            <p:spPr bwMode="auto">
              <a:xfrm>
                <a:off x="2656006" y="3534726"/>
                <a:ext cx="1460923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8704CB7-881E-1A97-CAF9-4A0169B93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6006" y="3534726"/>
                <a:ext cx="1460923" cy="276999"/>
              </a:xfrm>
              <a:prstGeom prst="rect">
                <a:avLst/>
              </a:prstGeom>
              <a:blipFill>
                <a:blip r:embed="rId13"/>
                <a:stretch>
                  <a:fillRect r="-870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7A38184-2E4E-DF08-FBBE-A6DE9AAC8594}"/>
                  </a:ext>
                </a:extLst>
              </p:cNvPr>
              <p:cNvSpPr txBox="1"/>
              <p:nvPr/>
            </p:nvSpPr>
            <p:spPr bwMode="auto">
              <a:xfrm>
                <a:off x="6477412" y="3514035"/>
                <a:ext cx="1460923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7A38184-2E4E-DF08-FBBE-A6DE9AAC8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7412" y="3514035"/>
                <a:ext cx="1460923" cy="276999"/>
              </a:xfrm>
              <a:prstGeom prst="rect">
                <a:avLst/>
              </a:prstGeom>
              <a:blipFill>
                <a:blip r:embed="rId14"/>
                <a:stretch>
                  <a:fillRect r="-870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9607153-B6B7-8C9A-87B8-C04B80C2F6A2}"/>
                  </a:ext>
                </a:extLst>
              </p:cNvPr>
              <p:cNvSpPr txBox="1"/>
              <p:nvPr/>
            </p:nvSpPr>
            <p:spPr bwMode="auto">
              <a:xfrm>
                <a:off x="4563900" y="3502921"/>
                <a:ext cx="1460923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9607153-B6B7-8C9A-87B8-C04B80C2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3900" y="3502921"/>
                <a:ext cx="1460923" cy="276999"/>
              </a:xfrm>
              <a:prstGeom prst="rect">
                <a:avLst/>
              </a:prstGeom>
              <a:blipFill>
                <a:blip r:embed="rId15"/>
                <a:stretch>
                  <a:fillRect r="-1724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FA7E7B-1AD8-77CC-7EA7-E027CEFA3CBC}"/>
                  </a:ext>
                </a:extLst>
              </p:cNvPr>
              <p:cNvSpPr txBox="1"/>
              <p:nvPr/>
            </p:nvSpPr>
            <p:spPr bwMode="auto">
              <a:xfrm>
                <a:off x="786792" y="1149372"/>
                <a:ext cx="73805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要找到算子對應的矩陣，只要算出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算子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對基底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的作用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即可</a:t>
                </a:r>
                <a:r>
                  <a:rPr lang="en-US" dirty="0"/>
                  <a:t>，以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+</m:t>
                        </m:r>
                      </m:sub>
                    </m:sSub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為例：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FA7E7B-1AD8-77CC-7EA7-E027CEFA3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792" y="1149372"/>
                <a:ext cx="7380502" cy="369332"/>
              </a:xfrm>
              <a:prstGeom prst="rect">
                <a:avLst/>
              </a:prstGeom>
              <a:blipFill>
                <a:blip r:embed="rId16"/>
                <a:stretch>
                  <a:fillRect l="-515" t="-6667" r="-172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BDB09A6-324D-689A-9FA7-812032BFCE07}"/>
              </a:ext>
            </a:extLst>
          </p:cNvPr>
          <p:cNvSpPr txBox="1"/>
          <p:nvPr/>
        </p:nvSpPr>
        <p:spPr bwMode="auto">
          <a:xfrm>
            <a:off x="791898" y="715504"/>
            <a:ext cx="39940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如何找到角動量算子對應的矩陣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0EE8D4-1338-EF73-CC9F-DF6BABCF6473}"/>
                  </a:ext>
                </a:extLst>
              </p:cNvPr>
              <p:cNvSpPr txBox="1"/>
              <p:nvPr/>
            </p:nvSpPr>
            <p:spPr bwMode="auto">
              <a:xfrm>
                <a:off x="796160" y="2484020"/>
                <a:ext cx="77447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這兩個分量各自又可算出沿此基底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的兩個投影分量，得到四個數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0EE8D4-1338-EF73-CC9F-DF6BABCF6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6160" y="2484020"/>
                <a:ext cx="7744774" cy="369332"/>
              </a:xfrm>
              <a:prstGeom prst="rect">
                <a:avLst/>
              </a:prstGeom>
              <a:blipFill>
                <a:blip r:embed="rId17"/>
                <a:stretch>
                  <a:fillRect l="-65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D5ABE9-D7D3-4316-104C-0FAAA9611BF3}"/>
                  </a:ext>
                </a:extLst>
              </p:cNvPr>
              <p:cNvSpPr txBox="1"/>
              <p:nvPr/>
            </p:nvSpPr>
            <p:spPr bwMode="auto">
              <a:xfrm>
                <a:off x="2641492" y="4099121"/>
                <a:ext cx="1460923" cy="2993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D5ABE9-D7D3-4316-104C-0FAAA9611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1492" y="4099121"/>
                <a:ext cx="1460923" cy="299313"/>
              </a:xfrm>
              <a:prstGeom prst="rect">
                <a:avLst/>
              </a:prstGeom>
              <a:blipFill>
                <a:blip r:embed="rId18"/>
                <a:stretch>
                  <a:fillRect l="-855" r="-3419" b="-2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D930ED-0257-1AC6-675E-C1D658E34870}"/>
                  </a:ext>
                </a:extLst>
              </p:cNvPr>
              <p:cNvSpPr txBox="1"/>
              <p:nvPr/>
            </p:nvSpPr>
            <p:spPr bwMode="auto">
              <a:xfrm>
                <a:off x="4572000" y="4097193"/>
                <a:ext cx="2170663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 12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D930ED-0257-1AC6-675E-C1D658E34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4097193"/>
                <a:ext cx="2170663" cy="276999"/>
              </a:xfrm>
              <a:prstGeom prst="rect">
                <a:avLst/>
              </a:prstGeom>
              <a:blipFill>
                <a:blip r:embed="rId19"/>
                <a:stretch>
                  <a:fillRect r="-1170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71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4" grpId="0" animBg="1"/>
      <p:bldP spid="21" grpId="0" animBg="1"/>
      <p:bldP spid="9" grpId="0"/>
      <p:bldP spid="11" grpId="0"/>
      <p:bldP spid="20" grpId="0" animBg="1"/>
      <p:bldP spid="29" grpId="0"/>
      <p:bldP spid="30" grpId="0" animBg="1"/>
      <p:bldP spid="31" grpId="0" animBg="1"/>
      <p:bldP spid="32" grpId="0" animBg="1"/>
      <p:bldP spid="33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9" descr="401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10703" b="78679"/>
          <a:stretch>
            <a:fillRect/>
          </a:stretch>
        </p:blipFill>
        <p:spPr bwMode="auto">
          <a:xfrm>
            <a:off x="4298290" y="1473370"/>
            <a:ext cx="3600400" cy="68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文字方塊 19"/>
          <p:cNvSpPr txBox="1">
            <a:spLocks noChangeArrowheads="1"/>
          </p:cNvSpPr>
          <p:nvPr/>
        </p:nvSpPr>
        <p:spPr bwMode="auto">
          <a:xfrm>
            <a:off x="650936" y="1100051"/>
            <a:ext cx="2697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動量的本徵態</a:t>
            </a:r>
          </a:p>
        </p:txBody>
      </p:sp>
      <p:sp>
        <p:nvSpPr>
          <p:cNvPr id="81939" name="文字方塊 20"/>
          <p:cNvSpPr txBox="1">
            <a:spLocks noChangeArrowheads="1"/>
          </p:cNvSpPr>
          <p:nvPr/>
        </p:nvSpPr>
        <p:spPr bwMode="auto">
          <a:xfrm>
            <a:off x="644040" y="4004662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位置的本徵態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8D486F5-CE4C-38BF-314E-569A29F9D8CB}"/>
                  </a:ext>
                </a:extLst>
              </p:cNvPr>
              <p:cNvSpPr txBox="1"/>
              <p:nvPr/>
            </p:nvSpPr>
            <p:spPr bwMode="auto">
              <a:xfrm>
                <a:off x="2856728" y="4483332"/>
                <a:ext cx="517751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8D486F5-CE4C-38BF-314E-569A29F9D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6728" y="4483332"/>
                <a:ext cx="517751" cy="378758"/>
              </a:xfrm>
              <a:prstGeom prst="rect">
                <a:avLst/>
              </a:prstGeom>
              <a:blipFill>
                <a:blip r:embed="rId3"/>
                <a:stretch>
                  <a:fillRect l="-63415" t="-100000" r="-53659" b="-15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0AB8389B-95B2-5FDA-96E5-1F4B22D3497C}"/>
                  </a:ext>
                </a:extLst>
              </p:cNvPr>
              <p:cNvSpPr txBox="1"/>
              <p:nvPr/>
            </p:nvSpPr>
            <p:spPr bwMode="auto">
              <a:xfrm>
                <a:off x="3370923" y="1674158"/>
                <a:ext cx="633153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0AB8389B-95B2-5FDA-96E5-1F4B22D3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0923" y="1674158"/>
                <a:ext cx="633153" cy="378758"/>
              </a:xfrm>
              <a:prstGeom prst="rect">
                <a:avLst/>
              </a:prstGeom>
              <a:blipFill>
                <a:blip r:embed="rId4"/>
                <a:stretch>
                  <a:fillRect l="-45098" t="-110000" r="-31373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CF8FF3A-7BAE-6B5B-36FB-1B10373D4834}"/>
                  </a:ext>
                </a:extLst>
              </p:cNvPr>
              <p:cNvSpPr txBox="1"/>
              <p:nvPr/>
            </p:nvSpPr>
            <p:spPr bwMode="auto">
              <a:xfrm>
                <a:off x="737533" y="2366098"/>
                <a:ext cx="168172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CF8FF3A-7BAE-6B5B-36FB-1B10373D4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533" y="2366098"/>
                <a:ext cx="1681725" cy="369332"/>
              </a:xfrm>
              <a:prstGeom prst="rect">
                <a:avLst/>
              </a:prstGeom>
              <a:blipFill>
                <a:blip r:embed="rId5"/>
                <a:stretch>
                  <a:fillRect l="-9023" t="-106667" r="-11278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25FE96C-7F6D-CF55-5406-D233336E8CE4}"/>
                  </a:ext>
                </a:extLst>
              </p:cNvPr>
              <p:cNvSpPr txBox="1"/>
              <p:nvPr/>
            </p:nvSpPr>
            <p:spPr bwMode="auto">
              <a:xfrm>
                <a:off x="723496" y="5017362"/>
                <a:ext cx="170648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25FE96C-7F6D-CF55-5406-D233336E8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496" y="5017362"/>
                <a:ext cx="1706482" cy="369332"/>
              </a:xfrm>
              <a:prstGeom prst="rect">
                <a:avLst/>
              </a:prstGeom>
              <a:blipFill>
                <a:blip r:embed="rId6"/>
                <a:stretch>
                  <a:fillRect l="-8148" t="-110000" r="-1037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C4241F-B931-172D-9A17-FEF9928CB190}"/>
                  </a:ext>
                </a:extLst>
              </p:cNvPr>
              <p:cNvSpPr txBox="1"/>
              <p:nvPr/>
            </p:nvSpPr>
            <p:spPr bwMode="auto">
              <a:xfrm>
                <a:off x="722785" y="1551055"/>
                <a:ext cx="1921876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C4241F-B931-172D-9A17-FEF9928CB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785" y="1551055"/>
                <a:ext cx="1921876" cy="664606"/>
              </a:xfrm>
              <a:prstGeom prst="rect">
                <a:avLst/>
              </a:prstGeom>
              <a:blipFill>
                <a:blip r:embed="rId7"/>
                <a:stretch>
                  <a:fillRect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EE61297B-043F-18FE-AD38-039A225423B2}"/>
              </a:ext>
            </a:extLst>
          </p:cNvPr>
          <p:cNvSpPr/>
          <p:nvPr/>
        </p:nvSpPr>
        <p:spPr>
          <a:xfrm>
            <a:off x="2774207" y="1769968"/>
            <a:ext cx="432048" cy="2829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CB3A144-AD81-0BB4-16EB-95B0C68F4FAE}"/>
              </a:ext>
            </a:extLst>
          </p:cNvPr>
          <p:cNvSpPr/>
          <p:nvPr/>
        </p:nvSpPr>
        <p:spPr>
          <a:xfrm>
            <a:off x="2140840" y="4530725"/>
            <a:ext cx="432048" cy="2829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D0FC24-50F2-11D1-E95D-4C88DCB3254E}"/>
                  </a:ext>
                </a:extLst>
              </p:cNvPr>
              <p:cNvSpPr txBox="1"/>
              <p:nvPr/>
            </p:nvSpPr>
            <p:spPr>
              <a:xfrm>
                <a:off x="723496" y="4536674"/>
                <a:ext cx="1253105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D0FC24-50F2-11D1-E95D-4C88DCB32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96" y="4536674"/>
                <a:ext cx="1253105" cy="276999"/>
              </a:xfrm>
              <a:prstGeom prst="rect">
                <a:avLst/>
              </a:prstGeom>
              <a:blipFill>
                <a:blip r:embed="rId8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F5056836-4E59-5037-D3A7-32F6BD134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920" y="4530725"/>
            <a:ext cx="4914900" cy="177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36F0D203-218B-5531-51BC-E7CFEE7ADC2A}"/>
                  </a:ext>
                </a:extLst>
              </p:cNvPr>
              <p:cNvSpPr txBox="1"/>
              <p:nvPr/>
            </p:nvSpPr>
            <p:spPr bwMode="auto">
              <a:xfrm>
                <a:off x="2394217" y="1089268"/>
                <a:ext cx="94731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36F0D203-218B-5531-51BC-E7CFEE7AD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4217" y="1089268"/>
                <a:ext cx="947311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9">
                <a:extLst>
                  <a:ext uri="{FF2B5EF4-FFF2-40B4-BE49-F238E27FC236}">
                    <a16:creationId xmlns:a16="http://schemas.microsoft.com/office/drawing/2014/main" id="{5B973589-C09C-0B43-019C-87305381F0E5}"/>
                  </a:ext>
                </a:extLst>
              </p:cNvPr>
              <p:cNvSpPr txBox="1"/>
              <p:nvPr/>
            </p:nvSpPr>
            <p:spPr bwMode="auto">
              <a:xfrm>
                <a:off x="2402095" y="4035913"/>
                <a:ext cx="94666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23" name="文字方塊 9">
                <a:extLst>
                  <a:ext uri="{FF2B5EF4-FFF2-40B4-BE49-F238E27FC236}">
                    <a16:creationId xmlns:a16="http://schemas.microsoft.com/office/drawing/2014/main" id="{5B973589-C09C-0B43-019C-87305381F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2095" y="4035913"/>
                <a:ext cx="94666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9">
                <a:extLst>
                  <a:ext uri="{FF2B5EF4-FFF2-40B4-BE49-F238E27FC236}">
                    <a16:creationId xmlns:a16="http://schemas.microsoft.com/office/drawing/2014/main" id="{ACCED00E-8A65-6669-D0B0-2DF99C146B6B}"/>
                  </a:ext>
                </a:extLst>
              </p:cNvPr>
              <p:cNvSpPr txBox="1"/>
              <p:nvPr/>
            </p:nvSpPr>
            <p:spPr bwMode="auto">
              <a:xfrm>
                <a:off x="3687499" y="1070257"/>
                <a:ext cx="101399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24" name="文字方塊 9">
                <a:extLst>
                  <a:ext uri="{FF2B5EF4-FFF2-40B4-BE49-F238E27FC236}">
                    <a16:creationId xmlns:a16="http://schemas.microsoft.com/office/drawing/2014/main" id="{ACCED00E-8A65-6669-D0B0-2DF99C146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7499" y="1070257"/>
                <a:ext cx="101399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9">
                <a:extLst>
                  <a:ext uri="{FF2B5EF4-FFF2-40B4-BE49-F238E27FC236}">
                    <a16:creationId xmlns:a16="http://schemas.microsoft.com/office/drawing/2014/main" id="{0A389438-102C-6252-FBB8-E0F0829084B0}"/>
                  </a:ext>
                </a:extLst>
              </p:cNvPr>
              <p:cNvSpPr txBox="1"/>
              <p:nvPr/>
            </p:nvSpPr>
            <p:spPr bwMode="auto">
              <a:xfrm>
                <a:off x="3703678" y="4035913"/>
                <a:ext cx="101463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25" name="文字方塊 9">
                <a:extLst>
                  <a:ext uri="{FF2B5EF4-FFF2-40B4-BE49-F238E27FC236}">
                    <a16:creationId xmlns:a16="http://schemas.microsoft.com/office/drawing/2014/main" id="{0A389438-102C-6252-FBB8-E0F082908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3678" y="4035913"/>
                <a:ext cx="1014637" cy="369332"/>
              </a:xfrm>
              <a:prstGeom prst="rect">
                <a:avLst/>
              </a:prstGeom>
              <a:blipFill>
                <a:blip r:embed="rId13"/>
                <a:stretch>
                  <a:fillRect b="-6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43C4D38-37A6-AD50-031C-14ED9D75CAFB}"/>
              </a:ext>
            </a:extLst>
          </p:cNvPr>
          <p:cNvSpPr txBox="1"/>
          <p:nvPr/>
        </p:nvSpPr>
        <p:spPr bwMode="auto">
          <a:xfrm>
            <a:off x="668372" y="581635"/>
            <a:ext cx="4211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測不準原理有兩個極端的特例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34180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9" grpId="0"/>
      <p:bldP spid="3" grpId="0" animBg="1"/>
      <p:bldP spid="6" grpId="0" animBg="1"/>
      <p:bldP spid="10" grpId="0" animBg="1"/>
      <p:bldP spid="11" grpId="0" animBg="1"/>
      <p:bldP spid="23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021EC55D-2389-6EC6-6AFF-CBDF448159D3}"/>
                  </a:ext>
                </a:extLst>
              </p:cNvPr>
              <p:cNvSpPr/>
              <p:nvPr/>
            </p:nvSpPr>
            <p:spPr>
              <a:xfrm>
                <a:off x="871076" y="1769357"/>
                <a:ext cx="1518108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021EC55D-2389-6EC6-6AFF-CBDF44815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76" y="1769357"/>
                <a:ext cx="1518108" cy="796628"/>
              </a:xfrm>
              <a:prstGeom prst="rect">
                <a:avLst/>
              </a:prstGeom>
              <a:blipFill>
                <a:blip r:embed="rId2"/>
                <a:stretch>
                  <a:fillRect l="-47107" t="-193750" r="-43802" b="-27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id="{2D084489-2C58-CF96-ABCF-7F5577034354}"/>
                  </a:ext>
                </a:extLst>
              </p:cNvPr>
              <p:cNvSpPr/>
              <p:nvPr/>
            </p:nvSpPr>
            <p:spPr>
              <a:xfrm>
                <a:off x="896529" y="4544797"/>
                <a:ext cx="1729704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id="{2D084489-2C58-CF96-ABCF-7F55770343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529" y="4544797"/>
                <a:ext cx="1729704" cy="796628"/>
              </a:xfrm>
              <a:prstGeom prst="rect">
                <a:avLst/>
              </a:prstGeom>
              <a:blipFill>
                <a:blip r:embed="rId3"/>
                <a:stretch>
                  <a:fillRect l="-41606" t="-196825" r="-39416" b="-282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FC332C3D-852D-333D-3041-763B4CAC3349}"/>
                  </a:ext>
                </a:extLst>
              </p:cNvPr>
              <p:cNvSpPr/>
              <p:nvPr/>
            </p:nvSpPr>
            <p:spPr>
              <a:xfrm>
                <a:off x="863202" y="2688888"/>
                <a:ext cx="2322624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FC332C3D-852D-333D-3041-763B4CAC3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02" y="2688888"/>
                <a:ext cx="2322624" cy="796628"/>
              </a:xfrm>
              <a:prstGeom prst="rect">
                <a:avLst/>
              </a:prstGeom>
              <a:blipFill>
                <a:blip r:embed="rId4"/>
                <a:stretch>
                  <a:fillRect l="-30978" t="-192188" r="-46739" b="-27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118A2B0D-B9FF-7853-6197-7F1AF60027D5}"/>
                  </a:ext>
                </a:extLst>
              </p:cNvPr>
              <p:cNvSpPr/>
              <p:nvPr/>
            </p:nvSpPr>
            <p:spPr>
              <a:xfrm>
                <a:off x="871076" y="3629923"/>
                <a:ext cx="2261125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118A2B0D-B9FF-7853-6197-7F1AF60027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76" y="3629923"/>
                <a:ext cx="2261125" cy="796628"/>
              </a:xfrm>
              <a:prstGeom prst="rect">
                <a:avLst/>
              </a:prstGeom>
              <a:blipFill>
                <a:blip r:embed="rId5"/>
                <a:stretch>
                  <a:fillRect l="-32961" t="-192188" r="-49721" b="-27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8A4FBAAF-FA22-7C61-2424-BD0E32184B3C}"/>
                  </a:ext>
                </a:extLst>
              </p:cNvPr>
              <p:cNvSpPr/>
              <p:nvPr/>
            </p:nvSpPr>
            <p:spPr>
              <a:xfrm>
                <a:off x="5794658" y="1862262"/>
                <a:ext cx="1959832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8A4FBAAF-FA22-7C61-2424-BD0E32184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658" y="1862262"/>
                <a:ext cx="1959832" cy="554254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F86543FB-6E00-0456-2AC6-943D31C087A9}"/>
                  </a:ext>
                </a:extLst>
              </p:cNvPr>
              <p:cNvSpPr/>
              <p:nvPr/>
            </p:nvSpPr>
            <p:spPr>
              <a:xfrm>
                <a:off x="5771443" y="2810075"/>
                <a:ext cx="2360903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F86543FB-6E00-0456-2AC6-943D31C08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443" y="2810075"/>
                <a:ext cx="2360903" cy="554254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11">
                <a:extLst>
                  <a:ext uri="{FF2B5EF4-FFF2-40B4-BE49-F238E27FC236}">
                    <a16:creationId xmlns:a16="http://schemas.microsoft.com/office/drawing/2014/main" id="{DD822E20-89F9-264D-A75A-D70EC53EDB0B}"/>
                  </a:ext>
                </a:extLst>
              </p:cNvPr>
              <p:cNvSpPr/>
              <p:nvPr/>
            </p:nvSpPr>
            <p:spPr>
              <a:xfrm>
                <a:off x="5771443" y="3651167"/>
                <a:ext cx="2360903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11">
                <a:extLst>
                  <a:ext uri="{FF2B5EF4-FFF2-40B4-BE49-F238E27FC236}">
                    <a16:creationId xmlns:a16="http://schemas.microsoft.com/office/drawing/2014/main" id="{DD822E20-89F9-264D-A75A-D70EC53ED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443" y="3651167"/>
                <a:ext cx="2360903" cy="554254"/>
              </a:xfrm>
              <a:prstGeom prst="rect">
                <a:avLst/>
              </a:prstGeom>
              <a:blipFill>
                <a:blip r:embed="rId8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11">
                <a:extLst>
                  <a:ext uri="{FF2B5EF4-FFF2-40B4-BE49-F238E27FC236}">
                    <a16:creationId xmlns:a16="http://schemas.microsoft.com/office/drawing/2014/main" id="{3334C111-2F0F-1907-550F-EC7EA93C9B91}"/>
                  </a:ext>
                </a:extLst>
              </p:cNvPr>
              <p:cNvSpPr/>
              <p:nvPr/>
            </p:nvSpPr>
            <p:spPr>
              <a:xfrm>
                <a:off x="5764280" y="4621939"/>
                <a:ext cx="1959832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11">
                <a:extLst>
                  <a:ext uri="{FF2B5EF4-FFF2-40B4-BE49-F238E27FC236}">
                    <a16:creationId xmlns:a16="http://schemas.microsoft.com/office/drawing/2014/main" id="{3334C111-2F0F-1907-550F-EC7EA93C9B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280" y="4621939"/>
                <a:ext cx="1959832" cy="554254"/>
              </a:xfrm>
              <a:prstGeom prst="rect">
                <a:avLst/>
              </a:prstGeom>
              <a:blipFill>
                <a:blip r:embed="rId9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AFF36900-F76C-B641-4C43-D3FF4DA2EEB0}"/>
              </a:ext>
            </a:extLst>
          </p:cNvPr>
          <p:cNvSpPr/>
          <p:nvPr/>
        </p:nvSpPr>
        <p:spPr>
          <a:xfrm>
            <a:off x="4140756" y="3314917"/>
            <a:ext cx="694583" cy="38629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1D81479E-56D4-4502-D685-1C5BD85C6FC6}"/>
                  </a:ext>
                </a:extLst>
              </p:cNvPr>
              <p:cNvSpPr/>
              <p:nvPr/>
            </p:nvSpPr>
            <p:spPr>
              <a:xfrm>
                <a:off x="2737304" y="430497"/>
                <a:ext cx="1557093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1D81479E-56D4-4502-D685-1C5BD85C6F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304" y="430497"/>
                <a:ext cx="1557093" cy="554254"/>
              </a:xfrm>
              <a:prstGeom prst="rect">
                <a:avLst/>
              </a:prstGeom>
              <a:blipFill>
                <a:blip r:embed="rId10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5CEF5F9-6FB5-4DC0-67D0-CC4EF8BA117C}"/>
              </a:ext>
            </a:extLst>
          </p:cNvPr>
          <p:cNvSpPr txBox="1"/>
          <p:nvPr/>
        </p:nvSpPr>
        <p:spPr bwMode="auto">
          <a:xfrm>
            <a:off x="871076" y="5499495"/>
            <a:ext cx="70553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算子作用於ket就是矩陣乘行向量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11" name="Picture 2" descr="Surprised Emoji [Free Download IOS Emojis] | Emoji Island">
            <a:extLst>
              <a:ext uri="{FF2B5EF4-FFF2-40B4-BE49-F238E27FC236}">
                <a16:creationId xmlns:a16="http://schemas.microsoft.com/office/drawing/2014/main" id="{BF22B350-5930-AD8B-FF7F-B5056CA6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006" y="4604015"/>
            <a:ext cx="525072" cy="52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48350F-2C8E-20F2-1742-B2AA281DF3E9}"/>
              </a:ext>
            </a:extLst>
          </p:cNvPr>
          <p:cNvSpPr txBox="1"/>
          <p:nvPr/>
        </p:nvSpPr>
        <p:spPr bwMode="auto">
          <a:xfrm>
            <a:off x="854822" y="5939393"/>
            <a:ext cx="82891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角動量算子作用於ket得到另一ket，可看成矩陣乘上行向量，得到另一個行向量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1">
                <a:extLst>
                  <a:ext uri="{FF2B5EF4-FFF2-40B4-BE49-F238E27FC236}">
                    <a16:creationId xmlns:a16="http://schemas.microsoft.com/office/drawing/2014/main" id="{61F21F91-60D0-245B-2185-2DCFFE7708CC}"/>
                  </a:ext>
                </a:extLst>
              </p:cNvPr>
              <p:cNvSpPr/>
              <p:nvPr/>
            </p:nvSpPr>
            <p:spPr>
              <a:xfrm>
                <a:off x="4644008" y="427103"/>
                <a:ext cx="1557093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1">
                <a:extLst>
                  <a:ext uri="{FF2B5EF4-FFF2-40B4-BE49-F238E27FC236}">
                    <a16:creationId xmlns:a16="http://schemas.microsoft.com/office/drawing/2014/main" id="{61F21F91-60D0-245B-2185-2DCFFE7708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427103"/>
                <a:ext cx="1557093" cy="554254"/>
              </a:xfrm>
              <a:prstGeom prst="rect">
                <a:avLst/>
              </a:prstGeom>
              <a:blipFill>
                <a:blip r:embed="rId12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2C32006-1015-5957-B821-02F18A8E49DA}"/>
              </a:ext>
            </a:extLst>
          </p:cNvPr>
          <p:cNvSpPr txBox="1"/>
          <p:nvPr/>
        </p:nvSpPr>
        <p:spPr bwMode="auto">
          <a:xfrm>
            <a:off x="871076" y="1005584"/>
            <a:ext cx="7707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線性空間上的一個線性變換，完全由它對基底的作用所決定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78413E-D8EE-0354-A17F-D99D91BB3F59}"/>
                  </a:ext>
                </a:extLst>
              </p:cNvPr>
              <p:cNvSpPr txBox="1"/>
              <p:nvPr/>
            </p:nvSpPr>
            <p:spPr bwMode="auto">
              <a:xfrm>
                <a:off x="894225" y="1337257"/>
                <a:ext cx="77079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對基底的變換，與上述矩陣相同，因此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可以使用矩陣來代表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78413E-D8EE-0354-A17F-D99D91BB3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225" y="1337257"/>
                <a:ext cx="7707919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1">
                <a:extLst>
                  <a:ext uri="{FF2B5EF4-FFF2-40B4-BE49-F238E27FC236}">
                    <a16:creationId xmlns:a16="http://schemas.microsoft.com/office/drawing/2014/main" id="{C7C69D19-0371-0F19-05C7-47B85C71E938}"/>
                  </a:ext>
                </a:extLst>
              </p:cNvPr>
              <p:cNvSpPr/>
              <p:nvPr/>
            </p:nvSpPr>
            <p:spPr>
              <a:xfrm>
                <a:off x="4442193" y="5348159"/>
                <a:ext cx="1693349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1">
                <a:extLst>
                  <a:ext uri="{FF2B5EF4-FFF2-40B4-BE49-F238E27FC236}">
                    <a16:creationId xmlns:a16="http://schemas.microsoft.com/office/drawing/2014/main" id="{C7C69D19-0371-0F19-05C7-47B85C71E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193" y="5348159"/>
                <a:ext cx="1693349" cy="554254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39A7F93-7381-29CD-2789-152B22B8A3DE}"/>
                  </a:ext>
                </a:extLst>
              </p:cNvPr>
              <p:cNvSpPr/>
              <p:nvPr/>
            </p:nvSpPr>
            <p:spPr>
              <a:xfrm>
                <a:off x="6348897" y="5344765"/>
                <a:ext cx="1693349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39A7F93-7381-29CD-2789-152B22B8A3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897" y="5344765"/>
                <a:ext cx="1693349" cy="554254"/>
              </a:xfrm>
              <a:prstGeom prst="rect">
                <a:avLst/>
              </a:prstGeom>
              <a:blipFill>
                <a:blip r:embed="rId15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4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 animBg="1"/>
      <p:bldP spid="23" grpId="0" animBg="1"/>
      <p:bldP spid="15" grpId="0" animBg="1"/>
      <p:bldP spid="9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1">
                <a:extLst>
                  <a:ext uri="{FF2B5EF4-FFF2-40B4-BE49-F238E27FC236}">
                    <a16:creationId xmlns:a16="http://schemas.microsoft.com/office/drawing/2014/main" id="{0666C2CB-A435-FEA9-0623-BE26696313DD}"/>
                  </a:ext>
                </a:extLst>
              </p:cNvPr>
              <p:cNvSpPr/>
              <p:nvPr/>
            </p:nvSpPr>
            <p:spPr>
              <a:xfrm>
                <a:off x="1261720" y="260934"/>
                <a:ext cx="2832827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1">
                <a:extLst>
                  <a:ext uri="{FF2B5EF4-FFF2-40B4-BE49-F238E27FC236}">
                    <a16:creationId xmlns:a16="http://schemas.microsoft.com/office/drawing/2014/main" id="{0666C2CB-A435-FEA9-0623-BE26696313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720" y="260934"/>
                <a:ext cx="2832827" cy="554254"/>
              </a:xfrm>
              <a:prstGeom prst="rect">
                <a:avLst/>
              </a:prstGeom>
              <a:blipFill>
                <a:blip r:embed="rId2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4CC90975-9718-9B1C-561E-92D872D60DD6}"/>
                  </a:ext>
                </a:extLst>
              </p:cNvPr>
              <p:cNvSpPr/>
              <p:nvPr/>
            </p:nvSpPr>
            <p:spPr>
              <a:xfrm>
                <a:off x="4574088" y="257068"/>
                <a:ext cx="2832827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4CC90975-9718-9B1C-561E-92D872D60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088" y="257068"/>
                <a:ext cx="2832827" cy="554254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1">
                <a:extLst>
                  <a:ext uri="{FF2B5EF4-FFF2-40B4-BE49-F238E27FC236}">
                    <a16:creationId xmlns:a16="http://schemas.microsoft.com/office/drawing/2014/main" id="{113811BE-F9AB-46A6-6349-7934B3DBDF6C}"/>
                  </a:ext>
                </a:extLst>
              </p:cNvPr>
              <p:cNvSpPr/>
              <p:nvPr/>
            </p:nvSpPr>
            <p:spPr>
              <a:xfrm>
                <a:off x="1241987" y="1199537"/>
                <a:ext cx="2762103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11">
                <a:extLst>
                  <a:ext uri="{FF2B5EF4-FFF2-40B4-BE49-F238E27FC236}">
                    <a16:creationId xmlns:a16="http://schemas.microsoft.com/office/drawing/2014/main" id="{113811BE-F9AB-46A6-6349-7934B3DBDF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987" y="1199537"/>
                <a:ext cx="2762103" cy="616451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38A5554B-4CC6-2D1E-216B-0A27BD6080AB}"/>
                  </a:ext>
                </a:extLst>
              </p:cNvPr>
              <p:cNvSpPr/>
              <p:nvPr/>
            </p:nvSpPr>
            <p:spPr>
              <a:xfrm>
                <a:off x="4554355" y="1199537"/>
                <a:ext cx="2979021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38A5554B-4CC6-2D1E-216B-0A27BD6080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355" y="1199537"/>
                <a:ext cx="2979021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wn Arrow 5">
            <a:extLst>
              <a:ext uri="{FF2B5EF4-FFF2-40B4-BE49-F238E27FC236}">
                <a16:creationId xmlns:a16="http://schemas.microsoft.com/office/drawing/2014/main" id="{57DE0B13-86C1-976E-9B9E-19823B511D5A}"/>
              </a:ext>
            </a:extLst>
          </p:cNvPr>
          <p:cNvSpPr/>
          <p:nvPr/>
        </p:nvSpPr>
        <p:spPr>
          <a:xfrm>
            <a:off x="4737837" y="769531"/>
            <a:ext cx="288031" cy="44913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0">
                <a:extLst>
                  <a:ext uri="{FF2B5EF4-FFF2-40B4-BE49-F238E27FC236}">
                    <a16:creationId xmlns:a16="http://schemas.microsoft.com/office/drawing/2014/main" id="{431BAAA3-7F41-6C75-0655-1456BEFDA0D0}"/>
                  </a:ext>
                </a:extLst>
              </p:cNvPr>
              <p:cNvSpPr/>
              <p:nvPr/>
            </p:nvSpPr>
            <p:spPr>
              <a:xfrm>
                <a:off x="1257601" y="2140720"/>
                <a:ext cx="1756831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矩形 10">
                <a:extLst>
                  <a:ext uri="{FF2B5EF4-FFF2-40B4-BE49-F238E27FC236}">
                    <a16:creationId xmlns:a16="http://schemas.microsoft.com/office/drawing/2014/main" id="{431BAAA3-7F41-6C75-0655-1456BEFDA0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601" y="2140720"/>
                <a:ext cx="1756831" cy="411010"/>
              </a:xfrm>
              <a:prstGeom prst="rect">
                <a:avLst/>
              </a:prstGeom>
              <a:blipFill>
                <a:blip r:embed="rId6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8CC0D47A-648F-0498-57F4-F80F0594159E}"/>
                  </a:ext>
                </a:extLst>
              </p:cNvPr>
              <p:cNvSpPr/>
              <p:nvPr/>
            </p:nvSpPr>
            <p:spPr>
              <a:xfrm>
                <a:off x="1275158" y="2654450"/>
                <a:ext cx="5316184" cy="6788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8CC0D47A-648F-0498-57F4-F80F059415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158" y="2654450"/>
                <a:ext cx="5316184" cy="678840"/>
              </a:xfrm>
              <a:prstGeom prst="rect">
                <a:avLst/>
              </a:prstGeom>
              <a:blipFill>
                <a:blip r:embed="rId7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FF3B7120-652B-605A-05AF-058D1238DAE5}"/>
                  </a:ext>
                </a:extLst>
              </p:cNvPr>
              <p:cNvSpPr/>
              <p:nvPr/>
            </p:nvSpPr>
            <p:spPr>
              <a:xfrm>
                <a:off x="1292772" y="3433558"/>
                <a:ext cx="5585623" cy="6788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FF3B7120-652B-605A-05AF-058D1238DA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772" y="3433558"/>
                <a:ext cx="5585623" cy="678840"/>
              </a:xfrm>
              <a:prstGeom prst="rect">
                <a:avLst/>
              </a:prstGeom>
              <a:blipFill>
                <a:blip r:embed="rId8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0">
                <a:extLst>
                  <a:ext uri="{FF2B5EF4-FFF2-40B4-BE49-F238E27FC236}">
                    <a16:creationId xmlns:a16="http://schemas.microsoft.com/office/drawing/2014/main" id="{954D593C-3892-216D-51D0-21AE2112AB64}"/>
                  </a:ext>
                </a:extLst>
              </p:cNvPr>
              <p:cNvSpPr/>
              <p:nvPr/>
            </p:nvSpPr>
            <p:spPr>
              <a:xfrm>
                <a:off x="1285343" y="4494798"/>
                <a:ext cx="1832193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10">
                <a:extLst>
                  <a:ext uri="{FF2B5EF4-FFF2-40B4-BE49-F238E27FC236}">
                    <a16:creationId xmlns:a16="http://schemas.microsoft.com/office/drawing/2014/main" id="{954D593C-3892-216D-51D0-21AE2112AB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343" y="4494798"/>
                <a:ext cx="1832193" cy="616451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1">
                <a:extLst>
                  <a:ext uri="{FF2B5EF4-FFF2-40B4-BE49-F238E27FC236}">
                    <a16:creationId xmlns:a16="http://schemas.microsoft.com/office/drawing/2014/main" id="{6400EB8F-14B9-8244-0206-2C644EECAB52}"/>
                  </a:ext>
                </a:extLst>
              </p:cNvPr>
              <p:cNvSpPr/>
              <p:nvPr/>
            </p:nvSpPr>
            <p:spPr>
              <a:xfrm>
                <a:off x="3295947" y="4418250"/>
                <a:ext cx="1451166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1">
                <a:extLst>
                  <a:ext uri="{FF2B5EF4-FFF2-40B4-BE49-F238E27FC236}">
                    <a16:creationId xmlns:a16="http://schemas.microsoft.com/office/drawing/2014/main" id="{6400EB8F-14B9-8244-0206-2C644EECAB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947" y="4418250"/>
                <a:ext cx="1451166" cy="796628"/>
              </a:xfrm>
              <a:prstGeom prst="rect">
                <a:avLst/>
              </a:prstGeom>
              <a:blipFill>
                <a:blip r:embed="rId10"/>
                <a:stretch>
                  <a:fillRect l="-69565" t="-196825" r="-31304" b="-282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96EA496-286C-8A4A-DE20-B64DA8F21AF8}"/>
                  </a:ext>
                </a:extLst>
              </p:cNvPr>
              <p:cNvSpPr/>
              <p:nvPr/>
            </p:nvSpPr>
            <p:spPr>
              <a:xfrm>
                <a:off x="4813735" y="4405491"/>
                <a:ext cx="1662763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96EA496-286C-8A4A-DE20-B64DA8F21A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735" y="4405491"/>
                <a:ext cx="1662763" cy="796628"/>
              </a:xfrm>
              <a:prstGeom prst="rect">
                <a:avLst/>
              </a:prstGeom>
              <a:blipFill>
                <a:blip r:embed="rId11"/>
                <a:stretch>
                  <a:fillRect l="-61069" t="-196825" r="-27481" b="-282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57BBAB-8BFF-F19C-06D1-6DD614EA3FCC}"/>
                  </a:ext>
                </a:extLst>
              </p:cNvPr>
              <p:cNvSpPr txBox="1"/>
              <p:nvPr/>
            </p:nvSpPr>
            <p:spPr bwMode="auto">
              <a:xfrm>
                <a:off x="6591342" y="4566806"/>
                <a:ext cx="189480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本徵態。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57BBAB-8BFF-F19C-06D1-6DD614EA3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1342" y="4566806"/>
                <a:ext cx="1894801" cy="369332"/>
              </a:xfrm>
              <a:prstGeom prst="rect">
                <a:avLst/>
              </a:prstGeom>
              <a:blipFill>
                <a:blip r:embed="rId12"/>
                <a:stretch>
                  <a:fillRect l="-19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0">
                <a:extLst>
                  <a:ext uri="{FF2B5EF4-FFF2-40B4-BE49-F238E27FC236}">
                    <a16:creationId xmlns:a16="http://schemas.microsoft.com/office/drawing/2014/main" id="{A2271FF5-800D-0A59-B872-5EB7CB998588}"/>
                  </a:ext>
                </a:extLst>
              </p:cNvPr>
              <p:cNvSpPr/>
              <p:nvPr/>
            </p:nvSpPr>
            <p:spPr>
              <a:xfrm>
                <a:off x="1292772" y="5257795"/>
                <a:ext cx="3520963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矩形 10">
                <a:extLst>
                  <a:ext uri="{FF2B5EF4-FFF2-40B4-BE49-F238E27FC236}">
                    <a16:creationId xmlns:a16="http://schemas.microsoft.com/office/drawing/2014/main" id="{A2271FF5-800D-0A59-B872-5EB7CB9985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772" y="5257795"/>
                <a:ext cx="3520963" cy="616451"/>
              </a:xfrm>
              <a:prstGeom prst="rect">
                <a:avLst/>
              </a:prstGeom>
              <a:blipFill>
                <a:blip r:embed="rId1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0">
                <a:extLst>
                  <a:ext uri="{FF2B5EF4-FFF2-40B4-BE49-F238E27FC236}">
                    <a16:creationId xmlns:a16="http://schemas.microsoft.com/office/drawing/2014/main" id="{FCB2947A-E110-A841-FC47-2BD3BD3D0A88}"/>
                  </a:ext>
                </a:extLst>
              </p:cNvPr>
              <p:cNvSpPr/>
              <p:nvPr/>
            </p:nvSpPr>
            <p:spPr>
              <a:xfrm>
                <a:off x="4932040" y="5301208"/>
                <a:ext cx="3088915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矩形 10">
                <a:extLst>
                  <a:ext uri="{FF2B5EF4-FFF2-40B4-BE49-F238E27FC236}">
                    <a16:creationId xmlns:a16="http://schemas.microsoft.com/office/drawing/2014/main" id="{FCB2947A-E110-A841-FC47-2BD3BD3D0A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5301208"/>
                <a:ext cx="3088915" cy="616451"/>
              </a:xfrm>
              <a:prstGeom prst="rect">
                <a:avLst/>
              </a:prstGeom>
              <a:blipFill>
                <a:blip r:embed="rId1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F1115FF-2E6C-718C-568E-BB500C1CCA86}"/>
                  </a:ext>
                </a:extLst>
              </p:cNvPr>
              <p:cNvSpPr txBox="1"/>
              <p:nvPr/>
            </p:nvSpPr>
            <p:spPr bwMode="auto">
              <a:xfrm>
                <a:off x="1292772" y="5917163"/>
                <a:ext cx="75277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驗證完全正確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！所以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取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特定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的本徵態為基底，算子可以視為矩陣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F1115FF-2E6C-718C-568E-BB500C1CC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2772" y="5917163"/>
                <a:ext cx="7527700" cy="369332"/>
              </a:xfrm>
              <a:prstGeom prst="rect">
                <a:avLst/>
              </a:prstGeom>
              <a:blipFill>
                <a:blip r:embed="rId15"/>
                <a:stretch>
                  <a:fillRect l="-67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2564FD-512F-5B3D-4A8B-E4B5FD393AAC}"/>
                  </a:ext>
                </a:extLst>
              </p:cNvPr>
              <p:cNvSpPr txBox="1"/>
              <p:nvPr/>
            </p:nvSpPr>
            <p:spPr bwMode="auto">
              <a:xfrm>
                <a:off x="1226870" y="807866"/>
                <a:ext cx="4572000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也自然可以以矩陣代表！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2564FD-512F-5B3D-4A8B-E4B5FD393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6870" y="807866"/>
                <a:ext cx="4572000" cy="391261"/>
              </a:xfrm>
              <a:prstGeom prst="rect">
                <a:avLst/>
              </a:prstGeom>
              <a:blipFill>
                <a:blip r:embed="rId16"/>
                <a:stretch>
                  <a:fillRect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4A8353-9D9A-9869-CBFD-C12DBE6F7A4D}"/>
                  </a:ext>
                </a:extLst>
              </p:cNvPr>
              <p:cNvSpPr txBox="1"/>
              <p:nvPr/>
            </p:nvSpPr>
            <p:spPr bwMode="auto">
              <a:xfrm>
                <a:off x="3117535" y="2168128"/>
                <a:ext cx="50805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根據此對易關係，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也必須可以以矩陣代表！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4A8353-9D9A-9869-CBFD-C12DBE6F7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7535" y="2168128"/>
                <a:ext cx="5080575" cy="369332"/>
              </a:xfrm>
              <a:prstGeom prst="rect">
                <a:avLst/>
              </a:prstGeom>
              <a:blipFill>
                <a:blip r:embed="rId17"/>
                <a:stretch>
                  <a:fillRect l="-9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E892F95-C488-54C0-2B65-5EE54D7B5FCF}"/>
              </a:ext>
            </a:extLst>
          </p:cNvPr>
          <p:cNvSpPr txBox="1"/>
          <p:nvPr/>
        </p:nvSpPr>
        <p:spPr bwMode="auto">
          <a:xfrm>
            <a:off x="1292772" y="6314803"/>
            <a:ext cx="74556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量子算子operator對狀態state的運算，可以完全以矩陣乘法來理解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75478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/>
      <p:bldP spid="19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37ADD-25CC-20FE-4B81-A69FB173CD29}"/>
              </a:ext>
            </a:extLst>
          </p:cNvPr>
          <p:cNvSpPr txBox="1"/>
          <p:nvPr/>
        </p:nvSpPr>
        <p:spPr bwMode="auto">
          <a:xfrm>
            <a:off x="1210917" y="963080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我們可以用矩陣來算期望值！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2">
                <a:extLst>
                  <a:ext uri="{FF2B5EF4-FFF2-40B4-BE49-F238E27FC236}">
                    <a16:creationId xmlns:a16="http://schemas.microsoft.com/office/drawing/2014/main" id="{F7AD9C27-DC26-F808-6120-5881AB15ECA4}"/>
                  </a:ext>
                </a:extLst>
              </p:cNvPr>
              <p:cNvSpPr/>
              <p:nvPr/>
            </p:nvSpPr>
            <p:spPr>
              <a:xfrm>
                <a:off x="1259632" y="1422068"/>
                <a:ext cx="1639680" cy="5741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22">
                <a:extLst>
                  <a:ext uri="{FF2B5EF4-FFF2-40B4-BE49-F238E27FC236}">
                    <a16:creationId xmlns:a16="http://schemas.microsoft.com/office/drawing/2014/main" id="{F7AD9C27-DC26-F808-6120-5881AB15EC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422068"/>
                <a:ext cx="1639680" cy="5741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2">
                <a:extLst>
                  <a:ext uri="{FF2B5EF4-FFF2-40B4-BE49-F238E27FC236}">
                    <a16:creationId xmlns:a16="http://schemas.microsoft.com/office/drawing/2014/main" id="{8D4C7AFC-71D2-7BA9-6C67-7614D5A21988}"/>
                  </a:ext>
                </a:extLst>
              </p:cNvPr>
              <p:cNvSpPr/>
              <p:nvPr/>
            </p:nvSpPr>
            <p:spPr>
              <a:xfrm>
                <a:off x="1259632" y="3611285"/>
                <a:ext cx="5237459" cy="6788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22">
                <a:extLst>
                  <a:ext uri="{FF2B5EF4-FFF2-40B4-BE49-F238E27FC236}">
                    <a16:creationId xmlns:a16="http://schemas.microsoft.com/office/drawing/2014/main" id="{8D4C7AFC-71D2-7BA9-6C67-7614D5A219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611285"/>
                <a:ext cx="5237459" cy="678840"/>
              </a:xfrm>
              <a:prstGeom prst="rect">
                <a:avLst/>
              </a:prstGeom>
              <a:blipFill>
                <a:blip r:embed="rId3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666403D-9C89-4F83-7973-D58051FDB200}"/>
              </a:ext>
            </a:extLst>
          </p:cNvPr>
          <p:cNvSpPr txBox="1"/>
          <p:nvPr/>
        </p:nvSpPr>
        <p:spPr bwMode="auto">
          <a:xfrm>
            <a:off x="1259632" y="2132856"/>
            <a:ext cx="7612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角動量算子運作於ket得到一ket，就是矩陣乘上行向量，得到一個行向量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5B0E32-F748-B759-DC2C-95049D51D979}"/>
              </a:ext>
            </a:extLst>
          </p:cNvPr>
          <p:cNvSpPr txBox="1"/>
          <p:nvPr/>
        </p:nvSpPr>
        <p:spPr bwMode="auto">
          <a:xfrm>
            <a:off x="1259632" y="2537964"/>
            <a:ext cx="7612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一個ket與bra的內積，行向量transpose轉置的列向量，乘上行向量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3A188-59F0-B342-5A6D-281D461F4DE1}"/>
              </a:ext>
            </a:extLst>
          </p:cNvPr>
          <p:cNvSpPr txBox="1"/>
          <p:nvPr/>
        </p:nvSpPr>
        <p:spPr bwMode="auto">
          <a:xfrm>
            <a:off x="1259632" y="2996952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這是線性代數內積的標準寫法。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2">
                <a:extLst>
                  <a:ext uri="{FF2B5EF4-FFF2-40B4-BE49-F238E27FC236}">
                    <a16:creationId xmlns:a16="http://schemas.microsoft.com/office/drawing/2014/main" id="{3A26FABF-E0BB-A492-CC2A-91C11C6B22B6}"/>
                  </a:ext>
                </a:extLst>
              </p:cNvPr>
              <p:cNvSpPr/>
              <p:nvPr/>
            </p:nvSpPr>
            <p:spPr>
              <a:xfrm>
                <a:off x="1263700" y="4522381"/>
                <a:ext cx="3455048" cy="6788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22">
                <a:extLst>
                  <a:ext uri="{FF2B5EF4-FFF2-40B4-BE49-F238E27FC236}">
                    <a16:creationId xmlns:a16="http://schemas.microsoft.com/office/drawing/2014/main" id="{3A26FABF-E0BB-A492-CC2A-91C11C6B2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700" y="4522381"/>
                <a:ext cx="3455048" cy="678840"/>
              </a:xfrm>
              <a:prstGeom prst="rect">
                <a:avLst/>
              </a:prstGeom>
              <a:blipFill>
                <a:blip r:embed="rId4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B2761AB-3898-8F6C-32DE-C08EDA242888}"/>
              </a:ext>
            </a:extLst>
          </p:cNvPr>
          <p:cNvSpPr txBox="1"/>
          <p:nvPr/>
        </p:nvSpPr>
        <p:spPr bwMode="auto">
          <a:xfrm>
            <a:off x="4883325" y="4653136"/>
            <a:ext cx="31450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這與之前的結果完全吻合。</a:t>
            </a:r>
          </a:p>
        </p:txBody>
      </p:sp>
    </p:spTree>
    <p:extLst>
      <p:ext uri="{BB962C8B-B14F-4D97-AF65-F5344CB8AC3E}">
        <p14:creationId xmlns:p14="http://schemas.microsoft.com/office/powerpoint/2010/main" val="38674403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1">
                <a:extLst>
                  <a:ext uri="{FF2B5EF4-FFF2-40B4-BE49-F238E27FC236}">
                    <a16:creationId xmlns:a16="http://schemas.microsoft.com/office/drawing/2014/main" id="{3FE71C6A-8093-7120-7504-693E711BA78B}"/>
                  </a:ext>
                </a:extLst>
              </p:cNvPr>
              <p:cNvSpPr/>
              <p:nvPr/>
            </p:nvSpPr>
            <p:spPr>
              <a:xfrm>
                <a:off x="1092938" y="1077189"/>
                <a:ext cx="1675394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1">
                <a:extLst>
                  <a:ext uri="{FF2B5EF4-FFF2-40B4-BE49-F238E27FC236}">
                    <a16:creationId xmlns:a16="http://schemas.microsoft.com/office/drawing/2014/main" id="{3FE71C6A-8093-7120-7504-693E711BA7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938" y="1077189"/>
                <a:ext cx="1675394" cy="616451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81E2A742-E1A0-B264-352C-F8F73AEA4E6D}"/>
                  </a:ext>
                </a:extLst>
              </p:cNvPr>
              <p:cNvSpPr/>
              <p:nvPr/>
            </p:nvSpPr>
            <p:spPr>
              <a:xfrm>
                <a:off x="3116266" y="1048904"/>
                <a:ext cx="1808957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81E2A742-E1A0-B264-352C-F8F73AEA4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266" y="1048904"/>
                <a:ext cx="1808957" cy="616451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0">
                <a:extLst>
                  <a:ext uri="{FF2B5EF4-FFF2-40B4-BE49-F238E27FC236}">
                    <a16:creationId xmlns:a16="http://schemas.microsoft.com/office/drawing/2014/main" id="{6123B332-46B8-DD03-50A1-C06FE4EA449C}"/>
                  </a:ext>
                </a:extLst>
              </p:cNvPr>
              <p:cNvSpPr/>
              <p:nvPr/>
            </p:nvSpPr>
            <p:spPr>
              <a:xfrm>
                <a:off x="5301668" y="1034463"/>
                <a:ext cx="1832193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10">
                <a:extLst>
                  <a:ext uri="{FF2B5EF4-FFF2-40B4-BE49-F238E27FC236}">
                    <a16:creationId xmlns:a16="http://schemas.microsoft.com/office/drawing/2014/main" id="{6123B332-46B8-DD03-50A1-C06FE4EA44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668" y="1034463"/>
                <a:ext cx="1832193" cy="616451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F9F95A-6888-F9F3-5978-43516003184B}"/>
                  </a:ext>
                </a:extLst>
              </p:cNvPr>
              <p:cNvSpPr txBox="1"/>
              <p:nvPr/>
            </p:nvSpPr>
            <p:spPr bwMode="auto">
              <a:xfrm>
                <a:off x="1043608" y="1772816"/>
                <a:ext cx="7680898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這三個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×2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矩陣滿足角動量的對易關係！可以代表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的態的角動量。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F9F95A-6888-F9F3-5978-435160031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772816"/>
                <a:ext cx="7680898" cy="483466"/>
              </a:xfrm>
              <a:prstGeom prst="rect">
                <a:avLst/>
              </a:prstGeom>
              <a:blipFill>
                <a:blip r:embed="rId5"/>
                <a:stretch>
                  <a:fillRect l="-661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804A70-79CC-5315-24D7-4FB7BED9E95E}"/>
                  </a:ext>
                </a:extLst>
              </p:cNvPr>
              <p:cNvSpPr txBox="1"/>
              <p:nvPr/>
            </p:nvSpPr>
            <p:spPr bwMode="auto">
              <a:xfrm>
                <a:off x="1037063" y="2342335"/>
                <a:ext cx="62249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同樣的辦法可以推廣到任意的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804A70-79CC-5315-24D7-4FB7BED9E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7063" y="2342335"/>
                <a:ext cx="6224954" cy="369332"/>
              </a:xfrm>
              <a:prstGeom prst="rect">
                <a:avLst/>
              </a:prstGeom>
              <a:blipFill>
                <a:blip r:embed="rId6"/>
                <a:stretch>
                  <a:fillRect l="-8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EB3850-F57D-DAE3-84D6-4E5E0A402A01}"/>
                  </a:ext>
                </a:extLst>
              </p:cNvPr>
              <p:cNvSpPr txBox="1"/>
              <p:nvPr/>
            </p:nvSpPr>
            <p:spPr bwMode="auto">
              <a:xfrm>
                <a:off x="1010857" y="2777645"/>
                <a:ext cx="70170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可以找到三個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+1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矩陣滿足角動量的對易關係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EB3850-F57D-DAE3-84D6-4E5E0A402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857" y="2777645"/>
                <a:ext cx="7017042" cy="369332"/>
              </a:xfrm>
              <a:prstGeom prst="rect">
                <a:avLst/>
              </a:prstGeom>
              <a:blipFill>
                <a:blip r:embed="rId7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A357D7-5F75-F067-6296-6A009E3FBE9D}"/>
                  </a:ext>
                </a:extLst>
              </p:cNvPr>
              <p:cNvSpPr txBox="1"/>
              <p:nvPr/>
            </p:nvSpPr>
            <p:spPr bwMode="auto">
              <a:xfrm>
                <a:off x="1026641" y="3228732"/>
                <a:ext cx="74085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這在整數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的情況，是一個方便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。但在半整數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的情況，卻是必要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A357D7-5F75-F067-6296-6A009E3FB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6641" y="3228732"/>
                <a:ext cx="7408594" cy="369332"/>
              </a:xfrm>
              <a:prstGeom prst="rect">
                <a:avLst/>
              </a:prstGeom>
              <a:blipFill>
                <a:blip r:embed="rId8"/>
                <a:stretch>
                  <a:fillRect l="-684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5EBAF68D-B780-BB85-654F-0F8188C0DB2D}"/>
                  </a:ext>
                </a:extLst>
              </p:cNvPr>
              <p:cNvSpPr/>
              <p:nvPr/>
            </p:nvSpPr>
            <p:spPr>
              <a:xfrm>
                <a:off x="2244511" y="4365104"/>
                <a:ext cx="3810058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5EBAF68D-B780-BB85-654F-0F8188C0DB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511" y="4365104"/>
                <a:ext cx="3810058" cy="666336"/>
              </a:xfrm>
              <a:prstGeom prst="rect">
                <a:avLst/>
              </a:prstGeom>
              <a:blipFill>
                <a:blip r:embed="rId9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A984DB-ADE4-FD1E-01B0-57DA8390C371}"/>
                  </a:ext>
                </a:extLst>
              </p:cNvPr>
              <p:cNvSpPr txBox="1"/>
              <p:nvPr/>
            </p:nvSpPr>
            <p:spPr bwMode="auto">
              <a:xfrm>
                <a:off x="1037062" y="3934761"/>
                <a:ext cx="65592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只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整數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不能是半整數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角動量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才能寫成空間微分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A984DB-ADE4-FD1E-01B0-57DA8390C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7062" y="3934761"/>
                <a:ext cx="6559273" cy="369332"/>
              </a:xfrm>
              <a:prstGeom prst="rect">
                <a:avLst/>
              </a:prstGeom>
              <a:blipFill>
                <a:blip r:embed="rId10"/>
                <a:stretch>
                  <a:fillRect l="-77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F67E1D-7751-A831-4B67-CD4335005E96}"/>
                  </a:ext>
                </a:extLst>
              </p:cNvPr>
              <p:cNvSpPr txBox="1"/>
              <p:nvPr/>
            </p:nvSpPr>
            <p:spPr bwMode="auto">
              <a:xfrm>
                <a:off x="1010857" y="5092451"/>
                <a:ext cx="8306479" cy="530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不久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會發現位置變化產生的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軌道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角動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不能是半整數。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F67E1D-7751-A831-4B67-CD4335005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857" y="5092451"/>
                <a:ext cx="8306479" cy="530979"/>
              </a:xfrm>
              <a:prstGeom prst="rect">
                <a:avLst/>
              </a:prstGeom>
              <a:blipFill>
                <a:blip r:embed="rId11"/>
                <a:stretch>
                  <a:fillRect l="-611"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F2754D-F083-CAA6-A2B3-3D33395605F1}"/>
                  </a:ext>
                </a:extLst>
              </p:cNvPr>
              <p:cNvSpPr txBox="1"/>
              <p:nvPr/>
            </p:nvSpPr>
            <p:spPr bwMode="auto">
              <a:xfrm>
                <a:off x="1008990" y="5585945"/>
                <a:ext cx="839485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但若有其他不是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位置變化產生的角動量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也滿足一樣的對易關係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F2754D-F083-CAA6-A2B3-3D3339560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990" y="5585945"/>
                <a:ext cx="8394850" cy="411010"/>
              </a:xfrm>
              <a:prstGeom prst="rect">
                <a:avLst/>
              </a:prstGeom>
              <a:blipFill>
                <a:blip r:embed="rId12"/>
                <a:stretch>
                  <a:fillRect l="-604" b="-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3A6036-D122-17F7-A73A-3328AC6AAA32}"/>
                  </a:ext>
                </a:extLst>
              </p:cNvPr>
              <p:cNvSpPr txBox="1"/>
              <p:nvPr/>
            </p:nvSpPr>
            <p:spPr bwMode="auto">
              <a:xfrm>
                <a:off x="1034187" y="6002758"/>
                <a:ext cx="68285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就可能是半自然數。那就是電子的自旋。下下一章會討論。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3A6036-D122-17F7-A73A-3328AC6AA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4187" y="6002758"/>
                <a:ext cx="6828516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4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4" grpId="0" animBg="1"/>
      <p:bldP spid="16" grpId="0"/>
      <p:bldP spid="8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EF9EA1BA-DD8C-275F-B5FE-C48E137FC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988" y="4866775"/>
            <a:ext cx="6335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這三個</a:t>
            </a:r>
            <a:r>
              <a:rPr lang="zh-TW" altLang="en-US" sz="1800" dirty="0"/>
              <a:t>態構成一個三維線性空間的基底。</a:t>
            </a:r>
            <a:endParaRPr lang="en-US" altLang="zh-TW" sz="18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9F5ED2A-28F7-0C89-C050-22389D5D5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658" y="4174640"/>
            <a:ext cx="1566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Triplet 3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7">
                <a:extLst>
                  <a:ext uri="{FF2B5EF4-FFF2-40B4-BE49-F238E27FC236}">
                    <a16:creationId xmlns:a16="http://schemas.microsoft.com/office/drawing/2014/main" id="{D33E8371-9EAD-42A5-EB70-BF9B96CC78F9}"/>
                  </a:ext>
                </a:extLst>
              </p:cNvPr>
              <p:cNvSpPr/>
              <p:nvPr/>
            </p:nvSpPr>
            <p:spPr>
              <a:xfrm>
                <a:off x="4093854" y="4142778"/>
                <a:ext cx="751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17">
                <a:extLst>
                  <a:ext uri="{FF2B5EF4-FFF2-40B4-BE49-F238E27FC236}">
                    <a16:creationId xmlns:a16="http://schemas.microsoft.com/office/drawing/2014/main" id="{D33E8371-9EAD-42A5-EB70-BF9B96CC78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854" y="4142778"/>
                <a:ext cx="75142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A0FC82-F312-069A-78C2-1A6F7AAD3835}"/>
                  </a:ext>
                </a:extLst>
              </p:cNvPr>
              <p:cNvSpPr txBox="1"/>
              <p:nvPr/>
            </p:nvSpPr>
            <p:spPr bwMode="auto">
              <a:xfrm>
                <a:off x="1298221" y="3718454"/>
                <a:ext cx="1703784" cy="98405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zh-TW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1,1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zh-TW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zh-TW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A0FC82-F312-069A-78C2-1A6F7AAD3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8221" y="3718454"/>
                <a:ext cx="1703784" cy="984052"/>
              </a:xfrm>
              <a:prstGeom prst="rect">
                <a:avLst/>
              </a:prstGeom>
              <a:blipFill>
                <a:blip r:embed="rId3"/>
                <a:stretch>
                  <a:fillRect t="-39241" b="-607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AC65D54-BDE0-4714-7D34-7363D805AB08}"/>
                  </a:ext>
                </a:extLst>
              </p:cNvPr>
              <p:cNvSpPr/>
              <p:nvPr/>
            </p:nvSpPr>
            <p:spPr>
              <a:xfrm>
                <a:off x="4521734" y="5337354"/>
                <a:ext cx="4001960" cy="8532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1,0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−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AC65D54-BDE0-4714-7D34-7363D805AB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734" y="5337354"/>
                <a:ext cx="4001960" cy="853247"/>
              </a:xfrm>
              <a:prstGeom prst="rect">
                <a:avLst/>
              </a:prstGeom>
              <a:blipFill>
                <a:blip r:embed="rId4"/>
                <a:stretch>
                  <a:fillRect l="-1582" t="-22059" b="-4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>
            <a:extLst>
              <a:ext uri="{FF2B5EF4-FFF2-40B4-BE49-F238E27FC236}">
                <a16:creationId xmlns:a16="http://schemas.microsoft.com/office/drawing/2014/main" id="{214B06EF-F07A-596C-A191-1F7069E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899" y="5579312"/>
            <a:ext cx="3316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一般狀態會是基底的線性疊加。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6D1906-5B9E-0F87-E665-C9E0F84FA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206" y="462535"/>
            <a:ext cx="5846672" cy="312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37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711121" y="269998"/>
                <a:ext cx="2340384" cy="8249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21" y="269998"/>
                <a:ext cx="2340384" cy="824906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1">
                <a:extLst>
                  <a:ext uri="{FF2B5EF4-FFF2-40B4-BE49-F238E27FC236}">
                    <a16:creationId xmlns:a16="http://schemas.microsoft.com/office/drawing/2014/main" id="{BF49E14B-F60C-BC81-9D83-5908B0FC7088}"/>
                  </a:ext>
                </a:extLst>
              </p:cNvPr>
              <p:cNvSpPr/>
              <p:nvPr/>
            </p:nvSpPr>
            <p:spPr>
              <a:xfrm>
                <a:off x="702633" y="1241599"/>
                <a:ext cx="4679573" cy="4277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11">
                <a:extLst>
                  <a:ext uri="{FF2B5EF4-FFF2-40B4-BE49-F238E27FC236}">
                    <a16:creationId xmlns:a16="http://schemas.microsoft.com/office/drawing/2014/main" id="{BF49E14B-F60C-BC81-9D83-5908B0FC7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33" y="1241599"/>
                <a:ext cx="4679573" cy="427746"/>
              </a:xfrm>
              <a:prstGeom prst="rect">
                <a:avLst/>
              </a:prstGeom>
              <a:blipFill>
                <a:blip r:embed="rId3"/>
                <a:stretch>
                  <a:fillRect t="-82857" r="-2439" b="-1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E9549A21-4A7C-952B-DCC6-E84293F63CD5}"/>
                  </a:ext>
                </a:extLst>
              </p:cNvPr>
              <p:cNvSpPr/>
              <p:nvPr/>
            </p:nvSpPr>
            <p:spPr>
              <a:xfrm>
                <a:off x="703651" y="1826655"/>
                <a:ext cx="2544543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E9549A21-4A7C-952B-DCC6-E84293F63C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51" y="1826655"/>
                <a:ext cx="2544543" cy="401970"/>
              </a:xfrm>
              <a:prstGeom prst="rect">
                <a:avLst/>
              </a:prstGeom>
              <a:blipFill>
                <a:blip r:embed="rId4"/>
                <a:stretch>
                  <a:fillRect t="-96875" r="-5970" b="-15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914179AA-850B-7FF2-CC37-29239ECA75B0}"/>
                  </a:ext>
                </a:extLst>
              </p:cNvPr>
              <p:cNvSpPr/>
              <p:nvPr/>
            </p:nvSpPr>
            <p:spPr>
              <a:xfrm>
                <a:off x="711121" y="3647863"/>
                <a:ext cx="2532103" cy="9840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914179AA-850B-7FF2-CC37-29239ECA75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21" y="3647863"/>
                <a:ext cx="2532103" cy="9840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0C2B5906-8E21-4FEF-7D68-8442BDCF6950}"/>
                  </a:ext>
                </a:extLst>
              </p:cNvPr>
              <p:cNvSpPr/>
              <p:nvPr/>
            </p:nvSpPr>
            <p:spPr>
              <a:xfrm>
                <a:off x="711121" y="2342887"/>
                <a:ext cx="2117182" cy="8249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0C2B5906-8E21-4FEF-7D68-8442BDCF69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21" y="2342887"/>
                <a:ext cx="2117182" cy="824906"/>
              </a:xfrm>
              <a:prstGeom prst="rect">
                <a:avLst/>
              </a:prstGeom>
              <a:blipFill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4698CE1-2089-4CC4-39CD-A6C7A254017B}"/>
              </a:ext>
            </a:extLst>
          </p:cNvPr>
          <p:cNvSpPr txBox="1"/>
          <p:nvPr/>
        </p:nvSpPr>
        <p:spPr bwMode="auto">
          <a:xfrm>
            <a:off x="643930" y="3247527"/>
            <a:ext cx="37506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可以猜得到：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1">
                <a:extLst>
                  <a:ext uri="{FF2B5EF4-FFF2-40B4-BE49-F238E27FC236}">
                    <a16:creationId xmlns:a16="http://schemas.microsoft.com/office/drawing/2014/main" id="{8F45618B-EDAC-01DC-6FB2-A245D321609A}"/>
                  </a:ext>
                </a:extLst>
              </p:cNvPr>
              <p:cNvSpPr/>
              <p:nvPr/>
            </p:nvSpPr>
            <p:spPr>
              <a:xfrm>
                <a:off x="3413015" y="1805935"/>
                <a:ext cx="2332946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11">
                <a:extLst>
                  <a:ext uri="{FF2B5EF4-FFF2-40B4-BE49-F238E27FC236}">
                    <a16:creationId xmlns:a16="http://schemas.microsoft.com/office/drawing/2014/main" id="{8F45618B-EDAC-01DC-6FB2-A245D32160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015" y="1805935"/>
                <a:ext cx="2332946" cy="401970"/>
              </a:xfrm>
              <a:prstGeom prst="rect">
                <a:avLst/>
              </a:prstGeom>
              <a:blipFill>
                <a:blip r:embed="rId7"/>
                <a:stretch>
                  <a:fillRect t="-96875" r="-6486" b="-15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1">
                <a:extLst>
                  <a:ext uri="{FF2B5EF4-FFF2-40B4-BE49-F238E27FC236}">
                    <a16:creationId xmlns:a16="http://schemas.microsoft.com/office/drawing/2014/main" id="{74B919AF-6D3F-58CB-F438-1E0D8327A6C6}"/>
                  </a:ext>
                </a:extLst>
              </p:cNvPr>
              <p:cNvSpPr/>
              <p:nvPr/>
            </p:nvSpPr>
            <p:spPr>
              <a:xfrm>
                <a:off x="3413015" y="2310367"/>
                <a:ext cx="2117182" cy="8249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11">
                <a:extLst>
                  <a:ext uri="{FF2B5EF4-FFF2-40B4-BE49-F238E27FC236}">
                    <a16:creationId xmlns:a16="http://schemas.microsoft.com/office/drawing/2014/main" id="{74B919AF-6D3F-58CB-F438-1E0D8327A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015" y="2310367"/>
                <a:ext cx="2117182" cy="824906"/>
              </a:xfrm>
              <a:prstGeom prst="rect">
                <a:avLst/>
              </a:prstGeom>
              <a:blipFill>
                <a:blip r:embed="rId8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6">
                <a:extLst>
                  <a:ext uri="{FF2B5EF4-FFF2-40B4-BE49-F238E27FC236}">
                    <a16:creationId xmlns:a16="http://schemas.microsoft.com/office/drawing/2014/main" id="{DB27F152-9EE9-C667-9BEA-94B0973CCD5C}"/>
                  </a:ext>
                </a:extLst>
              </p:cNvPr>
              <p:cNvSpPr/>
              <p:nvPr/>
            </p:nvSpPr>
            <p:spPr>
              <a:xfrm>
                <a:off x="3419872" y="3647863"/>
                <a:ext cx="2532103" cy="9840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6">
                <a:extLst>
                  <a:ext uri="{FF2B5EF4-FFF2-40B4-BE49-F238E27FC236}">
                    <a16:creationId xmlns:a16="http://schemas.microsoft.com/office/drawing/2014/main" id="{DB27F152-9EE9-C667-9BEA-94B0973CC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3647863"/>
                <a:ext cx="2532103" cy="9840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9CF579-4CE6-54E0-BE37-1709A32E5A5B}"/>
                  </a:ext>
                </a:extLst>
              </p:cNvPr>
              <p:cNvSpPr txBox="1"/>
              <p:nvPr/>
            </p:nvSpPr>
            <p:spPr bwMode="auto">
              <a:xfrm>
                <a:off x="691150" y="4662919"/>
                <a:ext cx="6415966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TW" dirty="0"/>
                  <a:t>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+−</m:t>
                        </m:r>
                      </m:sub>
                    </m:sSub>
                  </m:oMath>
                </a14:m>
                <a:r>
                  <a:rPr lang="en-TW" dirty="0"/>
                  <a:t>的組合，因此可以得到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TW" dirty="0"/>
                  <a:t>的矩陣表示：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9CF579-4CE6-54E0-BE37-1709A32E5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150" y="4662919"/>
                <a:ext cx="6415966" cy="391261"/>
              </a:xfrm>
              <a:prstGeom prst="rect">
                <a:avLst/>
              </a:prstGeom>
              <a:blipFill>
                <a:blip r:embed="rId10"/>
                <a:stretch>
                  <a:fillRect t="-9677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6">
                <a:extLst>
                  <a:ext uri="{FF2B5EF4-FFF2-40B4-BE49-F238E27FC236}">
                    <a16:creationId xmlns:a16="http://schemas.microsoft.com/office/drawing/2014/main" id="{06AA3FB1-5439-5F7D-B81D-816D5DDF3852}"/>
                  </a:ext>
                </a:extLst>
              </p:cNvPr>
              <p:cNvSpPr/>
              <p:nvPr/>
            </p:nvSpPr>
            <p:spPr>
              <a:xfrm>
                <a:off x="691150" y="5125523"/>
                <a:ext cx="3744423" cy="9848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6">
                <a:extLst>
                  <a:ext uri="{FF2B5EF4-FFF2-40B4-BE49-F238E27FC236}">
                    <a16:creationId xmlns:a16="http://schemas.microsoft.com/office/drawing/2014/main" id="{06AA3FB1-5439-5F7D-B81D-816D5DDF38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50" y="5125523"/>
                <a:ext cx="3744423" cy="984885"/>
              </a:xfrm>
              <a:prstGeom prst="rect">
                <a:avLst/>
              </a:prstGeom>
              <a:blipFill>
                <a:blip r:embed="rId11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7">
                <a:extLst>
                  <a:ext uri="{FF2B5EF4-FFF2-40B4-BE49-F238E27FC236}">
                    <a16:creationId xmlns:a16="http://schemas.microsoft.com/office/drawing/2014/main" id="{4D4487BA-3CA1-4FCD-B71E-30FE2FD41F7D}"/>
                  </a:ext>
                </a:extLst>
              </p:cNvPr>
              <p:cNvSpPr/>
              <p:nvPr/>
            </p:nvSpPr>
            <p:spPr>
              <a:xfrm>
                <a:off x="4716016" y="5085184"/>
                <a:ext cx="4009431" cy="9848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7">
                <a:extLst>
                  <a:ext uri="{FF2B5EF4-FFF2-40B4-BE49-F238E27FC236}">
                    <a16:creationId xmlns:a16="http://schemas.microsoft.com/office/drawing/2014/main" id="{4D4487BA-3CA1-4FCD-B71E-30FE2FD41F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085184"/>
                <a:ext cx="4009431" cy="984885"/>
              </a:xfrm>
              <a:prstGeom prst="rect">
                <a:avLst/>
              </a:prstGeom>
              <a:blipFill>
                <a:blip r:embed="rId12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192791E-4EE3-4069-1B07-469393DB6284}"/>
                  </a:ext>
                </a:extLst>
              </p:cNvPr>
              <p:cNvSpPr txBox="1"/>
              <p:nvPr/>
            </p:nvSpPr>
            <p:spPr bwMode="auto">
              <a:xfrm>
                <a:off x="719884" y="6224503"/>
                <a:ext cx="70170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可以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用這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三個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×3</m:t>
                    </m:r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矩陣來代表角動量，它們滿足角動量的對易關係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192791E-4EE3-4069-1B07-469393DB6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884" y="6224503"/>
                <a:ext cx="7017042" cy="369332"/>
              </a:xfrm>
              <a:prstGeom prst="rect">
                <a:avLst/>
              </a:prstGeom>
              <a:blipFill>
                <a:blip r:embed="rId13"/>
                <a:stretch>
                  <a:fillRect l="-722" t="-6667" r="-36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992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AD2AF-E766-F400-094B-E11D4483E637}"/>
              </a:ext>
            </a:extLst>
          </p:cNvPr>
          <p:cNvSpPr txBox="1"/>
          <p:nvPr/>
        </p:nvSpPr>
        <p:spPr bwMode="auto">
          <a:xfrm>
            <a:off x="1547665" y="523353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 general: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993DDC-7342-C717-B238-0F5C011BDA81}"/>
                  </a:ext>
                </a:extLst>
              </p:cNvPr>
              <p:cNvSpPr txBox="1"/>
              <p:nvPr/>
            </p:nvSpPr>
            <p:spPr bwMode="auto">
              <a:xfrm>
                <a:off x="2771801" y="548680"/>
                <a:ext cx="1219501" cy="31867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993DDC-7342-C717-B238-0F5C011BD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801" y="548680"/>
                <a:ext cx="1219501" cy="318677"/>
              </a:xfrm>
              <a:prstGeom prst="rect">
                <a:avLst/>
              </a:prstGeom>
              <a:blipFill>
                <a:blip r:embed="rId2"/>
                <a:stretch>
                  <a:fillRect r="-3093" b="-1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7">
                <a:extLst>
                  <a:ext uri="{FF2B5EF4-FFF2-40B4-BE49-F238E27FC236}">
                    <a16:creationId xmlns:a16="http://schemas.microsoft.com/office/drawing/2014/main" id="{F60FCCE5-C3BE-160C-7BF3-F1D28FEBCDBC}"/>
                  </a:ext>
                </a:extLst>
              </p:cNvPr>
              <p:cNvSpPr/>
              <p:nvPr/>
            </p:nvSpPr>
            <p:spPr>
              <a:xfrm>
                <a:off x="1565124" y="1027409"/>
                <a:ext cx="12066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altLang="zh-TW" sz="1800" dirty="0"/>
                  <a:t>, 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17">
                <a:extLst>
                  <a:ext uri="{FF2B5EF4-FFF2-40B4-BE49-F238E27FC236}">
                    <a16:creationId xmlns:a16="http://schemas.microsoft.com/office/drawing/2014/main" id="{F60FCCE5-C3BE-160C-7BF3-F1D28FEBCD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124" y="1027409"/>
                <a:ext cx="1206677" cy="369332"/>
              </a:xfrm>
              <a:prstGeom prst="rect">
                <a:avLst/>
              </a:prstGeom>
              <a:blipFill>
                <a:blip r:embed="rId3"/>
                <a:stretch>
                  <a:fillRect l="-4167" t="-13793" r="-312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4C0F70-FAF7-26FD-74EF-E31B0AA7A540}"/>
                  </a:ext>
                </a:extLst>
              </p:cNvPr>
              <p:cNvSpPr txBox="1"/>
              <p:nvPr/>
            </p:nvSpPr>
            <p:spPr bwMode="auto">
              <a:xfrm>
                <a:off x="2771800" y="1052736"/>
                <a:ext cx="3317510" cy="32105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4C0F70-FAF7-26FD-74EF-E31B0AA7A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800" y="1052736"/>
                <a:ext cx="3317510" cy="321050"/>
              </a:xfrm>
              <a:prstGeom prst="rect">
                <a:avLst/>
              </a:prstGeom>
              <a:blipFill>
                <a:blip r:embed="rId4"/>
                <a:stretch>
                  <a:fillRect b="-1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4F4FC14-7EDC-B9B7-ECBB-82F4F8CC2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798" y="1530215"/>
            <a:ext cx="2953202" cy="488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66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99AA9-A220-C098-6113-2CA9D9028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24"/>
            <a:ext cx="567671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CFC51C-CC53-02B9-D21F-3F8132525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56" y="5569601"/>
            <a:ext cx="2794000" cy="127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9873B5-CCE1-4E24-C915-F2F1C09E5A3F}"/>
                  </a:ext>
                </a:extLst>
              </p:cNvPr>
              <p:cNvSpPr txBox="1"/>
              <p:nvPr/>
            </p:nvSpPr>
            <p:spPr bwMode="auto">
              <a:xfrm>
                <a:off x="6444208" y="5733256"/>
                <a:ext cx="1219501" cy="31867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9873B5-CCE1-4E24-C915-F2F1C09E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4208" y="5733256"/>
                <a:ext cx="1219501" cy="318677"/>
              </a:xfrm>
              <a:prstGeom prst="rect">
                <a:avLst/>
              </a:prstGeom>
              <a:blipFill>
                <a:blip r:embed="rId4"/>
                <a:stretch>
                  <a:fillRect r="-3093" b="-1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7">
                <a:extLst>
                  <a:ext uri="{FF2B5EF4-FFF2-40B4-BE49-F238E27FC236}">
                    <a16:creationId xmlns:a16="http://schemas.microsoft.com/office/drawing/2014/main" id="{383A6BEE-F770-B61D-3FCF-95989B5E82C6}"/>
                  </a:ext>
                </a:extLst>
              </p:cNvPr>
              <p:cNvSpPr/>
              <p:nvPr/>
            </p:nvSpPr>
            <p:spPr>
              <a:xfrm>
                <a:off x="6372200" y="5085184"/>
                <a:ext cx="1176219" cy="4840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TW" sz="1800" dirty="0"/>
                  <a:t>, 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17">
                <a:extLst>
                  <a:ext uri="{FF2B5EF4-FFF2-40B4-BE49-F238E27FC236}">
                    <a16:creationId xmlns:a16="http://schemas.microsoft.com/office/drawing/2014/main" id="{383A6BEE-F770-B61D-3FCF-95989B5E82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5085184"/>
                <a:ext cx="1176219" cy="484043"/>
              </a:xfrm>
              <a:prstGeom prst="rect">
                <a:avLst/>
              </a:prstGeom>
              <a:blipFill>
                <a:blip r:embed="rId5"/>
                <a:stretch>
                  <a:fillRect l="-4255" r="-3191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2616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4FB0E-91F4-930C-31A5-C0D1024AF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E11BD126-1797-5636-55B4-88848E4E0A91}"/>
                  </a:ext>
                </a:extLst>
              </p:cNvPr>
              <p:cNvSpPr txBox="1"/>
              <p:nvPr/>
            </p:nvSpPr>
            <p:spPr bwMode="auto">
              <a:xfrm>
                <a:off x="1166320" y="3274538"/>
                <a:ext cx="3359967" cy="37952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E11BD126-1797-5636-55B4-88848E4E0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6320" y="3274538"/>
                <a:ext cx="3359967" cy="379527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8">
                <a:extLst>
                  <a:ext uri="{FF2B5EF4-FFF2-40B4-BE49-F238E27FC236}">
                    <a16:creationId xmlns:a16="http://schemas.microsoft.com/office/drawing/2014/main" id="{573D3984-F718-1F31-1AA1-D05A01EAED91}"/>
                  </a:ext>
                </a:extLst>
              </p:cNvPr>
              <p:cNvSpPr/>
              <p:nvPr/>
            </p:nvSpPr>
            <p:spPr>
              <a:xfrm>
                <a:off x="1106965" y="332656"/>
                <a:ext cx="71763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共同的本徵態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對應的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狀態函數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zh-TW" altLang="en-US" sz="1800" dirty="0"/>
                  <a:t>可以解出嗎？</a:t>
                </a:r>
              </a:p>
            </p:txBody>
          </p:sp>
        </mc:Choice>
        <mc:Fallback xmlns="">
          <p:sp>
            <p:nvSpPr>
              <p:cNvPr id="3" name="矩形 8">
                <a:extLst>
                  <a:ext uri="{FF2B5EF4-FFF2-40B4-BE49-F238E27FC236}">
                    <a16:creationId xmlns:a16="http://schemas.microsoft.com/office/drawing/2014/main" id="{573D3984-F718-1F31-1AA1-D05A01EAED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965" y="332656"/>
                <a:ext cx="7176391" cy="369332"/>
              </a:xfrm>
              <a:prstGeom prst="rect">
                <a:avLst/>
              </a:prstGeom>
              <a:blipFill>
                <a:blip r:embed="rId3"/>
                <a:stretch>
                  <a:fillRect t="-113333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581600-3EDE-EACE-BC38-4A3326D68E94}"/>
                  </a:ext>
                </a:extLst>
              </p:cNvPr>
              <p:cNvSpPr txBox="1"/>
              <p:nvPr/>
            </p:nvSpPr>
            <p:spPr bwMode="auto">
              <a:xfrm>
                <a:off x="4689489" y="5615851"/>
                <a:ext cx="35759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稱為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Spherical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Harmonics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581600-3EDE-EACE-BC38-4A3326D68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9489" y="5615851"/>
                <a:ext cx="3575991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91DC4A-5A97-3DCD-FA90-1FCEF99208D9}"/>
                  </a:ext>
                </a:extLst>
              </p:cNvPr>
              <p:cNvSpPr txBox="1"/>
              <p:nvPr/>
            </p:nvSpPr>
            <p:spPr bwMode="auto">
              <a:xfrm>
                <a:off x="1129514" y="2842725"/>
                <a:ext cx="73112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這暗示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可以分解為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TW" altLang="en-US" sz="1800" dirty="0"/>
                  <a:t>的函數與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/>
                  <a:t>的函數之乘積。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91DC4A-5A97-3DCD-FA90-1FCEF9920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9514" y="2842725"/>
                <a:ext cx="7311280" cy="369332"/>
              </a:xfrm>
              <a:prstGeom prst="rect">
                <a:avLst/>
              </a:prstGeom>
              <a:blipFill>
                <a:blip r:embed="rId5"/>
                <a:stretch>
                  <a:fillRect l="-69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8A75DCC-028A-F25D-68B7-666873F7334A}"/>
                  </a:ext>
                </a:extLst>
              </p:cNvPr>
              <p:cNvSpPr txBox="1"/>
              <p:nvPr/>
            </p:nvSpPr>
            <p:spPr bwMode="auto">
              <a:xfrm>
                <a:off x="1126436" y="1579445"/>
                <a:ext cx="7824463" cy="533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首先要將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表示為極座標的微分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8A75DCC-028A-F25D-68B7-666873F73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6436" y="1579445"/>
                <a:ext cx="7824463" cy="533351"/>
              </a:xfrm>
              <a:prstGeom prst="rect">
                <a:avLst/>
              </a:prstGeom>
              <a:blipFill>
                <a:blip r:embed="rId6"/>
                <a:stretch>
                  <a:fillRect l="-648" b="-69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43C7BD9C-0F33-4F01-4D7D-6581BEA9EC61}"/>
                  </a:ext>
                </a:extLst>
              </p:cNvPr>
              <p:cNvSpPr txBox="1"/>
              <p:nvPr/>
            </p:nvSpPr>
            <p:spPr bwMode="auto">
              <a:xfrm>
                <a:off x="1143624" y="781784"/>
                <a:ext cx="38583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43C7BD9C-0F33-4F01-4D7D-6581BEA9E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624" y="781784"/>
                <a:ext cx="385836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2F19F6BD-ABB2-FDA9-ECFA-99B8B6B04C8C}"/>
                  </a:ext>
                </a:extLst>
              </p:cNvPr>
              <p:cNvSpPr/>
              <p:nvPr/>
            </p:nvSpPr>
            <p:spPr>
              <a:xfrm>
                <a:off x="1143624" y="1224212"/>
                <a:ext cx="361084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2F19F6BD-ABB2-FDA9-ECFA-99B8B6B04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624" y="1224212"/>
                <a:ext cx="3610844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2764ED-ACE1-3F06-A542-52A81D1AA325}"/>
                  </a:ext>
                </a:extLst>
              </p:cNvPr>
              <p:cNvSpPr txBox="1"/>
              <p:nvPr/>
            </p:nvSpPr>
            <p:spPr bwMode="auto">
              <a:xfrm>
                <a:off x="1106965" y="2271878"/>
                <a:ext cx="7824463" cy="533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我們將推導：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都無關，只包含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2764ED-ACE1-3F06-A542-52A81D1AA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965" y="2271878"/>
                <a:ext cx="7824463" cy="533351"/>
              </a:xfrm>
              <a:prstGeom prst="rect">
                <a:avLst/>
              </a:prstGeom>
              <a:blipFill>
                <a:blip r:embed="rId9"/>
                <a:stretch>
                  <a:fillRect l="-648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B1DF68-3F44-671F-16F6-2E53D36F8025}"/>
                  </a:ext>
                </a:extLst>
              </p:cNvPr>
              <p:cNvSpPr txBox="1"/>
              <p:nvPr/>
            </p:nvSpPr>
            <p:spPr bwMode="auto">
              <a:xfrm>
                <a:off x="1146701" y="3706155"/>
                <a:ext cx="72462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來說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如同常數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可以提出來，兩邊抵消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B1DF68-3F44-671F-16F6-2E53D36F8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701" y="3706155"/>
                <a:ext cx="7246285" cy="369332"/>
              </a:xfrm>
              <a:prstGeom prst="rect">
                <a:avLst/>
              </a:prstGeom>
              <a:blipFill>
                <a:blip r:embed="rId10"/>
                <a:stretch>
                  <a:fillRect l="-70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B29EB0-62A9-FA59-BDE7-0C25CFD67784}"/>
                  </a:ext>
                </a:extLst>
              </p:cNvPr>
              <p:cNvSpPr txBox="1"/>
              <p:nvPr/>
            </p:nvSpPr>
            <p:spPr bwMode="auto">
              <a:xfrm>
                <a:off x="1117518" y="6029769"/>
                <a:ext cx="80388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換句話說，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GB" dirty="0"/>
                  <a:t>的決定與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GB" dirty="0"/>
                  <a:t>無關，</a:t>
                </a:r>
                <a:r>
                  <a:rPr lang="zh-TW" altLang="en-US" dirty="0"/>
                  <a:t>有時就直接說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TW" dirty="0"/>
                  <a:t>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/>
                  <a:t>的本徵</a:t>
                </a:r>
                <a:r>
                  <a:rPr lang="en-GB" dirty="0" err="1"/>
                  <a:t>函數</a:t>
                </a:r>
                <a:r>
                  <a:rPr lang="en-GB" dirty="0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B29EB0-62A9-FA59-BDE7-0C25CFD67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7518" y="6029769"/>
                <a:ext cx="8038830" cy="369332"/>
              </a:xfrm>
              <a:prstGeom prst="rect">
                <a:avLst/>
              </a:prstGeom>
              <a:blipFill>
                <a:blip r:embed="rId11"/>
                <a:stretch>
                  <a:fillRect l="-47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1">
                <a:extLst>
                  <a:ext uri="{FF2B5EF4-FFF2-40B4-BE49-F238E27FC236}">
                    <a16:creationId xmlns:a16="http://schemas.microsoft.com/office/drawing/2014/main" id="{C00C30FC-A3A0-8FF3-DCCF-8B360F1EC75A}"/>
                  </a:ext>
                </a:extLst>
              </p:cNvPr>
              <p:cNvSpPr txBox="1"/>
              <p:nvPr/>
            </p:nvSpPr>
            <p:spPr bwMode="auto">
              <a:xfrm>
                <a:off x="1163613" y="5627093"/>
                <a:ext cx="33364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11">
                <a:extLst>
                  <a:ext uri="{FF2B5EF4-FFF2-40B4-BE49-F238E27FC236}">
                    <a16:creationId xmlns:a16="http://schemas.microsoft.com/office/drawing/2014/main" id="{C00C30FC-A3A0-8FF3-DCCF-8B360F1EC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613" y="5627093"/>
                <a:ext cx="3336426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3">
                <a:extLst>
                  <a:ext uri="{FF2B5EF4-FFF2-40B4-BE49-F238E27FC236}">
                    <a16:creationId xmlns:a16="http://schemas.microsoft.com/office/drawing/2014/main" id="{C0E85D1C-A03D-0144-B506-FDB5A37501C2}"/>
                  </a:ext>
                </a:extLst>
              </p:cNvPr>
              <p:cNvSpPr/>
              <p:nvPr/>
            </p:nvSpPr>
            <p:spPr>
              <a:xfrm>
                <a:off x="1176107" y="4877187"/>
                <a:ext cx="286854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4" name="矩形 3">
                <a:extLst>
                  <a:ext uri="{FF2B5EF4-FFF2-40B4-BE49-F238E27FC236}">
                    <a16:creationId xmlns:a16="http://schemas.microsoft.com/office/drawing/2014/main" id="{C0E85D1C-A03D-0144-B506-FDB5A37501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107" y="4877187"/>
                <a:ext cx="2868544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D7A5FC9-F93F-14D3-E9C1-F6250A2F5C85}"/>
                  </a:ext>
                </a:extLst>
              </p:cNvPr>
              <p:cNvSpPr/>
              <p:nvPr/>
            </p:nvSpPr>
            <p:spPr>
              <a:xfrm>
                <a:off x="1163613" y="4107005"/>
                <a:ext cx="44575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D7A5FC9-F93F-14D3-E9C1-F6250A2F5C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613" y="4107005"/>
                <a:ext cx="4457506" cy="369332"/>
              </a:xfrm>
              <a:prstGeom prst="rect">
                <a:avLst/>
              </a:prstGeom>
              <a:blipFill>
                <a:blip r:embed="rId1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own Arrow 10">
            <a:extLst>
              <a:ext uri="{FF2B5EF4-FFF2-40B4-BE49-F238E27FC236}">
                <a16:creationId xmlns:a16="http://schemas.microsoft.com/office/drawing/2014/main" id="{2F5CDC02-E6CF-CEB6-02E1-7BBBE3A2EF86}"/>
              </a:ext>
            </a:extLst>
          </p:cNvPr>
          <p:cNvSpPr/>
          <p:nvPr/>
        </p:nvSpPr>
        <p:spPr>
          <a:xfrm>
            <a:off x="2610379" y="4538046"/>
            <a:ext cx="235924" cy="27160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B71FCB-A567-B688-0525-977EB998B893}"/>
              </a:ext>
            </a:extLst>
          </p:cNvPr>
          <p:cNvSpPr txBox="1"/>
          <p:nvPr/>
        </p:nvSpPr>
        <p:spPr bwMode="auto">
          <a:xfrm>
            <a:off x="1145750" y="5246519"/>
            <a:ext cx="1552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同理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2076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5" grpId="0"/>
      <p:bldP spid="9" grpId="0"/>
      <p:bldP spid="10" grpId="0"/>
      <p:bldP spid="22" grpId="0"/>
      <p:bldP spid="23" grpId="0" animBg="1"/>
      <p:bldP spid="24" grpId="0" animBg="1"/>
      <p:bldP spid="4" grpId="0" animBg="1"/>
      <p:bldP spid="11" grpId="0" animBg="1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C4DEDE-F5C2-38E6-EE58-E103BCF4F9E3}"/>
                  </a:ext>
                </a:extLst>
              </p:cNvPr>
              <p:cNvSpPr txBox="1"/>
              <p:nvPr/>
            </p:nvSpPr>
            <p:spPr bwMode="auto">
              <a:xfrm>
                <a:off x="996009" y="692696"/>
                <a:ext cx="35759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如何解出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/>
                  <a:t>？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C4DEDE-F5C2-38E6-EE58-E103BCF4F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6009" y="692696"/>
                <a:ext cx="3575991" cy="369332"/>
              </a:xfrm>
              <a:prstGeom prst="rect">
                <a:avLst/>
              </a:prstGeom>
              <a:blipFill>
                <a:blip r:embed="rId2"/>
                <a:stretch>
                  <a:fillRect l="-141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1A0B05-8137-53DD-A256-F0F026A11A35}"/>
                  </a:ext>
                </a:extLst>
              </p:cNvPr>
              <p:cNvSpPr txBox="1"/>
              <p:nvPr/>
            </p:nvSpPr>
            <p:spPr bwMode="auto">
              <a:xfrm>
                <a:off x="975255" y="4136947"/>
                <a:ext cx="65686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角動量則有最大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值的本徵態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，它滿足：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1A0B05-8137-53DD-A256-F0F026A11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5255" y="4136947"/>
                <a:ext cx="6568697" cy="369332"/>
              </a:xfrm>
              <a:prstGeom prst="rect">
                <a:avLst/>
              </a:prstGeom>
              <a:blipFill>
                <a:blip r:embed="rId3"/>
                <a:stretch>
                  <a:fillRect l="-771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">
                <a:extLst>
                  <a:ext uri="{FF2B5EF4-FFF2-40B4-BE49-F238E27FC236}">
                    <a16:creationId xmlns:a16="http://schemas.microsoft.com/office/drawing/2014/main" id="{56CEAA42-1204-E6DA-78E3-203AFEF6AA6D}"/>
                  </a:ext>
                </a:extLst>
              </p:cNvPr>
              <p:cNvSpPr/>
              <p:nvPr/>
            </p:nvSpPr>
            <p:spPr>
              <a:xfrm>
                <a:off x="1040250" y="4579503"/>
                <a:ext cx="133466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2">
                <a:extLst>
                  <a:ext uri="{FF2B5EF4-FFF2-40B4-BE49-F238E27FC236}">
                    <a16:creationId xmlns:a16="http://schemas.microsoft.com/office/drawing/2014/main" id="{56CEAA42-1204-E6DA-78E3-203AFEF6A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250" y="4579503"/>
                <a:ext cx="1334660" cy="369332"/>
              </a:xfrm>
              <a:prstGeom prst="rect">
                <a:avLst/>
              </a:prstGeom>
              <a:blipFill>
                <a:blip r:embed="rId4"/>
                <a:stretch>
                  <a:fillRect l="-2830" t="-106667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21CD1405-771B-45AD-0C9E-7476372F1A15}"/>
                  </a:ext>
                </a:extLst>
              </p:cNvPr>
              <p:cNvSpPr txBox="1"/>
              <p:nvPr/>
            </p:nvSpPr>
            <p:spPr bwMode="auto">
              <a:xfrm>
                <a:off x="2601403" y="4579503"/>
                <a:ext cx="174547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21CD1405-771B-45AD-0C9E-7476372F1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1403" y="4579503"/>
                <a:ext cx="1745478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C6F12EB3-1EE5-FFFA-36FC-E0741174F32E}"/>
                  </a:ext>
                </a:extLst>
              </p:cNvPr>
              <p:cNvSpPr txBox="1"/>
              <p:nvPr/>
            </p:nvSpPr>
            <p:spPr bwMode="auto">
              <a:xfrm>
                <a:off x="1032710" y="5477238"/>
                <a:ext cx="3122306" cy="3742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C6F12EB3-1EE5-FFFA-36FC-E0741174F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2710" y="5477238"/>
                <a:ext cx="3122306" cy="374270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D8F2A84C-1624-56B3-15E2-AAEE91DFC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6966" y="1488350"/>
                <a:ext cx="67439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連續使用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降低能量，必須有停止之處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基態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滿足以下條件：</a:t>
                </a:r>
              </a:p>
            </p:txBody>
          </p:sp>
        </mc:Choice>
        <mc:Fallback xmlns=""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D8F2A84C-1624-56B3-15E2-AAEE91DFC6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966" y="1488350"/>
                <a:ext cx="6743916" cy="369332"/>
              </a:xfrm>
              <a:prstGeom prst="rect">
                <a:avLst/>
              </a:prstGeom>
              <a:blipFill>
                <a:blip r:embed="rId7"/>
                <a:stretch>
                  <a:fillRect l="-752" t="-110000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9">
                <a:extLst>
                  <a:ext uri="{FF2B5EF4-FFF2-40B4-BE49-F238E27FC236}">
                    <a16:creationId xmlns:a16="http://schemas.microsoft.com/office/drawing/2014/main" id="{02324384-4520-BDE8-165A-96FF5089FD7C}"/>
                  </a:ext>
                </a:extLst>
              </p:cNvPr>
              <p:cNvSpPr/>
              <p:nvPr/>
            </p:nvSpPr>
            <p:spPr>
              <a:xfrm>
                <a:off x="1046617" y="1985921"/>
                <a:ext cx="10901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矩形 9">
                <a:extLst>
                  <a:ext uri="{FF2B5EF4-FFF2-40B4-BE49-F238E27FC236}">
                    <a16:creationId xmlns:a16="http://schemas.microsoft.com/office/drawing/2014/main" id="{02324384-4520-BDE8-165A-96FF5089F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17" y="1985921"/>
                <a:ext cx="1090106" cy="369332"/>
              </a:xfrm>
              <a:prstGeom prst="rect">
                <a:avLst/>
              </a:prstGeom>
              <a:blipFill>
                <a:blip r:embed="rId8"/>
                <a:stretch>
                  <a:fillRect l="-13793" t="-110000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9">
                <a:extLst>
                  <a:ext uri="{FF2B5EF4-FFF2-40B4-BE49-F238E27FC236}">
                    <a16:creationId xmlns:a16="http://schemas.microsoft.com/office/drawing/2014/main" id="{E033388A-63B8-282D-8ED2-34A1D2A1EC01}"/>
                  </a:ext>
                </a:extLst>
              </p:cNvPr>
              <p:cNvSpPr/>
              <p:nvPr/>
            </p:nvSpPr>
            <p:spPr>
              <a:xfrm>
                <a:off x="2419359" y="1900062"/>
                <a:ext cx="3329282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zh-TW" altLang="en-US" i="1">
                          <a:latin typeface="Cambria Math"/>
                          <a:cs typeface="Times New Roman" pitchFamily="18" charset="0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矩形 9">
                <a:extLst>
                  <a:ext uri="{FF2B5EF4-FFF2-40B4-BE49-F238E27FC236}">
                    <a16:creationId xmlns:a16="http://schemas.microsoft.com/office/drawing/2014/main" id="{E033388A-63B8-282D-8ED2-34A1D2A1EC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59" y="1900062"/>
                <a:ext cx="3329282" cy="618246"/>
              </a:xfrm>
              <a:prstGeom prst="rect">
                <a:avLst/>
              </a:prstGeom>
              <a:blipFill>
                <a:blip r:embed="rId9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9">
                <a:extLst>
                  <a:ext uri="{FF2B5EF4-FFF2-40B4-BE49-F238E27FC236}">
                    <a16:creationId xmlns:a16="http://schemas.microsoft.com/office/drawing/2014/main" id="{D3889E9E-1D61-9876-107D-3A8DB578C6AE}"/>
                  </a:ext>
                </a:extLst>
              </p:cNvPr>
              <p:cNvSpPr txBox="1"/>
              <p:nvPr/>
            </p:nvSpPr>
            <p:spPr bwMode="auto">
              <a:xfrm>
                <a:off x="1040250" y="2907637"/>
                <a:ext cx="237626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9">
                <a:extLst>
                  <a:ext uri="{FF2B5EF4-FFF2-40B4-BE49-F238E27FC236}">
                    <a16:creationId xmlns:a16="http://schemas.microsoft.com/office/drawing/2014/main" id="{D3889E9E-1D61-9876-107D-3A8DB578C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0250" y="2907637"/>
                <a:ext cx="2376264" cy="664606"/>
              </a:xfrm>
              <a:prstGeom prst="rect">
                <a:avLst/>
              </a:prstGeom>
              <a:blipFill>
                <a:blip r:embed="rId10"/>
                <a:stretch>
                  <a:fillRect t="-40741" r="-9091" b="-7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344980E-7C39-C0F2-FBEF-764472DBA1B1}"/>
              </a:ext>
            </a:extLst>
          </p:cNvPr>
          <p:cNvSpPr txBox="1"/>
          <p:nvPr/>
        </p:nvSpPr>
        <p:spPr bwMode="auto">
          <a:xfrm>
            <a:off x="956965" y="1071297"/>
            <a:ext cx="6383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回憶簡諧振盪的定態狀態函數的求解，我們從基態出發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30164A-FCC3-F872-C350-2C823BA16E19}"/>
              </a:ext>
            </a:extLst>
          </p:cNvPr>
          <p:cNvSpPr txBox="1"/>
          <p:nvPr/>
        </p:nvSpPr>
        <p:spPr bwMode="auto">
          <a:xfrm>
            <a:off x="991017" y="3737512"/>
            <a:ext cx="40099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我們可以套用相同的策略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67D116C-0C2A-5B13-38A9-89BC8E727F46}"/>
                  </a:ext>
                </a:extLst>
              </p:cNvPr>
              <p:cNvSpPr txBox="1"/>
              <p:nvPr/>
            </p:nvSpPr>
            <p:spPr bwMode="auto">
              <a:xfrm>
                <a:off x="975255" y="5898628"/>
                <a:ext cx="7824463" cy="533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首先必須將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表示為極座標的微分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67D116C-0C2A-5B13-38A9-89BC8E727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5255" y="5898628"/>
                <a:ext cx="7824463" cy="533351"/>
              </a:xfrm>
              <a:prstGeom prst="rect">
                <a:avLst/>
              </a:prstGeom>
              <a:blipFill>
                <a:blip r:embed="rId11"/>
                <a:stretch>
                  <a:fillRect l="-647" b="-69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04D01A-A944-AC7D-9159-7A525BD35C32}"/>
                  </a:ext>
                </a:extLst>
              </p:cNvPr>
              <p:cNvSpPr txBox="1"/>
              <p:nvPr/>
            </p:nvSpPr>
            <p:spPr bwMode="auto">
              <a:xfrm>
                <a:off x="979710" y="2518308"/>
                <a:ext cx="3937688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由基態可以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作用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得出所有本徵態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04D01A-A944-AC7D-9159-7A525BD35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9710" y="2518308"/>
                <a:ext cx="3937688" cy="376450"/>
              </a:xfrm>
              <a:prstGeom prst="rect">
                <a:avLst/>
              </a:prstGeom>
              <a:blipFill>
                <a:blip r:embed="rId12"/>
                <a:stretch>
                  <a:fillRect l="-160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146901-88DC-37EC-32AD-21684A69160D}"/>
                  </a:ext>
                </a:extLst>
              </p:cNvPr>
              <p:cNvSpPr txBox="1"/>
              <p:nvPr/>
            </p:nvSpPr>
            <p:spPr bwMode="auto">
              <a:xfrm>
                <a:off x="991016" y="5034682"/>
                <a:ext cx="49491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作用得出其他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本徵態。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146901-88DC-37EC-32AD-21684A691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1016" y="5034682"/>
                <a:ext cx="4949135" cy="369332"/>
              </a:xfrm>
              <a:prstGeom prst="rect">
                <a:avLst/>
              </a:prstGeom>
              <a:blipFill>
                <a:blip r:embed="rId13"/>
                <a:stretch>
                  <a:fillRect l="-1795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954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  <p:bldP spid="14" grpId="0" animBg="1"/>
      <p:bldP spid="15" grpId="0"/>
      <p:bldP spid="16" grpId="0" animBg="1"/>
      <p:bldP spid="17" grpId="1" animBg="1"/>
      <p:bldP spid="18" grpId="1" animBg="1"/>
      <p:bldP spid="19" grpId="0"/>
      <p:bldP spid="20" grpId="0"/>
      <p:bldP spid="21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文字方塊 8"/>
          <p:cNvSpPr txBox="1">
            <a:spLocks noChangeArrowheads="1"/>
          </p:cNvSpPr>
          <p:nvPr/>
        </p:nvSpPr>
        <p:spPr bwMode="auto">
          <a:xfrm>
            <a:off x="1100928" y="1883694"/>
            <a:ext cx="6351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沒有任何狀態，位置與動量的測量都完全確定。</a:t>
            </a:r>
          </a:p>
        </p:txBody>
      </p:sp>
      <p:cxnSp>
        <p:nvCxnSpPr>
          <p:cNvPr id="194566" name="AutoShape 8"/>
          <p:cNvCxnSpPr>
            <a:cxnSpLocks noChangeShapeType="1"/>
          </p:cNvCxnSpPr>
          <p:nvPr/>
        </p:nvCxnSpPr>
        <p:spPr bwMode="auto">
          <a:xfrm>
            <a:off x="1172365" y="2996952"/>
            <a:ext cx="2089150" cy="6477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567" name="Oval 9"/>
          <p:cNvSpPr>
            <a:spLocks noChangeArrowheads="1"/>
          </p:cNvSpPr>
          <p:nvPr/>
        </p:nvSpPr>
        <p:spPr bwMode="auto">
          <a:xfrm>
            <a:off x="1600990" y="2996952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94568" name="文字方塊 13"/>
          <p:cNvSpPr txBox="1">
            <a:spLocks noChangeArrowheads="1"/>
          </p:cNvSpPr>
          <p:nvPr/>
        </p:nvSpPr>
        <p:spPr bwMode="auto">
          <a:xfrm>
            <a:off x="1100928" y="2329781"/>
            <a:ext cx="4429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古典牛頓力學的粒子，違反測不準原理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05F1DAC7-A185-0B49-9014-589DC6E6553A}"/>
                  </a:ext>
                </a:extLst>
              </p:cNvPr>
              <p:cNvSpPr txBox="1"/>
              <p:nvPr/>
            </p:nvSpPr>
            <p:spPr bwMode="auto">
              <a:xfrm>
                <a:off x="5239809" y="2337899"/>
                <a:ext cx="172534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05F1DAC7-A185-0B49-9014-589DC6E65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9809" y="2337899"/>
                <a:ext cx="1725344" cy="369332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75D756CF-7018-01FA-B3BD-2EEDD9EE58AC}"/>
                  </a:ext>
                </a:extLst>
              </p:cNvPr>
              <p:cNvSpPr txBox="1"/>
              <p:nvPr/>
            </p:nvSpPr>
            <p:spPr bwMode="auto">
              <a:xfrm>
                <a:off x="1172365" y="1072231"/>
                <a:ext cx="1391920" cy="61645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75D756CF-7018-01FA-B3BD-2EEDD9EE5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2365" y="1072231"/>
                <a:ext cx="1391920" cy="616451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8">
            <a:extLst>
              <a:ext uri="{FF2B5EF4-FFF2-40B4-BE49-F238E27FC236}">
                <a16:creationId xmlns:a16="http://schemas.microsoft.com/office/drawing/2014/main" id="{182F03E7-09C5-2753-A2CE-E25423D0A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126" y="3932532"/>
            <a:ext cx="78073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因此，這也表示位置與動量的沒有共同的本徵態，使兩個測量都完全確定。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4E8DAD-D123-6F21-73EF-5F8BCA90E54D}"/>
                  </a:ext>
                </a:extLst>
              </p:cNvPr>
              <p:cNvSpPr txBox="1"/>
              <p:nvPr/>
            </p:nvSpPr>
            <p:spPr bwMode="auto">
              <a:xfrm>
                <a:off x="381085" y="585972"/>
                <a:ext cx="5919107" cy="530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角動量算子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可以表示為極座標的微分！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4E8DAD-D123-6F21-73EF-5F8BCA90E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85" y="585972"/>
                <a:ext cx="5919107" cy="530979"/>
              </a:xfrm>
              <a:prstGeom prst="rect">
                <a:avLst/>
              </a:prstGeom>
              <a:blipFill>
                <a:blip r:embed="rId2"/>
                <a:stretch>
                  <a:fillRect l="-1073" b="-47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C2BD8D-EBCD-2838-3212-F1335D2A24DD}"/>
                  </a:ext>
                </a:extLst>
              </p:cNvPr>
              <p:cNvSpPr txBox="1"/>
              <p:nvPr/>
            </p:nvSpPr>
            <p:spPr bwMode="auto">
              <a:xfrm>
                <a:off x="443302" y="3392010"/>
                <a:ext cx="4914761" cy="96359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C2BD8D-EBCD-2838-3212-F1335D2A2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302" y="3392010"/>
                <a:ext cx="4914761" cy="9635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555B0CA-E2C0-B0ED-6925-06046267DDBB}"/>
              </a:ext>
            </a:extLst>
          </p:cNvPr>
          <p:cNvSpPr txBox="1"/>
          <p:nvPr/>
        </p:nvSpPr>
        <p:spPr bwMode="auto">
          <a:xfrm>
            <a:off x="391174" y="1612114"/>
            <a:ext cx="6053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首先要將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座標微分，先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表示為極座標的微分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例如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C83BF5-7F25-278E-C173-0A6663340CF8}"/>
                  </a:ext>
                </a:extLst>
              </p:cNvPr>
              <p:cNvSpPr txBox="1"/>
              <p:nvPr/>
            </p:nvSpPr>
            <p:spPr bwMode="auto">
              <a:xfrm>
                <a:off x="2771151" y="1087530"/>
                <a:ext cx="1404156" cy="56297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C83BF5-7F25-278E-C173-0A6663340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151" y="1087530"/>
                <a:ext cx="1404156" cy="562975"/>
              </a:xfrm>
              <a:prstGeom prst="rect">
                <a:avLst/>
              </a:prstGeom>
              <a:blipFill>
                <a:blip r:embed="rId4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6FE4D-0BEE-0CB5-C41F-192ECF0EF71C}"/>
                  </a:ext>
                </a:extLst>
              </p:cNvPr>
              <p:cNvSpPr txBox="1"/>
              <p:nvPr/>
            </p:nvSpPr>
            <p:spPr bwMode="auto">
              <a:xfrm>
                <a:off x="4283935" y="1066842"/>
                <a:ext cx="1404156" cy="56663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6FE4D-0BEE-0CB5-C41F-192ECF0EF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35" y="1066842"/>
                <a:ext cx="1404156" cy="566630"/>
              </a:xfrm>
              <a:prstGeom prst="rect">
                <a:avLst/>
              </a:prstGeom>
              <a:blipFill>
                <a:blip r:embed="rId5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54E504-AF43-3ADF-DB9D-8A59D733FE13}"/>
                  </a:ext>
                </a:extLst>
              </p:cNvPr>
              <p:cNvSpPr txBox="1"/>
              <p:nvPr/>
            </p:nvSpPr>
            <p:spPr bwMode="auto">
              <a:xfrm>
                <a:off x="443302" y="4393313"/>
                <a:ext cx="5269282" cy="10306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54E504-AF43-3ADF-DB9D-8A59D733F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302" y="4393313"/>
                <a:ext cx="5269282" cy="10306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CDEB15-ECA1-D3E2-7B74-978000929CDF}"/>
                  </a:ext>
                </a:extLst>
              </p:cNvPr>
              <p:cNvSpPr txBox="1"/>
              <p:nvPr/>
            </p:nvSpPr>
            <p:spPr bwMode="auto">
              <a:xfrm>
                <a:off x="443302" y="5643506"/>
                <a:ext cx="4339897" cy="8813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CDEB15-ECA1-D3E2-7B74-978000929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302" y="5643506"/>
                <a:ext cx="4339897" cy="881395"/>
              </a:xfrm>
              <a:prstGeom prst="rect">
                <a:avLst/>
              </a:prstGeom>
              <a:blipFill>
                <a:blip r:embed="rId7"/>
                <a:stretch>
                  <a:fillRect b="-28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880432-520B-DAF0-08F0-4B9A10887C71}"/>
                  </a:ext>
                </a:extLst>
              </p:cNvPr>
              <p:cNvSpPr txBox="1"/>
              <p:nvPr/>
            </p:nvSpPr>
            <p:spPr bwMode="auto">
              <a:xfrm>
                <a:off x="4872406" y="5658174"/>
                <a:ext cx="3846914" cy="8813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880432-520B-DAF0-08F0-4B9A10887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2406" y="5658174"/>
                <a:ext cx="3846914" cy="881395"/>
              </a:xfrm>
              <a:prstGeom prst="rect">
                <a:avLst/>
              </a:prstGeom>
              <a:blipFill>
                <a:blip r:embed="rId8"/>
                <a:stretch>
                  <a:fillRect b="-140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91FB58A4-7CDA-D604-1BC4-520D858CFE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114" t="60320" r="36947" b="5274"/>
          <a:stretch/>
        </p:blipFill>
        <p:spPr>
          <a:xfrm>
            <a:off x="6243244" y="138336"/>
            <a:ext cx="1911476" cy="1529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337E14-9D7A-FAD1-F4DF-7916EE3FA22D}"/>
                  </a:ext>
                </a:extLst>
              </p:cNvPr>
              <p:cNvSpPr txBox="1"/>
              <p:nvPr/>
            </p:nvSpPr>
            <p:spPr bwMode="auto">
              <a:xfrm>
                <a:off x="405632" y="2683038"/>
                <a:ext cx="889493" cy="6663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337E14-9D7A-FAD1-F4DF-7916EE3FA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632" y="2683038"/>
                <a:ext cx="889493" cy="666336"/>
              </a:xfrm>
              <a:prstGeom prst="rect">
                <a:avLst/>
              </a:prstGeom>
              <a:blipFill>
                <a:blip r:embed="rId10"/>
                <a:stretch>
                  <a:fillRect b="-566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954293-78AA-ECD2-5730-94712AC7E2AD}"/>
                  </a:ext>
                </a:extLst>
              </p:cNvPr>
              <p:cNvSpPr txBox="1"/>
              <p:nvPr/>
            </p:nvSpPr>
            <p:spPr bwMode="auto">
              <a:xfrm>
                <a:off x="415800" y="1098856"/>
                <a:ext cx="2222150" cy="42922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954293-78AA-ECD2-5730-94712AC7E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800" y="1098856"/>
                <a:ext cx="2222150" cy="429220"/>
              </a:xfrm>
              <a:prstGeom prst="rect">
                <a:avLst/>
              </a:prstGeom>
              <a:blipFill>
                <a:blip r:embed="rId11"/>
                <a:stretch>
                  <a:fillRect b="-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3">
                <a:extLst>
                  <a:ext uri="{FF2B5EF4-FFF2-40B4-BE49-F238E27FC236}">
                    <a16:creationId xmlns:a16="http://schemas.microsoft.com/office/drawing/2014/main" id="{547862A2-F0F4-1591-380B-A958DE8A086F}"/>
                  </a:ext>
                </a:extLst>
              </p:cNvPr>
              <p:cNvSpPr/>
              <p:nvPr/>
            </p:nvSpPr>
            <p:spPr>
              <a:xfrm>
                <a:off x="5834630" y="1681220"/>
                <a:ext cx="3232167" cy="6708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4" name="矩形 3">
                <a:extLst>
                  <a:ext uri="{FF2B5EF4-FFF2-40B4-BE49-F238E27FC236}">
                    <a16:creationId xmlns:a16="http://schemas.microsoft.com/office/drawing/2014/main" id="{547862A2-F0F4-1591-380B-A958DE8A08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630" y="1681220"/>
                <a:ext cx="3232167" cy="670889"/>
              </a:xfrm>
              <a:prstGeom prst="rect">
                <a:avLst/>
              </a:prstGeom>
              <a:blipFill>
                <a:blip r:embed="rId1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AD158CF-E138-0B99-3FCE-7BA85C2D3943}"/>
              </a:ext>
            </a:extLst>
          </p:cNvPr>
          <p:cNvSpPr txBox="1"/>
          <p:nvPr/>
        </p:nvSpPr>
        <p:spPr bwMode="auto">
          <a:xfrm>
            <a:off x="381085" y="2259491"/>
            <a:ext cx="5269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式中的偏微分保留一般座標的形式會使式子簡單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82A9ACF-93C1-811E-4C12-7C817FC25D84}"/>
                  </a:ext>
                </a:extLst>
              </p:cNvPr>
              <p:cNvSpPr txBox="1"/>
              <p:nvPr/>
            </p:nvSpPr>
            <p:spPr bwMode="auto">
              <a:xfrm>
                <a:off x="1485229" y="2692346"/>
                <a:ext cx="889493" cy="619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82A9ACF-93C1-811E-4C12-7C817FC25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5229" y="2692346"/>
                <a:ext cx="889493" cy="619016"/>
              </a:xfrm>
              <a:prstGeom prst="rect">
                <a:avLst/>
              </a:prstGeom>
              <a:blipFill>
                <a:blip r:embed="rId13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3F3CA6-D877-1957-DBC7-A9EAC63ECA16}"/>
                  </a:ext>
                </a:extLst>
              </p:cNvPr>
              <p:cNvSpPr txBox="1"/>
              <p:nvPr/>
            </p:nvSpPr>
            <p:spPr bwMode="auto">
              <a:xfrm>
                <a:off x="2570979" y="2685689"/>
                <a:ext cx="889493" cy="619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3F3CA6-D877-1957-DBC7-A9EAC63EC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0979" y="2685689"/>
                <a:ext cx="889493" cy="619016"/>
              </a:xfrm>
              <a:prstGeom prst="rect">
                <a:avLst/>
              </a:prstGeom>
              <a:blipFill>
                <a:blip r:embed="rId14"/>
                <a:stretch>
                  <a:fillRect b="-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7E0EFC1-E165-2D1C-DC78-131BF39A5528}"/>
                  </a:ext>
                </a:extLst>
              </p:cNvPr>
              <p:cNvSpPr txBox="1"/>
              <p:nvPr/>
            </p:nvSpPr>
            <p:spPr bwMode="auto">
              <a:xfrm>
                <a:off x="5436095" y="3502898"/>
                <a:ext cx="3630702" cy="67088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7E0EFC1-E165-2D1C-DC78-131BF39A5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6095" y="3502898"/>
                <a:ext cx="3630702" cy="67088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B1D32F-26E5-B2B3-EBE7-35F8CBE8792B}"/>
                  </a:ext>
                </a:extLst>
              </p:cNvPr>
              <p:cNvSpPr txBox="1"/>
              <p:nvPr/>
            </p:nvSpPr>
            <p:spPr bwMode="auto">
              <a:xfrm>
                <a:off x="7743721" y="5024490"/>
                <a:ext cx="988507" cy="619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B1D32F-26E5-B2B3-EBE7-35F8CBE87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3721" y="5024490"/>
                <a:ext cx="988507" cy="619016"/>
              </a:xfrm>
              <a:prstGeom prst="rect">
                <a:avLst/>
              </a:prstGeom>
              <a:blipFill>
                <a:blip r:embed="rId17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D093ADB7-2BBD-4687-3F78-6D2F5B05886D}"/>
              </a:ext>
            </a:extLst>
          </p:cNvPr>
          <p:cNvSpPr txBox="1"/>
          <p:nvPr/>
        </p:nvSpPr>
        <p:spPr bwMode="auto">
          <a:xfrm>
            <a:off x="381085" y="1952984"/>
            <a:ext cx="30977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需要九個偏微分為係數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C4DAA8-CC3A-D28E-A731-80E79A7FAC4F}"/>
              </a:ext>
            </a:extLst>
          </p:cNvPr>
          <p:cNvSpPr txBox="1"/>
          <p:nvPr/>
        </p:nvSpPr>
        <p:spPr bwMode="auto">
          <a:xfrm>
            <a:off x="3893277" y="202937"/>
            <a:ext cx="2340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直接但繁瑣的做法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3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6" grpId="0" animBg="1"/>
      <p:bldP spid="19" grpId="0" animBg="1"/>
      <p:bldP spid="22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04B35F33-E48F-8712-1928-2C5B62B4B146}"/>
                  </a:ext>
                </a:extLst>
              </p:cNvPr>
              <p:cNvSpPr/>
              <p:nvPr/>
            </p:nvSpPr>
            <p:spPr>
              <a:xfrm>
                <a:off x="761316" y="2330373"/>
                <a:ext cx="3954700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04B35F33-E48F-8712-1928-2C5B62B4B1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16" y="2330373"/>
                <a:ext cx="3954700" cy="666336"/>
              </a:xfrm>
              <a:prstGeom prst="rect">
                <a:avLst/>
              </a:prstGeom>
              <a:blipFill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F6452E83-48EC-FB11-E80F-5B94BBB0598F}"/>
                  </a:ext>
                </a:extLst>
              </p:cNvPr>
              <p:cNvSpPr/>
              <p:nvPr/>
            </p:nvSpPr>
            <p:spPr>
              <a:xfrm>
                <a:off x="755576" y="3137602"/>
                <a:ext cx="5292589" cy="6708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＋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F6452E83-48EC-FB11-E80F-5B94BBB05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137602"/>
                <a:ext cx="5292589" cy="670889"/>
              </a:xfrm>
              <a:prstGeom prst="rect">
                <a:avLst/>
              </a:prstGeom>
              <a:blipFill>
                <a:blip r:embed="rId3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1709EB77-DB70-B86B-C3AE-0C57320D8E00}"/>
                  </a:ext>
                </a:extLst>
              </p:cNvPr>
              <p:cNvSpPr/>
              <p:nvPr/>
            </p:nvSpPr>
            <p:spPr>
              <a:xfrm>
                <a:off x="755576" y="3900133"/>
                <a:ext cx="5292589" cy="6708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1709EB77-DB70-B86B-C3AE-0C57320D8E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900133"/>
                <a:ext cx="5292589" cy="670889"/>
              </a:xfrm>
              <a:prstGeom prst="rect">
                <a:avLst/>
              </a:prstGeom>
              <a:blipFill>
                <a:blip r:embed="rId4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46F10A3E-8884-398B-35C8-8941A110671F}"/>
                  </a:ext>
                </a:extLst>
              </p:cNvPr>
              <p:cNvSpPr/>
              <p:nvPr/>
            </p:nvSpPr>
            <p:spPr>
              <a:xfrm>
                <a:off x="3920173" y="5615202"/>
                <a:ext cx="1530316" cy="6656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=−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46F10A3E-8884-398B-35C8-8941A1106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173" y="5615202"/>
                <a:ext cx="1530316" cy="665695"/>
              </a:xfrm>
              <a:prstGeom prst="rect">
                <a:avLst/>
              </a:prstGeom>
              <a:blipFill>
                <a:blip r:embed="rId5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8203B5-101A-CAC1-4967-781671142E1C}"/>
                  </a:ext>
                </a:extLst>
              </p:cNvPr>
              <p:cNvSpPr txBox="1"/>
              <p:nvPr/>
            </p:nvSpPr>
            <p:spPr bwMode="auto">
              <a:xfrm>
                <a:off x="725162" y="4613799"/>
                <a:ext cx="81481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括號內的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項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的偏微分正好彼此抵消，角動量只與角度座標有關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8203B5-101A-CAC1-4967-781671142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5162" y="4613799"/>
                <a:ext cx="8148107" cy="369332"/>
              </a:xfrm>
              <a:prstGeom prst="rect">
                <a:avLst/>
              </a:prstGeom>
              <a:blipFill>
                <a:blip r:embed="rId6"/>
                <a:stretch>
                  <a:fillRect l="-62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760608-CC76-35B3-36B5-C4BC980D71D7}"/>
                  </a:ext>
                </a:extLst>
              </p:cNvPr>
              <p:cNvSpPr txBox="1"/>
              <p:nvPr/>
            </p:nvSpPr>
            <p:spPr bwMode="auto">
              <a:xfrm>
                <a:off x="720815" y="5737630"/>
                <a:ext cx="40672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繞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𝑧</m:t>
                    </m:r>
                  </m:oMath>
                </a14:m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軸旋轉正好對應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的變化：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760608-CC76-35B3-36B5-C4BC980D7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815" y="5737630"/>
                <a:ext cx="4067209" cy="369332"/>
              </a:xfrm>
              <a:prstGeom prst="rect">
                <a:avLst/>
              </a:prstGeom>
              <a:blipFill>
                <a:blip r:embed="rId7"/>
                <a:stretch>
                  <a:fillRect l="-12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834C8259-8049-90B3-1BFA-8FB731323469}"/>
                  </a:ext>
                </a:extLst>
              </p:cNvPr>
              <p:cNvSpPr/>
              <p:nvPr/>
            </p:nvSpPr>
            <p:spPr>
              <a:xfrm>
                <a:off x="723385" y="1030687"/>
                <a:ext cx="3232167" cy="6708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834C8259-8049-90B3-1BFA-8FB731323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85" y="1030687"/>
                <a:ext cx="3232167" cy="670889"/>
              </a:xfrm>
              <a:prstGeom prst="rect">
                <a:avLst/>
              </a:prstGeom>
              <a:blipFill>
                <a:blip r:embed="rId8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66ADEC-AEF9-7BAC-F346-B725EED73C59}"/>
                  </a:ext>
                </a:extLst>
              </p:cNvPr>
              <p:cNvSpPr txBox="1"/>
              <p:nvPr/>
            </p:nvSpPr>
            <p:spPr bwMode="auto">
              <a:xfrm>
                <a:off x="5116484" y="1038316"/>
                <a:ext cx="2043246" cy="67088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66ADEC-AEF9-7BAC-F346-B725EED73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16484" y="1038316"/>
                <a:ext cx="2043246" cy="670889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A3B256-A4F9-7C2A-EC7B-0BEA6154E483}"/>
                  </a:ext>
                </a:extLst>
              </p:cNvPr>
              <p:cNvSpPr txBox="1"/>
              <p:nvPr/>
            </p:nvSpPr>
            <p:spPr bwMode="auto">
              <a:xfrm>
                <a:off x="7236296" y="1038003"/>
                <a:ext cx="1636973" cy="6663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A3B256-A4F9-7C2A-EC7B-0BEA6154E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6296" y="1038003"/>
                <a:ext cx="1636973" cy="666336"/>
              </a:xfrm>
              <a:prstGeom prst="rect">
                <a:avLst/>
              </a:prstGeom>
              <a:blipFill>
                <a:blip r:embed="rId10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176743-A29A-A2C7-2F08-46E5B12576F5}"/>
                  </a:ext>
                </a:extLst>
              </p:cNvPr>
              <p:cNvSpPr txBox="1"/>
              <p:nvPr/>
            </p:nvSpPr>
            <p:spPr bwMode="auto">
              <a:xfrm>
                <a:off x="4076510" y="1030687"/>
                <a:ext cx="963408" cy="6663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176743-A29A-A2C7-2F08-46E5B1257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6510" y="1030687"/>
                <a:ext cx="963408" cy="666336"/>
              </a:xfrm>
              <a:prstGeom prst="rect">
                <a:avLst/>
              </a:prstGeom>
              <a:blipFill>
                <a:blip r:embed="rId11"/>
                <a:stretch>
                  <a:fillRect b="-566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E4F0EB-0F69-67F9-5636-CA59D9BC6D29}"/>
              </a:ext>
            </a:extLst>
          </p:cNvPr>
          <p:cNvCxnSpPr/>
          <p:nvPr/>
        </p:nvCxnSpPr>
        <p:spPr>
          <a:xfrm flipV="1">
            <a:off x="1619672" y="3137602"/>
            <a:ext cx="86409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2DD5A4-34B9-5934-7B31-3235C35669AC}"/>
              </a:ext>
            </a:extLst>
          </p:cNvPr>
          <p:cNvCxnSpPr/>
          <p:nvPr/>
        </p:nvCxnSpPr>
        <p:spPr>
          <a:xfrm flipV="1">
            <a:off x="1584068" y="4020894"/>
            <a:ext cx="86409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2E86BB-D743-B1C1-438F-8D7C1BC57469}"/>
              </a:ext>
            </a:extLst>
          </p:cNvPr>
          <p:cNvSpPr txBox="1"/>
          <p:nvPr/>
        </p:nvSpPr>
        <p:spPr bwMode="auto">
          <a:xfrm>
            <a:off x="665492" y="596540"/>
            <a:ext cx="5850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將相關的極座標微分代入以下一般微分的式子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B24C7E-832C-CE0A-877F-03F87D972BCE}"/>
              </a:ext>
            </a:extLst>
          </p:cNvPr>
          <p:cNvSpPr txBox="1"/>
          <p:nvPr/>
        </p:nvSpPr>
        <p:spPr bwMode="auto">
          <a:xfrm>
            <a:off x="665492" y="1828859"/>
            <a:ext cx="7506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再將一般微分代入角動量算子的定義，得到以極座標微分表示的定義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90F2D588-78F6-AB79-7EEB-5F35D04E56D8}"/>
              </a:ext>
            </a:extLst>
          </p:cNvPr>
          <p:cNvSpPr/>
          <p:nvPr/>
        </p:nvSpPr>
        <p:spPr>
          <a:xfrm>
            <a:off x="3779912" y="1339873"/>
            <a:ext cx="360040" cy="24359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BE00EF-F98F-9EF7-0BFF-F87A077B020E}"/>
                  </a:ext>
                </a:extLst>
              </p:cNvPr>
              <p:cNvSpPr txBox="1"/>
              <p:nvPr/>
            </p:nvSpPr>
            <p:spPr bwMode="auto">
              <a:xfrm>
                <a:off x="720815" y="5016207"/>
                <a:ext cx="81481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括號內的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項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的偏微分也正好彼此抵消，角動量只與角度座標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有關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BE00EF-F98F-9EF7-0BFF-F87A077B0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815" y="5016207"/>
                <a:ext cx="8148107" cy="369332"/>
              </a:xfrm>
              <a:prstGeom prst="rect">
                <a:avLst/>
              </a:prstGeom>
              <a:blipFill>
                <a:blip r:embed="rId12"/>
                <a:stretch>
                  <a:fillRect l="-622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97D996-6694-4AF6-BE16-8352873E3521}"/>
              </a:ext>
            </a:extLst>
          </p:cNvPr>
          <p:cNvCxnSpPr/>
          <p:nvPr/>
        </p:nvCxnSpPr>
        <p:spPr>
          <a:xfrm flipV="1">
            <a:off x="3049515" y="3251539"/>
            <a:ext cx="86409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21701FD-9FAF-1E06-D7CE-7D9D1598541E}"/>
              </a:ext>
            </a:extLst>
          </p:cNvPr>
          <p:cNvCxnSpPr/>
          <p:nvPr/>
        </p:nvCxnSpPr>
        <p:spPr>
          <a:xfrm flipV="1">
            <a:off x="3091456" y="3987247"/>
            <a:ext cx="86409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4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3" grpId="0" animBg="1"/>
      <p:bldP spid="16" grpId="0"/>
      <p:bldP spid="20" grpId="0"/>
      <p:bldP spid="18" grpId="0"/>
      <p:bldP spid="2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4EDD7AEB-1745-A057-E0AA-85F765FE0DEE}"/>
                  </a:ext>
                </a:extLst>
              </p:cNvPr>
              <p:cNvSpPr/>
              <p:nvPr/>
            </p:nvSpPr>
            <p:spPr>
              <a:xfrm>
                <a:off x="804173" y="503927"/>
                <a:ext cx="3827369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4EDD7AEB-1745-A057-E0AA-85F765FE0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173" y="503927"/>
                <a:ext cx="3827369" cy="666336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7137D370-759B-F4FB-33AA-7F69272CA6FE}"/>
                  </a:ext>
                </a:extLst>
              </p:cNvPr>
              <p:cNvSpPr/>
              <p:nvPr/>
            </p:nvSpPr>
            <p:spPr>
              <a:xfrm>
                <a:off x="838632" y="1231403"/>
                <a:ext cx="3430436" cy="7582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7137D370-759B-F4FB-33AA-7F69272CA6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32" y="1231403"/>
                <a:ext cx="3430436" cy="7582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1C52CBB-0329-3079-BD1F-E5FA92DB1EAD}"/>
                  </a:ext>
                </a:extLst>
              </p:cNvPr>
              <p:cNvSpPr/>
              <p:nvPr/>
            </p:nvSpPr>
            <p:spPr>
              <a:xfrm>
                <a:off x="809834" y="2065180"/>
                <a:ext cx="5292589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1C52CBB-0329-3079-BD1F-E5FA92DB1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34" y="2065180"/>
                <a:ext cx="5292589" cy="666336"/>
              </a:xfrm>
              <a:prstGeom prst="rect">
                <a:avLst/>
              </a:prstGeom>
              <a:blipFill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00C6AF98-7EED-39CE-657F-B8E2D7F14F31}"/>
                  </a:ext>
                </a:extLst>
              </p:cNvPr>
              <p:cNvSpPr/>
              <p:nvPr/>
            </p:nvSpPr>
            <p:spPr>
              <a:xfrm>
                <a:off x="791527" y="3190213"/>
                <a:ext cx="6238748" cy="7582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00C6AF98-7EED-39CE-657F-B8E2D7F14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27" y="3190213"/>
                <a:ext cx="6238748" cy="758285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408C0D-4592-92F8-ECFD-B86ED856ABBD}"/>
                  </a:ext>
                </a:extLst>
              </p:cNvPr>
              <p:cNvSpPr txBox="1"/>
              <p:nvPr/>
            </p:nvSpPr>
            <p:spPr bwMode="auto">
              <a:xfrm>
                <a:off x="809834" y="2765975"/>
                <a:ext cx="3299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如預料的對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的偏微分消掉了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408C0D-4592-92F8-ECFD-B86ED856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9834" y="2765975"/>
                <a:ext cx="3299558" cy="369332"/>
              </a:xfrm>
              <a:prstGeom prst="rect">
                <a:avLst/>
              </a:prstGeom>
              <a:blipFill>
                <a:blip r:embed="rId6"/>
                <a:stretch>
                  <a:fillRect l="-1533" t="-6667" r="-38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CA1CA0E6-10E5-B055-EB57-8ABB79C85C11}"/>
                  </a:ext>
                </a:extLst>
              </p:cNvPr>
              <p:cNvSpPr/>
              <p:nvPr/>
            </p:nvSpPr>
            <p:spPr>
              <a:xfrm>
                <a:off x="791527" y="3978704"/>
                <a:ext cx="4222524" cy="6708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CA1CA0E6-10E5-B055-EB57-8ABB79C85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27" y="3978704"/>
                <a:ext cx="4222524" cy="670889"/>
              </a:xfrm>
              <a:prstGeom prst="rect">
                <a:avLst/>
              </a:prstGeom>
              <a:blipFill>
                <a:blip r:embed="rId7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1F03FB8-05A7-D13E-74FC-AB87ED2631EE}"/>
              </a:ext>
            </a:extLst>
          </p:cNvPr>
          <p:cNvSpPr txBox="1"/>
          <p:nvPr/>
        </p:nvSpPr>
        <p:spPr bwMode="auto">
          <a:xfrm>
            <a:off x="781524" y="4797597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換成極座標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C8CF80-3207-9485-DF0C-E51418A6EB00}"/>
                  </a:ext>
                </a:extLst>
              </p:cNvPr>
              <p:cNvSpPr txBox="1"/>
              <p:nvPr/>
            </p:nvSpPr>
            <p:spPr bwMode="auto">
              <a:xfrm>
                <a:off x="2308140" y="4795492"/>
                <a:ext cx="299427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C8CF80-3207-9485-DF0C-E51418A6E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8140" y="4795492"/>
                <a:ext cx="2994275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C0BA506A-AF79-D242-31A4-E97DB5814407}"/>
                  </a:ext>
                </a:extLst>
              </p:cNvPr>
              <p:cNvSpPr/>
              <p:nvPr/>
            </p:nvSpPr>
            <p:spPr>
              <a:xfrm>
                <a:off x="791527" y="5314934"/>
                <a:ext cx="4119185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C0BA506A-AF79-D242-31A4-E97DB58144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27" y="5314934"/>
                <a:ext cx="4119185" cy="665695"/>
              </a:xfrm>
              <a:prstGeom prst="rect">
                <a:avLst/>
              </a:prstGeom>
              <a:blipFill>
                <a:blip r:embed="rId9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044814-FD26-46C4-9C04-74B822851B9D}"/>
              </a:ext>
            </a:extLst>
          </p:cNvPr>
          <p:cNvCxnSpPr/>
          <p:nvPr/>
        </p:nvCxnSpPr>
        <p:spPr>
          <a:xfrm flipV="1">
            <a:off x="1615756" y="2120992"/>
            <a:ext cx="86409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330E98-4963-DA62-9329-564F327CE81C}"/>
              </a:ext>
            </a:extLst>
          </p:cNvPr>
          <p:cNvCxnSpPr/>
          <p:nvPr/>
        </p:nvCxnSpPr>
        <p:spPr>
          <a:xfrm flipV="1">
            <a:off x="1615756" y="1264696"/>
            <a:ext cx="864096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615CE363-97FE-BDD8-F569-EA61C9CE0183}"/>
                  </a:ext>
                </a:extLst>
              </p:cNvPr>
              <p:cNvSpPr/>
              <p:nvPr/>
            </p:nvSpPr>
            <p:spPr>
              <a:xfrm>
                <a:off x="811612" y="6040374"/>
                <a:ext cx="3959905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615CE363-97FE-BDD8-F569-EA61C9CE01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12" y="6040374"/>
                <a:ext cx="3959905" cy="665695"/>
              </a:xfrm>
              <a:prstGeom prst="rect">
                <a:avLst/>
              </a:prstGeom>
              <a:blipFill>
                <a:blip r:embed="rId10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A0BCDA-3C6D-7A03-D147-D600206534B5}"/>
                  </a:ext>
                </a:extLst>
              </p:cNvPr>
              <p:cNvSpPr txBox="1"/>
              <p:nvPr/>
            </p:nvSpPr>
            <p:spPr bwMode="auto">
              <a:xfrm>
                <a:off x="811612" y="100135"/>
                <a:ext cx="30703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也可以以同樣手續得到：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A0BCDA-3C6D-7A03-D147-D60020653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1612" y="100135"/>
                <a:ext cx="3070396" cy="369332"/>
              </a:xfrm>
              <a:prstGeom prst="rect">
                <a:avLst/>
              </a:prstGeom>
              <a:blipFill>
                <a:blip r:embed="rId1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DB5F3E-977A-F819-54BC-771B6C1F799B}"/>
                  </a:ext>
                </a:extLst>
              </p:cNvPr>
              <p:cNvSpPr txBox="1"/>
              <p:nvPr/>
            </p:nvSpPr>
            <p:spPr bwMode="auto">
              <a:xfrm>
                <a:off x="6590151" y="1076309"/>
                <a:ext cx="2426740" cy="68608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DB5F3E-977A-F819-54BC-771B6C1F7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0151" y="1076309"/>
                <a:ext cx="2426740" cy="686085"/>
              </a:xfrm>
              <a:prstGeom prst="rect">
                <a:avLst/>
              </a:prstGeom>
              <a:blipFill>
                <a:blip r:embed="rId12"/>
                <a:stretch>
                  <a:fillRect b="-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4673F9-14D1-0C90-F598-968DD961454C}"/>
                  </a:ext>
                </a:extLst>
              </p:cNvPr>
              <p:cNvSpPr txBox="1"/>
              <p:nvPr/>
            </p:nvSpPr>
            <p:spPr bwMode="auto">
              <a:xfrm>
                <a:off x="8028384" y="1857287"/>
                <a:ext cx="988507" cy="619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4673F9-14D1-0C90-F598-968DD9614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28384" y="1857287"/>
                <a:ext cx="988507" cy="619016"/>
              </a:xfrm>
              <a:prstGeom prst="rect">
                <a:avLst/>
              </a:prstGeom>
              <a:blipFill>
                <a:blip r:embed="rId13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845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 animBg="1"/>
      <p:bldP spid="8" grpId="0"/>
      <p:bldP spid="9" grpId="0" animBg="1"/>
      <p:bldP spid="10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61B2A4-3A15-A0BC-A3D4-18A972EDB323}"/>
                  </a:ext>
                </a:extLst>
              </p:cNvPr>
              <p:cNvSpPr txBox="1"/>
              <p:nvPr/>
            </p:nvSpPr>
            <p:spPr bwMode="auto">
              <a:xfrm>
                <a:off x="901245" y="827206"/>
                <a:ext cx="8011954" cy="381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極座標的變化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d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對應的位移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方向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cs typeface="Times New Roman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在每一點都彼此垂直，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61B2A4-3A15-A0BC-A3D4-18A972EDB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1245" y="827206"/>
                <a:ext cx="8011954" cy="381066"/>
              </a:xfrm>
              <a:prstGeom prst="rect">
                <a:avLst/>
              </a:prstGeom>
              <a:blipFill>
                <a:blip r:embed="rId2"/>
                <a:stretch>
                  <a:fillRect l="-792" t="-9677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B18D27D-C01D-6937-878F-BA6CD3B0D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2"/>
          <a:stretch/>
        </p:blipFill>
        <p:spPr>
          <a:xfrm>
            <a:off x="1005324" y="3369732"/>
            <a:ext cx="3301488" cy="283624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A6E46A-857A-0E35-3CE4-2F43505A7B36}"/>
              </a:ext>
            </a:extLst>
          </p:cNvPr>
          <p:cNvCxnSpPr>
            <a:cxnSpLocks/>
          </p:cNvCxnSpPr>
          <p:nvPr/>
        </p:nvCxnSpPr>
        <p:spPr>
          <a:xfrm flipV="1">
            <a:off x="2874146" y="4093586"/>
            <a:ext cx="435570" cy="3897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51A329-CA83-C003-F882-488D691A8249}"/>
                  </a:ext>
                </a:extLst>
              </p:cNvPr>
              <p:cNvSpPr txBox="1"/>
              <p:nvPr/>
            </p:nvSpPr>
            <p:spPr bwMode="auto">
              <a:xfrm>
                <a:off x="3309716" y="3839579"/>
                <a:ext cx="195182" cy="2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51A329-CA83-C003-F882-488D691A8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9716" y="3839579"/>
                <a:ext cx="195182" cy="254007"/>
              </a:xfrm>
              <a:prstGeom prst="rect">
                <a:avLst/>
              </a:prstGeom>
              <a:blipFill>
                <a:blip r:embed="rId4"/>
                <a:stretch>
                  <a:fillRect t="-14286" r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F5F6EE-36D0-91A3-8827-F1A570B8DD71}"/>
              </a:ext>
            </a:extLst>
          </p:cNvPr>
          <p:cNvCxnSpPr>
            <a:cxnSpLocks/>
          </p:cNvCxnSpPr>
          <p:nvPr/>
        </p:nvCxnSpPr>
        <p:spPr>
          <a:xfrm>
            <a:off x="2866877" y="4470103"/>
            <a:ext cx="289426" cy="449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C27301-5493-D96E-FC3B-086F3A70CFB0}"/>
              </a:ext>
            </a:extLst>
          </p:cNvPr>
          <p:cNvCxnSpPr>
            <a:cxnSpLocks/>
          </p:cNvCxnSpPr>
          <p:nvPr/>
        </p:nvCxnSpPr>
        <p:spPr>
          <a:xfrm flipV="1">
            <a:off x="2842038" y="4317006"/>
            <a:ext cx="510916" cy="16974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9DCA40-1591-093B-E8BB-006C776E102F}"/>
                  </a:ext>
                </a:extLst>
              </p:cNvPr>
              <p:cNvSpPr txBox="1"/>
              <p:nvPr/>
            </p:nvSpPr>
            <p:spPr bwMode="auto">
              <a:xfrm>
                <a:off x="3445032" y="4140576"/>
                <a:ext cx="195182" cy="256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9DCA40-1591-093B-E8BB-006C776E1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5032" y="4140576"/>
                <a:ext cx="195182" cy="256609"/>
              </a:xfrm>
              <a:prstGeom prst="rect">
                <a:avLst/>
              </a:prstGeom>
              <a:blipFill>
                <a:blip r:embed="rId5"/>
                <a:stretch>
                  <a:fillRect l="-37500" t="-13636" r="-31250" b="-2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8D4F28-4B0C-D91F-1AF3-BA34C81A1E69}"/>
                  </a:ext>
                </a:extLst>
              </p:cNvPr>
              <p:cNvSpPr txBox="1"/>
              <p:nvPr/>
            </p:nvSpPr>
            <p:spPr bwMode="auto">
              <a:xfrm>
                <a:off x="3162276" y="4658194"/>
                <a:ext cx="172740" cy="256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8D4F28-4B0C-D91F-1AF3-BA34C81A1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2276" y="4658194"/>
                <a:ext cx="172740" cy="256609"/>
              </a:xfrm>
              <a:prstGeom prst="rect">
                <a:avLst/>
              </a:prstGeom>
              <a:blipFill>
                <a:blip r:embed="rId6"/>
                <a:stretch>
                  <a:fillRect l="-28571" t="-14286" r="-21429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5892A2-93AB-5BED-2910-D2A64E3B8E28}"/>
                  </a:ext>
                </a:extLst>
              </p:cNvPr>
              <p:cNvSpPr txBox="1"/>
              <p:nvPr/>
            </p:nvSpPr>
            <p:spPr bwMode="auto">
              <a:xfrm>
                <a:off x="2615501" y="4447459"/>
                <a:ext cx="133819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5892A2-93AB-5BED-2910-D2A64E3B8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5501" y="4447459"/>
                <a:ext cx="133819" cy="215444"/>
              </a:xfrm>
              <a:prstGeom prst="rect">
                <a:avLst/>
              </a:prstGeom>
              <a:blipFill>
                <a:blip r:embed="rId7"/>
                <a:stretch>
                  <a:fillRect l="-8333" r="-8333"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C8BB9D-E98E-ACA7-C63D-12384B29E021}"/>
                  </a:ext>
                </a:extLst>
              </p:cNvPr>
              <p:cNvSpPr txBox="1"/>
              <p:nvPr/>
            </p:nvSpPr>
            <p:spPr bwMode="auto">
              <a:xfrm flipH="1">
                <a:off x="2310916" y="4719749"/>
                <a:ext cx="18702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C8BB9D-E98E-ACA7-C63D-12384B29E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2310916" y="4719749"/>
                <a:ext cx="187028" cy="184666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BC10C-F53B-7D7F-5469-61CB960D6CF0}"/>
                  </a:ext>
                </a:extLst>
              </p:cNvPr>
              <p:cNvSpPr txBox="1"/>
              <p:nvPr/>
            </p:nvSpPr>
            <p:spPr bwMode="auto">
              <a:xfrm flipH="1">
                <a:off x="2217402" y="5032212"/>
                <a:ext cx="18702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BC10C-F53B-7D7F-5469-61CB960D6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2217402" y="5032212"/>
                <a:ext cx="187028" cy="184666"/>
              </a:xfrm>
              <a:prstGeom prst="rect">
                <a:avLst/>
              </a:prstGeom>
              <a:blipFill>
                <a:blip r:embed="rId9"/>
                <a:stretch>
                  <a:fillRect l="-18750" r="-12500" b="-4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0A7D7A6-D7F2-C92F-1565-97D4D86517C4}"/>
              </a:ext>
            </a:extLst>
          </p:cNvPr>
          <p:cNvSpPr txBox="1"/>
          <p:nvPr/>
        </p:nvSpPr>
        <p:spPr bwMode="auto">
          <a:xfrm>
            <a:off x="915590" y="1609784"/>
            <a:ext cx="6921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位移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大小與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極座標的變化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成正比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6B797A-B2FA-CE7A-90AA-B26AE7DF1ACB}"/>
              </a:ext>
            </a:extLst>
          </p:cNvPr>
          <p:cNvSpPr txBox="1"/>
          <p:nvPr/>
        </p:nvSpPr>
        <p:spPr bwMode="auto">
          <a:xfrm>
            <a:off x="6280469" y="361093"/>
            <a:ext cx="263273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簡潔但較抽象的做法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39DCF7-B57A-0620-CAE9-E63546242CA3}"/>
              </a:ext>
            </a:extLst>
          </p:cNvPr>
          <p:cNvSpPr txBox="1"/>
          <p:nvPr/>
        </p:nvSpPr>
        <p:spPr bwMode="auto">
          <a:xfrm>
            <a:off x="899592" y="1229921"/>
            <a:ext cx="59053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可以作為一組垂直基底，只是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在不同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位置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不互相平行！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E0D6CE-4AA9-0639-0385-45FA58396D48}"/>
                  </a:ext>
                </a:extLst>
              </p:cNvPr>
              <p:cNvSpPr txBox="1"/>
              <p:nvPr/>
            </p:nvSpPr>
            <p:spPr bwMode="auto">
              <a:xfrm>
                <a:off x="2539029" y="2034986"/>
                <a:ext cx="134855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E0D6CE-4AA9-0639-0385-45FA58396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9029" y="2034986"/>
                <a:ext cx="134855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760899-0505-35FA-E9CC-447AC3916080}"/>
                  </a:ext>
                </a:extLst>
              </p:cNvPr>
              <p:cNvSpPr txBox="1"/>
              <p:nvPr/>
            </p:nvSpPr>
            <p:spPr bwMode="auto">
              <a:xfrm>
                <a:off x="4319840" y="2023921"/>
                <a:ext cx="1942703" cy="39408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760899-0505-35FA-E9CC-447AC3916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9840" y="2023921"/>
                <a:ext cx="1942703" cy="394082"/>
              </a:xfrm>
              <a:prstGeom prst="rect">
                <a:avLst/>
              </a:prstGeom>
              <a:blipFill>
                <a:blip r:embed="rId11"/>
                <a:stretch>
                  <a:fillRect b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0FC3104-98EB-603D-26AD-C85453270226}"/>
                  </a:ext>
                </a:extLst>
              </p:cNvPr>
              <p:cNvSpPr txBox="1"/>
              <p:nvPr/>
            </p:nvSpPr>
            <p:spPr bwMode="auto">
              <a:xfrm>
                <a:off x="1005324" y="2020187"/>
                <a:ext cx="106869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</m:oMath>
                  </m:oMathPara>
                </a14:m>
                <a:endParaRPr lang="en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0FC3104-98EB-603D-26AD-C85453270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324" y="2020187"/>
                <a:ext cx="106869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0CDC1E87-8648-0573-A6FA-6A4F898A443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342" t="55876" r="24110" b="5273"/>
          <a:stretch/>
        </p:blipFill>
        <p:spPr>
          <a:xfrm>
            <a:off x="4696604" y="4079179"/>
            <a:ext cx="3140784" cy="211405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70D6C6C-F12D-C5E8-FCAE-EBF767A6ABEC}"/>
              </a:ext>
            </a:extLst>
          </p:cNvPr>
          <p:cNvCxnSpPr>
            <a:cxnSpLocks/>
          </p:cNvCxnSpPr>
          <p:nvPr/>
        </p:nvCxnSpPr>
        <p:spPr>
          <a:xfrm flipV="1">
            <a:off x="6237638" y="4321025"/>
            <a:ext cx="323857" cy="334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77C07FA-B2F6-73A6-A615-33BE82BBB356}"/>
              </a:ext>
            </a:extLst>
          </p:cNvPr>
          <p:cNvCxnSpPr>
            <a:cxnSpLocks/>
          </p:cNvCxnSpPr>
          <p:nvPr/>
        </p:nvCxnSpPr>
        <p:spPr>
          <a:xfrm>
            <a:off x="6237638" y="4637489"/>
            <a:ext cx="246558" cy="331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C124DC3-49ED-B1CD-DE63-5FAFB287E617}"/>
              </a:ext>
            </a:extLst>
          </p:cNvPr>
          <p:cNvCxnSpPr>
            <a:cxnSpLocks/>
          </p:cNvCxnSpPr>
          <p:nvPr/>
        </p:nvCxnSpPr>
        <p:spPr>
          <a:xfrm flipH="1" flipV="1">
            <a:off x="5916989" y="4428747"/>
            <a:ext cx="320649" cy="227165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E57BE-4DB9-4C04-A605-CE04BDA58284}"/>
                  </a:ext>
                </a:extLst>
              </p:cNvPr>
              <p:cNvSpPr txBox="1"/>
              <p:nvPr/>
            </p:nvSpPr>
            <p:spPr bwMode="auto">
              <a:xfrm>
                <a:off x="6561495" y="4321025"/>
                <a:ext cx="23801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E57BE-4DB9-4C04-A605-CE04BDA58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1495" y="4321025"/>
                <a:ext cx="238014" cy="215444"/>
              </a:xfrm>
              <a:prstGeom prst="rect">
                <a:avLst/>
              </a:prstGeom>
              <a:blipFill>
                <a:blip r:embed="rId14"/>
                <a:stretch>
                  <a:fillRect l="-15000" r="-15000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8AC4FC8-7D51-CD7A-8BF5-B0540DB221C0}"/>
                  </a:ext>
                </a:extLst>
              </p:cNvPr>
              <p:cNvSpPr txBox="1"/>
              <p:nvPr/>
            </p:nvSpPr>
            <p:spPr bwMode="auto">
              <a:xfrm>
                <a:off x="6510359" y="4861375"/>
                <a:ext cx="340286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8AC4FC8-7D51-CD7A-8BF5-B0540DB22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0359" y="4861375"/>
                <a:ext cx="340286" cy="215444"/>
              </a:xfrm>
              <a:prstGeom prst="rect">
                <a:avLst/>
              </a:prstGeom>
              <a:blipFill>
                <a:blip r:embed="rId15"/>
                <a:stretch>
                  <a:fillRect l="-10714" r="-10714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D56CE0A-9402-3EB2-7C3A-E827B726AC8D}"/>
                  </a:ext>
                </a:extLst>
              </p:cNvPr>
              <p:cNvSpPr txBox="1"/>
              <p:nvPr/>
            </p:nvSpPr>
            <p:spPr bwMode="auto">
              <a:xfrm>
                <a:off x="5586469" y="4136054"/>
                <a:ext cx="788999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D56CE0A-9402-3EB2-7C3A-E827B726A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6469" y="4136054"/>
                <a:ext cx="788999" cy="215444"/>
              </a:xfrm>
              <a:prstGeom prst="rect">
                <a:avLst/>
              </a:prstGeom>
              <a:blipFill>
                <a:blip r:embed="rId16"/>
                <a:stretch>
                  <a:fillRect l="-1563" r="-6250" b="-388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0EA741-B4EA-C974-66BA-F82E34D5E950}"/>
                  </a:ext>
                </a:extLst>
              </p:cNvPr>
              <p:cNvSpPr txBox="1"/>
              <p:nvPr/>
            </p:nvSpPr>
            <p:spPr bwMode="auto">
              <a:xfrm>
                <a:off x="985362" y="2910686"/>
                <a:ext cx="3802662" cy="3810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𝑟𝑑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0EA741-B4EA-C974-66BA-F82E34D5E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5362" y="2910686"/>
                <a:ext cx="3802662" cy="381066"/>
              </a:xfrm>
              <a:prstGeom prst="rect">
                <a:avLst/>
              </a:prstGeom>
              <a:blipFill>
                <a:blip r:embed="rId17"/>
                <a:stretch>
                  <a:fillRect t="-6250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1697449-4F2C-4334-D731-352457A4F6DB}"/>
              </a:ext>
            </a:extLst>
          </p:cNvPr>
          <p:cNvSpPr txBox="1"/>
          <p:nvPr/>
        </p:nvSpPr>
        <p:spPr bwMode="auto">
          <a:xfrm>
            <a:off x="915590" y="246337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因此可以寫成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位移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向量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60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19" grpId="0" animBg="1"/>
      <p:bldP spid="29" grpId="0" animBg="1"/>
      <p:bldP spid="40" grpId="0"/>
      <p:bldP spid="41" grpId="0"/>
      <p:bldP spid="42" grpId="0"/>
      <p:bldP spid="43" grpId="0" animBg="1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F601E0C-2BB6-029F-1E07-7CBABAA9F803}"/>
              </a:ext>
            </a:extLst>
          </p:cNvPr>
          <p:cNvSpPr txBox="1"/>
          <p:nvPr/>
        </p:nvSpPr>
        <p:spPr bwMode="auto">
          <a:xfrm>
            <a:off x="865276" y="1029246"/>
            <a:ext cx="7681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梯度向量便可定義於這個垂直基底之上，分量就是沿各個方向的變化率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B459D1-B725-A3B0-F269-E2B7239CC3CE}"/>
                  </a:ext>
                </a:extLst>
              </p:cNvPr>
              <p:cNvSpPr txBox="1"/>
              <p:nvPr/>
            </p:nvSpPr>
            <p:spPr bwMode="auto">
              <a:xfrm>
                <a:off x="880150" y="214812"/>
                <a:ext cx="5649614" cy="381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cs typeface="Times New Roman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為一組垂直基底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各個方向的位移可以寫成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B459D1-B725-A3B0-F269-E2B7239CC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150" y="214812"/>
                <a:ext cx="5649614" cy="381066"/>
              </a:xfrm>
              <a:prstGeom prst="rect">
                <a:avLst/>
              </a:prstGeom>
              <a:blipFill>
                <a:blip r:embed="rId3"/>
                <a:stretch>
                  <a:fillRect t="-6250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5EFB2B-422E-961C-680B-563BF2470BDC}"/>
                  </a:ext>
                </a:extLst>
              </p:cNvPr>
              <p:cNvSpPr txBox="1"/>
              <p:nvPr/>
            </p:nvSpPr>
            <p:spPr bwMode="auto">
              <a:xfrm>
                <a:off x="932465" y="1450179"/>
                <a:ext cx="4116422" cy="6656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den>
                      </m:f>
                    </m:oMath>
                  </m:oMathPara>
                </a14:m>
                <a:endParaRPr lang="en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5EFB2B-422E-961C-680B-563BF2470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2465" y="1450179"/>
                <a:ext cx="4116422" cy="665695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5A9778-A761-BC98-6245-B0B0EC651A20}"/>
                  </a:ext>
                </a:extLst>
              </p:cNvPr>
              <p:cNvSpPr txBox="1"/>
              <p:nvPr/>
            </p:nvSpPr>
            <p:spPr bwMode="auto">
              <a:xfrm>
                <a:off x="2274831" y="574698"/>
                <a:ext cx="134855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5A9778-A761-BC98-6245-B0B0EC651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4831" y="574698"/>
                <a:ext cx="13485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D1B76D-66A0-933A-AD0F-9973AD35BA79}"/>
                  </a:ext>
                </a:extLst>
              </p:cNvPr>
              <p:cNvSpPr txBox="1"/>
              <p:nvPr/>
            </p:nvSpPr>
            <p:spPr bwMode="auto">
              <a:xfrm>
                <a:off x="3882355" y="582371"/>
                <a:ext cx="1942703" cy="39408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D1B76D-66A0-933A-AD0F-9973AD35B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2355" y="582371"/>
                <a:ext cx="1942703" cy="394082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49A89B-4447-AB2A-9BA7-2E19D4B4CD71}"/>
                  </a:ext>
                </a:extLst>
              </p:cNvPr>
              <p:cNvSpPr txBox="1"/>
              <p:nvPr/>
            </p:nvSpPr>
            <p:spPr bwMode="auto">
              <a:xfrm>
                <a:off x="945724" y="568134"/>
                <a:ext cx="106869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</m:oMath>
                  </m:oMathPara>
                </a14:m>
                <a:endParaRPr lang="en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49A89B-4447-AB2A-9BA7-2E19D4B4C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724" y="568134"/>
                <a:ext cx="106869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CF65EF-CD1D-7A92-6BC2-2506A57F19E5}"/>
                  </a:ext>
                </a:extLst>
              </p:cNvPr>
              <p:cNvSpPr txBox="1"/>
              <p:nvPr/>
            </p:nvSpPr>
            <p:spPr bwMode="auto">
              <a:xfrm>
                <a:off x="945724" y="2529680"/>
                <a:ext cx="7358299" cy="5733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CF65EF-CD1D-7A92-6BC2-2506A57F1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724" y="2529680"/>
                <a:ext cx="7358299" cy="573362"/>
              </a:xfrm>
              <a:prstGeom prst="rect">
                <a:avLst/>
              </a:prstGeom>
              <a:blipFill>
                <a:blip r:embed="rId8"/>
                <a:stretch>
                  <a:fillRect l="-345" t="-2174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13D26257-E90B-D1A7-CCB3-B3B35183C24B}"/>
              </a:ext>
            </a:extLst>
          </p:cNvPr>
          <p:cNvSpPr txBox="1"/>
          <p:nvPr/>
        </p:nvSpPr>
        <p:spPr bwMode="auto">
          <a:xfrm>
            <a:off x="884141" y="2181892"/>
            <a:ext cx="7202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將此式代入角動量的向量定義，動量向量就是梯度向量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AFC40B-F0B3-547D-3A7A-90512546C40D}"/>
                  </a:ext>
                </a:extLst>
              </p:cNvPr>
              <p:cNvSpPr txBox="1"/>
              <p:nvPr/>
            </p:nvSpPr>
            <p:spPr bwMode="auto">
              <a:xfrm>
                <a:off x="3284756" y="3191332"/>
                <a:ext cx="2035666" cy="28873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AFC40B-F0B3-547D-3A7A-90512546C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4756" y="3191332"/>
                <a:ext cx="2035666" cy="288733"/>
              </a:xfrm>
              <a:prstGeom prst="rect">
                <a:avLst/>
              </a:prstGeom>
              <a:blipFill>
                <a:blip r:embed="rId9"/>
                <a:stretch>
                  <a:fillRect l="-2469" t="-25000" r="-3086" b="-29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641EB48-D62D-3AE1-725E-EFCA0D5EA0E7}"/>
                  </a:ext>
                </a:extLst>
              </p:cNvPr>
              <p:cNvSpPr txBox="1"/>
              <p:nvPr/>
            </p:nvSpPr>
            <p:spPr bwMode="auto">
              <a:xfrm>
                <a:off x="5465289" y="3191335"/>
                <a:ext cx="1175569" cy="28873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641EB48-D62D-3AE1-725E-EFCA0D5EA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5289" y="3191335"/>
                <a:ext cx="1175569" cy="288733"/>
              </a:xfrm>
              <a:prstGeom prst="rect">
                <a:avLst/>
              </a:prstGeom>
              <a:blipFill>
                <a:blip r:embed="rId10"/>
                <a:stretch>
                  <a:fillRect l="-6452" t="-25000" r="-5376" b="-29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0F9907-9433-B670-13D4-D9467E9E531F}"/>
                  </a:ext>
                </a:extLst>
              </p:cNvPr>
              <p:cNvSpPr txBox="1"/>
              <p:nvPr/>
            </p:nvSpPr>
            <p:spPr bwMode="auto">
              <a:xfrm>
                <a:off x="932465" y="3912155"/>
                <a:ext cx="3351503" cy="57336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0F9907-9433-B670-13D4-D9467E9E5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2465" y="3912155"/>
                <a:ext cx="3351503" cy="573362"/>
              </a:xfrm>
              <a:prstGeom prst="rect">
                <a:avLst/>
              </a:prstGeom>
              <a:blipFill>
                <a:blip r:embed="rId11"/>
                <a:stretch>
                  <a:fillRect t="-4348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C3564FCB-6411-4CE5-4162-C84448434480}"/>
              </a:ext>
            </a:extLst>
          </p:cNvPr>
          <p:cNvSpPr txBox="1"/>
          <p:nvPr/>
        </p:nvSpPr>
        <p:spPr bwMode="auto">
          <a:xfrm>
            <a:off x="865276" y="353239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角動量以極座標表示的向量定義非常簡單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44A76C-68DA-0C4A-2287-5FD81ABF1CDB}"/>
              </a:ext>
            </a:extLst>
          </p:cNvPr>
          <p:cNvSpPr txBox="1"/>
          <p:nvPr/>
        </p:nvSpPr>
        <p:spPr bwMode="auto">
          <a:xfrm>
            <a:off x="872248" y="458644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角動量分量以極座標表示也非常簡單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">
                <a:extLst>
                  <a:ext uri="{FF2B5EF4-FFF2-40B4-BE49-F238E27FC236}">
                    <a16:creationId xmlns:a16="http://schemas.microsoft.com/office/drawing/2014/main" id="{701BB2BF-B088-DA12-4F6E-075B74E7EBA0}"/>
                  </a:ext>
                </a:extLst>
              </p:cNvPr>
              <p:cNvSpPr/>
              <p:nvPr/>
            </p:nvSpPr>
            <p:spPr>
              <a:xfrm>
                <a:off x="897874" y="5415181"/>
                <a:ext cx="2419571" cy="6656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5" name="矩形 3">
                <a:extLst>
                  <a:ext uri="{FF2B5EF4-FFF2-40B4-BE49-F238E27FC236}">
                    <a16:creationId xmlns:a16="http://schemas.microsoft.com/office/drawing/2014/main" id="{701BB2BF-B088-DA12-4F6E-075B74E7EB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74" y="5415181"/>
                <a:ext cx="2419571" cy="665695"/>
              </a:xfrm>
              <a:prstGeom prst="rect">
                <a:avLst/>
              </a:prstGeom>
              <a:blipFill>
                <a:blip r:embed="rId1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">
                <a:extLst>
                  <a:ext uri="{FF2B5EF4-FFF2-40B4-BE49-F238E27FC236}">
                    <a16:creationId xmlns:a16="http://schemas.microsoft.com/office/drawing/2014/main" id="{162253E6-CDF9-ED12-8A23-764F28807C97}"/>
                  </a:ext>
                </a:extLst>
              </p:cNvPr>
              <p:cNvSpPr/>
              <p:nvPr/>
            </p:nvSpPr>
            <p:spPr>
              <a:xfrm>
                <a:off x="1624479" y="4994110"/>
                <a:ext cx="1229595" cy="38106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6" name="矩形 3">
                <a:extLst>
                  <a:ext uri="{FF2B5EF4-FFF2-40B4-BE49-F238E27FC236}">
                    <a16:creationId xmlns:a16="http://schemas.microsoft.com/office/drawing/2014/main" id="{162253E6-CDF9-ED12-8A23-764F28807C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479" y="4994110"/>
                <a:ext cx="1229595" cy="381066"/>
              </a:xfrm>
              <a:prstGeom prst="rect">
                <a:avLst/>
              </a:prstGeom>
              <a:blipFill>
                <a:blip r:embed="rId13"/>
                <a:stretch>
                  <a:fillRect t="-6452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B1F1DA5A-9502-1475-CB39-374BC51D06FA}"/>
              </a:ext>
            </a:extLst>
          </p:cNvPr>
          <p:cNvSpPr txBox="1"/>
          <p:nvPr/>
        </p:nvSpPr>
        <p:spPr bwMode="auto">
          <a:xfrm>
            <a:off x="858369" y="5000813"/>
            <a:ext cx="2037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利用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">
                <a:extLst>
                  <a:ext uri="{FF2B5EF4-FFF2-40B4-BE49-F238E27FC236}">
                    <a16:creationId xmlns:a16="http://schemas.microsoft.com/office/drawing/2014/main" id="{928280B4-1A92-3165-0846-AD3A8313FBBC}"/>
                  </a:ext>
                </a:extLst>
              </p:cNvPr>
              <p:cNvSpPr/>
              <p:nvPr/>
            </p:nvSpPr>
            <p:spPr>
              <a:xfrm>
                <a:off x="2989333" y="4980048"/>
                <a:ext cx="1653259" cy="38106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8" name="矩形 3">
                <a:extLst>
                  <a:ext uri="{FF2B5EF4-FFF2-40B4-BE49-F238E27FC236}">
                    <a16:creationId xmlns:a16="http://schemas.microsoft.com/office/drawing/2014/main" id="{928280B4-1A92-3165-0846-AD3A8313F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333" y="4980048"/>
                <a:ext cx="1653259" cy="381066"/>
              </a:xfrm>
              <a:prstGeom prst="rect">
                <a:avLst/>
              </a:prstGeom>
              <a:blipFill>
                <a:blip r:embed="rId14"/>
                <a:stretch>
                  <a:fillRect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B9DBA2C-6099-883E-8B03-5E0FC1E1B92B}"/>
                  </a:ext>
                </a:extLst>
              </p:cNvPr>
              <p:cNvSpPr txBox="1"/>
              <p:nvPr/>
            </p:nvSpPr>
            <p:spPr bwMode="auto">
              <a:xfrm>
                <a:off x="876210" y="6040000"/>
                <a:ext cx="54059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就是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的微分，與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𝑟</m:t>
                    </m:r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zh-TW" altLang="el-GR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無關</a:t>
                </a:r>
                <a:r>
                  <a:rPr lang="en-GB" dirty="0">
                    <a:solidFill>
                      <a:srgbClr val="FF0000"/>
                    </a:solidFill>
                  </a:rPr>
                  <a:t>。</a:t>
                </a:r>
                <a:r>
                  <a:rPr lang="en-GB" dirty="0" err="1">
                    <a:solidFill>
                      <a:srgbClr val="FF0000"/>
                    </a:solidFill>
                  </a:rPr>
                  <a:t>這是很重要的簡化</a:t>
                </a:r>
                <a:r>
                  <a:rPr lang="en-GB" dirty="0">
                    <a:solidFill>
                      <a:srgbClr val="FF0000"/>
                    </a:solidFill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B9DBA2C-6099-883E-8B03-5E0FC1E1B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210" y="6040000"/>
                <a:ext cx="5405972" cy="369332"/>
              </a:xfrm>
              <a:prstGeom prst="rect">
                <a:avLst/>
              </a:prstGeom>
              <a:blipFill>
                <a:blip r:embed="rId1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6114FF-27C9-0EEA-2273-7B2B4DC3C7E4}"/>
                  </a:ext>
                </a:extLst>
              </p:cNvPr>
              <p:cNvSpPr txBox="1"/>
              <p:nvPr/>
            </p:nvSpPr>
            <p:spPr bwMode="auto">
              <a:xfrm>
                <a:off x="825812" y="6400737"/>
                <a:ext cx="55067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不意外，繞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𝑧</m:t>
                    </m:r>
                  </m:oMath>
                </a14:m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軸的旋轉正好就是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獨自的變化！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6114FF-27C9-0EEA-2273-7B2B4DC3C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5812" y="6400737"/>
                <a:ext cx="5506767" cy="369332"/>
              </a:xfrm>
              <a:prstGeom prst="rect">
                <a:avLst/>
              </a:prstGeom>
              <a:blipFill>
                <a:blip r:embed="rId16"/>
                <a:stretch>
                  <a:fillRect l="-92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21FD8BE-0E79-EC3B-BD54-CF9430492D39}"/>
              </a:ext>
            </a:extLst>
          </p:cNvPr>
          <p:cNvSpPr txBox="1"/>
          <p:nvPr/>
        </p:nvSpPr>
        <p:spPr bwMode="auto">
          <a:xfrm>
            <a:off x="851263" y="3133052"/>
            <a:ext cx="2554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利用基底的垂直特性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4CF310-4CD9-7BD6-01A3-0BA7EDD8B47B}"/>
              </a:ext>
            </a:extLst>
          </p:cNvPr>
          <p:cNvCxnSpPr/>
          <p:nvPr/>
        </p:nvCxnSpPr>
        <p:spPr>
          <a:xfrm flipV="1">
            <a:off x="3718216" y="2428635"/>
            <a:ext cx="420442" cy="6744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29E74AB-D789-479F-E184-8A185F89CE4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7282"/>
          <a:stretch/>
        </p:blipFill>
        <p:spPr>
          <a:xfrm>
            <a:off x="5724128" y="3779051"/>
            <a:ext cx="3301488" cy="283624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F6B5236-F7B5-3BD5-1AD1-E8679340E959}"/>
              </a:ext>
            </a:extLst>
          </p:cNvPr>
          <p:cNvCxnSpPr>
            <a:cxnSpLocks/>
          </p:cNvCxnSpPr>
          <p:nvPr/>
        </p:nvCxnSpPr>
        <p:spPr>
          <a:xfrm flipV="1">
            <a:off x="7592950" y="4502905"/>
            <a:ext cx="435570" cy="3897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ABB273-7BFE-0175-114E-248D7471E92D}"/>
                  </a:ext>
                </a:extLst>
              </p:cNvPr>
              <p:cNvSpPr txBox="1"/>
              <p:nvPr/>
            </p:nvSpPr>
            <p:spPr bwMode="auto">
              <a:xfrm>
                <a:off x="8028520" y="4248898"/>
                <a:ext cx="195182" cy="2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ABB273-7BFE-0175-114E-248D7471E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28520" y="4248898"/>
                <a:ext cx="195182" cy="254007"/>
              </a:xfrm>
              <a:prstGeom prst="rect">
                <a:avLst/>
              </a:prstGeom>
              <a:blipFill>
                <a:blip r:embed="rId18"/>
                <a:stretch>
                  <a:fillRect l="-6250" t="-14286" r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4B09D2-8E4C-28CE-AB1A-5E85E6B4150E}"/>
              </a:ext>
            </a:extLst>
          </p:cNvPr>
          <p:cNvCxnSpPr>
            <a:cxnSpLocks/>
          </p:cNvCxnSpPr>
          <p:nvPr/>
        </p:nvCxnSpPr>
        <p:spPr>
          <a:xfrm>
            <a:off x="7585681" y="4879422"/>
            <a:ext cx="289426" cy="449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B2ECD6-D35A-29EF-F39C-0F5B64F63576}"/>
              </a:ext>
            </a:extLst>
          </p:cNvPr>
          <p:cNvCxnSpPr>
            <a:cxnSpLocks/>
          </p:cNvCxnSpPr>
          <p:nvPr/>
        </p:nvCxnSpPr>
        <p:spPr>
          <a:xfrm flipV="1">
            <a:off x="7560842" y="4726325"/>
            <a:ext cx="510916" cy="16974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2AD352-9866-A8A3-17E1-96D254713772}"/>
                  </a:ext>
                </a:extLst>
              </p:cNvPr>
              <p:cNvSpPr txBox="1"/>
              <p:nvPr/>
            </p:nvSpPr>
            <p:spPr bwMode="auto">
              <a:xfrm>
                <a:off x="8163836" y="4549895"/>
                <a:ext cx="195182" cy="256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2AD352-9866-A8A3-17E1-96D254713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3836" y="4549895"/>
                <a:ext cx="195182" cy="256609"/>
              </a:xfrm>
              <a:prstGeom prst="rect">
                <a:avLst/>
              </a:prstGeom>
              <a:blipFill>
                <a:blip r:embed="rId19"/>
                <a:stretch>
                  <a:fillRect l="-29412" t="-19048" r="-23529" b="-2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068461-2CC2-C81B-44B4-8CD086BB4CD3}"/>
                  </a:ext>
                </a:extLst>
              </p:cNvPr>
              <p:cNvSpPr txBox="1"/>
              <p:nvPr/>
            </p:nvSpPr>
            <p:spPr bwMode="auto">
              <a:xfrm>
                <a:off x="7881080" y="5067513"/>
                <a:ext cx="172740" cy="256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068461-2CC2-C81B-44B4-8CD086BB4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1080" y="5067513"/>
                <a:ext cx="172740" cy="256609"/>
              </a:xfrm>
              <a:prstGeom prst="rect">
                <a:avLst/>
              </a:prstGeom>
              <a:blipFill>
                <a:blip r:embed="rId20"/>
                <a:stretch>
                  <a:fillRect l="-26667" t="-13636" r="-20000" b="-454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DB82B2-D080-1BB4-6F72-240ED39B39DB}"/>
                  </a:ext>
                </a:extLst>
              </p:cNvPr>
              <p:cNvSpPr txBox="1"/>
              <p:nvPr/>
            </p:nvSpPr>
            <p:spPr bwMode="auto">
              <a:xfrm>
                <a:off x="7334305" y="4856778"/>
                <a:ext cx="133819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DB82B2-D080-1BB4-6F72-240ED39B3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4305" y="4856778"/>
                <a:ext cx="133819" cy="215444"/>
              </a:xfrm>
              <a:prstGeom prst="rect">
                <a:avLst/>
              </a:prstGeom>
              <a:blipFill>
                <a:blip r:embed="rId21"/>
                <a:stretch>
                  <a:fillRect l="-18182" r="-18182"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CED907-ED9C-A1D7-B7DE-9EDF1A6727D0}"/>
                  </a:ext>
                </a:extLst>
              </p:cNvPr>
              <p:cNvSpPr txBox="1"/>
              <p:nvPr/>
            </p:nvSpPr>
            <p:spPr bwMode="auto">
              <a:xfrm flipH="1">
                <a:off x="7029720" y="5129068"/>
                <a:ext cx="18702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CED907-ED9C-A1D7-B7DE-9EDF1A672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7029720" y="5129068"/>
                <a:ext cx="187028" cy="184666"/>
              </a:xfrm>
              <a:prstGeom prst="rect">
                <a:avLst/>
              </a:prstGeom>
              <a:blipFill>
                <a:blip r:embed="rId22"/>
                <a:stretch>
                  <a:fillRect l="-6250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0A8FF6-83D3-FE3D-8BE0-C654CF911027}"/>
                  </a:ext>
                </a:extLst>
              </p:cNvPr>
              <p:cNvSpPr txBox="1"/>
              <p:nvPr/>
            </p:nvSpPr>
            <p:spPr bwMode="auto">
              <a:xfrm flipH="1">
                <a:off x="6936206" y="5441531"/>
                <a:ext cx="18702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0A8FF6-83D3-FE3D-8BE0-C654CF911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6936206" y="5441531"/>
                <a:ext cx="187028" cy="184666"/>
              </a:xfrm>
              <a:prstGeom prst="rect">
                <a:avLst/>
              </a:prstGeom>
              <a:blipFill>
                <a:blip r:embed="rId23"/>
                <a:stretch>
                  <a:fillRect l="-18750" r="-12500" b="-3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51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28" grpId="0"/>
      <p:bldP spid="29" grpId="0" animBg="1"/>
      <p:bldP spid="30" grpId="0" animBg="1"/>
      <p:bldP spid="31" grpId="0" animBg="1"/>
      <p:bldP spid="33" grpId="0"/>
      <p:bldP spid="34" grpId="0"/>
      <p:bldP spid="35" grpId="0" animBg="1"/>
      <p:bldP spid="36" grpId="0" animBg="1"/>
      <p:bldP spid="37" grpId="0"/>
      <p:bldP spid="38" grpId="0" animBg="1"/>
      <p:bldP spid="46" grpId="0"/>
      <p:bldP spid="3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AE5DE-1022-207D-DB4B-F0FA6A065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12" descr="deBroglie_E">
            <a:extLst>
              <a:ext uri="{FF2B5EF4-FFF2-40B4-BE49-F238E27FC236}">
                <a16:creationId xmlns:a16="http://schemas.microsoft.com/office/drawing/2014/main" id="{16D809A6-01A5-BDC0-59D1-65AB4A313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2" y="3931089"/>
            <a:ext cx="2531503" cy="199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D:\Dropbox\Documents\課程\YoungTextBook\Images\Chapter41\A_Images\A_Figures_and_Photos\41_05_Figure.jpg">
            <a:extLst>
              <a:ext uri="{FF2B5EF4-FFF2-40B4-BE49-F238E27FC236}">
                <a16:creationId xmlns:a16="http://schemas.microsoft.com/office/drawing/2014/main" id="{BA21BAF6-1E8F-3F5D-81FD-204C94D9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2" y="1023589"/>
            <a:ext cx="25209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8FBC7D-9F96-75F6-EDC1-22AD7477896E}"/>
                  </a:ext>
                </a:extLst>
              </p:cNvPr>
              <p:cNvSpPr txBox="1"/>
              <p:nvPr/>
            </p:nvSpPr>
            <p:spPr bwMode="auto">
              <a:xfrm>
                <a:off x="3276991" y="3362080"/>
                <a:ext cx="2531890" cy="3799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8FBC7D-9F96-75F6-EDC1-22AD74778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6991" y="3362080"/>
                <a:ext cx="2531890" cy="379976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C45ECB-3BAD-91C8-DC50-69C0E6EA8412}"/>
                  </a:ext>
                </a:extLst>
              </p:cNvPr>
              <p:cNvSpPr txBox="1"/>
              <p:nvPr/>
            </p:nvSpPr>
            <p:spPr bwMode="auto">
              <a:xfrm>
                <a:off x="7095750" y="4605189"/>
                <a:ext cx="1287084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∙2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C45ECB-3BAD-91C8-DC50-69C0E6EA8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5750" y="4605189"/>
                <a:ext cx="1287084" cy="3782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F79C0390-47FC-F9D7-230E-8A313C4A6DCC}"/>
                  </a:ext>
                </a:extLst>
              </p:cNvPr>
              <p:cNvSpPr txBox="1"/>
              <p:nvPr/>
            </p:nvSpPr>
            <p:spPr bwMode="auto">
              <a:xfrm>
                <a:off x="3303104" y="5036965"/>
                <a:ext cx="145341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integer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F79C0390-47FC-F9D7-230E-8A313C4A6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3104" y="5036965"/>
                <a:ext cx="145341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B21278-0E2D-1C45-BB9F-87968C5DF227}"/>
                  </a:ext>
                </a:extLst>
              </p:cNvPr>
              <p:cNvSpPr txBox="1"/>
              <p:nvPr/>
            </p:nvSpPr>
            <p:spPr bwMode="auto">
              <a:xfrm>
                <a:off x="3235190" y="1782117"/>
                <a:ext cx="5624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/>
                  <a:t>就是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TW" dirty="0"/>
                  <a:t>的微分，</a:t>
                </a:r>
                <a:r>
                  <a:rPr lang="en-GB" dirty="0"/>
                  <a:t>不含</a:t>
                </a:r>
                <a14:m>
                  <m:oMath xmlns:m="http://schemas.openxmlformats.org/officeDocument/2006/math">
                    <m:r>
                      <a:rPr lang="zh-TW" altLang="el-GR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𝑟</m:t>
                    </m:r>
                  </m:oMath>
                </a14:m>
                <a:r>
                  <a:rPr lang="en-GB" dirty="0" err="1"/>
                  <a:t>的微分</a:t>
                </a:r>
                <a:r>
                  <a:rPr lang="en-TW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TW" dirty="0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/>
                  <a:t>的本徵態</a:t>
                </a:r>
                <a:r>
                  <a:rPr lang="en-US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B21278-0E2D-1C45-BB9F-87968C5DF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190" y="1782117"/>
                <a:ext cx="5624490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D846C0-4345-BD14-7578-DECDCF5CC1B4}"/>
                  </a:ext>
                </a:extLst>
              </p:cNvPr>
              <p:cNvSpPr txBox="1"/>
              <p:nvPr/>
            </p:nvSpPr>
            <p:spPr bwMode="auto">
              <a:xfrm>
                <a:off x="3206486" y="4602509"/>
                <a:ext cx="39740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要求波函數繞一圈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加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後值不變。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D846C0-4345-BD14-7578-DECDCF5CC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6486" y="4602509"/>
                <a:ext cx="3974023" cy="369332"/>
              </a:xfrm>
              <a:prstGeom prst="rect">
                <a:avLst/>
              </a:prstGeom>
              <a:blipFill>
                <a:blip r:embed="rId8"/>
                <a:stretch>
                  <a:fillRect l="-12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7889D-D0B2-4B88-609A-4435DB54CE12}"/>
                  </a:ext>
                </a:extLst>
              </p:cNvPr>
              <p:cNvSpPr txBox="1"/>
              <p:nvPr/>
            </p:nvSpPr>
            <p:spPr bwMode="auto">
              <a:xfrm>
                <a:off x="3223254" y="5530683"/>
                <a:ext cx="56364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確認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的本徵值為量子化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這一次得到波函數了。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7889D-D0B2-4B88-609A-4435DB54C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3254" y="5530683"/>
                <a:ext cx="5636426" cy="369332"/>
              </a:xfrm>
              <a:prstGeom prst="rect">
                <a:avLst/>
              </a:prstGeom>
              <a:blipFill>
                <a:blip r:embed="rId9"/>
                <a:stretch>
                  <a:fillRect l="-89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3892693-4476-54C2-9A9C-0BCC17C7AF33}"/>
                  </a:ext>
                </a:extLst>
              </p:cNvPr>
              <p:cNvSpPr txBox="1"/>
              <p:nvPr/>
            </p:nvSpPr>
            <p:spPr bwMode="auto">
              <a:xfrm>
                <a:off x="3237418" y="2944812"/>
                <a:ext cx="55095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立刻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可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解出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的關係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3892693-4476-54C2-9A9C-0BCC17C7A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7418" y="2944812"/>
                <a:ext cx="5509506" cy="369332"/>
              </a:xfrm>
              <a:prstGeom prst="rect">
                <a:avLst/>
              </a:prstGeom>
              <a:blipFill>
                <a:blip r:embed="rId10"/>
                <a:stretch>
                  <a:fillRect l="-69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D7F06BB2-4FFA-36D6-2417-415C8A444583}"/>
                  </a:ext>
                </a:extLst>
              </p:cNvPr>
              <p:cNvSpPr/>
              <p:nvPr/>
            </p:nvSpPr>
            <p:spPr>
              <a:xfrm>
                <a:off x="3263290" y="2217344"/>
                <a:ext cx="4606520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D7F06BB2-4FFA-36D6-2417-415C8A444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90" y="2217344"/>
                <a:ext cx="4606520" cy="676532"/>
              </a:xfrm>
              <a:prstGeom prst="rect">
                <a:avLst/>
              </a:prstGeom>
              <a:blipFill>
                <a:blip r:embed="rId11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4E6EF05-1A15-4F35-0BAD-D9F09BE1369F}"/>
                  </a:ext>
                </a:extLst>
              </p:cNvPr>
              <p:cNvSpPr txBox="1"/>
              <p:nvPr/>
            </p:nvSpPr>
            <p:spPr bwMode="auto">
              <a:xfrm>
                <a:off x="3235190" y="3809146"/>
                <a:ext cx="57867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zh-TW" altLang="el-GR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無關，前面的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可以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zh-TW" altLang="el-GR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的函數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4E6EF05-1A15-4F35-0BAD-D9F09BE13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190" y="3809146"/>
                <a:ext cx="5786748" cy="369332"/>
              </a:xfrm>
              <a:prstGeom prst="rect">
                <a:avLst/>
              </a:prstGeom>
              <a:blipFill>
                <a:blip r:embed="rId12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04294CC-E72A-7152-E24F-E2B91B61D0F0}"/>
              </a:ext>
            </a:extLst>
          </p:cNvPr>
          <p:cNvSpPr txBox="1"/>
          <p:nvPr/>
        </p:nvSpPr>
        <p:spPr bwMode="auto">
          <a:xfrm>
            <a:off x="3218671" y="4172079"/>
            <a:ext cx="59273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因此波函數與三個極座標的關係分離於三個個別的函數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9E0DE-7DC8-920E-B383-BF98C785F0E3}"/>
              </a:ext>
            </a:extLst>
          </p:cNvPr>
          <p:cNvSpPr txBox="1"/>
          <p:nvPr/>
        </p:nvSpPr>
        <p:spPr bwMode="auto">
          <a:xfrm>
            <a:off x="5015603" y="5036965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注意：不會是半整數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AFA22A60-9ADC-0B90-ACDC-3C16176555AD}"/>
                  </a:ext>
                </a:extLst>
              </p:cNvPr>
              <p:cNvSpPr/>
              <p:nvPr/>
            </p:nvSpPr>
            <p:spPr>
              <a:xfrm>
                <a:off x="3284239" y="1056647"/>
                <a:ext cx="1577798" cy="6656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AFA22A60-9ADC-0B90-ACDC-3C16176555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39" y="1056647"/>
                <a:ext cx="1577798" cy="665695"/>
              </a:xfrm>
              <a:prstGeom prst="rect">
                <a:avLst/>
              </a:prstGeom>
              <a:blipFill>
                <a:blip r:embed="rId13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8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1" grpId="0"/>
      <p:bldP spid="13" grpId="0"/>
      <p:bldP spid="5" grpId="0"/>
      <p:bldP spid="8" grpId="0" animBg="1"/>
      <p:bldP spid="21" grpId="0"/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5" descr="deBroglie_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25" y="3284984"/>
            <a:ext cx="3009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833307" y="2837396"/>
            <a:ext cx="7710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TW" altLang="en-US" sz="1800" dirty="0"/>
              <a:t>波函數在圓周上必須一致，圓周長等於波長整數倍。角動量必須量子化！</a:t>
            </a:r>
          </a:p>
        </p:txBody>
      </p:sp>
      <p:sp>
        <p:nvSpPr>
          <p:cNvPr id="2" name="矩形 1"/>
          <p:cNvSpPr/>
          <p:nvPr/>
        </p:nvSpPr>
        <p:spPr>
          <a:xfrm>
            <a:off x="826082" y="5831436"/>
            <a:ext cx="572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這就是為什麼</a:t>
            </a:r>
            <a:r>
              <a:rPr lang="zh-TW" altLang="en-US" sz="1800" dirty="0"/>
              <a:t>當初</a:t>
            </a:r>
            <a:r>
              <a:rPr lang="zh-TW" altLang="en-US" dirty="0">
                <a:latin typeface="Times New Roman" charset="0"/>
                <a:cs typeface="Times New Roman" charset="0"/>
              </a:rPr>
              <a:t>德布羅意</a:t>
            </a:r>
            <a:r>
              <a:rPr lang="zh-TW" altLang="en-US" sz="1800" dirty="0"/>
              <a:t>的推理</a:t>
            </a:r>
            <a:r>
              <a:rPr lang="zh-TW" altLang="en-US" dirty="0"/>
              <a:t>是有一點合理性的</a:t>
            </a:r>
            <a:r>
              <a:rPr lang="zh-TW" altLang="en-US" sz="1800" dirty="0"/>
              <a:t>。</a:t>
            </a:r>
          </a:p>
        </p:txBody>
      </p:sp>
      <p:pic>
        <p:nvPicPr>
          <p:cNvPr id="13" name="Picture 5" descr="40bi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1811276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1FEEE266-4E6B-CA59-F1A1-A41C1AF9AD14}"/>
                  </a:ext>
                </a:extLst>
              </p:cNvPr>
              <p:cNvSpPr txBox="1"/>
              <p:nvPr/>
            </p:nvSpPr>
            <p:spPr bwMode="auto">
              <a:xfrm>
                <a:off x="922761" y="2242801"/>
                <a:ext cx="2519258" cy="482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e>
                          </m:d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1FEEE266-4E6B-CA59-F1A1-A41C1AF9A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2761" y="2242801"/>
                <a:ext cx="2519258" cy="4823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4">
                <a:extLst>
                  <a:ext uri="{FF2B5EF4-FFF2-40B4-BE49-F238E27FC236}">
                    <a16:creationId xmlns:a16="http://schemas.microsoft.com/office/drawing/2014/main" id="{8A305783-B35A-C04C-21E4-B72074959FD3}"/>
                  </a:ext>
                </a:extLst>
              </p:cNvPr>
              <p:cNvSpPr txBox="1"/>
              <p:nvPr/>
            </p:nvSpPr>
            <p:spPr bwMode="auto">
              <a:xfrm>
                <a:off x="4989425" y="2211375"/>
                <a:ext cx="1624868" cy="5648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4">
                <a:extLst>
                  <a:ext uri="{FF2B5EF4-FFF2-40B4-BE49-F238E27FC236}">
                    <a16:creationId xmlns:a16="http://schemas.microsoft.com/office/drawing/2014/main" id="{8A305783-B35A-C04C-21E4-B72074959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9425" y="2211375"/>
                <a:ext cx="1624868" cy="564898"/>
              </a:xfrm>
              <a:prstGeom prst="rect">
                <a:avLst/>
              </a:prstGeom>
              <a:blipFill>
                <a:blip r:embed="rId5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BE87EAD2-A5FB-CDF4-26F9-CF0671BC290A}"/>
                  </a:ext>
                </a:extLst>
              </p:cNvPr>
              <p:cNvSpPr txBox="1"/>
              <p:nvPr/>
            </p:nvSpPr>
            <p:spPr bwMode="auto">
              <a:xfrm>
                <a:off x="6820506" y="2309158"/>
                <a:ext cx="17233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𝑟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𝐿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BE87EAD2-A5FB-CDF4-26F9-CF0671BC2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0506" y="2309158"/>
                <a:ext cx="172335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1BD5FFF7-BCEB-0C08-A7B2-D41DFFF8E2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007" y="1762122"/>
                <a:ext cx="8172400" cy="37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+mn-ea"/>
                    <a:ea typeface="+mn-ea"/>
                  </a:rPr>
                  <a:t>若將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𝑖𝑚</m:t>
                        </m:r>
                        <m:r>
                          <a:rPr lang="zh-TW" altLang="en-US" i="1">
                            <a:latin typeface="Cambria Math"/>
                            <a:ea typeface="Cambria Math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大概看成在圓形軌道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一維空間</a:t>
                </a:r>
                <a:r>
                  <a:rPr lang="zh-TW" altLang="en-US" dirty="0">
                    <a:latin typeface="Times New Roman" charset="0"/>
                    <a:cs typeface="Times New Roman" charset="0"/>
                  </a:rPr>
                  <a:t>上傳播的波，就類似德布羅意的想法。</a:t>
                </a:r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1BD5FFF7-BCEB-0C08-A7B2-D41DFFF8E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007" y="1762122"/>
                <a:ext cx="8172400" cy="379976"/>
              </a:xfrm>
              <a:prstGeom prst="rect">
                <a:avLst/>
              </a:prstGeom>
              <a:blipFill>
                <a:blip r:embed="rId7"/>
                <a:stretch>
                  <a:fillRect l="-776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BA6B3E-095E-8576-0F2F-D61649F50179}"/>
                  </a:ext>
                </a:extLst>
              </p:cNvPr>
              <p:cNvSpPr txBox="1"/>
              <p:nvPr/>
            </p:nvSpPr>
            <p:spPr bwMode="auto">
              <a:xfrm>
                <a:off x="847662" y="966768"/>
                <a:ext cx="73505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注意：是週期性條件確定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的本徵值為量子化</a:t>
                </a:r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是整數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BA6B3E-095E-8576-0F2F-D61649F50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7662" y="966768"/>
                <a:ext cx="7350516" cy="369332"/>
              </a:xfrm>
              <a:prstGeom prst="rect">
                <a:avLst/>
              </a:prstGeom>
              <a:blipFill>
                <a:blip r:embed="rId8"/>
                <a:stretch>
                  <a:fillRect l="-69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492CAFC-3F93-1F1B-1A23-1212FC352B2F}"/>
              </a:ext>
            </a:extLst>
          </p:cNvPr>
          <p:cNvSpPr txBox="1"/>
          <p:nvPr/>
        </p:nvSpPr>
        <p:spPr bwMode="auto">
          <a:xfrm>
            <a:off x="826082" y="1369869"/>
            <a:ext cx="5155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將此解運用於氫原子內的電子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2" grpId="0"/>
      <p:bldP spid="4" grpId="0" animBg="1"/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D26796E1-BECB-B6B9-0BBF-D70675AA6D19}"/>
                  </a:ext>
                </a:extLst>
              </p:cNvPr>
              <p:cNvSpPr/>
              <p:nvPr/>
            </p:nvSpPr>
            <p:spPr>
              <a:xfrm>
                <a:off x="1025814" y="2302329"/>
                <a:ext cx="4804451" cy="6656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D26796E1-BECB-B6B9-0BBF-D70675AA6D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814" y="2302329"/>
                <a:ext cx="4804451" cy="665695"/>
              </a:xfrm>
              <a:prstGeom prst="rect">
                <a:avLst/>
              </a:prstGeom>
              <a:blipFill>
                <a:blip r:embed="rId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4C14CF08-C1C1-46CC-6397-C1592E887E58}"/>
                  </a:ext>
                </a:extLst>
              </p:cNvPr>
              <p:cNvSpPr/>
              <p:nvPr/>
            </p:nvSpPr>
            <p:spPr>
              <a:xfrm>
                <a:off x="1055468" y="3570406"/>
                <a:ext cx="4804451" cy="6656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4C14CF08-C1C1-46CC-6397-C1592E887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68" y="3570406"/>
                <a:ext cx="4804451" cy="665695"/>
              </a:xfrm>
              <a:prstGeom prst="rect">
                <a:avLst/>
              </a:prstGeom>
              <a:blipFill>
                <a:blip r:embed="rId3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517D9F01-2777-62DE-6A18-FA098312B884}"/>
                  </a:ext>
                </a:extLst>
              </p:cNvPr>
              <p:cNvSpPr/>
              <p:nvPr/>
            </p:nvSpPr>
            <p:spPr>
              <a:xfrm>
                <a:off x="1032172" y="1789536"/>
                <a:ext cx="1843865" cy="38106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517D9F01-2777-62DE-6A18-FA098312B8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172" y="1789536"/>
                <a:ext cx="1843865" cy="381066"/>
              </a:xfrm>
              <a:prstGeom prst="rect">
                <a:avLst/>
              </a:prstGeom>
              <a:blipFill>
                <a:blip r:embed="rId8"/>
                <a:stretch>
                  <a:fillRect t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A55E807-4B26-8B1F-0B18-E3005630517E}"/>
                  </a:ext>
                </a:extLst>
              </p:cNvPr>
              <p:cNvSpPr txBox="1"/>
              <p:nvPr/>
            </p:nvSpPr>
            <p:spPr bwMode="auto">
              <a:xfrm>
                <a:off x="1023914" y="1102758"/>
                <a:ext cx="3492944" cy="5733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A55E807-4B26-8B1F-0B18-E30056305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3914" y="1102758"/>
                <a:ext cx="3492944" cy="573362"/>
              </a:xfrm>
              <a:prstGeom prst="rect">
                <a:avLst/>
              </a:prstGeom>
              <a:blipFill>
                <a:blip r:embed="rId9"/>
                <a:stretch>
                  <a:fillRect t="-4348" b="-195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3B20C34-2CBF-ACA1-F525-4109C698F45F}"/>
                  </a:ext>
                </a:extLst>
              </p:cNvPr>
              <p:cNvSpPr/>
              <p:nvPr/>
            </p:nvSpPr>
            <p:spPr>
              <a:xfrm>
                <a:off x="3078712" y="1789536"/>
                <a:ext cx="2110297" cy="38106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3B20C34-2CBF-ACA1-F525-4109C698F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712" y="1789536"/>
                <a:ext cx="2110297" cy="381066"/>
              </a:xfrm>
              <a:prstGeom prst="rect">
                <a:avLst/>
              </a:prstGeom>
              <a:blipFill>
                <a:blip r:embed="rId10"/>
                <a:stretch>
                  <a:fillRect t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3E465245-BDE6-271E-44E7-336EE3EEE7B7}"/>
                  </a:ext>
                </a:extLst>
              </p:cNvPr>
              <p:cNvSpPr/>
              <p:nvPr/>
            </p:nvSpPr>
            <p:spPr>
              <a:xfrm>
                <a:off x="1055468" y="3091216"/>
                <a:ext cx="1843865" cy="4092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3E465245-BDE6-271E-44E7-336EE3EEE7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68" y="3091216"/>
                <a:ext cx="1843865" cy="409215"/>
              </a:xfrm>
              <a:prstGeom prst="rect">
                <a:avLst/>
              </a:prstGeom>
              <a:blipFill>
                <a:blip r:embed="rId11"/>
                <a:stretch>
                  <a:fillRect t="-303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01E333EC-C781-E5F4-4C1F-1C2475F62CB6}"/>
                  </a:ext>
                </a:extLst>
              </p:cNvPr>
              <p:cNvSpPr/>
              <p:nvPr/>
            </p:nvSpPr>
            <p:spPr>
              <a:xfrm>
                <a:off x="3110265" y="3073360"/>
                <a:ext cx="2110297" cy="40934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func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01E333EC-C781-E5F4-4C1F-1C2475F62C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265" y="3073360"/>
                <a:ext cx="2110297" cy="409343"/>
              </a:xfrm>
              <a:prstGeom prst="rect">
                <a:avLst/>
              </a:prstGeom>
              <a:blipFill>
                <a:blip r:embed="rId1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7010FCC-3A66-349C-E4CD-A8D81FDD56F8}"/>
                  </a:ext>
                </a:extLst>
              </p:cNvPr>
              <p:cNvSpPr txBox="1"/>
              <p:nvPr/>
            </p:nvSpPr>
            <p:spPr bwMode="auto">
              <a:xfrm>
                <a:off x="1006607" y="654789"/>
                <a:ext cx="5138049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也可以用類似方法寫成極座標微分：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7010FCC-3A66-349C-E4CD-A8D81FDD5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607" y="654789"/>
                <a:ext cx="5138049" cy="391261"/>
              </a:xfrm>
              <a:prstGeom prst="rect">
                <a:avLst/>
              </a:prstGeom>
              <a:blipFill>
                <a:blip r:embed="rId13"/>
                <a:stretch>
                  <a:fillRect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448CDA53-4D30-2A67-57D4-0DA0DDAC72BB}"/>
                  </a:ext>
                </a:extLst>
              </p:cNvPr>
              <p:cNvSpPr/>
              <p:nvPr/>
            </p:nvSpPr>
            <p:spPr>
              <a:xfrm>
                <a:off x="1050801" y="5975877"/>
                <a:ext cx="4529311" cy="6656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448CDA53-4D30-2A67-57D4-0DA0DDAC72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801" y="5975877"/>
                <a:ext cx="4529311" cy="665695"/>
              </a:xfrm>
              <a:prstGeom prst="rect">
                <a:avLst/>
              </a:prstGeom>
              <a:blipFill>
                <a:blip r:embed="rId14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5EDAE8C1-2156-3883-5A4B-EF33B383DAC9}"/>
                  </a:ext>
                </a:extLst>
              </p:cNvPr>
              <p:cNvSpPr/>
              <p:nvPr/>
            </p:nvSpPr>
            <p:spPr>
              <a:xfrm>
                <a:off x="1042543" y="4656267"/>
                <a:ext cx="7006449" cy="12390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=ℏ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5EDAE8C1-2156-3883-5A4B-EF33B383DA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43" y="4656267"/>
                <a:ext cx="7006449" cy="1239057"/>
              </a:xfrm>
              <a:prstGeom prst="rect">
                <a:avLst/>
              </a:prstGeom>
              <a:blipFill>
                <a:blip r:embed="rId15"/>
                <a:stretch>
                  <a:fillRect b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8A97FF-87C5-5122-72F1-7AF4041EF08F}"/>
                  </a:ext>
                </a:extLst>
              </p:cNvPr>
              <p:cNvSpPr txBox="1"/>
              <p:nvPr/>
            </p:nvSpPr>
            <p:spPr bwMode="auto">
              <a:xfrm>
                <a:off x="1080710" y="4240375"/>
                <a:ext cx="3070396" cy="375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利用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US" dirty="0" err="1"/>
                  <a:t>計算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err="1"/>
                  <a:t>比較容易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8A97FF-87C5-5122-72F1-7AF4041EF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0710" y="4240375"/>
                <a:ext cx="3070396" cy="375616"/>
              </a:xfrm>
              <a:prstGeom prst="rect">
                <a:avLst/>
              </a:prstGeom>
              <a:blipFill>
                <a:blip r:embed="rId16"/>
                <a:stretch>
                  <a:fillRect l="-123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6DF707-D83C-C777-71E6-FBAA5DC71AD0}"/>
                  </a:ext>
                </a:extLst>
              </p:cNvPr>
              <p:cNvSpPr txBox="1"/>
              <p:nvPr/>
            </p:nvSpPr>
            <p:spPr bwMode="auto">
              <a:xfrm>
                <a:off x="1023914" y="270232"/>
                <a:ext cx="7731955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TW" dirty="0"/>
                  <a:t>也是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/>
                  <a:t>的本徵態，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dirty="0"/>
                  <a:t>必須由這關係得出。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就與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有關。</a:t>
                </a:r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6DF707-D83C-C777-71E6-FBAA5DC71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3914" y="270232"/>
                <a:ext cx="7731955" cy="391261"/>
              </a:xfrm>
              <a:prstGeom prst="rect">
                <a:avLst/>
              </a:prstGeom>
              <a:blipFill>
                <a:blip r:embed="rId17"/>
                <a:stretch>
                  <a:fillRect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B1CBFBF4-7C2B-FD62-C7FB-76F59F984EF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7282"/>
          <a:stretch/>
        </p:blipFill>
        <p:spPr>
          <a:xfrm>
            <a:off x="5874870" y="783612"/>
            <a:ext cx="3301488" cy="283624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19969DB-11F2-8EF3-830F-F7C31B84F79A}"/>
              </a:ext>
            </a:extLst>
          </p:cNvPr>
          <p:cNvCxnSpPr>
            <a:cxnSpLocks/>
          </p:cNvCxnSpPr>
          <p:nvPr/>
        </p:nvCxnSpPr>
        <p:spPr>
          <a:xfrm flipV="1">
            <a:off x="7743692" y="1507466"/>
            <a:ext cx="435570" cy="3897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DC8434-31E5-6BD3-0C89-0402E55B40A7}"/>
                  </a:ext>
                </a:extLst>
              </p:cNvPr>
              <p:cNvSpPr txBox="1"/>
              <p:nvPr/>
            </p:nvSpPr>
            <p:spPr bwMode="auto">
              <a:xfrm>
                <a:off x="8179262" y="1253459"/>
                <a:ext cx="195182" cy="2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DC8434-31E5-6BD3-0C89-0402E55B4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79262" y="1253459"/>
                <a:ext cx="195182" cy="254007"/>
              </a:xfrm>
              <a:prstGeom prst="rect">
                <a:avLst/>
              </a:prstGeom>
              <a:blipFill>
                <a:blip r:embed="rId19"/>
                <a:stretch>
                  <a:fillRect l="-6250" t="-14286" r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0428288-2E54-63C0-569F-A33A9AE4F17A}"/>
              </a:ext>
            </a:extLst>
          </p:cNvPr>
          <p:cNvCxnSpPr>
            <a:cxnSpLocks/>
          </p:cNvCxnSpPr>
          <p:nvPr/>
        </p:nvCxnSpPr>
        <p:spPr>
          <a:xfrm>
            <a:off x="7736423" y="1883983"/>
            <a:ext cx="289426" cy="449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C4C335-AFCF-EB32-AFE8-22BA6C36C921}"/>
              </a:ext>
            </a:extLst>
          </p:cNvPr>
          <p:cNvCxnSpPr>
            <a:cxnSpLocks/>
          </p:cNvCxnSpPr>
          <p:nvPr/>
        </p:nvCxnSpPr>
        <p:spPr>
          <a:xfrm flipV="1">
            <a:off x="7711584" y="1730886"/>
            <a:ext cx="510916" cy="16974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74C40AF-A258-7DBA-919C-B0AA86AC0D5C}"/>
                  </a:ext>
                </a:extLst>
              </p:cNvPr>
              <p:cNvSpPr txBox="1"/>
              <p:nvPr/>
            </p:nvSpPr>
            <p:spPr bwMode="auto">
              <a:xfrm>
                <a:off x="8314578" y="1554456"/>
                <a:ext cx="195182" cy="256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74C40AF-A258-7DBA-919C-B0AA86AC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14578" y="1554456"/>
                <a:ext cx="195182" cy="256609"/>
              </a:xfrm>
              <a:prstGeom prst="rect">
                <a:avLst/>
              </a:prstGeom>
              <a:blipFill>
                <a:blip r:embed="rId20"/>
                <a:stretch>
                  <a:fillRect l="-29412" t="-14286" r="-23529" b="-2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D1651C-EBB9-381D-CAF5-1D46AC52A130}"/>
                  </a:ext>
                </a:extLst>
              </p:cNvPr>
              <p:cNvSpPr txBox="1"/>
              <p:nvPr/>
            </p:nvSpPr>
            <p:spPr bwMode="auto">
              <a:xfrm>
                <a:off x="8031822" y="2072074"/>
                <a:ext cx="172740" cy="256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D1651C-EBB9-381D-CAF5-1D46AC52A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31822" y="2072074"/>
                <a:ext cx="172740" cy="256609"/>
              </a:xfrm>
              <a:prstGeom prst="rect">
                <a:avLst/>
              </a:prstGeom>
              <a:blipFill>
                <a:blip r:embed="rId21"/>
                <a:stretch>
                  <a:fillRect l="-26667" t="-19048" r="-13333" b="-47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86F2460-C0CA-4EB7-E18A-37719CC6E92D}"/>
                  </a:ext>
                </a:extLst>
              </p:cNvPr>
              <p:cNvSpPr txBox="1"/>
              <p:nvPr/>
            </p:nvSpPr>
            <p:spPr bwMode="auto">
              <a:xfrm>
                <a:off x="7485047" y="1861339"/>
                <a:ext cx="133819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86F2460-C0CA-4EB7-E18A-37719CC6E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85047" y="1861339"/>
                <a:ext cx="133819" cy="215444"/>
              </a:xfrm>
              <a:prstGeom prst="rect">
                <a:avLst/>
              </a:prstGeom>
              <a:blipFill>
                <a:blip r:embed="rId22"/>
                <a:stretch>
                  <a:fillRect l="-18182" r="-18182"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1B0B38-DC3F-657D-401F-28FACFFCA16E}"/>
                  </a:ext>
                </a:extLst>
              </p:cNvPr>
              <p:cNvSpPr txBox="1"/>
              <p:nvPr/>
            </p:nvSpPr>
            <p:spPr bwMode="auto">
              <a:xfrm flipH="1">
                <a:off x="7180462" y="2133629"/>
                <a:ext cx="18702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1B0B38-DC3F-657D-401F-28FACFFCA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7180462" y="2133629"/>
                <a:ext cx="187028" cy="184666"/>
              </a:xfrm>
              <a:prstGeom prst="rect">
                <a:avLst/>
              </a:prstGeom>
              <a:blipFill>
                <a:blip r:embed="rId23"/>
                <a:stretch>
                  <a:fillRect l="-6250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191E6BA-70A7-1CA5-EA66-1B473744C1B6}"/>
                  </a:ext>
                </a:extLst>
              </p:cNvPr>
              <p:cNvSpPr txBox="1"/>
              <p:nvPr/>
            </p:nvSpPr>
            <p:spPr bwMode="auto">
              <a:xfrm flipH="1">
                <a:off x="7086948" y="2446092"/>
                <a:ext cx="18702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191E6BA-70A7-1CA5-EA66-1B473744C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7086948" y="2446092"/>
                <a:ext cx="187028" cy="184666"/>
              </a:xfrm>
              <a:prstGeom prst="rect">
                <a:avLst/>
              </a:prstGeom>
              <a:blipFill>
                <a:blip r:embed="rId24"/>
                <a:stretch>
                  <a:fillRect l="-20000" r="-20000" b="-3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834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8" grpId="0" animBg="1"/>
      <p:bldP spid="9" grpId="0" animBg="1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8C7145F6-3D90-E27B-028B-0D93D3286278}"/>
                  </a:ext>
                </a:extLst>
              </p:cNvPr>
              <p:cNvSpPr/>
              <p:nvPr/>
            </p:nvSpPr>
            <p:spPr>
              <a:xfrm>
                <a:off x="536649" y="363144"/>
                <a:ext cx="3383686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8C7145F6-3D90-E27B-028B-0D93D3286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49" y="363144"/>
                <a:ext cx="3383686" cy="665695"/>
              </a:xfrm>
              <a:prstGeom prst="rect">
                <a:avLst/>
              </a:prstGeom>
              <a:blipFill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8EB6C5EF-9C0C-F926-C44A-F701B52184AB}"/>
                  </a:ext>
                </a:extLst>
              </p:cNvPr>
              <p:cNvSpPr/>
              <p:nvPr/>
            </p:nvSpPr>
            <p:spPr>
              <a:xfrm>
                <a:off x="536650" y="1308794"/>
                <a:ext cx="6048672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8EB6C5EF-9C0C-F926-C44A-F701B5218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50" y="1308794"/>
                <a:ext cx="6048672" cy="665695"/>
              </a:xfrm>
              <a:prstGeom prst="rect">
                <a:avLst/>
              </a:prstGeom>
              <a:blipFill>
                <a:blip r:embed="rId3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U-turn Arrow 9">
            <a:extLst>
              <a:ext uri="{FF2B5EF4-FFF2-40B4-BE49-F238E27FC236}">
                <a16:creationId xmlns:a16="http://schemas.microsoft.com/office/drawing/2014/main" id="{6FD992D8-AFED-3CD2-96D6-DDF32D0E7950}"/>
              </a:ext>
            </a:extLst>
          </p:cNvPr>
          <p:cNvSpPr/>
          <p:nvPr/>
        </p:nvSpPr>
        <p:spPr>
          <a:xfrm>
            <a:off x="3920335" y="1236888"/>
            <a:ext cx="647476" cy="373355"/>
          </a:xfrm>
          <a:prstGeom prst="utur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F6186759-DF0E-6206-C827-7CDE41133A11}"/>
                  </a:ext>
                </a:extLst>
              </p:cNvPr>
              <p:cNvSpPr/>
              <p:nvPr/>
            </p:nvSpPr>
            <p:spPr>
              <a:xfrm>
                <a:off x="543695" y="4884143"/>
                <a:ext cx="24179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F6186759-DF0E-6206-C827-7CDE41133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95" y="4884143"/>
                <a:ext cx="241790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F2639F09-4AFB-6EE0-AE2A-AE24D1E37449}"/>
                  </a:ext>
                </a:extLst>
              </p:cNvPr>
              <p:cNvSpPr txBox="1"/>
              <p:nvPr/>
            </p:nvSpPr>
            <p:spPr bwMode="auto">
              <a:xfrm>
                <a:off x="543695" y="5517232"/>
                <a:ext cx="8280919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𝜕𝜃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F2639F09-4AFB-6EE0-AE2A-AE24D1E37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695" y="5517232"/>
                <a:ext cx="8280919" cy="720325"/>
              </a:xfrm>
              <a:prstGeom prst="rect">
                <a:avLst/>
              </a:prstGeom>
              <a:blipFill>
                <a:blip r:embed="rId5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44C14D8D-2A5E-A349-5D2D-CB87070E3042}"/>
                  </a:ext>
                </a:extLst>
              </p:cNvPr>
              <p:cNvSpPr/>
              <p:nvPr/>
            </p:nvSpPr>
            <p:spPr>
              <a:xfrm>
                <a:off x="536650" y="2151934"/>
                <a:ext cx="6048672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44C14D8D-2A5E-A349-5D2D-CB87070E3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50" y="2151934"/>
                <a:ext cx="6048672" cy="665695"/>
              </a:xfrm>
              <a:prstGeom prst="rect">
                <a:avLst/>
              </a:prstGeom>
              <a:blipFill>
                <a:blip r:embed="rId6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A836E78-BC69-19FF-59F3-98BD9422B71E}"/>
                  </a:ext>
                </a:extLst>
              </p:cNvPr>
              <p:cNvSpPr/>
              <p:nvPr/>
            </p:nvSpPr>
            <p:spPr>
              <a:xfrm>
                <a:off x="514145" y="2947172"/>
                <a:ext cx="7079288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A836E78-BC69-19FF-59F3-98BD9422B7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45" y="2947172"/>
                <a:ext cx="7079288" cy="720325"/>
              </a:xfrm>
              <a:prstGeom prst="rect">
                <a:avLst/>
              </a:prstGeom>
              <a:blipFill>
                <a:blip r:embed="rId7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C4FA53DF-3960-6980-AA4C-7340D2E24398}"/>
                  </a:ext>
                </a:extLst>
              </p:cNvPr>
              <p:cNvSpPr/>
              <p:nvPr/>
            </p:nvSpPr>
            <p:spPr>
              <a:xfrm>
                <a:off x="514145" y="3728442"/>
                <a:ext cx="4610490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C4FA53DF-3960-6980-AA4C-7340D2E243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45" y="3728442"/>
                <a:ext cx="4610490" cy="720325"/>
              </a:xfrm>
              <a:prstGeom prst="rect">
                <a:avLst/>
              </a:prstGeom>
              <a:blipFill>
                <a:blip r:embed="rId8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6CBFCD5B-6194-5628-9D01-9C1C5AF77BAB}"/>
                  </a:ext>
                </a:extLst>
              </p:cNvPr>
              <p:cNvSpPr/>
              <p:nvPr/>
            </p:nvSpPr>
            <p:spPr>
              <a:xfrm>
                <a:off x="5208741" y="4618850"/>
                <a:ext cx="1512168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=−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6CBFCD5B-6194-5628-9D01-9C1C5AF7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741" y="4618850"/>
                <a:ext cx="1512168" cy="665695"/>
              </a:xfrm>
              <a:prstGeom prst="rect">
                <a:avLst/>
              </a:prstGeom>
              <a:blipFill>
                <a:blip r:embed="rId9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374EF9-4C30-2CC7-8A00-4EB1267C4D62}"/>
              </a:ext>
            </a:extLst>
          </p:cNvPr>
          <p:cNvCxnSpPr/>
          <p:nvPr/>
        </p:nvCxnSpPr>
        <p:spPr>
          <a:xfrm flipV="1">
            <a:off x="2228492" y="4210366"/>
            <a:ext cx="1332494" cy="6737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96AAEC-69D2-3B9C-99A6-CB65CDB9A854}"/>
              </a:ext>
            </a:extLst>
          </p:cNvPr>
          <p:cNvCxnSpPr>
            <a:cxnSpLocks/>
          </p:cNvCxnSpPr>
          <p:nvPr/>
        </p:nvCxnSpPr>
        <p:spPr>
          <a:xfrm flipV="1">
            <a:off x="2799150" y="4329567"/>
            <a:ext cx="1701459" cy="6737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3">
                <a:extLst>
                  <a:ext uri="{FF2B5EF4-FFF2-40B4-BE49-F238E27FC236}">
                    <a16:creationId xmlns:a16="http://schemas.microsoft.com/office/drawing/2014/main" id="{FB173B42-4425-3F4B-42F1-3DF163F2440C}"/>
                  </a:ext>
                </a:extLst>
              </p:cNvPr>
              <p:cNvSpPr/>
              <p:nvPr/>
            </p:nvSpPr>
            <p:spPr>
              <a:xfrm>
                <a:off x="6270718" y="464335"/>
                <a:ext cx="24179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矩形 3">
                <a:extLst>
                  <a:ext uri="{FF2B5EF4-FFF2-40B4-BE49-F238E27FC236}">
                    <a16:creationId xmlns:a16="http://schemas.microsoft.com/office/drawing/2014/main" id="{FB173B42-4425-3F4B-42F1-3DF163F244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718" y="464335"/>
                <a:ext cx="241790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296F5B-DE60-DEEA-2C8A-3E7F6AD5B13B}"/>
                  </a:ext>
                </a:extLst>
              </p:cNvPr>
              <p:cNvSpPr txBox="1"/>
              <p:nvPr/>
            </p:nvSpPr>
            <p:spPr bwMode="auto">
              <a:xfrm>
                <a:off x="3873859" y="464335"/>
                <a:ext cx="27774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可以利用此式得到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296F5B-DE60-DEEA-2C8A-3E7F6AD5B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3859" y="464335"/>
                <a:ext cx="2777462" cy="369332"/>
              </a:xfrm>
              <a:prstGeom prst="rect">
                <a:avLst/>
              </a:prstGeom>
              <a:blipFill>
                <a:blip r:embed="rId11"/>
                <a:stretch>
                  <a:fillRect l="-181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FF10F9-837D-DF43-B154-B9833398487A}"/>
              </a:ext>
            </a:extLst>
          </p:cNvPr>
          <p:cNvCxnSpPr>
            <a:cxnSpLocks/>
          </p:cNvCxnSpPr>
          <p:nvPr/>
        </p:nvCxnSpPr>
        <p:spPr>
          <a:xfrm flipH="1">
            <a:off x="3375214" y="1376349"/>
            <a:ext cx="864096" cy="9618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BC951D3D-9613-ECA0-BA53-C99D4A95C3CB}"/>
              </a:ext>
            </a:extLst>
          </p:cNvPr>
          <p:cNvSpPr/>
          <p:nvPr/>
        </p:nvSpPr>
        <p:spPr>
          <a:xfrm>
            <a:off x="1719030" y="2266150"/>
            <a:ext cx="648072" cy="5514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245E20B-7B26-9618-AFB2-E9B526F25635}"/>
                  </a:ext>
                </a:extLst>
              </p:cNvPr>
              <p:cNvSpPr txBox="1"/>
              <p:nvPr/>
            </p:nvSpPr>
            <p:spPr bwMode="auto">
              <a:xfrm>
                <a:off x="4576568" y="811435"/>
                <a:ext cx="4572000" cy="533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en-US" dirty="0" err="1"/>
                  <a:t>卡在中間，但對它有作用的就是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</m:oMath>
                </a14:m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245E20B-7B26-9618-AFB2-E9B526F25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6568" y="811435"/>
                <a:ext cx="4572000" cy="533351"/>
              </a:xfrm>
              <a:prstGeom prst="rect">
                <a:avLst/>
              </a:prstGeom>
              <a:blipFill>
                <a:blip r:embed="rId12"/>
                <a:stretch>
                  <a:fillRect b="-454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8052C9-4859-D7C9-1D14-EADC52CE005F}"/>
                  </a:ext>
                </a:extLst>
              </p:cNvPr>
              <p:cNvSpPr txBox="1"/>
              <p:nvPr/>
            </p:nvSpPr>
            <p:spPr bwMode="auto">
              <a:xfrm>
                <a:off x="6406590" y="1358065"/>
                <a:ext cx="2703476" cy="533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en-US" dirty="0"/>
                  <a:t>的微分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</m:oMath>
                </a14:m>
                <a:r>
                  <a:rPr lang="en-US" dirty="0"/>
                  <a:t>得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8052C9-4859-D7C9-1D14-EADC52CE0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6590" y="1358065"/>
                <a:ext cx="2703476" cy="533351"/>
              </a:xfrm>
              <a:prstGeom prst="rect">
                <a:avLst/>
              </a:prstGeom>
              <a:blipFill>
                <a:blip r:embed="rId13"/>
                <a:stretch>
                  <a:fillRect r="-1402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2F2110-D3C5-337F-EC67-32C99409A455}"/>
                  </a:ext>
                </a:extLst>
              </p:cNvPr>
              <p:cNvSpPr txBox="1"/>
              <p:nvPr/>
            </p:nvSpPr>
            <p:spPr bwMode="auto">
              <a:xfrm>
                <a:off x="6553093" y="2172231"/>
                <a:ext cx="2231739" cy="65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加一項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cot</m:t>
                        </m:r>
                      </m:fName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後</a:t>
                </a:r>
                <a:r>
                  <a:rPr lang="zh-TW" altLang="en-US" dirty="0">
                    <a:ea typeface="Cambria Math" panose="02040503050406030204" pitchFamily="18" charset="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en-US" dirty="0"/>
                  <a:t>可以提到前面。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2F2110-D3C5-337F-EC67-32C99409A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93" y="2172231"/>
                <a:ext cx="2231739" cy="656975"/>
              </a:xfrm>
              <a:prstGeom prst="rect">
                <a:avLst/>
              </a:prstGeom>
              <a:blipFill>
                <a:blip r:embed="rId14"/>
                <a:stretch>
                  <a:fillRect l="-2273" t="-3774" r="-2273" b="-1320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3">
                <a:extLst>
                  <a:ext uri="{FF2B5EF4-FFF2-40B4-BE49-F238E27FC236}">
                    <a16:creationId xmlns:a16="http://schemas.microsoft.com/office/drawing/2014/main" id="{C5E5E711-ED81-19A8-478C-F4E0AC3D398F}"/>
                  </a:ext>
                </a:extLst>
              </p:cNvPr>
              <p:cNvSpPr/>
              <p:nvPr/>
            </p:nvSpPr>
            <p:spPr>
              <a:xfrm>
                <a:off x="6912878" y="4627792"/>
                <a:ext cx="1646912" cy="6948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4" name="矩形 3">
                <a:extLst>
                  <a:ext uri="{FF2B5EF4-FFF2-40B4-BE49-F238E27FC236}">
                    <a16:creationId xmlns:a16="http://schemas.microsoft.com/office/drawing/2014/main" id="{C5E5E711-ED81-19A8-478C-F4E0AC3D3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878" y="4627792"/>
                <a:ext cx="1646912" cy="694806"/>
              </a:xfrm>
              <a:prstGeom prst="rect">
                <a:avLst/>
              </a:prstGeom>
              <a:blipFill>
                <a:blip r:embed="rId1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92EFE6-881B-29F2-0AD7-4E1318B0BB79}"/>
                  </a:ext>
                </a:extLst>
              </p:cNvPr>
              <p:cNvSpPr txBox="1"/>
              <p:nvPr/>
            </p:nvSpPr>
            <p:spPr bwMode="auto">
              <a:xfrm>
                <a:off x="536649" y="6239720"/>
                <a:ext cx="3695615" cy="533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沒有交叉項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i="1">
                            <a:latin typeface="Cambria Math"/>
                          </a:rPr>
                          <m:t>𝜕</m:t>
                        </m:r>
                      </m:num>
                      <m:den>
                        <m:r>
                          <a:rPr lang="zh-TW" altLang="en-US" i="1">
                            <a:latin typeface="Cambria Math"/>
                            <a:ea typeface="Cambria Math"/>
                          </a:rPr>
                          <m:t>𝜕𝜃</m:t>
                        </m:r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92EFE6-881B-29F2-0AD7-4E1318B0B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649" y="6239720"/>
                <a:ext cx="3695615" cy="533351"/>
              </a:xfrm>
              <a:prstGeom prst="rect">
                <a:avLst/>
              </a:prstGeom>
              <a:blipFill>
                <a:blip r:embed="rId16"/>
                <a:stretch>
                  <a:fillRect l="-1370" b="-69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759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5" grpId="0" animBg="1"/>
      <p:bldP spid="4" grpId="0" animBg="1"/>
      <p:bldP spid="8" grpId="0" animBg="1"/>
      <p:bldP spid="9" grpId="0" animBg="1"/>
      <p:bldP spid="14" grpId="0" animBg="1"/>
      <p:bldP spid="20" grpId="0"/>
      <p:bldP spid="21" grpId="0"/>
      <p:bldP spid="23" grpId="0"/>
      <p:bldP spid="24" grpId="0" animBg="1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F71DB-FFFE-3520-22D6-30CAD285C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081"/>
          <a:stretch/>
        </p:blipFill>
        <p:spPr>
          <a:xfrm>
            <a:off x="899592" y="1124744"/>
            <a:ext cx="7639475" cy="2087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28D162-20A0-BE45-AF50-C76526DE163A}"/>
              </a:ext>
            </a:extLst>
          </p:cNvPr>
          <p:cNvSpPr txBox="1"/>
          <p:nvPr/>
        </p:nvSpPr>
        <p:spPr bwMode="auto">
          <a:xfrm>
            <a:off x="4274705" y="1196185"/>
            <a:ext cx="20168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另一個推導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4C0C0B62-4885-120B-1C7C-609DF44DA38E}"/>
                  </a:ext>
                </a:extLst>
              </p:cNvPr>
              <p:cNvSpPr txBox="1"/>
              <p:nvPr/>
            </p:nvSpPr>
            <p:spPr bwMode="auto">
              <a:xfrm>
                <a:off x="899592" y="3458321"/>
                <a:ext cx="4587986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𝜕𝜃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4C0C0B62-4885-120B-1C7C-609DF44DA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458321"/>
                <a:ext cx="4587986" cy="717312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9294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59514DF9-4451-2077-19C2-7EFF635B4346}"/>
                  </a:ext>
                </a:extLst>
              </p:cNvPr>
              <p:cNvSpPr txBox="1"/>
              <p:nvPr/>
            </p:nvSpPr>
            <p:spPr bwMode="auto">
              <a:xfrm>
                <a:off x="2915816" y="1641792"/>
                <a:ext cx="27498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59514DF9-4451-2077-19C2-7EFF635B4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5816" y="1641792"/>
                <a:ext cx="2749869" cy="369332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CD24366A-B7C3-FB96-B9C9-2B462DCD8C5B}"/>
                  </a:ext>
                </a:extLst>
              </p:cNvPr>
              <p:cNvSpPr txBox="1"/>
              <p:nvPr/>
            </p:nvSpPr>
            <p:spPr bwMode="auto">
              <a:xfrm>
                <a:off x="2915816" y="853203"/>
                <a:ext cx="151199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CD24366A-B7C3-FB96-B9C9-2B462DCD8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5816" y="853203"/>
                <a:ext cx="1511994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3E23193-99BE-DECA-139F-10469B079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2050340"/>
            <a:ext cx="5473278" cy="2757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FC5C5-CDA3-3F80-36A0-FD4488F2F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4846875"/>
            <a:ext cx="6912768" cy="1883588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88CC242E-09B3-3D15-EDC3-13E8F04F5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42317"/>
            <a:ext cx="7079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位置與動量不能同時</a:t>
            </a: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精準測量，兩個量的不準度滿足測不準原理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。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C1103695-47C0-BCBA-3619-F3E03B96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1222535"/>
            <a:ext cx="7079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位置與動量恰好也不對易。這兩件事是否彼此相關？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33AB7D-D9B1-28E5-3AAB-C53F0C89543B}"/>
              </a:ext>
            </a:extLst>
          </p:cNvPr>
          <p:cNvSpPr/>
          <p:nvPr/>
        </p:nvSpPr>
        <p:spPr>
          <a:xfrm>
            <a:off x="3563888" y="4807659"/>
            <a:ext cx="2448272" cy="5655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3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EAA41B25-92EE-0F6C-E71F-D7163EE302D9}"/>
                  </a:ext>
                </a:extLst>
              </p:cNvPr>
              <p:cNvSpPr txBox="1"/>
              <p:nvPr/>
            </p:nvSpPr>
            <p:spPr bwMode="auto">
              <a:xfrm>
                <a:off x="654958" y="2235823"/>
                <a:ext cx="6128473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𝑙𝑚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𝑙𝑚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EAA41B25-92EE-0F6C-E71F-D7163EE30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958" y="2235823"/>
                <a:ext cx="6128473" cy="694806"/>
              </a:xfrm>
              <a:prstGeom prst="rect">
                <a:avLst/>
              </a:prstGeom>
              <a:blipFill>
                <a:blip r:embed="rId2"/>
                <a:stretch>
                  <a:fillRect b="-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731DEFF4-065E-1BAF-C254-E0568C0F8981}"/>
                  </a:ext>
                </a:extLst>
              </p:cNvPr>
              <p:cNvSpPr txBox="1"/>
              <p:nvPr/>
            </p:nvSpPr>
            <p:spPr bwMode="auto">
              <a:xfrm>
                <a:off x="2196405" y="3013040"/>
                <a:ext cx="3045577" cy="6646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731DEFF4-065E-1BAF-C254-E0568C0F8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6405" y="3013040"/>
                <a:ext cx="3045577" cy="66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29B552C-87DE-A9BC-58D1-9DE549FBCBB5}"/>
              </a:ext>
            </a:extLst>
          </p:cNvPr>
          <p:cNvSpPr txBox="1"/>
          <p:nvPr/>
        </p:nvSpPr>
        <p:spPr bwMode="auto">
          <a:xfrm>
            <a:off x="654958" y="3180015"/>
            <a:ext cx="1756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代入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已知的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395EFAD-241D-15F2-28AA-560384D500F8}"/>
                  </a:ext>
                </a:extLst>
              </p:cNvPr>
              <p:cNvSpPr txBox="1"/>
              <p:nvPr/>
            </p:nvSpPr>
            <p:spPr bwMode="auto">
              <a:xfrm>
                <a:off x="732175" y="3744357"/>
                <a:ext cx="6312480" cy="7062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395EFAD-241D-15F2-28AA-560384D50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175" y="3744357"/>
                <a:ext cx="6312480" cy="706284"/>
              </a:xfrm>
              <a:prstGeom prst="rect">
                <a:avLst/>
              </a:prstGeom>
              <a:blipFill>
                <a:blip r:embed="rId4"/>
                <a:stretch>
                  <a:fillRect b="-70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6572B198-0781-EE7E-1A6A-58588D924586}"/>
                  </a:ext>
                </a:extLst>
              </p:cNvPr>
              <p:cNvSpPr txBox="1"/>
              <p:nvPr/>
            </p:nvSpPr>
            <p:spPr bwMode="auto">
              <a:xfrm>
                <a:off x="718343" y="4700133"/>
                <a:ext cx="4896543" cy="6424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𝑑𝑃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6572B198-0781-EE7E-1A6A-58588D924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343" y="4700133"/>
                <a:ext cx="4896543" cy="642484"/>
              </a:xfrm>
              <a:prstGeom prst="rect">
                <a:avLst/>
              </a:prstGeom>
              <a:blipFill>
                <a:blip r:embed="rId5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 descr="D:\Dropbox\Documents\課程\YoungTextBook\Images\Chapter41\A_Images\A_Figures_and_Photos\41_05_Figure.jpg">
            <a:extLst>
              <a:ext uri="{FF2B5EF4-FFF2-40B4-BE49-F238E27FC236}">
                <a16:creationId xmlns:a16="http://schemas.microsoft.com/office/drawing/2014/main" id="{E15BA6CE-447C-E313-99B4-0575990A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39" y="1380046"/>
            <a:ext cx="1857424" cy="222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E89490-278D-A97D-4341-88EE84DE3856}"/>
                  </a:ext>
                </a:extLst>
              </p:cNvPr>
              <p:cNvSpPr txBox="1"/>
              <p:nvPr/>
            </p:nvSpPr>
            <p:spPr bwMode="auto">
              <a:xfrm>
                <a:off x="650316" y="5378928"/>
                <a:ext cx="72975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這是解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l-GR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b="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的方程式。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可見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≡</m:t>
                    </m:r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同時與兩個量子數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有關。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E89490-278D-A97D-4341-88EE84DE3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316" y="5378928"/>
                <a:ext cx="7297538" cy="369332"/>
              </a:xfrm>
              <a:prstGeom prst="rect">
                <a:avLst/>
              </a:prstGeom>
              <a:blipFill>
                <a:blip r:embed="rId7"/>
                <a:stretch>
                  <a:fillRect l="-69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D7219F70-43A1-9798-199C-3DB1206001FC}"/>
                  </a:ext>
                </a:extLst>
              </p:cNvPr>
              <p:cNvSpPr txBox="1"/>
              <p:nvPr/>
            </p:nvSpPr>
            <p:spPr bwMode="auto">
              <a:xfrm>
                <a:off x="691414" y="382084"/>
                <a:ext cx="4421098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𝜕𝜃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D7219F70-43A1-9798-199C-3DB120600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414" y="382084"/>
                <a:ext cx="4421098" cy="717312"/>
              </a:xfrm>
              <a:prstGeom prst="rect">
                <a:avLst/>
              </a:prstGeom>
              <a:blipFill>
                <a:blip r:embed="rId8"/>
                <a:stretch>
                  <a:fillRect b="-35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53370A-B77D-7EFE-6E30-EFBD92EF9977}"/>
                  </a:ext>
                </a:extLst>
              </p:cNvPr>
              <p:cNvSpPr txBox="1"/>
              <p:nvPr/>
            </p:nvSpPr>
            <p:spPr bwMode="auto">
              <a:xfrm>
                <a:off x="664148" y="1109740"/>
                <a:ext cx="46618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注意：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無關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都與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無關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53370A-B77D-7EFE-6E30-EFBD92EF9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148" y="1109740"/>
                <a:ext cx="4661852" cy="369332"/>
              </a:xfrm>
              <a:prstGeom prst="rect">
                <a:avLst/>
              </a:prstGeom>
              <a:blipFill>
                <a:blip r:embed="rId9"/>
                <a:stretch>
                  <a:fillRect l="-10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735FB9-D128-508C-78F4-C00C21AE3411}"/>
                  </a:ext>
                </a:extLst>
              </p:cNvPr>
              <p:cNvSpPr txBox="1"/>
              <p:nvPr/>
            </p:nvSpPr>
            <p:spPr bwMode="auto">
              <a:xfrm>
                <a:off x="650316" y="1467655"/>
                <a:ext cx="63649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這就是一開始</a:t>
                </a:r>
                <a:r>
                  <a:rPr lang="en-US" dirty="0"/>
                  <a:t>可以寫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的原因。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735FB9-D128-508C-78F4-C00C21AE3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316" y="1467655"/>
                <a:ext cx="6364967" cy="369332"/>
              </a:xfrm>
              <a:prstGeom prst="rect">
                <a:avLst/>
              </a:prstGeom>
              <a:blipFill>
                <a:blip r:embed="rId11"/>
                <a:stretch>
                  <a:fillRect l="-7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1435FF-DA21-E534-BFA0-DF107FEE33EE}"/>
                  </a:ext>
                </a:extLst>
              </p:cNvPr>
              <p:cNvSpPr txBox="1"/>
              <p:nvPr/>
            </p:nvSpPr>
            <p:spPr bwMode="auto">
              <a:xfrm>
                <a:off x="664148" y="1849944"/>
                <a:ext cx="30403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GB" dirty="0"/>
                  <a:t>就</a:t>
                </a:r>
                <a:r>
                  <a:rPr lang="en-TW" dirty="0"/>
                  <a:t>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/>
                  <a:t>的本徵態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/>
                      <m:t>。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1435FF-DA21-E534-BFA0-DF107FEE3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148" y="1849944"/>
                <a:ext cx="3040341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91A20252-09F4-BE36-71C4-F6611B21B0D1}"/>
                  </a:ext>
                </a:extLst>
              </p:cNvPr>
              <p:cNvSpPr txBox="1"/>
              <p:nvPr/>
            </p:nvSpPr>
            <p:spPr bwMode="auto">
              <a:xfrm>
                <a:off x="6551714" y="5775774"/>
                <a:ext cx="196399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91A20252-09F4-BE36-71C4-F6611B21B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1714" y="5775774"/>
                <a:ext cx="1963999" cy="369332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E908D3-8F0F-EC11-5C87-5EEF7EA723D8}"/>
                  </a:ext>
                </a:extLst>
              </p:cNvPr>
              <p:cNvSpPr txBox="1"/>
              <p:nvPr/>
            </p:nvSpPr>
            <p:spPr bwMode="auto">
              <a:xfrm>
                <a:off x="664148" y="5775774"/>
                <a:ext cx="66888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此式只與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有關，因此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滿足同樣的式子：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E908D3-8F0F-EC11-5C87-5EEF7EA72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148" y="5775774"/>
                <a:ext cx="6688898" cy="369332"/>
              </a:xfrm>
              <a:prstGeom prst="rect">
                <a:avLst/>
              </a:prstGeom>
              <a:blipFill>
                <a:blip r:embed="rId14"/>
                <a:stretch>
                  <a:fillRect l="-7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A56560A-9C41-24B9-21C9-6484C57543BA}"/>
              </a:ext>
            </a:extLst>
          </p:cNvPr>
          <p:cNvSpPr txBox="1"/>
          <p:nvPr/>
        </p:nvSpPr>
        <p:spPr bwMode="auto">
          <a:xfrm>
            <a:off x="5724128" y="4797152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注意偏微分可以改為常微分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485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 animBg="1"/>
      <p:bldP spid="12" grpId="0"/>
      <p:bldP spid="14" grpId="0"/>
      <p:bldP spid="9" grpId="0" animBg="1"/>
      <p:bldP spid="11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250FA-5072-3FD1-882A-C383BC740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FD6CF72D-23B5-D92D-6174-A9039A1ABA03}"/>
                  </a:ext>
                </a:extLst>
              </p:cNvPr>
              <p:cNvSpPr txBox="1"/>
              <p:nvPr/>
            </p:nvSpPr>
            <p:spPr bwMode="auto">
              <a:xfrm>
                <a:off x="894535" y="1042757"/>
                <a:ext cx="5616624" cy="7146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FD6CF72D-23B5-D92D-6174-A9039A1AB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535" y="1042757"/>
                <a:ext cx="5616624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9C696C-E201-5DDF-0C40-496301C1ABE5}"/>
                  </a:ext>
                </a:extLst>
              </p:cNvPr>
              <p:cNvSpPr txBox="1"/>
              <p:nvPr/>
            </p:nvSpPr>
            <p:spPr bwMode="auto">
              <a:xfrm>
                <a:off x="894535" y="1850378"/>
                <a:ext cx="79643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的方程式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就是標準的Associated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Legendre Equation。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9C696C-E201-5DDF-0C40-496301C1A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535" y="1850378"/>
                <a:ext cx="7964320" cy="369332"/>
              </a:xfrm>
              <a:prstGeom prst="rect">
                <a:avLst/>
              </a:prstGeom>
              <a:blipFill>
                <a:blip r:embed="rId3"/>
                <a:stretch>
                  <a:fillRect l="-6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930EA54-93B1-9AD0-9730-75EF7B40EC2C}"/>
              </a:ext>
            </a:extLst>
          </p:cNvPr>
          <p:cNvSpPr txBox="1"/>
          <p:nvPr/>
        </p:nvSpPr>
        <p:spPr bwMode="auto">
          <a:xfrm>
            <a:off x="894535" y="4926370"/>
            <a:ext cx="7964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它們都出現在古典物理以極座標表示的波動方程式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適用於球形邊界條件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1BEE7B-4A9E-E2C6-3B4D-96E15745F82B}"/>
              </a:ext>
            </a:extLst>
          </p:cNvPr>
          <p:cNvSpPr txBox="1"/>
          <p:nvPr/>
        </p:nvSpPr>
        <p:spPr bwMode="auto">
          <a:xfrm>
            <a:off x="899592" y="5373216"/>
            <a:ext cx="7775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在角度相關的波函數，古典波動方程式與薛丁格波方程式幾乎完全一致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2AE44B-977E-8988-92C6-0969F68B79D1}"/>
                  </a:ext>
                </a:extLst>
              </p:cNvPr>
              <p:cNvSpPr txBox="1"/>
              <p:nvPr/>
            </p:nvSpPr>
            <p:spPr bwMode="auto">
              <a:xfrm>
                <a:off x="904937" y="2229799"/>
                <a:ext cx="65423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它的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就是標準的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Associated Legendre Function。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2AE44B-977E-8988-92C6-0969F68B7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4937" y="2229799"/>
                <a:ext cx="6542325" cy="369332"/>
              </a:xfrm>
              <a:prstGeom prst="rect">
                <a:avLst/>
              </a:prstGeom>
              <a:blipFill>
                <a:blip r:embed="rId4"/>
                <a:stretch>
                  <a:fillRect l="-77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3C412FF-342A-2A8E-7AFA-67C02CD6C624}"/>
                  </a:ext>
                </a:extLst>
              </p:cNvPr>
              <p:cNvSpPr txBox="1"/>
              <p:nvPr/>
            </p:nvSpPr>
            <p:spPr bwMode="auto">
              <a:xfrm>
                <a:off x="935296" y="2660596"/>
                <a:ext cx="72769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在特殊的情況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方程式簡化為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標準的Legendre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Equation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3C412FF-342A-2A8E-7AFA-67C02CD6C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5296" y="2660596"/>
                <a:ext cx="7276959" cy="369332"/>
              </a:xfrm>
              <a:prstGeom prst="rect">
                <a:avLst/>
              </a:prstGeom>
              <a:blipFill>
                <a:blip r:embed="rId5"/>
                <a:stretch>
                  <a:fillRect l="-6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1">
                <a:extLst>
                  <a:ext uri="{FF2B5EF4-FFF2-40B4-BE49-F238E27FC236}">
                    <a16:creationId xmlns:a16="http://schemas.microsoft.com/office/drawing/2014/main" id="{AB981059-D54D-498C-FBA0-F0DA197D869E}"/>
                  </a:ext>
                </a:extLst>
              </p:cNvPr>
              <p:cNvSpPr txBox="1"/>
              <p:nvPr/>
            </p:nvSpPr>
            <p:spPr bwMode="auto">
              <a:xfrm>
                <a:off x="935296" y="3111329"/>
                <a:ext cx="4067847" cy="75206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11">
                <a:extLst>
                  <a:ext uri="{FF2B5EF4-FFF2-40B4-BE49-F238E27FC236}">
                    <a16:creationId xmlns:a16="http://schemas.microsoft.com/office/drawing/2014/main" id="{AB981059-D54D-498C-FBA0-F0DA197D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5296" y="3111329"/>
                <a:ext cx="4067847" cy="7520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C4AED8-3A6F-4A2C-CE55-17D6C439D232}"/>
                  </a:ext>
                </a:extLst>
              </p:cNvPr>
              <p:cNvSpPr txBox="1"/>
              <p:nvPr/>
            </p:nvSpPr>
            <p:spPr bwMode="auto">
              <a:xfrm>
                <a:off x="935296" y="3950426"/>
                <a:ext cx="6542325" cy="38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它的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就是標準的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Legendre Function。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C4AED8-3A6F-4A2C-CE55-17D6C439D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5296" y="3950426"/>
                <a:ext cx="6542325" cy="382028"/>
              </a:xfrm>
              <a:prstGeom prst="rect">
                <a:avLst/>
              </a:prstGeom>
              <a:blipFill>
                <a:blip r:embed="rId7"/>
                <a:stretch>
                  <a:fillRect l="-775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2BC010-FBA0-F0A7-A927-6A0D67995ABE}"/>
                  </a:ext>
                </a:extLst>
              </p:cNvPr>
              <p:cNvSpPr txBox="1"/>
              <p:nvPr/>
            </p:nvSpPr>
            <p:spPr bwMode="auto">
              <a:xfrm>
                <a:off x="928894" y="4367103"/>
                <a:ext cx="7964320" cy="38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可以由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的微分得出。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12BC010-FBA0-F0A7-A927-6A0D67995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8894" y="4367103"/>
                <a:ext cx="7964320" cy="382028"/>
              </a:xfrm>
              <a:prstGeom prst="rect">
                <a:avLst/>
              </a:prstGeom>
              <a:blipFill>
                <a:blip r:embed="rId8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375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0" grpId="0"/>
      <p:bldP spid="21" grpId="0" animBg="1"/>
      <p:bldP spid="22" grpId="0"/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4E752140-464D-A164-72C1-D4F9C8DD49DB}"/>
                  </a:ext>
                </a:extLst>
              </p:cNvPr>
              <p:cNvSpPr txBox="1"/>
              <p:nvPr/>
            </p:nvSpPr>
            <p:spPr bwMode="auto">
              <a:xfrm>
                <a:off x="1115616" y="1194177"/>
                <a:ext cx="5041156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4E752140-464D-A164-72C1-D4F9C8DD4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1194177"/>
                <a:ext cx="5041156" cy="7203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D9EEDB-EB51-DEF1-73F3-E9D45D603CA0}"/>
                  </a:ext>
                </a:extLst>
              </p:cNvPr>
              <p:cNvSpPr txBox="1"/>
              <p:nvPr/>
            </p:nvSpPr>
            <p:spPr bwMode="auto">
              <a:xfrm>
                <a:off x="1115616" y="764704"/>
                <a:ext cx="78843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依舊記為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以簡化符號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同時也可以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方程式求解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再次確認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是整數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D9EEDB-EB51-DEF1-73F3-E9D45D603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764704"/>
                <a:ext cx="7884368" cy="369332"/>
              </a:xfrm>
              <a:prstGeom prst="rect">
                <a:avLst/>
              </a:prstGeom>
              <a:blipFill>
                <a:blip r:embed="rId3"/>
                <a:stretch>
                  <a:fillRect l="-482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33DFA52-E66E-C8EC-9861-395C091E25A3}"/>
              </a:ext>
            </a:extLst>
          </p:cNvPr>
          <p:cNvSpPr txBox="1"/>
          <p:nvPr/>
        </p:nvSpPr>
        <p:spPr bwMode="auto">
          <a:xfrm>
            <a:off x="1099260" y="2816885"/>
            <a:ext cx="19150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變更變數：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425E6770-BA89-63A4-CD31-291403A74CE8}"/>
                  </a:ext>
                </a:extLst>
              </p:cNvPr>
              <p:cNvSpPr txBox="1"/>
              <p:nvPr/>
            </p:nvSpPr>
            <p:spPr bwMode="auto">
              <a:xfrm>
                <a:off x="1115616" y="5963545"/>
                <a:ext cx="5328592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425E6770-BA89-63A4-CD31-291403A74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5963545"/>
                <a:ext cx="5328592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214A8CD6-8C32-F103-EBA1-79E6B201CE01}"/>
                  </a:ext>
                </a:extLst>
              </p:cNvPr>
              <p:cNvSpPr txBox="1"/>
              <p:nvPr/>
            </p:nvSpPr>
            <p:spPr bwMode="auto">
              <a:xfrm>
                <a:off x="4906920" y="2856036"/>
                <a:ext cx="180020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1−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214A8CD6-8C32-F103-EBA1-79E6B201C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6920" y="2856036"/>
                <a:ext cx="18002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3510FE58-D677-6EEF-0DA6-28B5F0A23E34}"/>
                  </a:ext>
                </a:extLst>
              </p:cNvPr>
              <p:cNvSpPr txBox="1"/>
              <p:nvPr/>
            </p:nvSpPr>
            <p:spPr bwMode="auto">
              <a:xfrm>
                <a:off x="2442347" y="2856036"/>
                <a:ext cx="232055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𝑧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≡</m:t>
                    </m:r>
                    <m:func>
                      <m:func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i="0" smtClean="0">
                            <a:latin typeface="Cambria Math" panose="02040503050406030204" pitchFamily="18" charset="0"/>
                            <a:ea typeface="Cambria Math"/>
                          </a:rPr>
                          <m:t>cos</m:t>
                        </m:r>
                      </m:fName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/>
                      </a:rPr>
                      <m:t>0&lt;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𝑧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&lt;1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3510FE58-D677-6EEF-0DA6-28B5F0A23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2347" y="2856036"/>
                <a:ext cx="2320559" cy="369332"/>
              </a:xfrm>
              <a:prstGeom prst="rect">
                <a:avLst/>
              </a:prstGeom>
              <a:blipFill>
                <a:blip r:embed="rId6"/>
                <a:stretch>
                  <a:fillRect t="-10345" b="-275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BC6CA454-73ED-BA57-DC6D-92E435E79E2E}"/>
                  </a:ext>
                </a:extLst>
              </p:cNvPr>
              <p:cNvSpPr txBox="1"/>
              <p:nvPr/>
            </p:nvSpPr>
            <p:spPr bwMode="auto">
              <a:xfrm>
                <a:off x="1128985" y="3350526"/>
                <a:ext cx="2722935" cy="61831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BC6CA454-73ED-BA57-DC6D-92E435E79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985" y="3350526"/>
                <a:ext cx="2722935" cy="618311"/>
              </a:xfrm>
              <a:prstGeom prst="rect">
                <a:avLst/>
              </a:prstGeom>
              <a:blipFill>
                <a:blip r:embed="rId7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>
            <a:extLst>
              <a:ext uri="{FF2B5EF4-FFF2-40B4-BE49-F238E27FC236}">
                <a16:creationId xmlns:a16="http://schemas.microsoft.com/office/drawing/2014/main" id="{24D56963-738C-C5F8-C86C-5D55176D9531}"/>
              </a:ext>
            </a:extLst>
          </p:cNvPr>
          <p:cNvSpPr/>
          <p:nvPr/>
        </p:nvSpPr>
        <p:spPr>
          <a:xfrm>
            <a:off x="3966073" y="4087188"/>
            <a:ext cx="432048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3CB10-C717-7A63-F63E-9F2BFB9DDE3D}"/>
              </a:ext>
            </a:extLst>
          </p:cNvPr>
          <p:cNvSpPr txBox="1"/>
          <p:nvPr/>
        </p:nvSpPr>
        <p:spPr bwMode="auto">
          <a:xfrm>
            <a:off x="1055890" y="364972"/>
            <a:ext cx="6684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方法一：直接求解微分方程式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Associated Legendre Equation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EF26EBC4-F970-B890-9018-E381E486A188}"/>
                  </a:ext>
                </a:extLst>
              </p:cNvPr>
              <p:cNvSpPr txBox="1"/>
              <p:nvPr/>
            </p:nvSpPr>
            <p:spPr bwMode="auto">
              <a:xfrm>
                <a:off x="1099260" y="4591425"/>
                <a:ext cx="4764135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𝑑𝑃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EF26EBC4-F970-B890-9018-E381E486A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9260" y="4591425"/>
                <a:ext cx="4764135" cy="7203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76DE621E-DE17-B2D5-A3CB-FBEE7E189D4F}"/>
                  </a:ext>
                </a:extLst>
              </p:cNvPr>
              <p:cNvSpPr txBox="1"/>
              <p:nvPr/>
            </p:nvSpPr>
            <p:spPr bwMode="auto">
              <a:xfrm>
                <a:off x="1129832" y="2005531"/>
                <a:ext cx="5041156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76DE621E-DE17-B2D5-A3CB-FBEE7E189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9832" y="2005531"/>
                <a:ext cx="5041156" cy="7203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id="{45C036BD-B343-3C19-D834-20BF2420B0FE}"/>
              </a:ext>
            </a:extLst>
          </p:cNvPr>
          <p:cNvSpPr/>
          <p:nvPr/>
        </p:nvSpPr>
        <p:spPr>
          <a:xfrm>
            <a:off x="3966073" y="5421623"/>
            <a:ext cx="432048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6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C68F2A-0A3C-F74E-12F4-8BE6D4E449ED}"/>
                  </a:ext>
                </a:extLst>
              </p:cNvPr>
              <p:cNvSpPr txBox="1"/>
              <p:nvPr/>
            </p:nvSpPr>
            <p:spPr bwMode="auto">
              <a:xfrm>
                <a:off x="1264021" y="2400791"/>
                <a:ext cx="3134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解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會是一個有限次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多項式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C68F2A-0A3C-F74E-12F4-8BE6D4E44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4021" y="2400791"/>
                <a:ext cx="3134922" cy="369332"/>
              </a:xfrm>
              <a:prstGeom prst="rect">
                <a:avLst/>
              </a:prstGeom>
              <a:blipFill>
                <a:blip r:embed="rId2"/>
                <a:stretch>
                  <a:fillRect l="-161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CA214-04D2-E479-B61F-89D74BEE7E93}"/>
                  </a:ext>
                </a:extLst>
              </p:cNvPr>
              <p:cNvSpPr txBox="1"/>
              <p:nvPr/>
            </p:nvSpPr>
            <p:spPr bwMode="auto">
              <a:xfrm>
                <a:off x="1313647" y="3383317"/>
                <a:ext cx="4291303" cy="28193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−1)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CA214-04D2-E479-B61F-89D74BEE7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3647" y="3383317"/>
                <a:ext cx="4291303" cy="281937"/>
              </a:xfrm>
              <a:prstGeom prst="rect">
                <a:avLst/>
              </a:prstGeom>
              <a:blipFill>
                <a:blip r:embed="rId3"/>
                <a:stretch>
                  <a:fillRect r="-590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19CD48-DD93-8AF1-7B05-4AF06767E5A8}"/>
                  </a:ext>
                </a:extLst>
              </p:cNvPr>
              <p:cNvSpPr txBox="1"/>
              <p:nvPr/>
            </p:nvSpPr>
            <p:spPr bwMode="auto">
              <a:xfrm>
                <a:off x="1204210" y="804041"/>
                <a:ext cx="79397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先考慮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的情況：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Legendre E.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會有多項式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的解可由此解得到。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19CD48-DD93-8AF1-7B05-4AF06767E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210" y="804041"/>
                <a:ext cx="7939790" cy="369332"/>
              </a:xfrm>
              <a:prstGeom prst="rect">
                <a:avLst/>
              </a:prstGeom>
              <a:blipFill>
                <a:blip r:embed="rId4"/>
                <a:stretch>
                  <a:fillRect l="-800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A355-0C94-AEB0-20F4-220B5B7B79D6}"/>
                  </a:ext>
                </a:extLst>
              </p:cNvPr>
              <p:cNvSpPr txBox="1"/>
              <p:nvPr/>
            </p:nvSpPr>
            <p:spPr bwMode="auto">
              <a:xfrm>
                <a:off x="4139952" y="2060848"/>
                <a:ext cx="1761622" cy="8771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A355-0C94-AEB0-20F4-220B5B7B7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2060848"/>
                <a:ext cx="1761622" cy="877100"/>
              </a:xfrm>
              <a:prstGeom prst="rect">
                <a:avLst/>
              </a:prstGeom>
              <a:blipFill>
                <a:blip r:embed="rId5"/>
                <a:stretch>
                  <a:fillRect t="-94286" b="-14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AF27A708-AD1A-6A40-1F25-53C8081E089F}"/>
                  </a:ext>
                </a:extLst>
              </p:cNvPr>
              <p:cNvSpPr txBox="1"/>
              <p:nvPr/>
            </p:nvSpPr>
            <p:spPr bwMode="auto">
              <a:xfrm>
                <a:off x="1204210" y="1269996"/>
                <a:ext cx="422507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AF27A708-AD1A-6A40-1F25-53C8081E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210" y="1269996"/>
                <a:ext cx="4225079" cy="648126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CA2FD4-D91A-A246-C8A1-7968147D0FF4}"/>
              </a:ext>
            </a:extLst>
          </p:cNvPr>
          <p:cNvSpPr txBox="1"/>
          <p:nvPr/>
        </p:nvSpPr>
        <p:spPr bwMode="auto">
          <a:xfrm>
            <a:off x="1264021" y="2927428"/>
            <a:ext cx="4647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代入微分方程式，各項取最高次項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39D7AC3-E315-A68B-2605-B0A7C9229B42}"/>
                  </a:ext>
                </a:extLst>
              </p:cNvPr>
              <p:cNvSpPr txBox="1"/>
              <p:nvPr/>
            </p:nvSpPr>
            <p:spPr bwMode="auto">
              <a:xfrm>
                <a:off x="1343454" y="3942227"/>
                <a:ext cx="3489993" cy="28193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−1)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39D7AC3-E315-A68B-2605-B0A7C9229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3454" y="3942227"/>
                <a:ext cx="3489993" cy="281937"/>
              </a:xfrm>
              <a:prstGeom prst="rect">
                <a:avLst/>
              </a:prstGeom>
              <a:blipFill>
                <a:blip r:embed="rId7"/>
                <a:stretch>
                  <a:fillRect r="-1087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9E98DC-D1AE-7648-C183-FF5E2742D34B}"/>
                  </a:ext>
                </a:extLst>
              </p:cNvPr>
              <p:cNvSpPr txBox="1"/>
              <p:nvPr/>
            </p:nvSpPr>
            <p:spPr bwMode="auto">
              <a:xfrm>
                <a:off x="1364004" y="4462342"/>
                <a:ext cx="1245533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+1)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9E98DC-D1AE-7648-C183-FF5E2742D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4004" y="4462342"/>
                <a:ext cx="1245533" cy="276999"/>
              </a:xfrm>
              <a:prstGeom prst="rect">
                <a:avLst/>
              </a:prstGeom>
              <a:blipFill>
                <a:blip r:embed="rId8"/>
                <a:stretch>
                  <a:fillRect l="-2020" t="-4545" r="-6061" b="-409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367BFA-35E1-7EDE-7FB4-1814F9769CA2}"/>
                  </a:ext>
                </a:extLst>
              </p:cNvPr>
              <p:cNvSpPr txBox="1"/>
              <p:nvPr/>
            </p:nvSpPr>
            <p:spPr bwMode="auto">
              <a:xfrm>
                <a:off x="1273406" y="4794072"/>
                <a:ext cx="646163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確認角動量大小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</a:t>
                </a:r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+1</m:t>
                        </m:r>
                      </m:e>
                    </m:d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367BFA-35E1-7EDE-7FB4-1814F9769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406" y="4794072"/>
                <a:ext cx="6461630" cy="376770"/>
              </a:xfrm>
              <a:prstGeom prst="rect">
                <a:avLst/>
              </a:prstGeom>
              <a:blipFill>
                <a:blip r:embed="rId9"/>
                <a:stretch>
                  <a:fillRect l="-784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8BCAA2-7EF3-C1FA-55B6-3078C5B39305}"/>
                  </a:ext>
                </a:extLst>
              </p:cNvPr>
              <p:cNvSpPr txBox="1"/>
              <p:nvPr/>
            </p:nvSpPr>
            <p:spPr bwMode="auto">
              <a:xfrm>
                <a:off x="1259773" y="5224960"/>
                <a:ext cx="646163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而且證實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軌道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角動量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必須是正整數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半整數是不允許的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8BCAA2-7EF3-C1FA-55B6-3078C5B39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773" y="5224960"/>
                <a:ext cx="6461630" cy="376770"/>
              </a:xfrm>
              <a:prstGeom prst="rect">
                <a:avLst/>
              </a:prstGeom>
              <a:blipFill>
                <a:blip r:embed="rId10"/>
                <a:stretch>
                  <a:fillRect l="-78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441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  <p:bldP spid="17" grpId="0"/>
      <p:bldP spid="2" grpId="0" animBg="1"/>
      <p:bldP spid="3" grpId="0" animBg="1"/>
      <p:bldP spid="4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C68F2A-0A3C-F74E-12F4-8BE6D4E449ED}"/>
              </a:ext>
            </a:extLst>
          </p:cNvPr>
          <p:cNvSpPr txBox="1"/>
          <p:nvPr/>
        </p:nvSpPr>
        <p:spPr bwMode="auto">
          <a:xfrm>
            <a:off x="1312456" y="1762649"/>
            <a:ext cx="31349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解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會是一個有限次多項式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CA214-04D2-E479-B61F-89D74BEE7E93}"/>
                  </a:ext>
                </a:extLst>
              </p:cNvPr>
              <p:cNvSpPr txBox="1"/>
              <p:nvPr/>
            </p:nvSpPr>
            <p:spPr bwMode="auto">
              <a:xfrm>
                <a:off x="1312456" y="2683874"/>
                <a:ext cx="5851474" cy="7847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nary>
                        <m:naryPr>
                          <m:chr m:val="∑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CA214-04D2-E479-B61F-89D74BEE7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2456" y="2683874"/>
                <a:ext cx="5851474" cy="784767"/>
              </a:xfrm>
              <a:prstGeom prst="rect">
                <a:avLst/>
              </a:prstGeom>
              <a:blipFill>
                <a:blip r:embed="rId2"/>
                <a:stretch>
                  <a:fillRect t="-109524" r="-651" b="-1698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F3B440-0964-95A0-6969-A0936A409F39}"/>
                  </a:ext>
                </a:extLst>
              </p:cNvPr>
              <p:cNvSpPr txBox="1"/>
              <p:nvPr/>
            </p:nvSpPr>
            <p:spPr bwMode="auto">
              <a:xfrm>
                <a:off x="2466951" y="5590491"/>
                <a:ext cx="2795189" cy="57676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F3B440-0964-95A0-6969-A0936A409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6951" y="5590491"/>
                <a:ext cx="2795189" cy="576761"/>
              </a:xfrm>
              <a:prstGeom prst="rect">
                <a:avLst/>
              </a:prstGeom>
              <a:blipFill>
                <a:blip r:embed="rId3"/>
                <a:stretch>
                  <a:fillRect l="-905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F93093-23F1-AC47-F9B7-0AAFB4F15C83}"/>
                  </a:ext>
                </a:extLst>
              </p:cNvPr>
              <p:cNvSpPr txBox="1"/>
              <p:nvPr/>
            </p:nvSpPr>
            <p:spPr bwMode="auto">
              <a:xfrm>
                <a:off x="1323105" y="3662730"/>
                <a:ext cx="6391172" cy="7847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F93093-23F1-AC47-F9B7-0AAFB4F15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3105" y="3662730"/>
                <a:ext cx="6391172" cy="784767"/>
              </a:xfrm>
              <a:prstGeom prst="rect">
                <a:avLst/>
              </a:prstGeom>
              <a:blipFill>
                <a:blip r:embed="rId4"/>
                <a:stretch>
                  <a:fillRect l="-12897" t="-109524" r="-397" b="-1698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678EE2-F95B-FE3B-5388-5D1DD5ADBF6C}"/>
                  </a:ext>
                </a:extLst>
              </p:cNvPr>
              <p:cNvSpPr txBox="1"/>
              <p:nvPr/>
            </p:nvSpPr>
            <p:spPr bwMode="auto">
              <a:xfrm>
                <a:off x="2483768" y="5085184"/>
                <a:ext cx="490403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678EE2-F95B-FE3B-5388-5D1DD5ADB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5085184"/>
                <a:ext cx="4904035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own Arrow 10">
            <a:extLst>
              <a:ext uri="{FF2B5EF4-FFF2-40B4-BE49-F238E27FC236}">
                <a16:creationId xmlns:a16="http://schemas.microsoft.com/office/drawing/2014/main" id="{05F3EB9C-867E-E126-098C-032CEA915789}"/>
              </a:ext>
            </a:extLst>
          </p:cNvPr>
          <p:cNvSpPr/>
          <p:nvPr/>
        </p:nvSpPr>
        <p:spPr>
          <a:xfrm>
            <a:off x="4336792" y="4593249"/>
            <a:ext cx="398618" cy="36699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8A3B0-107F-ABE2-7ABA-54A787C64A90}"/>
              </a:ext>
            </a:extLst>
          </p:cNvPr>
          <p:cNvSpPr txBox="1"/>
          <p:nvPr/>
        </p:nvSpPr>
        <p:spPr bwMode="auto">
          <a:xfrm>
            <a:off x="5219714" y="5698710"/>
            <a:ext cx="194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ecursion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A355-0C94-AEB0-20F4-220B5B7B79D6}"/>
                  </a:ext>
                </a:extLst>
              </p:cNvPr>
              <p:cNvSpPr txBox="1"/>
              <p:nvPr/>
            </p:nvSpPr>
            <p:spPr bwMode="auto">
              <a:xfrm>
                <a:off x="4198661" y="1504515"/>
                <a:ext cx="1761622" cy="8771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A355-0C94-AEB0-20F4-220B5B7B7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8661" y="1504515"/>
                <a:ext cx="1761622" cy="877100"/>
              </a:xfrm>
              <a:prstGeom prst="rect">
                <a:avLst/>
              </a:prstGeom>
              <a:blipFill>
                <a:blip r:embed="rId6"/>
                <a:stretch>
                  <a:fillRect t="-94286" b="-14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65F6FC-68B9-70E2-5C64-7C2F0A9189B3}"/>
                  </a:ext>
                </a:extLst>
              </p:cNvPr>
              <p:cNvSpPr txBox="1"/>
              <p:nvPr/>
            </p:nvSpPr>
            <p:spPr bwMode="auto">
              <a:xfrm>
                <a:off x="4896701" y="4567504"/>
                <a:ext cx="21383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的係數為零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65F6FC-68B9-70E2-5C64-7C2F0A918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6701" y="4567504"/>
                <a:ext cx="2138393" cy="369332"/>
              </a:xfrm>
              <a:prstGeom prst="rect">
                <a:avLst/>
              </a:prstGeom>
              <a:blipFill>
                <a:blip r:embed="rId7"/>
                <a:stretch>
                  <a:fillRect l="-23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AF27A708-AD1A-6A40-1F25-53C8081E089F}"/>
                  </a:ext>
                </a:extLst>
              </p:cNvPr>
              <p:cNvSpPr txBox="1"/>
              <p:nvPr/>
            </p:nvSpPr>
            <p:spPr bwMode="auto">
              <a:xfrm>
                <a:off x="1331601" y="731449"/>
                <a:ext cx="447681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AF27A708-AD1A-6A40-1F25-53C8081E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01" y="731449"/>
                <a:ext cx="4476815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CA2FD4-D91A-A246-C8A1-7968147D0FF4}"/>
              </a:ext>
            </a:extLst>
          </p:cNvPr>
          <p:cNvSpPr txBox="1"/>
          <p:nvPr/>
        </p:nvSpPr>
        <p:spPr bwMode="auto">
          <a:xfrm>
            <a:off x="1312456" y="2223940"/>
            <a:ext cx="2071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代入微分方程式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ABB81B-8EDC-DE28-2C92-F09BA207B41B}"/>
              </a:ext>
            </a:extLst>
          </p:cNvPr>
          <p:cNvSpPr txBox="1"/>
          <p:nvPr/>
        </p:nvSpPr>
        <p:spPr bwMode="auto">
          <a:xfrm>
            <a:off x="1331601" y="279724"/>
            <a:ext cx="4373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Legendre Equation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56240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7" grpId="0"/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918C39-1EFF-888B-8C6B-1DA679590A32}"/>
                  </a:ext>
                </a:extLst>
              </p:cNvPr>
              <p:cNvSpPr txBox="1"/>
              <p:nvPr/>
            </p:nvSpPr>
            <p:spPr bwMode="auto">
              <a:xfrm>
                <a:off x="971601" y="1248214"/>
                <a:ext cx="2795189" cy="57676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918C39-1EFF-888B-8C6B-1DA679590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1" y="1248214"/>
                <a:ext cx="2795189" cy="576761"/>
              </a:xfrm>
              <a:prstGeom prst="rect">
                <a:avLst/>
              </a:prstGeom>
              <a:blipFill>
                <a:blip r:embed="rId2"/>
                <a:stretch>
                  <a:fillRect l="-905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4CFD2DB-EE76-71DB-9F11-69D793BB14A6}"/>
              </a:ext>
            </a:extLst>
          </p:cNvPr>
          <p:cNvSpPr txBox="1"/>
          <p:nvPr/>
        </p:nvSpPr>
        <p:spPr bwMode="auto">
          <a:xfrm>
            <a:off x="3891304" y="1366975"/>
            <a:ext cx="194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ecursion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7B2DCD-30E9-CDEC-7F0B-BD7B69B2CBC7}"/>
                  </a:ext>
                </a:extLst>
              </p:cNvPr>
              <p:cNvSpPr txBox="1"/>
              <p:nvPr/>
            </p:nvSpPr>
            <p:spPr bwMode="auto">
              <a:xfrm>
                <a:off x="869832" y="2022403"/>
                <a:ext cx="69444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如果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 err="1"/>
                  <a:t>不是整數，這個遞迴關係會一直繼續到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7B2DCD-30E9-CDEC-7F0B-BD7B69B2C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832" y="2022403"/>
                <a:ext cx="6944476" cy="369332"/>
              </a:xfrm>
              <a:prstGeom prst="rect">
                <a:avLst/>
              </a:prstGeom>
              <a:blipFill>
                <a:blip r:embed="rId3"/>
                <a:stretch>
                  <a:fillRect l="-73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D86277E-EF38-8064-9AD0-99ABDD5D0143}"/>
                  </a:ext>
                </a:extLst>
              </p:cNvPr>
              <p:cNvSpPr txBox="1"/>
              <p:nvPr/>
            </p:nvSpPr>
            <p:spPr bwMode="auto">
              <a:xfrm>
                <a:off x="869832" y="2458754"/>
                <a:ext cx="6944476" cy="533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而當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很大時，</a:t>
                </a:r>
                <a:r>
                  <a:rPr lang="en-TW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num>
                      <m:den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D86277E-EF38-8064-9AD0-99ABDD5D0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832" y="2458754"/>
                <a:ext cx="6944476" cy="533544"/>
              </a:xfrm>
              <a:prstGeom prst="rect">
                <a:avLst/>
              </a:prstGeom>
              <a:blipFill>
                <a:blip r:embed="rId4"/>
                <a:stretch>
                  <a:fillRect l="-7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9F4B08-2CE7-F16E-AF69-1FAA7EC8F387}"/>
                  </a:ext>
                </a:extLst>
              </p:cNvPr>
              <p:cNvSpPr txBox="1"/>
              <p:nvPr/>
            </p:nvSpPr>
            <p:spPr bwMode="auto">
              <a:xfrm>
                <a:off x="971600" y="3090678"/>
                <a:ext cx="5946299" cy="8478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9F4B08-2CE7-F16E-AF69-1FAA7EC8F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090678"/>
                <a:ext cx="5946299" cy="847861"/>
              </a:xfrm>
              <a:prstGeom prst="rect">
                <a:avLst/>
              </a:prstGeom>
              <a:blipFill>
                <a:blip r:embed="rId5"/>
                <a:stretch>
                  <a:fillRect t="-100000" b="-1529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F886C3-4D1F-A47A-C636-BFDE925D0EF9}"/>
                  </a:ext>
                </a:extLst>
              </p:cNvPr>
              <p:cNvSpPr txBox="1"/>
              <p:nvPr/>
            </p:nvSpPr>
            <p:spPr bwMode="auto">
              <a:xfrm>
                <a:off x="971600" y="5085184"/>
                <a:ext cx="76379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若要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在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dirty="0">
                    <a:latin typeface="+mj-ea"/>
                    <a:ea typeface="+mj-ea"/>
                  </a:rPr>
                  <a:t>不發散，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必須</a:t>
                </a:r>
                <a:r>
                  <a:rPr lang="en-US" dirty="0" err="1"/>
                  <a:t>是整數，遞迴關係一</a:t>
                </a:r>
                <a:r>
                  <a:rPr lang="en-US" dirty="0"/>
                  <a:t>定要停止於某個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F886C3-4D1F-A47A-C636-BFDE925D0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5085184"/>
                <a:ext cx="7637979" cy="369332"/>
              </a:xfrm>
              <a:prstGeom prst="rect">
                <a:avLst/>
              </a:prstGeom>
              <a:blipFill>
                <a:blip r:embed="rId6"/>
                <a:stretch>
                  <a:fillRect l="-66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4A0255-2FCF-3C66-1773-F6E18F9B016F}"/>
                  </a:ext>
                </a:extLst>
              </p:cNvPr>
              <p:cNvSpPr txBox="1"/>
              <p:nvPr/>
            </p:nvSpPr>
            <p:spPr bwMode="auto">
              <a:xfrm>
                <a:off x="971600" y="4469373"/>
                <a:ext cx="7242443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dirty="0"/>
                  <a:t>在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 err="1"/>
                  <a:t>是發散的，因此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/>
                  <a:t> 在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也是發散的。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4A0255-2FCF-3C66-1773-F6E18F9B0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469373"/>
                <a:ext cx="7242443" cy="483466"/>
              </a:xfrm>
              <a:prstGeom prst="rect">
                <a:avLst/>
              </a:prstGeom>
              <a:blipFill>
                <a:blip r:embed="rId7"/>
                <a:stretch>
                  <a:fillRect t="-74359" b="-11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44684C1-A52B-B570-CE31-826415B3D4C5}"/>
              </a:ext>
            </a:extLst>
          </p:cNvPr>
          <p:cNvSpPr txBox="1"/>
          <p:nvPr/>
        </p:nvSpPr>
        <p:spPr bwMode="auto">
          <a:xfrm>
            <a:off x="971600" y="4079236"/>
            <a:ext cx="3839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兩者的差是有限的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420112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ADBBF-DD87-8691-079C-B6C5B53D1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178794-5E2C-84A3-1FA8-FF9478CEB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79" b="54200"/>
          <a:stretch/>
        </p:blipFill>
        <p:spPr>
          <a:xfrm>
            <a:off x="648996" y="3933056"/>
            <a:ext cx="7846008" cy="2042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027810-3257-CC86-7B80-19D1794466F6}"/>
                  </a:ext>
                </a:extLst>
              </p:cNvPr>
              <p:cNvSpPr txBox="1"/>
              <p:nvPr/>
            </p:nvSpPr>
            <p:spPr bwMode="auto">
              <a:xfrm>
                <a:off x="6102184" y="2533687"/>
                <a:ext cx="909800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027810-3257-CC86-7B80-19D179446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2184" y="2533687"/>
                <a:ext cx="909800" cy="276999"/>
              </a:xfrm>
              <a:prstGeom prst="rect">
                <a:avLst/>
              </a:prstGeom>
              <a:blipFill>
                <a:blip r:embed="rId3"/>
                <a:stretch>
                  <a:fillRect l="-2778" r="-5556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9D6E34-2EE3-8E22-4316-26A9CA993507}"/>
                  </a:ext>
                </a:extLst>
              </p:cNvPr>
              <p:cNvSpPr txBox="1"/>
              <p:nvPr/>
            </p:nvSpPr>
            <p:spPr bwMode="auto">
              <a:xfrm>
                <a:off x="2190456" y="2360269"/>
                <a:ext cx="3229795" cy="5767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9D6E34-2EE3-8E22-4316-26A9CA993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0456" y="2360269"/>
                <a:ext cx="3229795" cy="576761"/>
              </a:xfrm>
              <a:prstGeom prst="rect">
                <a:avLst/>
              </a:prstGeom>
              <a:blipFill>
                <a:blip r:embed="rId4"/>
                <a:stretch>
                  <a:fillRect l="-784" b="-63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AB4546E0-8C93-B9E2-5705-0025E1ACF259}"/>
              </a:ext>
            </a:extLst>
          </p:cNvPr>
          <p:cNvSpPr/>
          <p:nvPr/>
        </p:nvSpPr>
        <p:spPr>
          <a:xfrm>
            <a:off x="5607471" y="2524502"/>
            <a:ext cx="360040" cy="29536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EBA6E-FAE3-62E6-390E-FA537A850C6E}"/>
              </a:ext>
            </a:extLst>
          </p:cNvPr>
          <p:cNvSpPr/>
          <p:nvPr/>
        </p:nvSpPr>
        <p:spPr>
          <a:xfrm>
            <a:off x="777250" y="3933055"/>
            <a:ext cx="7323142" cy="5061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2F7969-B194-C29C-0385-7A2D6B61E7A9}"/>
                  </a:ext>
                </a:extLst>
              </p:cNvPr>
              <p:cNvSpPr txBox="1"/>
              <p:nvPr/>
            </p:nvSpPr>
            <p:spPr bwMode="auto">
              <a:xfrm>
                <a:off x="7085316" y="2495742"/>
                <a:ext cx="12241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為正整數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2F7969-B194-C29C-0385-7A2D6B61E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85316" y="2495742"/>
                <a:ext cx="1224136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ABD908-5CAE-E826-4060-ECD6E12C1020}"/>
                  </a:ext>
                </a:extLst>
              </p:cNvPr>
              <p:cNvSpPr txBox="1"/>
              <p:nvPr/>
            </p:nvSpPr>
            <p:spPr bwMode="auto">
              <a:xfrm>
                <a:off x="792682" y="2514722"/>
                <a:ext cx="123771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ABD908-5CAE-E826-4060-ECD6E12C1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682" y="2514722"/>
                <a:ext cx="1237711" cy="276999"/>
              </a:xfrm>
              <a:prstGeom prst="rect">
                <a:avLst/>
              </a:prstGeom>
              <a:blipFill>
                <a:blip r:embed="rId6"/>
                <a:stretch>
                  <a:fillRect l="-2041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55A669F-09BB-4484-678B-442812AEC5F5}"/>
              </a:ext>
            </a:extLst>
          </p:cNvPr>
          <p:cNvSpPr txBox="1"/>
          <p:nvPr/>
        </p:nvSpPr>
        <p:spPr bwMode="auto">
          <a:xfrm>
            <a:off x="3414828" y="1449974"/>
            <a:ext cx="4683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此式的分子必須為零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E91D1E-14E0-9113-704F-2619A7360F1B}"/>
                  </a:ext>
                </a:extLst>
              </p:cNvPr>
              <p:cNvSpPr txBox="1"/>
              <p:nvPr/>
            </p:nvSpPr>
            <p:spPr bwMode="auto">
              <a:xfrm>
                <a:off x="794365" y="3440875"/>
                <a:ext cx="338437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≡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E91D1E-14E0-9113-704F-2619A7360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365" y="3440875"/>
                <a:ext cx="3384376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357C33-9013-B8C5-5BC8-206962B98C8E}"/>
                  </a:ext>
                </a:extLst>
              </p:cNvPr>
              <p:cNvSpPr txBox="1"/>
              <p:nvPr/>
            </p:nvSpPr>
            <p:spPr bwMode="auto">
              <a:xfrm>
                <a:off x="753355" y="1372113"/>
                <a:ext cx="2372893" cy="5767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357C33-9013-B8C5-5BC8-206962B98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3355" y="1372113"/>
                <a:ext cx="2372893" cy="576761"/>
              </a:xfrm>
              <a:prstGeom prst="rect">
                <a:avLst/>
              </a:prstGeom>
              <a:blipFill>
                <a:blip r:embed="rId8"/>
                <a:stretch>
                  <a:fillRect l="-1064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495132D-F794-F649-BDC7-32318D74C44B}"/>
              </a:ext>
            </a:extLst>
          </p:cNvPr>
          <p:cNvSpPr txBox="1"/>
          <p:nvPr/>
        </p:nvSpPr>
        <p:spPr bwMode="auto">
          <a:xfrm>
            <a:off x="711290" y="4501397"/>
            <a:ext cx="26415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Legendre Polynomials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A33C96-D8F4-73BF-2261-4196039C860C}"/>
                  </a:ext>
                </a:extLst>
              </p:cNvPr>
              <p:cNvSpPr txBox="1"/>
              <p:nvPr/>
            </p:nvSpPr>
            <p:spPr bwMode="auto">
              <a:xfrm>
                <a:off x="5523696" y="4795205"/>
                <a:ext cx="2811850" cy="6707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!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A33C96-D8F4-73BF-2261-4196039C8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3696" y="4795205"/>
                <a:ext cx="2811850" cy="670761"/>
              </a:xfrm>
              <a:prstGeom prst="rect">
                <a:avLst/>
              </a:prstGeom>
              <a:blipFill>
                <a:blip r:embed="rId9"/>
                <a:stretch>
                  <a:fillRect b="-37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61AE1C9-53AF-4AA2-93F3-9F44D862133E}"/>
                  </a:ext>
                </a:extLst>
              </p:cNvPr>
              <p:cNvSpPr txBox="1"/>
              <p:nvPr/>
            </p:nvSpPr>
            <p:spPr bwMode="auto">
              <a:xfrm>
                <a:off x="748650" y="815140"/>
                <a:ext cx="69444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當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 err="1"/>
                  <a:t>是整數，遞迴關係</a:t>
                </a:r>
                <a:r>
                  <a:rPr lang="en-US" dirty="0"/>
                  <a:t>停止於某個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61AE1C9-53AF-4AA2-93F3-9F44D8621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8650" y="815140"/>
                <a:ext cx="6944476" cy="369332"/>
              </a:xfrm>
              <a:prstGeom prst="rect">
                <a:avLst/>
              </a:prstGeom>
              <a:blipFill>
                <a:blip r:embed="rId10"/>
                <a:stretch>
                  <a:fillRect l="-91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31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2" grpId="0" animBg="1"/>
      <p:bldP spid="13" grpId="0"/>
      <p:bldP spid="4" grpId="0" animBg="1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38F3D9-0A93-8B3B-9D76-BA6B6B2ED191}"/>
                  </a:ext>
                </a:extLst>
              </p:cNvPr>
              <p:cNvSpPr txBox="1"/>
              <p:nvPr/>
            </p:nvSpPr>
            <p:spPr bwMode="auto">
              <a:xfrm>
                <a:off x="1063046" y="5790480"/>
                <a:ext cx="79014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比較起原式，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這樣的選擇使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項被除掉了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方程式中無發散的項。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38F3D9-0A93-8B3B-9D76-BA6B6B2ED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046" y="5790480"/>
                <a:ext cx="7901442" cy="369332"/>
              </a:xfrm>
              <a:prstGeom prst="rect">
                <a:avLst/>
              </a:prstGeom>
              <a:blipFill>
                <a:blip r:embed="rId2"/>
                <a:stretch>
                  <a:fillRect l="-641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7C7D14-D2D9-F0F6-E770-D19AB23548EB}"/>
                  </a:ext>
                </a:extLst>
              </p:cNvPr>
              <p:cNvSpPr txBox="1"/>
              <p:nvPr/>
            </p:nvSpPr>
            <p:spPr bwMode="auto">
              <a:xfrm>
                <a:off x="1009803" y="2271121"/>
                <a:ext cx="71603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我們可以取法SHO，解可能是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1−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的函數乘上一個多項式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7C7D14-D2D9-F0F6-E770-D19AB2354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803" y="2271121"/>
                <a:ext cx="7160339" cy="369332"/>
              </a:xfrm>
              <a:prstGeom prst="rect">
                <a:avLst/>
              </a:prstGeom>
              <a:blipFill>
                <a:blip r:embed="rId3"/>
                <a:stretch>
                  <a:fillRect l="-70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89211C-2138-96E7-E2F6-4EEC02B9E194}"/>
                  </a:ext>
                </a:extLst>
              </p:cNvPr>
              <p:cNvSpPr txBox="1"/>
              <p:nvPr/>
            </p:nvSpPr>
            <p:spPr bwMode="auto">
              <a:xfrm>
                <a:off x="1079612" y="4673120"/>
                <a:ext cx="64087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代入上式，經過整理，可以得到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需要滿足的方程式：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89211C-2138-96E7-E2F6-4EEC02B9E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612" y="4673120"/>
                <a:ext cx="6408711" cy="369332"/>
              </a:xfrm>
              <a:prstGeom prst="rect">
                <a:avLst/>
              </a:prstGeom>
              <a:blipFill>
                <a:blip r:embed="rId4"/>
                <a:stretch>
                  <a:fillRect l="-59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06E2C8-32D3-CBDF-CACD-534D0D908EC3}"/>
                  </a:ext>
                </a:extLst>
              </p:cNvPr>
              <p:cNvSpPr txBox="1"/>
              <p:nvPr/>
            </p:nvSpPr>
            <p:spPr bwMode="auto">
              <a:xfrm>
                <a:off x="1009805" y="139110"/>
                <a:ext cx="38746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已確認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06E2C8-32D3-CBDF-CACD-534D0D908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805" y="139110"/>
                <a:ext cx="3874682" cy="369332"/>
              </a:xfrm>
              <a:prstGeom prst="rect">
                <a:avLst/>
              </a:prstGeom>
              <a:blipFill>
                <a:blip r:embed="rId5"/>
                <a:stretch>
                  <a:fillRect l="-1307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02BBFF-F47C-1C4E-124B-C4BC5E16692E}"/>
                  </a:ext>
                </a:extLst>
              </p:cNvPr>
              <p:cNvSpPr txBox="1"/>
              <p:nvPr/>
            </p:nvSpPr>
            <p:spPr bwMode="auto">
              <a:xfrm>
                <a:off x="1027739" y="1348903"/>
                <a:ext cx="69127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注意式中只出現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，所以若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為負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，結果與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正值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完全相同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02BBFF-F47C-1C4E-124B-C4BC5E166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7739" y="1348903"/>
                <a:ext cx="6912769" cy="369332"/>
              </a:xfrm>
              <a:prstGeom prst="rect">
                <a:avLst/>
              </a:prstGeom>
              <a:blipFill>
                <a:blip r:embed="rId6"/>
                <a:stretch>
                  <a:fillRect l="-9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F3D3DB-FCDD-EABE-D5DD-69A5A8AE2C50}"/>
                  </a:ext>
                </a:extLst>
              </p:cNvPr>
              <p:cNvSpPr txBox="1"/>
              <p:nvPr/>
            </p:nvSpPr>
            <p:spPr bwMode="auto">
              <a:xfrm>
                <a:off x="1064247" y="4245849"/>
                <a:ext cx="2571650" cy="3849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F3D3DB-FCDD-EABE-D5DD-69A5A8AE2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4247" y="4245849"/>
                <a:ext cx="2571650" cy="384977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56070CDC-8DC4-36B8-F7A3-1ECA80E4501F}"/>
                  </a:ext>
                </a:extLst>
              </p:cNvPr>
              <p:cNvSpPr txBox="1"/>
              <p:nvPr/>
            </p:nvSpPr>
            <p:spPr bwMode="auto">
              <a:xfrm>
                <a:off x="1006703" y="514647"/>
                <a:ext cx="6099008" cy="80823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56070CDC-8DC4-36B8-F7A3-1ECA80E45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703" y="514647"/>
                <a:ext cx="6099008" cy="8082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A79399D7-0AF8-B899-04FE-9E696E66BDEF}"/>
                  </a:ext>
                </a:extLst>
              </p:cNvPr>
              <p:cNvSpPr txBox="1"/>
              <p:nvPr/>
            </p:nvSpPr>
            <p:spPr bwMode="auto">
              <a:xfrm>
                <a:off x="1082368" y="5070306"/>
                <a:ext cx="587459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A79399D7-0AF8-B899-04FE-9E696E66B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2368" y="5070306"/>
                <a:ext cx="5874599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5AF5F-48DD-245C-0758-ECB40B811007}"/>
                  </a:ext>
                </a:extLst>
              </p:cNvPr>
              <p:cNvSpPr txBox="1"/>
              <p:nvPr/>
            </p:nvSpPr>
            <p:spPr bwMode="auto">
              <a:xfrm>
                <a:off x="1063046" y="6197488"/>
                <a:ext cx="3134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解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𝐹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會是一個有限次多項式。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5AF5F-48DD-245C-0758-ECB40B811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046" y="6197488"/>
                <a:ext cx="3134922" cy="369332"/>
              </a:xfrm>
              <a:prstGeom prst="rect">
                <a:avLst/>
              </a:prstGeom>
              <a:blipFill>
                <a:blip r:embed="rId10"/>
                <a:stretch>
                  <a:fillRect l="-161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6B7BE5-059C-71BA-0219-92089E8FFC3D}"/>
                  </a:ext>
                </a:extLst>
              </p:cNvPr>
              <p:cNvSpPr txBox="1"/>
              <p:nvPr/>
            </p:nvSpPr>
            <p:spPr bwMode="auto">
              <a:xfrm>
                <a:off x="1006703" y="1662173"/>
                <a:ext cx="7957785" cy="5227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因為多了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此項當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→1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會發散，此式的的解不再是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的有限次多項式。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6B7BE5-059C-71BA-0219-92089E8FF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703" y="1662173"/>
                <a:ext cx="7957785" cy="522707"/>
              </a:xfrm>
              <a:prstGeom prst="rect">
                <a:avLst/>
              </a:prstGeom>
              <a:blipFill>
                <a:blip r:embed="rId11"/>
                <a:stretch>
                  <a:fillRect l="-637" b="-73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24FE0C-12ED-6101-F45D-E05854547966}"/>
                  </a:ext>
                </a:extLst>
              </p:cNvPr>
              <p:cNvSpPr txBox="1"/>
              <p:nvPr/>
            </p:nvSpPr>
            <p:spPr bwMode="auto">
              <a:xfrm>
                <a:off x="1027739" y="2656681"/>
                <a:ext cx="53714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要找到這函數，取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方程式趨近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24FE0C-12ED-6101-F45D-E05854547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7739" y="2656681"/>
                <a:ext cx="5371402" cy="369332"/>
              </a:xfrm>
              <a:prstGeom prst="rect">
                <a:avLst/>
              </a:prstGeom>
              <a:blipFill>
                <a:blip r:embed="rId12"/>
                <a:stretch>
                  <a:fillRect l="-117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A38A327A-2075-DB37-C298-A7E6E80789E3}"/>
                  </a:ext>
                </a:extLst>
              </p:cNvPr>
              <p:cNvSpPr txBox="1"/>
              <p:nvPr/>
            </p:nvSpPr>
            <p:spPr bwMode="auto">
              <a:xfrm>
                <a:off x="1028416" y="3036784"/>
                <a:ext cx="3499194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𝑑𝑃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𝑑𝑧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A38A327A-2075-DB37-C298-A7E6E8078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8416" y="3036784"/>
                <a:ext cx="3499194" cy="7203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51CA04-4412-96C5-822B-A0F6D73E957D}"/>
                  </a:ext>
                </a:extLst>
              </p:cNvPr>
              <p:cNvSpPr txBox="1"/>
              <p:nvPr/>
            </p:nvSpPr>
            <p:spPr bwMode="auto">
              <a:xfrm>
                <a:off x="1028609" y="3797928"/>
                <a:ext cx="6459714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因此猜想解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可能是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乘上一個多項式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51CA04-4412-96C5-822B-A0F6D73E9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8609" y="3797928"/>
                <a:ext cx="6459714" cy="379656"/>
              </a:xfrm>
              <a:prstGeom prst="rect">
                <a:avLst/>
              </a:prstGeom>
              <a:blipFill>
                <a:blip r:embed="rId14"/>
                <a:stretch>
                  <a:fillRect l="-982"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5ACCE1C-4771-1045-C74D-FD5AD27452E3}"/>
                  </a:ext>
                </a:extLst>
              </p:cNvPr>
              <p:cNvSpPr txBox="1"/>
              <p:nvPr/>
            </p:nvSpPr>
            <p:spPr bwMode="auto">
              <a:xfrm>
                <a:off x="4884487" y="3193339"/>
                <a:ext cx="1843593" cy="3849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5ACCE1C-4771-1045-C74D-FD5AD2745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4487" y="3193339"/>
                <a:ext cx="1843593" cy="3849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714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4" grpId="0" animBg="1"/>
      <p:bldP spid="5" grpId="0" animBg="1"/>
      <p:bldP spid="6" grpId="0"/>
      <p:bldP spid="9" grpId="0"/>
      <p:bldP spid="11" grpId="0" animBg="1"/>
      <p:bldP spid="13" grpId="0"/>
      <p:bldP spid="1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4190166" y="3081572"/>
                <a:ext cx="193104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0166" y="3081572"/>
                <a:ext cx="1931041" cy="695447"/>
              </a:xfrm>
              <a:prstGeom prst="rect">
                <a:avLst/>
              </a:prstGeom>
              <a:blipFill>
                <a:blip r:embed="rId2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/>
              <p:nvPr/>
            </p:nvSpPr>
            <p:spPr bwMode="auto">
              <a:xfrm>
                <a:off x="846293" y="1995334"/>
                <a:ext cx="7857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退而求其次，薛丁格猜想解可能是一個非多項式函數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乘上多項式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293" y="1995334"/>
                <a:ext cx="7857490" cy="369332"/>
              </a:xfrm>
              <a:prstGeom prst="rect">
                <a:avLst/>
              </a:prstGeom>
              <a:blipFill>
                <a:blip r:embed="rId3"/>
                <a:stretch>
                  <a:fillRect l="-645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/>
              <p:nvPr/>
            </p:nvSpPr>
            <p:spPr bwMode="auto">
              <a:xfrm>
                <a:off x="912418" y="869703"/>
                <a:ext cx="225068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2418" y="869703"/>
                <a:ext cx="2250681" cy="695447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/>
              <p:nvPr/>
            </p:nvSpPr>
            <p:spPr bwMode="auto">
              <a:xfrm>
                <a:off x="846292" y="2668472"/>
                <a:ext cx="7857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他的想法是：非多項式函數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在無限遠處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比較重要。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292" y="2668472"/>
                <a:ext cx="7857491" cy="369332"/>
              </a:xfrm>
              <a:prstGeom prst="rect">
                <a:avLst/>
              </a:prstGeom>
              <a:blipFill>
                <a:blip r:embed="rId5"/>
                <a:stretch>
                  <a:fillRect l="-64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/>
              <p:nvPr/>
            </p:nvSpPr>
            <p:spPr bwMode="auto">
              <a:xfrm>
                <a:off x="4190166" y="3825137"/>
                <a:ext cx="157620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0166" y="3825137"/>
                <a:ext cx="1576201" cy="532518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/>
              <p:nvPr/>
            </p:nvSpPr>
            <p:spPr bwMode="auto">
              <a:xfrm>
                <a:off x="3200763" y="2920204"/>
                <a:ext cx="9894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0763" y="2920204"/>
                <a:ext cx="989403" cy="369332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/>
              <p:nvPr/>
            </p:nvSpPr>
            <p:spPr bwMode="auto">
              <a:xfrm>
                <a:off x="878017" y="3906730"/>
                <a:ext cx="33809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解出此方程式就可以得到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017" y="3906730"/>
                <a:ext cx="3380909" cy="369332"/>
              </a:xfrm>
              <a:prstGeom prst="rect">
                <a:avLst/>
              </a:prstGeom>
              <a:blipFill>
                <a:blip r:embed="rId8"/>
                <a:stretch>
                  <a:fillRect l="-14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EEFCB3-682C-9DDA-1A65-A0C07AF76784}"/>
                  </a:ext>
                </a:extLst>
              </p:cNvPr>
              <p:cNvSpPr txBox="1"/>
              <p:nvPr/>
            </p:nvSpPr>
            <p:spPr bwMode="auto">
              <a:xfrm>
                <a:off x="846293" y="1589079"/>
                <a:ext cx="7071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此式沒有有限次多項式解。第二項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在無限遠處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發散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EEFCB3-682C-9DDA-1A65-A0C07AF76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293" y="1589079"/>
                <a:ext cx="7071187" cy="369332"/>
              </a:xfrm>
              <a:prstGeom prst="rect">
                <a:avLst/>
              </a:prstGeom>
              <a:blipFill>
                <a:blip r:embed="rId9"/>
                <a:stretch>
                  <a:fillRect l="-717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/>
              <p:nvPr/>
            </p:nvSpPr>
            <p:spPr bwMode="auto">
              <a:xfrm>
                <a:off x="941985" y="3057809"/>
                <a:ext cx="2310697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1985" y="3057809"/>
                <a:ext cx="2310697" cy="695447"/>
              </a:xfrm>
              <a:prstGeom prst="rect">
                <a:avLst/>
              </a:prstGeom>
              <a:blipFill>
                <a:blip r:embed="rId10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0F46666F-F91F-F783-4BDE-85DEF1ADCD07}"/>
              </a:ext>
            </a:extLst>
          </p:cNvPr>
          <p:cNvSpPr/>
          <p:nvPr/>
        </p:nvSpPr>
        <p:spPr>
          <a:xfrm>
            <a:off x="3505400" y="3272724"/>
            <a:ext cx="432048" cy="2743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9">
                <a:extLst>
                  <a:ext uri="{FF2B5EF4-FFF2-40B4-BE49-F238E27FC236}">
                    <a16:creationId xmlns:a16="http://schemas.microsoft.com/office/drawing/2014/main" id="{57868DBF-E3E4-99C2-E77E-391370891721}"/>
                  </a:ext>
                </a:extLst>
              </p:cNvPr>
              <p:cNvSpPr txBox="1"/>
              <p:nvPr/>
            </p:nvSpPr>
            <p:spPr bwMode="auto">
              <a:xfrm>
                <a:off x="899592" y="4725556"/>
                <a:ext cx="2097434" cy="53251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9">
                <a:extLst>
                  <a:ext uri="{FF2B5EF4-FFF2-40B4-BE49-F238E27FC236}">
                    <a16:creationId xmlns:a16="http://schemas.microsoft.com/office/drawing/2014/main" id="{57868DBF-E3E4-99C2-E77E-391370891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4725556"/>
                <a:ext cx="2097434" cy="532518"/>
              </a:xfrm>
              <a:prstGeom prst="rect">
                <a:avLst/>
              </a:prstGeom>
              <a:blipFill>
                <a:blip r:embed="rId11"/>
                <a:stretch>
                  <a:fillRect b="-4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6280EB61-C42D-7A15-669D-0C8CAE83DFED}"/>
                  </a:ext>
                </a:extLst>
              </p:cNvPr>
              <p:cNvSpPr txBox="1"/>
              <p:nvPr/>
            </p:nvSpPr>
            <p:spPr bwMode="auto">
              <a:xfrm>
                <a:off x="880586" y="5410576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6280EB61-C42D-7A15-669D-0C8CAE83D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586" y="5410576"/>
                <a:ext cx="3026919" cy="695447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5A394F5-E17E-8972-18F8-F1A878724A59}"/>
              </a:ext>
            </a:extLst>
          </p:cNvPr>
          <p:cNvSpPr txBox="1"/>
          <p:nvPr/>
        </p:nvSpPr>
        <p:spPr bwMode="auto">
          <a:xfrm>
            <a:off x="3940033" y="5564050"/>
            <a:ext cx="25948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此式真的有多項式解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D314F5-501B-4BD4-036B-F7312CDEC123}"/>
              </a:ext>
            </a:extLst>
          </p:cNvPr>
          <p:cNvSpPr txBox="1"/>
          <p:nvPr/>
        </p:nvSpPr>
        <p:spPr bwMode="auto">
          <a:xfrm>
            <a:off x="3337125" y="1039541"/>
            <a:ext cx="857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9002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869E82-43E8-721D-CB15-CD36724D1F59}"/>
                  </a:ext>
                </a:extLst>
              </p:cNvPr>
              <p:cNvSpPr txBox="1"/>
              <p:nvPr/>
            </p:nvSpPr>
            <p:spPr bwMode="auto">
              <a:xfrm>
                <a:off x="827585" y="2783562"/>
                <a:ext cx="6147061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比較兩式，這是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一樣的式子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當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+1, 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𝑑𝐹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𝑑𝑍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869E82-43E8-721D-CB15-CD36724D1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5" y="2783562"/>
                <a:ext cx="6147061" cy="491288"/>
              </a:xfrm>
              <a:prstGeom prst="rect">
                <a:avLst/>
              </a:prstGeom>
              <a:blipFill>
                <a:blip r:embed="rId3"/>
                <a:stretch>
                  <a:fillRect l="-1031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D31FF5-E9A5-FB3D-B74B-C2461C56A294}"/>
                  </a:ext>
                </a:extLst>
              </p:cNvPr>
              <p:cNvSpPr txBox="1"/>
              <p:nvPr/>
            </p:nvSpPr>
            <p:spPr bwMode="auto">
              <a:xfrm>
                <a:off x="827585" y="3784698"/>
                <a:ext cx="76504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因此我們可以推論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就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（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的解）的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次微分。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D31FF5-E9A5-FB3D-B74B-C2461C56A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5" y="3784698"/>
                <a:ext cx="7650478" cy="369332"/>
              </a:xfrm>
              <a:prstGeom prst="rect">
                <a:avLst/>
              </a:prstGeom>
              <a:blipFill>
                <a:blip r:embed="rId4"/>
                <a:stretch>
                  <a:fillRect l="-829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96A770-1387-8DC2-7409-2A05BFA4BB75}"/>
                  </a:ext>
                </a:extLst>
              </p:cNvPr>
              <p:cNvSpPr txBox="1"/>
              <p:nvPr/>
            </p:nvSpPr>
            <p:spPr bwMode="auto">
              <a:xfrm>
                <a:off x="827585" y="3258570"/>
                <a:ext cx="7903284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所以若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某一個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的解，</a:t>
                </a:r>
                <a:r>
                  <a:rPr lang="en-US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𝑑𝐹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𝑑𝑍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的解。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96A770-1387-8DC2-7409-2A05BFA4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5" y="3258570"/>
                <a:ext cx="7903284" cy="491288"/>
              </a:xfrm>
              <a:prstGeom prst="rect">
                <a:avLst/>
              </a:prstGeom>
              <a:blipFill>
                <a:blip r:embed="rId5"/>
                <a:stretch>
                  <a:fillRect l="-803" b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239F2B6-80AD-F7E7-06F2-38D0F1736628}"/>
                  </a:ext>
                </a:extLst>
              </p:cNvPr>
              <p:cNvSpPr txBox="1"/>
              <p:nvPr/>
            </p:nvSpPr>
            <p:spPr bwMode="auto">
              <a:xfrm>
                <a:off x="2877497" y="5267853"/>
                <a:ext cx="3385863" cy="56393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239F2B6-80AD-F7E7-06F2-38D0F1736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7497" y="5267853"/>
                <a:ext cx="3385863" cy="563937"/>
              </a:xfrm>
              <a:prstGeom prst="rect">
                <a:avLst/>
              </a:prstGeom>
              <a:blipFill>
                <a:blip r:embed="rId6"/>
                <a:stretch>
                  <a:fillRect l="-1124" b="-108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C54DB3-571E-EBBB-390A-21FA3A7EBA22}"/>
                  </a:ext>
                </a:extLst>
              </p:cNvPr>
              <p:cNvSpPr txBox="1"/>
              <p:nvPr/>
            </p:nvSpPr>
            <p:spPr bwMode="auto">
              <a:xfrm>
                <a:off x="2855395" y="4227110"/>
                <a:ext cx="2002600" cy="56393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𝐹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C54DB3-571E-EBBB-390A-21FA3A7EB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5395" y="4227110"/>
                <a:ext cx="2002600" cy="563937"/>
              </a:xfrm>
              <a:prstGeom prst="rect">
                <a:avLst/>
              </a:prstGeom>
              <a:blipFill>
                <a:blip r:embed="rId7"/>
                <a:stretch>
                  <a:fillRect l="-1887" b="-108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7D1BD71-3E5A-399F-8F32-6CEAA3BFC394}"/>
                  </a:ext>
                </a:extLst>
              </p:cNvPr>
              <p:cNvSpPr txBox="1"/>
              <p:nvPr/>
            </p:nvSpPr>
            <p:spPr bwMode="auto">
              <a:xfrm>
                <a:off x="836984" y="943152"/>
                <a:ext cx="587459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7D1BD71-3E5A-399F-8F32-6CEAA3BFC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984" y="943152"/>
                <a:ext cx="5874599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D26ABE0-7AAE-C14D-0C20-772EA6E02B3C}"/>
              </a:ext>
            </a:extLst>
          </p:cNvPr>
          <p:cNvSpPr txBox="1"/>
          <p:nvPr/>
        </p:nvSpPr>
        <p:spPr bwMode="auto">
          <a:xfrm>
            <a:off x="819533" y="401605"/>
            <a:ext cx="6155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這時可以代入有限次多項式，找到R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ecursion Relation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334F83-1AA2-1401-A294-CF2FF63DC407}"/>
              </a:ext>
            </a:extLst>
          </p:cNvPr>
          <p:cNvSpPr txBox="1"/>
          <p:nvPr/>
        </p:nvSpPr>
        <p:spPr bwMode="auto">
          <a:xfrm>
            <a:off x="819533" y="1685665"/>
            <a:ext cx="45789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但有一更快的作法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上式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微分，得到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9B6BB185-ADE9-E899-6CDA-D1CA7FB26ED0}"/>
                  </a:ext>
                </a:extLst>
              </p:cNvPr>
              <p:cNvSpPr txBox="1"/>
              <p:nvPr/>
            </p:nvSpPr>
            <p:spPr bwMode="auto">
              <a:xfrm>
                <a:off x="836984" y="2102237"/>
                <a:ext cx="7191400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+2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9B6BB185-ADE9-E899-6CDA-D1CA7FB26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984" y="2102237"/>
                <a:ext cx="7191400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BD25548-1F4D-EA43-A573-D0902E2B16B4}"/>
              </a:ext>
            </a:extLst>
          </p:cNvPr>
          <p:cNvSpPr txBox="1"/>
          <p:nvPr/>
        </p:nvSpPr>
        <p:spPr bwMode="auto">
          <a:xfrm>
            <a:off x="836984" y="4844784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綜合兩個公式的結果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C78290-98DC-9AAD-0383-FD7D2158F2AD}"/>
                  </a:ext>
                </a:extLst>
              </p:cNvPr>
              <p:cNvSpPr txBox="1"/>
              <p:nvPr/>
            </p:nvSpPr>
            <p:spPr bwMode="auto">
              <a:xfrm>
                <a:off x="836984" y="5939393"/>
                <a:ext cx="65423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就是標準的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Associated Legendre Function。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C78290-98DC-9AAD-0383-FD7D2158F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984" y="5939393"/>
                <a:ext cx="6542325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66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文字方塊 1"/>
          <p:cNvSpPr txBox="1">
            <a:spLocks noChangeArrowheads="1"/>
          </p:cNvSpPr>
          <p:nvPr/>
        </p:nvSpPr>
        <p:spPr bwMode="auto">
          <a:xfrm>
            <a:off x="1691680" y="2043061"/>
            <a:ext cx="6638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兩個物理量能否同時精確測量，真的就由它們是否對易決定！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91681" y="740710"/>
            <a:ext cx="49093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動量與位置不能同時精準測量！</a:t>
            </a:r>
          </a:p>
        </p:txBody>
      </p:sp>
      <p:sp>
        <p:nvSpPr>
          <p:cNvPr id="89092" name="Text Box 14"/>
          <p:cNvSpPr txBox="1">
            <a:spLocks noChangeArrowheads="1"/>
          </p:cNvSpPr>
          <p:nvPr/>
        </p:nvSpPr>
        <p:spPr bwMode="auto">
          <a:xfrm>
            <a:off x="984444" y="3960893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這兩物理量不能同時</a:t>
            </a: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精準測量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。</a:t>
            </a:r>
          </a:p>
        </p:txBody>
      </p:sp>
      <p:sp>
        <p:nvSpPr>
          <p:cNvPr id="7" name="上-下雙向箭號 6"/>
          <p:cNvSpPr/>
          <p:nvPr/>
        </p:nvSpPr>
        <p:spPr>
          <a:xfrm>
            <a:off x="2127444" y="3032206"/>
            <a:ext cx="285750" cy="85725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9095" name="Text Box 14"/>
          <p:cNvSpPr txBox="1">
            <a:spLocks noChangeArrowheads="1"/>
          </p:cNvSpPr>
          <p:nvPr/>
        </p:nvSpPr>
        <p:spPr bwMode="auto">
          <a:xfrm>
            <a:off x="5016694" y="3960893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這兩物理量能同時</a:t>
            </a: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精準測量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。</a:t>
            </a:r>
          </a:p>
        </p:txBody>
      </p:sp>
      <p:sp>
        <p:nvSpPr>
          <p:cNvPr id="10" name="上-下雙向箭號 9"/>
          <p:cNvSpPr/>
          <p:nvPr/>
        </p:nvSpPr>
        <p:spPr>
          <a:xfrm>
            <a:off x="5399407" y="3042480"/>
            <a:ext cx="323875" cy="85725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84444" y="4409050"/>
            <a:ext cx="36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它們</a:t>
            </a:r>
            <a:r>
              <a:rPr lang="zh-TW" altLang="en-US" dirty="0"/>
              <a:t>沒</a:t>
            </a:r>
            <a:r>
              <a:rPr lang="zh-TW" altLang="en-US" sz="1800" dirty="0"/>
              <a:t>有共同的</a:t>
            </a:r>
            <a:r>
              <a:rPr lang="zh-TW" altLang="en-US" dirty="0"/>
              <a:t>本徵態。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 bwMode="auto">
          <a:xfrm>
            <a:off x="5010746" y="4409050"/>
            <a:ext cx="36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它</a:t>
            </a:r>
            <a:r>
              <a:rPr lang="zh-TW" altLang="en-US" sz="1800" dirty="0"/>
              <a:t>們有共同的</a:t>
            </a:r>
            <a:r>
              <a:rPr lang="zh-TW" altLang="en-US" dirty="0"/>
              <a:t>本徵態！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86618061-3403-1A61-E3CA-9D996818AC8B}"/>
                  </a:ext>
                </a:extLst>
              </p:cNvPr>
              <p:cNvSpPr txBox="1"/>
              <p:nvPr/>
            </p:nvSpPr>
            <p:spPr bwMode="auto">
              <a:xfrm>
                <a:off x="1803412" y="2530035"/>
                <a:ext cx="12308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86618061-3403-1A61-E3CA-9D996818A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3412" y="2530035"/>
                <a:ext cx="123084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A1B62FC1-7562-3F36-07BF-9721D98AFB65}"/>
                  </a:ext>
                </a:extLst>
              </p:cNvPr>
              <p:cNvSpPr txBox="1"/>
              <p:nvPr/>
            </p:nvSpPr>
            <p:spPr bwMode="auto">
              <a:xfrm>
                <a:off x="5010746" y="2536681"/>
                <a:ext cx="131267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A1B62FC1-7562-3F36-07BF-9721D98AF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0746" y="2536681"/>
                <a:ext cx="13126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01542D86-4E69-D0EC-F6C7-769B6F05001F}"/>
                  </a:ext>
                </a:extLst>
              </p:cNvPr>
              <p:cNvSpPr txBox="1"/>
              <p:nvPr/>
            </p:nvSpPr>
            <p:spPr bwMode="auto">
              <a:xfrm>
                <a:off x="3718247" y="4918472"/>
                <a:ext cx="1429811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01542D86-4E69-D0EC-F6C7-769B6F050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18247" y="4918472"/>
                <a:ext cx="1429811" cy="7173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4">
            <a:extLst>
              <a:ext uri="{FF2B5EF4-FFF2-40B4-BE49-F238E27FC236}">
                <a16:creationId xmlns:a16="http://schemas.microsoft.com/office/drawing/2014/main" id="{C15C40C5-7859-0BF6-EC8F-E54DC25C9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221" y="5093771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動能與動量可以同時</a:t>
            </a: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精準測量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">
                <a:extLst>
                  <a:ext uri="{FF2B5EF4-FFF2-40B4-BE49-F238E27FC236}">
                    <a16:creationId xmlns:a16="http://schemas.microsoft.com/office/drawing/2014/main" id="{89D3CCD9-125A-2235-29E7-2B26CEA68945}"/>
                  </a:ext>
                </a:extLst>
              </p:cNvPr>
              <p:cNvSpPr txBox="1"/>
              <p:nvPr/>
            </p:nvSpPr>
            <p:spPr bwMode="auto">
              <a:xfrm>
                <a:off x="3732877" y="5738495"/>
                <a:ext cx="125447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">
                <a:extLst>
                  <a:ext uri="{FF2B5EF4-FFF2-40B4-BE49-F238E27FC236}">
                    <a16:creationId xmlns:a16="http://schemas.microsoft.com/office/drawing/2014/main" id="{89D3CCD9-125A-2235-29E7-2B26CEA68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32877" y="5738495"/>
                <a:ext cx="1254472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14">
                <a:extLst>
                  <a:ext uri="{FF2B5EF4-FFF2-40B4-BE49-F238E27FC236}">
                    <a16:creationId xmlns:a16="http://schemas.microsoft.com/office/drawing/2014/main" id="{0468F337-5BA9-8796-785F-7480531DEE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8058" y="5765411"/>
                <a:ext cx="38067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與</a:t>
                </a:r>
                <a14:m>
                  <m:oMath xmlns:m="http://schemas.openxmlformats.org/officeDocument/2006/math">
                    <m:r>
                      <a:rPr kumimoji="0" lang="en-US" altLang="zh-TW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方向動量可以同時</a:t>
                </a:r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精準測量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 Box 14">
                <a:extLst>
                  <a:ext uri="{FF2B5EF4-FFF2-40B4-BE49-F238E27FC236}">
                    <a16:creationId xmlns:a16="http://schemas.microsoft.com/office/drawing/2014/main" id="{0468F337-5BA9-8796-785F-7480531DE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058" y="5765411"/>
                <a:ext cx="3806775" cy="369332"/>
              </a:xfrm>
              <a:prstGeom prst="rect">
                <a:avLst/>
              </a:prstGeom>
              <a:blipFill>
                <a:blip r:embed="rId6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8">
            <a:extLst>
              <a:ext uri="{FF2B5EF4-FFF2-40B4-BE49-F238E27FC236}">
                <a16:creationId xmlns:a16="http://schemas.microsoft.com/office/drawing/2014/main" id="{1A87204E-DD26-CACA-F91D-6F4F1D0AB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1" y="1161397"/>
            <a:ext cx="49093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測量要得到完全確定結果，要在本徵態！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D73EBDCD-D46C-1813-A047-EFC0B74A0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1543006"/>
            <a:ext cx="49093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因此，這表示動量與位置沒有共同的本徵態！</a:t>
            </a:r>
          </a:p>
        </p:txBody>
      </p:sp>
    </p:spTree>
    <p:extLst>
      <p:ext uri="{BB962C8B-B14F-4D97-AF65-F5344CB8AC3E}">
        <p14:creationId xmlns:p14="http://schemas.microsoft.com/office/powerpoint/2010/main" val="36256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89" grpId="0"/>
      <p:bldP spid="89092" grpId="0"/>
      <p:bldP spid="7" grpId="0" animBg="1"/>
      <p:bldP spid="89095" grpId="0"/>
      <p:bldP spid="10" grpId="0" animBg="1"/>
      <p:bldP spid="2" grpId="0"/>
      <p:bldP spid="14" grpId="0"/>
      <p:bldP spid="5" grpId="0" animBg="1"/>
      <p:bldP spid="6" grpId="0" animBg="1"/>
      <p:bldP spid="12" grpId="0" animBg="1"/>
      <p:bldP spid="13" grpId="0"/>
      <p:bldP spid="15" grpId="0" animBg="1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5083389" y="3467966"/>
            <a:ext cx="136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才有解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4211960" y="2924944"/>
                <a:ext cx="4521734" cy="3917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60" y="2924944"/>
                <a:ext cx="4521734" cy="391774"/>
              </a:xfrm>
              <a:prstGeom prst="rect">
                <a:avLst/>
              </a:prstGeom>
              <a:blipFill>
                <a:blip r:embed="rId2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A199198-253E-09E9-EC05-2953C03EAE22}"/>
                  </a:ext>
                </a:extLst>
              </p:cNvPr>
              <p:cNvSpPr txBox="1"/>
              <p:nvPr/>
            </p:nvSpPr>
            <p:spPr bwMode="auto">
              <a:xfrm>
                <a:off x="4221569" y="4592686"/>
                <a:ext cx="2197909" cy="6646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A199198-253E-09E9-EC05-2953C03EA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1569" y="4592686"/>
                <a:ext cx="2197909" cy="664606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F4CCE85-9AE3-52BE-35A2-6EC8420A6A08}"/>
                  </a:ext>
                </a:extLst>
              </p:cNvPr>
              <p:cNvSpPr txBox="1"/>
              <p:nvPr/>
            </p:nvSpPr>
            <p:spPr bwMode="auto">
              <a:xfrm>
                <a:off x="4231146" y="5931737"/>
                <a:ext cx="295459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F4CCE85-9AE3-52BE-35A2-6EC8420A6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1146" y="5931737"/>
                <a:ext cx="2954593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AF28CD-F7A4-C3E2-224C-C9703DA0F705}"/>
                  </a:ext>
                </a:extLst>
              </p:cNvPr>
              <p:cNvSpPr txBox="1"/>
              <p:nvPr/>
            </p:nvSpPr>
            <p:spPr bwMode="auto">
              <a:xfrm>
                <a:off x="4209695" y="1213489"/>
                <a:ext cx="47873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次的多項式，微分次數不能超過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AF28CD-F7A4-C3E2-224C-C9703DA0F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9695" y="1213489"/>
                <a:ext cx="4787393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A40C4C-F65D-DEEC-FFF0-626474509585}"/>
                  </a:ext>
                </a:extLst>
              </p:cNvPr>
              <p:cNvSpPr txBox="1"/>
              <p:nvPr/>
            </p:nvSpPr>
            <p:spPr bwMode="auto">
              <a:xfrm>
                <a:off x="4254442" y="1686380"/>
                <a:ext cx="7825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A40C4C-F65D-DEEC-FFF0-626474509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4442" y="1686380"/>
                <a:ext cx="782522" cy="276999"/>
              </a:xfrm>
              <a:prstGeom prst="rect">
                <a:avLst/>
              </a:prstGeom>
              <a:blipFill>
                <a:blip r:embed="rId6"/>
                <a:stretch>
                  <a:fillRect r="-6452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C61D67-5790-1DA8-4EA8-90244F16CCDF}"/>
                  </a:ext>
                </a:extLst>
              </p:cNvPr>
              <p:cNvSpPr txBox="1"/>
              <p:nvPr/>
            </p:nvSpPr>
            <p:spPr bwMode="auto">
              <a:xfrm>
                <a:off x="4213732" y="3538317"/>
                <a:ext cx="7825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C61D67-5790-1DA8-4EA8-90244F16C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3732" y="3538317"/>
                <a:ext cx="782522" cy="276999"/>
              </a:xfrm>
              <a:prstGeom prst="rect">
                <a:avLst/>
              </a:prstGeom>
              <a:blipFill>
                <a:blip r:embed="rId7"/>
                <a:stretch>
                  <a:fillRect r="-4762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6907D6-4B96-E346-5858-702F17202658}"/>
                  </a:ext>
                </a:extLst>
              </p:cNvPr>
              <p:cNvSpPr txBox="1"/>
              <p:nvPr/>
            </p:nvSpPr>
            <p:spPr bwMode="auto">
              <a:xfrm>
                <a:off x="4221569" y="491464"/>
                <a:ext cx="3694666" cy="6044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6907D6-4B96-E346-5858-702F17202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1569" y="491464"/>
                <a:ext cx="3694666" cy="604461"/>
              </a:xfrm>
              <a:prstGeom prst="rect">
                <a:avLst/>
              </a:prstGeom>
              <a:blipFill>
                <a:blip r:embed="rId8"/>
                <a:stretch>
                  <a:fillRect b="-102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208448-00F5-E241-8E01-4D7753C94453}"/>
                  </a:ext>
                </a:extLst>
              </p:cNvPr>
              <p:cNvSpPr txBox="1"/>
              <p:nvPr/>
            </p:nvSpPr>
            <p:spPr bwMode="auto">
              <a:xfrm>
                <a:off x="4211959" y="4028382"/>
                <a:ext cx="1190390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208448-00F5-E241-8E01-4D7753C94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59" y="4028382"/>
                <a:ext cx="1190390" cy="276999"/>
              </a:xfrm>
              <a:prstGeom prst="rect">
                <a:avLst/>
              </a:prstGeom>
              <a:blipFill>
                <a:blip r:embed="rId9"/>
                <a:stretch>
                  <a:fillRect r="-3158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A4CC91-FBA3-DBE6-5597-9EC03120D3B9}"/>
                  </a:ext>
                </a:extLst>
              </p:cNvPr>
              <p:cNvSpPr txBox="1"/>
              <p:nvPr/>
            </p:nvSpPr>
            <p:spPr bwMode="auto">
              <a:xfrm>
                <a:off x="4200171" y="2002996"/>
                <a:ext cx="4247841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確認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的本徵值滿足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A4CC91-FBA3-DBE6-5597-9EC03120D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0171" y="2002996"/>
                <a:ext cx="4247841" cy="376770"/>
              </a:xfrm>
              <a:prstGeom prst="rect">
                <a:avLst/>
              </a:prstGeom>
              <a:blipFill>
                <a:blip r:embed="rId10"/>
                <a:stretch>
                  <a:fillRect l="-1190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979F04-5C5B-8782-FD94-5DC0D9A900C3}"/>
                  </a:ext>
                </a:extLst>
              </p:cNvPr>
              <p:cNvSpPr txBox="1"/>
              <p:nvPr/>
            </p:nvSpPr>
            <p:spPr bwMode="auto">
              <a:xfrm>
                <a:off x="4265628" y="2489990"/>
                <a:ext cx="972510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979F04-5C5B-8782-FD94-5DC0D9A90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5628" y="2489990"/>
                <a:ext cx="972510" cy="276999"/>
              </a:xfrm>
              <a:prstGeom prst="rect">
                <a:avLst/>
              </a:prstGeom>
              <a:blipFill>
                <a:blip r:embed="rId11"/>
                <a:stretch>
                  <a:fillRect l="-2597" r="-3896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8297D96-B6B3-865C-A144-320C65BA7C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1840"/>
          <a:stretch/>
        </p:blipFill>
        <p:spPr>
          <a:xfrm>
            <a:off x="710394" y="420909"/>
            <a:ext cx="3157357" cy="59309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89FAD5-B329-306B-321C-F15187080080}"/>
              </a:ext>
            </a:extLst>
          </p:cNvPr>
          <p:cNvSpPr/>
          <p:nvPr/>
        </p:nvSpPr>
        <p:spPr>
          <a:xfrm>
            <a:off x="674844" y="916635"/>
            <a:ext cx="2582788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474D39-BAB3-32ED-BA66-E35E4F22ADED}"/>
                  </a:ext>
                </a:extLst>
              </p:cNvPr>
              <p:cNvSpPr txBox="1"/>
              <p:nvPr/>
            </p:nvSpPr>
            <p:spPr bwMode="auto">
              <a:xfrm>
                <a:off x="5298133" y="1622957"/>
                <a:ext cx="26062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474D39-BAB3-32ED-BA66-E35E4F22A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8133" y="1622957"/>
                <a:ext cx="2606228" cy="369332"/>
              </a:xfrm>
              <a:prstGeom prst="rect">
                <a:avLst/>
              </a:prstGeom>
              <a:blipFill>
                <a:blip r:embed="rId1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83504F4C-1577-295C-2D11-BF142FD7BAC3}"/>
                  </a:ext>
                </a:extLst>
              </p:cNvPr>
              <p:cNvSpPr txBox="1"/>
              <p:nvPr/>
            </p:nvSpPr>
            <p:spPr bwMode="auto">
              <a:xfrm>
                <a:off x="5508104" y="3982215"/>
                <a:ext cx="315939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+1,⋯0, 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83504F4C-1577-295C-2D11-BF142FD7B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3982215"/>
                <a:ext cx="315939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2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13" grpId="0" animBg="1"/>
      <p:bldP spid="3" grpId="0" animBg="1"/>
      <p:bldP spid="4" grpId="0" animBg="1"/>
      <p:bldP spid="8" grpId="0" animBg="1"/>
      <p:bldP spid="10" grpId="0" animBg="1"/>
      <p:bldP spid="5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F7B72-CB39-20AF-52A5-CC0092B46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BE834A-DF7E-ECB9-F6A5-AA5F3D8828EE}"/>
                  </a:ext>
                </a:extLst>
              </p:cNvPr>
              <p:cNvSpPr txBox="1"/>
              <p:nvPr/>
            </p:nvSpPr>
            <p:spPr bwMode="auto">
              <a:xfrm>
                <a:off x="679885" y="221285"/>
                <a:ext cx="73504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捷徑的解法：先寫下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 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有最大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值的本徵態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BE834A-DF7E-ECB9-F6A5-AA5F3D882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885" y="221285"/>
                <a:ext cx="7350482" cy="369332"/>
              </a:xfrm>
              <a:prstGeom prst="rect">
                <a:avLst/>
              </a:prstGeom>
              <a:blipFill>
                <a:blip r:embed="rId2"/>
                <a:stretch>
                  <a:fillRect l="-69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325D6DE-21C4-CAA3-A645-87A81A89A305}"/>
                  </a:ext>
                </a:extLst>
              </p:cNvPr>
              <p:cNvSpPr/>
              <p:nvPr/>
            </p:nvSpPr>
            <p:spPr>
              <a:xfrm>
                <a:off x="744879" y="663841"/>
                <a:ext cx="133466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325D6DE-21C4-CAA3-A645-87A81A89A3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79" y="663841"/>
                <a:ext cx="1334660" cy="369332"/>
              </a:xfrm>
              <a:prstGeom prst="rect">
                <a:avLst/>
              </a:prstGeom>
              <a:blipFill>
                <a:blip r:embed="rId3"/>
                <a:stretch>
                  <a:fillRect l="-1887" t="-110000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2577E81A-1337-A113-B56F-ED4EA548EE68}"/>
                  </a:ext>
                </a:extLst>
              </p:cNvPr>
              <p:cNvSpPr txBox="1"/>
              <p:nvPr/>
            </p:nvSpPr>
            <p:spPr bwMode="auto">
              <a:xfrm>
                <a:off x="2306032" y="663841"/>
                <a:ext cx="174547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2577E81A-1337-A113-B56F-ED4EA548E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6032" y="663841"/>
                <a:ext cx="1745478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EF558126-00AE-7D4B-41EC-1100E54226F8}"/>
                  </a:ext>
                </a:extLst>
              </p:cNvPr>
              <p:cNvSpPr txBox="1"/>
              <p:nvPr/>
            </p:nvSpPr>
            <p:spPr bwMode="auto">
              <a:xfrm>
                <a:off x="6588224" y="1139552"/>
                <a:ext cx="2484383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EF558126-00AE-7D4B-41EC-1100E5422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1139552"/>
                <a:ext cx="2484383" cy="6646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">
                <a:extLst>
                  <a:ext uri="{FF2B5EF4-FFF2-40B4-BE49-F238E27FC236}">
                    <a16:creationId xmlns:a16="http://schemas.microsoft.com/office/drawing/2014/main" id="{3627B260-69EE-D697-BF17-5B814004B327}"/>
                  </a:ext>
                </a:extLst>
              </p:cNvPr>
              <p:cNvSpPr/>
              <p:nvPr/>
            </p:nvSpPr>
            <p:spPr>
              <a:xfrm>
                <a:off x="744880" y="1139008"/>
                <a:ext cx="4816520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=ℏ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r>
                            <a:rPr lang="el-GR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矩形 3">
                <a:extLst>
                  <a:ext uri="{FF2B5EF4-FFF2-40B4-BE49-F238E27FC236}">
                    <a16:creationId xmlns:a16="http://schemas.microsoft.com/office/drawing/2014/main" id="{3627B260-69EE-D697-BF17-5B814004B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80" y="1139008"/>
                <a:ext cx="4816520" cy="665695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3AAFDA54-19D3-419F-FC66-197F4D47DA7A}"/>
                  </a:ext>
                </a:extLst>
              </p:cNvPr>
              <p:cNvSpPr/>
              <p:nvPr/>
            </p:nvSpPr>
            <p:spPr>
              <a:xfrm>
                <a:off x="737288" y="1849340"/>
                <a:ext cx="4050736" cy="70628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3AAFDA54-19D3-419F-FC66-197F4D47D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88" y="1849340"/>
                <a:ext cx="4050736" cy="706284"/>
              </a:xfrm>
              <a:prstGeom prst="rect">
                <a:avLst/>
              </a:prstGeom>
              <a:blipFill>
                <a:blip r:embed="rId7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72087E2D-BCCB-9B21-BB08-8E441EADDC6B}"/>
                  </a:ext>
                </a:extLst>
              </p:cNvPr>
              <p:cNvSpPr/>
              <p:nvPr/>
            </p:nvSpPr>
            <p:spPr>
              <a:xfrm>
                <a:off x="744879" y="2703647"/>
                <a:ext cx="3107041" cy="6241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72087E2D-BCCB-9B21-BB08-8E441EADD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79" y="2703647"/>
                <a:ext cx="3107041" cy="624145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C9C6D710-2E0C-76AD-EE9A-3B5D155CE36C}"/>
                  </a:ext>
                </a:extLst>
              </p:cNvPr>
              <p:cNvSpPr/>
              <p:nvPr/>
            </p:nvSpPr>
            <p:spPr>
              <a:xfrm>
                <a:off x="6894311" y="2798947"/>
                <a:ext cx="1872208" cy="38754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C9C6D710-2E0C-76AD-EE9A-3B5D155CE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311" y="2798947"/>
                <a:ext cx="1872208" cy="387542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12423727-52A0-30A6-F313-8C1BB5791CCC}"/>
                  </a:ext>
                </a:extLst>
              </p:cNvPr>
              <p:cNvSpPr txBox="1"/>
              <p:nvPr/>
            </p:nvSpPr>
            <p:spPr bwMode="auto">
              <a:xfrm>
                <a:off x="737287" y="3418004"/>
                <a:ext cx="2797137" cy="3799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</m:sSup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12423727-52A0-30A6-F313-8C1BB5791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287" y="3418004"/>
                <a:ext cx="2797137" cy="379976"/>
              </a:xfrm>
              <a:prstGeom prst="rect">
                <a:avLst/>
              </a:prstGeom>
              <a:blipFill>
                <a:blip r:embed="rId10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3CF7184-1029-0F2C-8CFC-3781AC451FAB}"/>
              </a:ext>
            </a:extLst>
          </p:cNvPr>
          <p:cNvSpPr txBox="1"/>
          <p:nvPr/>
        </p:nvSpPr>
        <p:spPr bwMode="auto">
          <a:xfrm>
            <a:off x="5925872" y="2834408"/>
            <a:ext cx="1872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可解出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AEE99F0A-DEC5-D26D-67C9-4AAC17F088DE}"/>
                  </a:ext>
                </a:extLst>
              </p:cNvPr>
              <p:cNvSpPr/>
              <p:nvPr/>
            </p:nvSpPr>
            <p:spPr>
              <a:xfrm>
                <a:off x="3957157" y="2692910"/>
                <a:ext cx="1968715" cy="66191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AEE99F0A-DEC5-D26D-67C9-4AAC17F088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157" y="2692910"/>
                <a:ext cx="1968715" cy="661912"/>
              </a:xfrm>
              <a:prstGeom prst="rect">
                <a:avLst/>
              </a:prstGeom>
              <a:blipFill>
                <a:blip r:embed="rId11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2B3857-5AD2-6427-D383-F2BF0EEC94C2}"/>
                  </a:ext>
                </a:extLst>
              </p:cNvPr>
              <p:cNvSpPr txBox="1"/>
              <p:nvPr/>
            </p:nvSpPr>
            <p:spPr bwMode="auto">
              <a:xfrm>
                <a:off x="744879" y="4005064"/>
                <a:ext cx="64914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這個結果顯示對於軌道角動量，量子數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不能是半整數。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2B3857-5AD2-6427-D383-F2BF0EEC9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879" y="4005064"/>
                <a:ext cx="6491417" cy="369332"/>
              </a:xfrm>
              <a:prstGeom prst="rect">
                <a:avLst/>
              </a:prstGeom>
              <a:blipFill>
                <a:blip r:embed="rId16"/>
                <a:stretch>
                  <a:fillRect l="-78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1">
                <a:extLst>
                  <a:ext uri="{FF2B5EF4-FFF2-40B4-BE49-F238E27FC236}">
                    <a16:creationId xmlns:a16="http://schemas.microsoft.com/office/drawing/2014/main" id="{4FBD6D97-8586-B176-DC42-E8FC784922E1}"/>
                  </a:ext>
                </a:extLst>
              </p:cNvPr>
              <p:cNvSpPr txBox="1"/>
              <p:nvPr/>
            </p:nvSpPr>
            <p:spPr bwMode="auto">
              <a:xfrm>
                <a:off x="744879" y="4442102"/>
                <a:ext cx="2797137" cy="64524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ra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1">
                <a:extLst>
                  <a:ext uri="{FF2B5EF4-FFF2-40B4-BE49-F238E27FC236}">
                    <a16:creationId xmlns:a16="http://schemas.microsoft.com/office/drawing/2014/main" id="{4FBD6D97-8586-B176-DC42-E8FC78492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879" y="4442102"/>
                <a:ext cx="2797137" cy="64524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733883E6-CB3F-73AB-3789-AA6367DA1217}"/>
              </a:ext>
            </a:extLst>
          </p:cNvPr>
          <p:cNvSpPr txBox="1"/>
          <p:nvPr/>
        </p:nvSpPr>
        <p:spPr bwMode="auto">
          <a:xfrm>
            <a:off x="3707903" y="4581128"/>
            <a:ext cx="4536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這個函數不合法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(Gottfried and Yan)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B4E2B1-31C6-3D46-D13C-A963218FADFC}"/>
                  </a:ext>
                </a:extLst>
              </p:cNvPr>
              <p:cNvSpPr txBox="1"/>
              <p:nvPr/>
            </p:nvSpPr>
            <p:spPr bwMode="auto">
              <a:xfrm>
                <a:off x="737287" y="5173594"/>
                <a:ext cx="8306479" cy="530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位置變化產生的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軌道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角動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不能是半整數。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B4E2B1-31C6-3D46-D13C-A963218F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287" y="5173594"/>
                <a:ext cx="8306479" cy="530979"/>
              </a:xfrm>
              <a:prstGeom prst="rect">
                <a:avLst/>
              </a:prstGeom>
              <a:blipFill>
                <a:blip r:embed="rId18"/>
                <a:stretch>
                  <a:fillRect l="-611" b="-23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F0E896-94AB-8051-F992-A975BA04579F}"/>
                  </a:ext>
                </a:extLst>
              </p:cNvPr>
              <p:cNvSpPr txBox="1"/>
              <p:nvPr/>
            </p:nvSpPr>
            <p:spPr bwMode="auto">
              <a:xfrm>
                <a:off x="735420" y="5667088"/>
                <a:ext cx="839485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但若有其他不是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位置變化產生的角動量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也滿足一樣的對易關係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F0E896-94AB-8051-F992-A975BA045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420" y="5667088"/>
                <a:ext cx="8394850" cy="411010"/>
              </a:xfrm>
              <a:prstGeom prst="rect">
                <a:avLst/>
              </a:prstGeom>
              <a:blipFill>
                <a:blip r:embed="rId19"/>
                <a:stretch>
                  <a:fillRect l="-755" t="-3030" b="-151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259815-4C52-3978-9C17-6F272530E5FC}"/>
                  </a:ext>
                </a:extLst>
              </p:cNvPr>
              <p:cNvSpPr txBox="1"/>
              <p:nvPr/>
            </p:nvSpPr>
            <p:spPr bwMode="auto">
              <a:xfrm>
                <a:off x="735420" y="6124059"/>
                <a:ext cx="68285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就可能是半自然數。那就是電子的自旋。下下一章會討論。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259815-4C52-3978-9C17-6F272530E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420" y="6124059"/>
                <a:ext cx="6828516" cy="369332"/>
              </a:xfrm>
              <a:prstGeom prst="rect">
                <a:avLst/>
              </a:prstGeom>
              <a:blipFill>
                <a:blip r:embed="rId20"/>
                <a:stretch>
                  <a:fillRect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F4B559-AB57-0DF3-E3F4-75C3ADAD0A39}"/>
                  </a:ext>
                </a:extLst>
              </p:cNvPr>
              <p:cNvSpPr txBox="1"/>
              <p:nvPr/>
            </p:nvSpPr>
            <p:spPr bwMode="auto">
              <a:xfrm>
                <a:off x="5046685" y="1935806"/>
                <a:ext cx="2582904" cy="5333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等同於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</m:oMath>
                </a14:m>
                <a:r>
                  <a:rPr lang="en-US" dirty="0"/>
                  <a:t>可以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𝑖𝑙</m:t>
                    </m:r>
                  </m:oMath>
                </a14:m>
                <a:r>
                  <a:rPr lang="en-US" dirty="0"/>
                  <a:t>取代。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F4B559-AB57-0DF3-E3F4-75C3ADAD0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6685" y="1935806"/>
                <a:ext cx="2582904" cy="533351"/>
              </a:xfrm>
              <a:prstGeom prst="rect">
                <a:avLst/>
              </a:prstGeom>
              <a:blipFill>
                <a:blip r:embed="rId21"/>
                <a:stretch>
                  <a:fillRect l="-1961" b="-69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5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8" grpId="0"/>
      <p:bldP spid="9" grpId="0" animBg="1"/>
      <p:bldP spid="18" grpId="0"/>
      <p:bldP spid="20" grpId="0" animBg="1"/>
      <p:bldP spid="22" grpId="0"/>
      <p:bldP spid="23" grpId="0"/>
      <p:bldP spid="24" grpId="0"/>
      <p:bldP spid="25" grpId="0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3E418-31AA-0011-CAC4-1FA8623D2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34583124-FC23-F7F9-EC11-A4264F79911A}"/>
                  </a:ext>
                </a:extLst>
              </p:cNvPr>
              <p:cNvSpPr txBox="1"/>
              <p:nvPr/>
            </p:nvSpPr>
            <p:spPr bwMode="auto">
              <a:xfrm>
                <a:off x="765011" y="449517"/>
                <a:ext cx="2797137" cy="3799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</m:sSup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34583124-FC23-F7F9-EC11-A4264F799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011" y="449517"/>
                <a:ext cx="2797137" cy="379976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551516D7-D5B4-EF79-A6FF-3E1943A8FC58}"/>
                  </a:ext>
                </a:extLst>
              </p:cNvPr>
              <p:cNvSpPr txBox="1"/>
              <p:nvPr/>
            </p:nvSpPr>
            <p:spPr bwMode="auto">
              <a:xfrm>
                <a:off x="772603" y="1003435"/>
                <a:ext cx="3122306" cy="3742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551516D7-D5B4-EF79-A6FF-3E1943A8F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603" y="1003435"/>
                <a:ext cx="3122306" cy="374270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CA4A4622-6DE0-DF52-090F-B20B74E4D5BB}"/>
                  </a:ext>
                </a:extLst>
              </p:cNvPr>
              <p:cNvSpPr/>
              <p:nvPr/>
            </p:nvSpPr>
            <p:spPr>
              <a:xfrm>
                <a:off x="772603" y="1413591"/>
                <a:ext cx="4879517" cy="7261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𝜕𝜃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cot</m:t>
                                      </m:r>
                                    </m:fName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𝜕𝜙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CA4A4622-6DE0-DF52-090F-B20B74E4D5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03" y="1413591"/>
                <a:ext cx="4879517" cy="726161"/>
              </a:xfrm>
              <a:prstGeom prst="rect">
                <a:avLst/>
              </a:prstGeom>
              <a:blipFill>
                <a:blip r:embed="rId4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31A053B-0468-80D8-3EE2-926CD0F6F4CB}"/>
                  </a:ext>
                </a:extLst>
              </p:cNvPr>
              <p:cNvSpPr/>
              <p:nvPr/>
            </p:nvSpPr>
            <p:spPr>
              <a:xfrm>
                <a:off x="760443" y="3057785"/>
                <a:ext cx="5180993" cy="686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𝜕𝜃</m:t>
                                      </m:r>
                                    </m:den>
                                  </m:f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cot</m:t>
                                      </m:r>
                                    </m:fName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31A053B-0468-80D8-3EE2-926CD0F6F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43" y="3057785"/>
                <a:ext cx="5180993" cy="686983"/>
              </a:xfrm>
              <a:prstGeom prst="rect">
                <a:avLst/>
              </a:prstGeom>
              <a:blipFill>
                <a:blip r:embed="rId5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7E26C5E8-51D2-4203-624C-E59D73879AED}"/>
                  </a:ext>
                </a:extLst>
              </p:cNvPr>
              <p:cNvSpPr/>
              <p:nvPr/>
            </p:nvSpPr>
            <p:spPr>
              <a:xfrm>
                <a:off x="772603" y="3815921"/>
                <a:ext cx="5812568" cy="6869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𝜕𝜃</m:t>
                                      </m:r>
                                    </m:den>
                                  </m:f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cot</m:t>
                                      </m:r>
                                    </m:fName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7E26C5E8-51D2-4203-624C-E59D73879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03" y="3815921"/>
                <a:ext cx="5812568" cy="686983"/>
              </a:xfrm>
              <a:prstGeom prst="rect">
                <a:avLst/>
              </a:prstGeom>
              <a:blipFill>
                <a:blip r:embed="rId6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07BB22-1B66-B5A4-FC22-9CD60EDD7BE6}"/>
                  </a:ext>
                </a:extLst>
              </p:cNvPr>
              <p:cNvSpPr txBox="1"/>
              <p:nvPr/>
            </p:nvSpPr>
            <p:spPr bwMode="auto">
              <a:xfrm>
                <a:off x="7019925" y="837428"/>
                <a:ext cx="1628565" cy="70628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𝑖𝑙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07BB22-1B66-B5A4-FC22-9CD60EDD7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9925" y="837428"/>
                <a:ext cx="1628565" cy="706284"/>
              </a:xfrm>
              <a:prstGeom prst="rect">
                <a:avLst/>
              </a:prstGeom>
              <a:blipFill>
                <a:blip r:embed="rId7"/>
                <a:stretch>
                  <a:fillRect b="-87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69A452-01A9-F44A-14CA-F754D3226099}"/>
                  </a:ext>
                </a:extLst>
              </p:cNvPr>
              <p:cNvSpPr txBox="1"/>
              <p:nvPr/>
            </p:nvSpPr>
            <p:spPr bwMode="auto">
              <a:xfrm>
                <a:off x="7041330" y="1625944"/>
                <a:ext cx="1844242" cy="5333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</m:oMath>
                </a14:m>
                <a:r>
                  <a:rPr lang="en-US" dirty="0"/>
                  <a:t>可以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𝑖𝑙</m:t>
                    </m:r>
                  </m:oMath>
                </a14:m>
                <a:r>
                  <a:rPr lang="en-US" dirty="0"/>
                  <a:t>取代。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69A452-01A9-F44A-14CA-F754D3226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1330" y="1625944"/>
                <a:ext cx="1844242" cy="533351"/>
              </a:xfrm>
              <a:prstGeom prst="rect">
                <a:avLst/>
              </a:prstGeom>
              <a:blipFill>
                <a:blip r:embed="rId8"/>
                <a:stretch>
                  <a:fillRect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7BC1BFF-F4AA-4550-6A28-7C89A13E6041}"/>
              </a:ext>
            </a:extLst>
          </p:cNvPr>
          <p:cNvSpPr txBox="1"/>
          <p:nvPr/>
        </p:nvSpPr>
        <p:spPr bwMode="auto">
          <a:xfrm>
            <a:off x="3560666" y="488520"/>
            <a:ext cx="51809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由此其餘的本徵態可以用Lowering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Operato得出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59F05D-10D2-D54B-6DA7-54B6085FD65C}"/>
              </a:ext>
            </a:extLst>
          </p:cNvPr>
          <p:cNvSpPr txBox="1"/>
          <p:nvPr/>
        </p:nvSpPr>
        <p:spPr bwMode="auto">
          <a:xfrm>
            <a:off x="760443" y="5406584"/>
            <a:ext cx="31223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常數由歸一化條件決定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AE57DBE3-D771-B991-54C3-110613B702BA}"/>
                  </a:ext>
                </a:extLst>
              </p:cNvPr>
              <p:cNvSpPr txBox="1"/>
              <p:nvPr/>
            </p:nvSpPr>
            <p:spPr bwMode="auto">
              <a:xfrm>
                <a:off x="760443" y="5833430"/>
                <a:ext cx="3122306" cy="8188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𝑙𝑚</m:t>
                              </m:r>
                            </m:sub>
                          </m:sSub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AE57DBE3-D771-B991-54C3-110613B70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0443" y="5833430"/>
                <a:ext cx="3122306" cy="818814"/>
              </a:xfrm>
              <a:prstGeom prst="rect">
                <a:avLst/>
              </a:prstGeom>
              <a:blipFill>
                <a:blip r:embed="rId9"/>
                <a:stretch>
                  <a:fillRect l="-28455" t="-132308" b="-19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40FC051B-5081-8022-B8BD-B90AB6BA09A1}"/>
                  </a:ext>
                </a:extLst>
              </p:cNvPr>
              <p:cNvSpPr/>
              <p:nvPr/>
            </p:nvSpPr>
            <p:spPr>
              <a:xfrm>
                <a:off x="3894909" y="5787488"/>
                <a:ext cx="5040560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40FC051B-5081-8022-B8BD-B90AB6BA09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909" y="5787488"/>
                <a:ext cx="5040560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ACEFC4FE-0DAA-A093-1C63-B44F4DE57DD6}"/>
                  </a:ext>
                </a:extLst>
              </p:cNvPr>
              <p:cNvSpPr/>
              <p:nvPr/>
            </p:nvSpPr>
            <p:spPr>
              <a:xfrm>
                <a:off x="760443" y="2260471"/>
                <a:ext cx="7411957" cy="7261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𝜕𝜃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cot</m:t>
                                      </m:r>
                                    </m:fName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𝜕𝜙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矩形 3">
                <a:extLst>
                  <a:ext uri="{FF2B5EF4-FFF2-40B4-BE49-F238E27FC236}">
                    <a16:creationId xmlns:a16="http://schemas.microsoft.com/office/drawing/2014/main" id="{ACEFC4FE-0DAA-A093-1C63-B44F4DE57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43" y="2260471"/>
                <a:ext cx="7411957" cy="726161"/>
              </a:xfrm>
              <a:prstGeom prst="rect">
                <a:avLst/>
              </a:prstGeom>
              <a:blipFill>
                <a:blip r:embed="rId11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6A78073D-436F-387B-E468-87DF75003315}"/>
                  </a:ext>
                </a:extLst>
              </p:cNvPr>
              <p:cNvSpPr/>
              <p:nvPr/>
            </p:nvSpPr>
            <p:spPr>
              <a:xfrm>
                <a:off x="760443" y="4557908"/>
                <a:ext cx="4043317" cy="6869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𝜕𝜃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cot</m:t>
                                      </m:r>
                                    </m:fName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≡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6A78073D-436F-387B-E468-87DF750033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43" y="4557908"/>
                <a:ext cx="4043317" cy="686983"/>
              </a:xfrm>
              <a:prstGeom prst="rect">
                <a:avLst/>
              </a:prstGeom>
              <a:blipFill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272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6" grpId="0" animBg="1"/>
      <p:bldP spid="19" grpId="0" animBg="1"/>
      <p:bldP spid="21" grpId="0" animBg="1"/>
      <p:bldP spid="20" grpId="0"/>
      <p:bldP spid="2" grpId="0" animBg="1"/>
      <p:bldP spid="3" grpId="0" animBg="1"/>
      <p:bldP spid="7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702DC-F3C9-25BE-E2F8-4D361A889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8" r="11840" b="3864"/>
          <a:stretch/>
        </p:blipFill>
        <p:spPr>
          <a:xfrm>
            <a:off x="427709" y="692696"/>
            <a:ext cx="3157357" cy="55357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9F2873-04E9-0E82-8599-EE6D4CBA9560}"/>
              </a:ext>
            </a:extLst>
          </p:cNvPr>
          <p:cNvSpPr/>
          <p:nvPr/>
        </p:nvSpPr>
        <p:spPr>
          <a:xfrm>
            <a:off x="411880" y="959276"/>
            <a:ext cx="2582788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73649DB2-E6EE-BA28-8700-774953760872}"/>
                  </a:ext>
                </a:extLst>
              </p:cNvPr>
              <p:cNvSpPr txBox="1"/>
              <p:nvPr/>
            </p:nvSpPr>
            <p:spPr bwMode="auto">
              <a:xfrm>
                <a:off x="3916274" y="5608989"/>
                <a:ext cx="4521734" cy="3917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73649DB2-E6EE-BA28-8700-774953760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6274" y="5608989"/>
                <a:ext cx="4521734" cy="391774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61F58553-3850-6BB8-56D2-F2E56633F2E2}"/>
                  </a:ext>
                </a:extLst>
              </p:cNvPr>
              <p:cNvSpPr/>
              <p:nvPr/>
            </p:nvSpPr>
            <p:spPr>
              <a:xfrm>
                <a:off x="428906" y="294382"/>
                <a:ext cx="3156160" cy="3983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61F58553-3850-6BB8-56D2-F2E56633F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06" y="294382"/>
                <a:ext cx="3156160" cy="398314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255197C7-6C75-4858-D468-87898BBB0A96}"/>
                  </a:ext>
                </a:extLst>
              </p:cNvPr>
              <p:cNvSpPr/>
              <p:nvPr/>
            </p:nvSpPr>
            <p:spPr>
              <a:xfrm>
                <a:off x="3916274" y="330456"/>
                <a:ext cx="4043317" cy="6869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𝜕𝜃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cot</m:t>
                                      </m:r>
                                    </m:fName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255197C7-6C75-4858-D468-87898BBB0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274" y="330456"/>
                <a:ext cx="4043317" cy="686983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DB258C0B-AD5C-0A1D-FA8B-B9C3EE229FB0}"/>
                  </a:ext>
                </a:extLst>
              </p:cNvPr>
              <p:cNvSpPr/>
              <p:nvPr/>
            </p:nvSpPr>
            <p:spPr>
              <a:xfrm>
                <a:off x="3913776" y="1071394"/>
                <a:ext cx="3510888" cy="6249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5" name="矩形 3">
                <a:extLst>
                  <a:ext uri="{FF2B5EF4-FFF2-40B4-BE49-F238E27FC236}">
                    <a16:creationId xmlns:a16="http://schemas.microsoft.com/office/drawing/2014/main" id="{DB258C0B-AD5C-0A1D-FA8B-B9C3EE229F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776" y="1071394"/>
                <a:ext cx="3510888" cy="624915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7AF3C7F5-321E-52B2-7862-370EE52AC0DE}"/>
                  </a:ext>
                </a:extLst>
              </p:cNvPr>
              <p:cNvSpPr/>
              <p:nvPr/>
            </p:nvSpPr>
            <p:spPr>
              <a:xfrm>
                <a:off x="3913776" y="1760821"/>
                <a:ext cx="2394416" cy="3742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7AF3C7F5-321E-52B2-7862-370EE52AC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776" y="1760821"/>
                <a:ext cx="2394416" cy="374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CC047583-D3AE-0251-E4A2-4376600FA833}"/>
                  </a:ext>
                </a:extLst>
              </p:cNvPr>
              <p:cNvSpPr/>
              <p:nvPr/>
            </p:nvSpPr>
            <p:spPr>
              <a:xfrm>
                <a:off x="3930626" y="2697117"/>
                <a:ext cx="4362235" cy="6249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CC047583-D3AE-0251-E4A2-4376600FA8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626" y="2697117"/>
                <a:ext cx="4362235" cy="624915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7E7979D4-8CBC-920C-E824-D0D39BCAD88D}"/>
                  </a:ext>
                </a:extLst>
              </p:cNvPr>
              <p:cNvSpPr/>
              <p:nvPr/>
            </p:nvSpPr>
            <p:spPr>
              <a:xfrm>
                <a:off x="3930626" y="3420167"/>
                <a:ext cx="3742910" cy="3742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+4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7E7979D4-8CBC-920C-E824-D0D39BCAD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626" y="3420167"/>
                <a:ext cx="3742910" cy="3742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E15AF619-632E-8170-3FDD-F0EBA7CE489C}"/>
                  </a:ext>
                </a:extLst>
              </p:cNvPr>
              <p:cNvSpPr/>
              <p:nvPr/>
            </p:nvSpPr>
            <p:spPr>
              <a:xfrm>
                <a:off x="3948590" y="3872011"/>
                <a:ext cx="3879477" cy="3742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+4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E15AF619-632E-8170-3FDD-F0EBA7CE48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590" y="3872011"/>
                <a:ext cx="3879477" cy="3742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E875824E-37A9-EE19-BCCA-F5456644ED89}"/>
                  </a:ext>
                </a:extLst>
              </p:cNvPr>
              <p:cNvSpPr/>
              <p:nvPr/>
            </p:nvSpPr>
            <p:spPr>
              <a:xfrm>
                <a:off x="4668915" y="2183304"/>
                <a:ext cx="1669790" cy="37503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E875824E-37A9-EE19-BCCA-F5456644ED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915" y="2183304"/>
                <a:ext cx="1669790" cy="3750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3FA17EAA-DBFF-E760-6BD8-6960F3B120A9}"/>
                  </a:ext>
                </a:extLst>
              </p:cNvPr>
              <p:cNvSpPr/>
              <p:nvPr/>
            </p:nvSpPr>
            <p:spPr>
              <a:xfrm>
                <a:off x="4742010" y="4314063"/>
                <a:ext cx="2682654" cy="3753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3FA17EAA-DBFF-E760-6BD8-6960F3B120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010" y="4314063"/>
                <a:ext cx="2682654" cy="37535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8A75FDC-F122-DD7D-6E48-9FA57B0479DB}"/>
              </a:ext>
            </a:extLst>
          </p:cNvPr>
          <p:cNvSpPr txBox="1"/>
          <p:nvPr/>
        </p:nvSpPr>
        <p:spPr bwMode="auto">
          <a:xfrm>
            <a:off x="3908324" y="2173696"/>
            <a:ext cx="927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例如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27FBB6-CB37-04CD-19C9-D7A6E7CB0232}"/>
              </a:ext>
            </a:extLst>
          </p:cNvPr>
          <p:cNvSpPr txBox="1"/>
          <p:nvPr/>
        </p:nvSpPr>
        <p:spPr bwMode="auto">
          <a:xfrm>
            <a:off x="3916274" y="4325780"/>
            <a:ext cx="927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例如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3">
                <a:extLst>
                  <a:ext uri="{FF2B5EF4-FFF2-40B4-BE49-F238E27FC236}">
                    <a16:creationId xmlns:a16="http://schemas.microsoft.com/office/drawing/2014/main" id="{319FF56E-E348-A902-055A-3B26514C7971}"/>
                  </a:ext>
                </a:extLst>
              </p:cNvPr>
              <p:cNvSpPr/>
              <p:nvPr/>
            </p:nvSpPr>
            <p:spPr>
              <a:xfrm>
                <a:off x="3957708" y="4778697"/>
                <a:ext cx="1936587" cy="37247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21" name="矩形 3">
                <a:extLst>
                  <a:ext uri="{FF2B5EF4-FFF2-40B4-BE49-F238E27FC236}">
                    <a16:creationId xmlns:a16="http://schemas.microsoft.com/office/drawing/2014/main" id="{319FF56E-E348-A902-055A-3B26514C79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708" y="4778697"/>
                <a:ext cx="1936587" cy="372474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矩形 3">
                <a:extLst>
                  <a:ext uri="{FF2B5EF4-FFF2-40B4-BE49-F238E27FC236}">
                    <a16:creationId xmlns:a16="http://schemas.microsoft.com/office/drawing/2014/main" id="{10CDBC8D-5F74-084E-642A-6163BF09DBE6}"/>
                  </a:ext>
                </a:extLst>
              </p:cNvPr>
              <p:cNvSpPr/>
              <p:nvPr/>
            </p:nvSpPr>
            <p:spPr>
              <a:xfrm>
                <a:off x="6049110" y="4778697"/>
                <a:ext cx="1936587" cy="3730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22" name="矩形 3">
                <a:extLst>
                  <a:ext uri="{FF2B5EF4-FFF2-40B4-BE49-F238E27FC236}">
                    <a16:creationId xmlns:a16="http://schemas.microsoft.com/office/drawing/2014/main" id="{10CDBC8D-5F74-084E-642A-6163BF09DB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110" y="4778697"/>
                <a:ext cx="1936587" cy="373051"/>
              </a:xfrm>
              <a:prstGeom prst="rect">
                <a:avLst/>
              </a:prstGeom>
              <a:blipFill>
                <a:blip r:embed="rId1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A2AF5D5-79BD-036A-A950-D6CF1AA8A50C}"/>
              </a:ext>
            </a:extLst>
          </p:cNvPr>
          <p:cNvSpPr txBox="1"/>
          <p:nvPr/>
        </p:nvSpPr>
        <p:spPr bwMode="auto">
          <a:xfrm>
            <a:off x="3913776" y="5210745"/>
            <a:ext cx="239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有一個一般的規則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41846FB1-1387-9333-5FE1-E99AE657F23E}"/>
                  </a:ext>
                </a:extLst>
              </p:cNvPr>
              <p:cNvSpPr/>
              <p:nvPr/>
            </p:nvSpPr>
            <p:spPr>
              <a:xfrm>
                <a:off x="6589769" y="2166305"/>
                <a:ext cx="1669790" cy="3719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41846FB1-1387-9333-5FE1-E99AE657F2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769" y="2166305"/>
                <a:ext cx="1669790" cy="371961"/>
              </a:xfrm>
              <a:prstGeom prst="rect">
                <a:avLst/>
              </a:prstGeom>
              <a:blipFill>
                <a:blip r:embed="rId1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2CFCD1C-6C4C-B669-19BB-602EBDFE9017}"/>
              </a:ext>
            </a:extLst>
          </p:cNvPr>
          <p:cNvSpPr txBox="1"/>
          <p:nvPr/>
        </p:nvSpPr>
        <p:spPr bwMode="auto">
          <a:xfrm>
            <a:off x="3957708" y="6095710"/>
            <a:ext cx="5341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這些結果將適用於氫原子的定態解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134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12" grpId="0" animBg="1"/>
      <p:bldP spid="13" grpId="0" animBg="1"/>
      <p:bldP spid="15" grpId="0" animBg="1"/>
      <p:bldP spid="18" grpId="0" animBg="1"/>
      <p:bldP spid="19" grpId="0"/>
      <p:bldP spid="20" grpId="0"/>
      <p:bldP spid="21" grpId="0" animBg="1"/>
      <p:bldP spid="22" grpId="0" animBg="1"/>
      <p:bldP spid="23" grpId="0"/>
      <p:bldP spid="10" grpId="0" animBg="1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B7441C-2D97-2DA2-E915-43F69190B7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2" r="3052"/>
          <a:stretch/>
        </p:blipFill>
        <p:spPr>
          <a:xfrm>
            <a:off x="2699792" y="914400"/>
            <a:ext cx="374441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855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EBAC3A-A341-95E6-911B-4A912A617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68" y="620688"/>
            <a:ext cx="4898413" cy="62373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4FCCC7-4205-A78E-8AF7-2FEB1D38FDE9}"/>
                  </a:ext>
                </a:extLst>
              </p:cNvPr>
              <p:cNvSpPr txBox="1"/>
              <p:nvPr/>
            </p:nvSpPr>
            <p:spPr bwMode="auto">
              <a:xfrm>
                <a:off x="2161914" y="217532"/>
                <a:ext cx="48201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是標準的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Associated Legendre Function。</a:t>
                </a:r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4FCCC7-4205-A78E-8AF7-2FEB1D38F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1914" y="217532"/>
                <a:ext cx="4820172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37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BD1874-643A-022B-791E-A41C02F1F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0" y="50800"/>
            <a:ext cx="53213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926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7439-46B7-10F6-B1E2-897EC972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64704"/>
            <a:ext cx="4697893" cy="5927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/>
              <p:nvPr/>
            </p:nvSpPr>
            <p:spPr bwMode="auto">
              <a:xfrm>
                <a:off x="467544" y="122478"/>
                <a:ext cx="8424937" cy="561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稱Polar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Plot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代表方向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的機率密度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𝑙𝑚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𝑙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機率密度與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無關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122478"/>
                <a:ext cx="8424937" cy="561564"/>
              </a:xfrm>
              <a:prstGeom prst="rect">
                <a:avLst/>
              </a:prstGeom>
              <a:blipFill>
                <a:blip r:embed="rId3"/>
                <a:stretch>
                  <a:fillRect l="-602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0E2334-DC29-BCBD-E7AF-26F808B41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40"/>
          <a:stretch/>
        </p:blipFill>
        <p:spPr>
          <a:xfrm>
            <a:off x="5580902" y="820517"/>
            <a:ext cx="3157357" cy="5930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E4F7A-2B8B-15D4-7347-E00F663F9033}"/>
              </a:ext>
            </a:extLst>
          </p:cNvPr>
          <p:cNvSpPr txBox="1"/>
          <p:nvPr/>
        </p:nvSpPr>
        <p:spPr bwMode="auto">
          <a:xfrm>
            <a:off x="1398941" y="926029"/>
            <a:ext cx="648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常數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3A32C-430C-712A-9BB3-145F0C5FDEAA}"/>
              </a:ext>
            </a:extLst>
          </p:cNvPr>
          <p:cNvSpPr txBox="1"/>
          <p:nvPr/>
        </p:nvSpPr>
        <p:spPr bwMode="auto">
          <a:xfrm>
            <a:off x="2803097" y="949370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水平面較大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8E500-F038-FC1A-C9D4-4F3FC5577E9E}"/>
              </a:ext>
            </a:extLst>
          </p:cNvPr>
          <p:cNvSpPr txBox="1"/>
          <p:nvPr/>
        </p:nvSpPr>
        <p:spPr bwMode="auto">
          <a:xfrm>
            <a:off x="4422648" y="926029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垂直面較大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71455-8B89-ECEE-DCAE-81337E0FB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" t="10164" r="66054" b="82551"/>
          <a:stretch/>
        </p:blipFill>
        <p:spPr>
          <a:xfrm>
            <a:off x="1648390" y="1795467"/>
            <a:ext cx="828093" cy="33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28907-CBDE-4F35-EB46-6EF019231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8" t="17448" r="45948" b="74053"/>
          <a:stretch/>
        </p:blipFill>
        <p:spPr>
          <a:xfrm>
            <a:off x="2977960" y="1988684"/>
            <a:ext cx="1157286" cy="337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C4492-4FDF-3F1E-B691-768B3CD3C6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" t="25947" r="53990" b="65555"/>
          <a:stretch/>
        </p:blipFill>
        <p:spPr>
          <a:xfrm>
            <a:off x="4507957" y="1988684"/>
            <a:ext cx="967298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801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7439-46B7-10F6-B1E2-897EC972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32796"/>
            <a:ext cx="4697893" cy="5927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/>
              <p:nvPr/>
            </p:nvSpPr>
            <p:spPr bwMode="auto">
              <a:xfrm>
                <a:off x="3877528" y="4977527"/>
                <a:ext cx="500404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𝑙𝑙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水平面最大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，而且越來越扁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7528" y="4977527"/>
                <a:ext cx="5004048" cy="369332"/>
              </a:xfrm>
              <a:prstGeom prst="rect">
                <a:avLst/>
              </a:prstGeom>
              <a:blipFill>
                <a:blip r:embed="rId3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B6E4F7A-2B8B-15D4-7347-E00F663F9033}"/>
              </a:ext>
            </a:extLst>
          </p:cNvPr>
          <p:cNvSpPr txBox="1"/>
          <p:nvPr/>
        </p:nvSpPr>
        <p:spPr bwMode="auto">
          <a:xfrm>
            <a:off x="1691680" y="836712"/>
            <a:ext cx="648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常數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3A32C-430C-712A-9BB3-145F0C5FDEAA}"/>
              </a:ext>
            </a:extLst>
          </p:cNvPr>
          <p:cNvSpPr txBox="1"/>
          <p:nvPr/>
        </p:nvSpPr>
        <p:spPr bwMode="auto">
          <a:xfrm>
            <a:off x="3095836" y="860053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水平面較大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8E500-F038-FC1A-C9D4-4F3FC5577E9E}"/>
              </a:ext>
            </a:extLst>
          </p:cNvPr>
          <p:cNvSpPr txBox="1"/>
          <p:nvPr/>
        </p:nvSpPr>
        <p:spPr bwMode="auto">
          <a:xfrm>
            <a:off x="4715387" y="836712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垂直面較大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71455-8B89-ECEE-DCAE-81337E0FB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" t="10164" r="66054" b="82551"/>
          <a:stretch/>
        </p:blipFill>
        <p:spPr>
          <a:xfrm>
            <a:off x="1941129" y="1706150"/>
            <a:ext cx="828093" cy="33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28907-CBDE-4F35-EB46-6EF019231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8" t="17448" r="45948" b="74053"/>
          <a:stretch/>
        </p:blipFill>
        <p:spPr>
          <a:xfrm>
            <a:off x="3270699" y="1899367"/>
            <a:ext cx="1157286" cy="337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C4492-4FDF-3F1E-B691-768B3CD3C6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" t="25947" r="53990" b="65555"/>
          <a:stretch/>
        </p:blipFill>
        <p:spPr>
          <a:xfrm>
            <a:off x="4800696" y="1899367"/>
            <a:ext cx="967298" cy="30777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20CD17B-CAD8-2CC9-AC31-D9513ED594EA}"/>
              </a:ext>
            </a:extLst>
          </p:cNvPr>
          <p:cNvSpPr/>
          <p:nvPr/>
        </p:nvSpPr>
        <p:spPr>
          <a:xfrm>
            <a:off x="827584" y="2037387"/>
            <a:ext cx="1512168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559857-B5E0-56AE-2EEA-A965F27C6D91}"/>
              </a:ext>
            </a:extLst>
          </p:cNvPr>
          <p:cNvSpPr/>
          <p:nvPr/>
        </p:nvSpPr>
        <p:spPr>
          <a:xfrm>
            <a:off x="745921" y="3349861"/>
            <a:ext cx="1512168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31ADAF-7A93-FA10-B81B-54060813C22C}"/>
              </a:ext>
            </a:extLst>
          </p:cNvPr>
          <p:cNvSpPr/>
          <p:nvPr/>
        </p:nvSpPr>
        <p:spPr>
          <a:xfrm>
            <a:off x="2321750" y="4730756"/>
            <a:ext cx="1512168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2F81B1-7E4A-90D1-C2FD-49554CB6736B}"/>
              </a:ext>
            </a:extLst>
          </p:cNvPr>
          <p:cNvSpPr/>
          <p:nvPr/>
        </p:nvSpPr>
        <p:spPr>
          <a:xfrm>
            <a:off x="2483138" y="596198"/>
            <a:ext cx="1800829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C05E2B-FF33-0907-4D37-CC0E56284552}"/>
                  </a:ext>
                </a:extLst>
              </p:cNvPr>
              <p:cNvSpPr txBox="1"/>
              <p:nvPr/>
            </p:nvSpPr>
            <p:spPr bwMode="auto">
              <a:xfrm>
                <a:off x="3849342" y="5415158"/>
                <a:ext cx="526208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對於大的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幾乎全部集中在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err="1"/>
                  <a:t>平面上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C05E2B-FF33-0907-4D37-CC0E56284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9342" y="5415158"/>
                <a:ext cx="5262081" cy="369332"/>
              </a:xfrm>
              <a:prstGeom prst="rect">
                <a:avLst/>
              </a:prstGeom>
              <a:blipFill>
                <a:blip r:embed="rId5"/>
                <a:stretch>
                  <a:fillRect l="-721" t="-6667" r="-72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4053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8243888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矩形 2"/>
          <p:cNvSpPr>
            <a:spLocks noChangeArrowheads="1"/>
          </p:cNvSpPr>
          <p:nvPr/>
        </p:nvSpPr>
        <p:spPr bwMode="auto">
          <a:xfrm>
            <a:off x="191344" y="5516563"/>
            <a:ext cx="8712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+mj-lt"/>
              </a:rPr>
              <a:t>The anisotropies of the Cosmic Microwave Background (CMB) as observed by Planck 2013.</a:t>
            </a:r>
            <a:endParaRPr lang="zh-TW" altLang="en-US" sz="1800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187624" y="817561"/>
                <a:ext cx="5689699" cy="376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定理：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若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也會是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的本徵態。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817561"/>
                <a:ext cx="5689699" cy="376770"/>
              </a:xfrm>
              <a:prstGeom prst="rect">
                <a:avLst/>
              </a:prstGeom>
              <a:blipFill>
                <a:blip r:embed="rId2"/>
                <a:stretch>
                  <a:fillRect l="-891" t="-106452" b="-1580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187624" y="1852888"/>
                <a:ext cx="5382307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考慮</m:t>
                    </m:r>
                    <m:r>
                      <a:rPr lang="zh-TW" altLang="en-US" sz="1800" i="1">
                        <a:latin typeface="Cambria Math"/>
                      </a:rPr>
                      <m:t>狀態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，現在計算算子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𝐴</m:t>
                    </m:r>
                    <m:r>
                      <a:rPr lang="zh-TW" altLang="en-US" sz="1800" i="1">
                        <a:latin typeface="Cambria Math"/>
                      </a:rPr>
                      <m:t>對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此態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r>
                      <a:rPr lang="zh-TW" altLang="en-US" sz="1800" i="1">
                        <a:latin typeface="Cambria Math"/>
                      </a:rPr>
                      <m:t>的作用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852888"/>
                <a:ext cx="5382307" cy="376770"/>
              </a:xfrm>
              <a:prstGeom prst="rect">
                <a:avLst/>
              </a:prstGeom>
              <a:blipFill>
                <a:blip r:embed="rId3"/>
                <a:stretch>
                  <a:fillRect l="-235" t="-106452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250469" y="2386159"/>
                <a:ext cx="4729557" cy="3767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𝐴𝐵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𝐵𝐴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469" y="2386159"/>
                <a:ext cx="4729557" cy="376770"/>
              </a:xfrm>
              <a:prstGeom prst="rect">
                <a:avLst/>
              </a:prstGeom>
              <a:blipFill>
                <a:blip r:embed="rId4"/>
                <a:stretch>
                  <a:fillRect t="-103226" r="-4290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187624" y="4474729"/>
                <a:ext cx="4792402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r>
                      <a:rPr lang="zh-TW" altLang="en-US" sz="1800" i="1">
                        <a:latin typeface="Cambria Math"/>
                      </a:rPr>
                      <m:t>必須</m:t>
                    </m:r>
                    <m:r>
                      <a:rPr lang="zh-TW" altLang="en-US" sz="1800" i="1" smtClean="0">
                        <a:latin typeface="Cambria Math"/>
                      </a:rPr>
                      <m:t>正比於</m:t>
                    </m:r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sz="1800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，</a:t>
                </a:r>
                <a:r>
                  <a:rPr lang="zh-TW" altLang="en-US" dirty="0"/>
                  <a:t>設比例常數</a:t>
                </a:r>
                <a:r>
                  <a:rPr lang="zh-TW" altLang="en-US" sz="1800" dirty="0"/>
                  <a:t>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zh-TW" altLang="en-US" sz="1800" dirty="0"/>
                  <a:t>，則：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4474729"/>
                <a:ext cx="4792402" cy="376770"/>
              </a:xfrm>
              <a:prstGeom prst="rect">
                <a:avLst/>
              </a:prstGeom>
              <a:blipFill>
                <a:blip r:embed="rId5"/>
                <a:stretch>
                  <a:fillRect l="-3439" t="-106452" b="-15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1187624" y="3573016"/>
            <a:ext cx="7531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一般來說，若無簡併，一個本徵值對應一個本徵態，或相差一係數乘積。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236358" y="2910280"/>
                <a:ext cx="5300875" cy="378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因此狀態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也</m:t>
                    </m:r>
                    <m:r>
                      <a:rPr lang="zh-TW" altLang="en-US" sz="1800" b="0" i="1" smtClean="0">
                        <a:latin typeface="Cambria Math"/>
                      </a:rPr>
                      <m:t>是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zh-TW" altLang="en-US" sz="1800" i="1">
                        <a:latin typeface="Cambria Math"/>
                      </a:rPr>
                      <m:t>算子的本徵</m:t>
                    </m:r>
                    <m:r>
                      <a:rPr lang="zh-TW" altLang="en-US" sz="1800" b="0" i="1" smtClean="0">
                        <a:latin typeface="Cambria Math"/>
                      </a:rPr>
                      <m:t>態</m:t>
                    </m:r>
                  </m:oMath>
                </a14:m>
                <a:r>
                  <a:rPr lang="zh-TW" altLang="en-US" sz="1800" dirty="0"/>
                  <a:t>，本徵值亦為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358" y="2910280"/>
                <a:ext cx="5300875" cy="378758"/>
              </a:xfrm>
              <a:prstGeom prst="rect">
                <a:avLst/>
              </a:prstGeom>
              <a:blipFill>
                <a:blip r:embed="rId6"/>
                <a:stretch>
                  <a:fillRect l="-957" t="-103125" b="-15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236048" y="4935393"/>
                <a:ext cx="1463744" cy="3767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b="0" i="1" smtClean="0"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𝐵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48" y="4935393"/>
                <a:ext cx="1463744" cy="376770"/>
              </a:xfrm>
              <a:prstGeom prst="rect">
                <a:avLst/>
              </a:prstGeom>
              <a:blipFill>
                <a:blip r:embed="rId7"/>
                <a:stretch>
                  <a:fillRect l="-5172" t="-103226" r="-13793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965860" y="4927414"/>
                <a:ext cx="5184576" cy="376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此式顯示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也是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的本徵態，本徵值為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zh-TW" altLang="en-US" sz="1800" dirty="0"/>
                  <a:t>。得證！</a:t>
                </a: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860" y="4927414"/>
                <a:ext cx="5184576" cy="376770"/>
              </a:xfrm>
              <a:prstGeom prst="rect">
                <a:avLst/>
              </a:prstGeom>
              <a:blipFill>
                <a:blip r:embed="rId8"/>
                <a:stretch>
                  <a:fillRect l="-978" t="-106452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187624" y="5772828"/>
                <a:ext cx="7124290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結論：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TW" altLang="en-US" dirty="0"/>
                  <a:t>的本徵態也會是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TW" altLang="en-US" dirty="0"/>
                  <a:t>的本徵態，因此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zh-TW" altLang="en-US" sz="1800" b="0" i="1" smtClean="0">
                        <a:latin typeface="Cambria Math"/>
                      </a:rPr>
                      <m:t>與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可以同時精準測量。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5772828"/>
                <a:ext cx="7124290" cy="378758"/>
              </a:xfrm>
              <a:prstGeom prst="rect">
                <a:avLst/>
              </a:prstGeom>
              <a:blipFill>
                <a:blip r:embed="rId9"/>
                <a:stretch>
                  <a:fillRect l="-71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E7B8A9-E3EC-2093-1DC2-CFAB3C9B794D}"/>
                  </a:ext>
                </a:extLst>
              </p:cNvPr>
              <p:cNvSpPr txBox="1"/>
              <p:nvPr/>
            </p:nvSpPr>
            <p:spPr bwMode="auto">
              <a:xfrm>
                <a:off x="1187624" y="1421222"/>
                <a:ext cx="4572000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證明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</a:rPr>
                      <m:t>：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TW" altLang="en-US" dirty="0"/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滿足：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E7B8A9-E3EC-2093-1DC2-CFAB3C9B7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421222"/>
                <a:ext cx="4572000" cy="378758"/>
              </a:xfrm>
              <a:prstGeom prst="rect">
                <a:avLst/>
              </a:prstGeom>
              <a:blipFill>
                <a:blip r:embed="rId10"/>
                <a:stretch>
                  <a:fillRect l="-1108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8">
                <a:extLst>
                  <a:ext uri="{FF2B5EF4-FFF2-40B4-BE49-F238E27FC236}">
                    <a16:creationId xmlns:a16="http://schemas.microsoft.com/office/drawing/2014/main" id="{161118A5-D678-B8C2-341B-AD9821956D78}"/>
                  </a:ext>
                </a:extLst>
              </p:cNvPr>
              <p:cNvSpPr/>
              <p:nvPr/>
            </p:nvSpPr>
            <p:spPr>
              <a:xfrm>
                <a:off x="4247277" y="1402880"/>
                <a:ext cx="1641815" cy="37875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8">
                <a:extLst>
                  <a:ext uri="{FF2B5EF4-FFF2-40B4-BE49-F238E27FC236}">
                    <a16:creationId xmlns:a16="http://schemas.microsoft.com/office/drawing/2014/main" id="{161118A5-D678-B8C2-341B-AD9821956D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277" y="1402880"/>
                <a:ext cx="1641815" cy="378758"/>
              </a:xfrm>
              <a:prstGeom prst="rect">
                <a:avLst/>
              </a:prstGeom>
              <a:blipFill>
                <a:blip r:embed="rId11"/>
                <a:stretch>
                  <a:fillRect l="-769" t="-103226" r="-5385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7">
                <a:extLst>
                  <a:ext uri="{FF2B5EF4-FFF2-40B4-BE49-F238E27FC236}">
                    <a16:creationId xmlns:a16="http://schemas.microsoft.com/office/drawing/2014/main" id="{5729C27B-EC77-823A-EC5A-1F27D78BCC44}"/>
                  </a:ext>
                </a:extLst>
              </p:cNvPr>
              <p:cNvSpPr/>
              <p:nvPr/>
            </p:nvSpPr>
            <p:spPr>
              <a:xfrm>
                <a:off x="1187624" y="4006085"/>
                <a:ext cx="5354286" cy="378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如果</a:t>
                </a:r>
                <a:r>
                  <a:rPr lang="zh-TW" altLang="en-US" sz="1800" dirty="0"/>
                  <a:t>狀態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與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都</m:t>
                    </m:r>
                    <m:r>
                      <a:rPr lang="zh-TW" altLang="en-US" sz="1800" b="0" i="1" smtClean="0">
                        <a:latin typeface="Cambria Math"/>
                      </a:rPr>
                      <m:t>是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zh-TW" altLang="en-US" sz="1800" i="1">
                        <a:latin typeface="Cambria Math"/>
                      </a:rPr>
                      <m:t>算子</m:t>
                    </m:r>
                    <m:r>
                      <m:rPr>
                        <m:nor/>
                      </m:rPr>
                      <a:rPr lang="zh-TW" altLang="en-US" dirty="0"/>
                      <m:t>本徵值為</m:t>
                    </m:r>
                    <m:r>
                      <a:rPr lang="en-US" altLang="zh-TW" i="1">
                        <a:latin typeface="Cambria Math"/>
                      </a:rPr>
                      <m:t>𝑎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的</m:t>
                    </m:r>
                    <m:r>
                      <a:rPr lang="zh-TW" altLang="en-US" sz="1800" i="1">
                        <a:latin typeface="Cambria Math"/>
                      </a:rPr>
                      <m:t>本徵</m:t>
                    </m:r>
                    <m:r>
                      <a:rPr lang="zh-TW" altLang="en-US" sz="1800" b="0" i="1" smtClean="0">
                        <a:latin typeface="Cambria Math"/>
                      </a:rPr>
                      <m:t>態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，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7">
                <a:extLst>
                  <a:ext uri="{FF2B5EF4-FFF2-40B4-BE49-F238E27FC236}">
                    <a16:creationId xmlns:a16="http://schemas.microsoft.com/office/drawing/2014/main" id="{5729C27B-EC77-823A-EC5A-1F27D78BC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4006085"/>
                <a:ext cx="5354286" cy="378758"/>
              </a:xfrm>
              <a:prstGeom prst="rect">
                <a:avLst/>
              </a:prstGeom>
              <a:blipFill>
                <a:blip r:embed="rId12"/>
                <a:stretch>
                  <a:fillRect l="-946" t="-106452" b="-15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C2A9C2-A87E-2507-DFE0-59F922D57182}"/>
                  </a:ext>
                </a:extLst>
              </p:cNvPr>
              <p:cNvSpPr txBox="1"/>
              <p:nvPr/>
            </p:nvSpPr>
            <p:spPr bwMode="auto">
              <a:xfrm>
                <a:off x="1185802" y="421775"/>
                <a:ext cx="19442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為兩個</m:t>
                      </m:r>
                      <m:r>
                        <a:rPr lang="zh-TW" altLang="en-US" sz="1800" i="1">
                          <a:latin typeface="Cambria Math"/>
                        </a:rPr>
                        <m:t>算子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C2A9C2-A87E-2507-DFE0-59F922D57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5802" y="421775"/>
                <a:ext cx="1944216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37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/>
      <p:bldP spid="11" grpId="0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44488"/>
            <a:ext cx="7862887" cy="61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5551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23DEB9-8088-0F98-A4F8-662BD0780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320" y="846477"/>
            <a:ext cx="4165359" cy="516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210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A9570C-FA86-C781-409F-37E45A0AD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290142"/>
            <a:ext cx="6032500" cy="370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51B35-70B9-CE12-D2BC-7BCC86E4D8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918"/>
          <a:stretch/>
        </p:blipFill>
        <p:spPr>
          <a:xfrm>
            <a:off x="1568549" y="3998542"/>
            <a:ext cx="6007100" cy="26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604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D2960-A09D-A9D8-5DE3-8CA3F42BD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52736"/>
            <a:ext cx="6496861" cy="428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644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8" name="Text Box 5"/>
              <p:cNvSpPr txBox="1">
                <a:spLocks noChangeArrowheads="1"/>
              </p:cNvSpPr>
              <p:nvPr/>
            </p:nvSpPr>
            <p:spPr bwMode="auto">
              <a:xfrm>
                <a:off x="3535946" y="1044281"/>
                <a:ext cx="54080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古典旋轉的帶電粒子就是一個磁偶極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1800" i="1">
                            <a:latin typeface="Cambria Math"/>
                          </a:rPr>
                          <m:t>𝜇</m:t>
                        </m:r>
                      </m:e>
                    </m:acc>
                  </m:oMath>
                </a14:m>
                <a:r>
                  <a:rPr lang="zh-TW" altLang="en-US" sz="1800" dirty="0"/>
                  <a:t>，大小為：</a:t>
                </a:r>
              </a:p>
            </p:txBody>
          </p:sp>
        </mc:Choice>
        <mc:Fallback xmlns="">
          <p:sp>
            <p:nvSpPr>
              <p:cNvPr id="6553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5946" y="1044281"/>
                <a:ext cx="5408056" cy="369332"/>
              </a:xfrm>
              <a:prstGeom prst="rect">
                <a:avLst/>
              </a:prstGeom>
              <a:blipFill>
                <a:blip r:embed="rId2"/>
                <a:stretch>
                  <a:fillRect l="-937" t="-1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5002710" y="3059113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磁偶極矩向量與角動量成正比</a:t>
            </a:r>
          </a:p>
        </p:txBody>
      </p:sp>
      <p:pic>
        <p:nvPicPr>
          <p:cNvPr id="65542" name="Picture 7" descr="D:\Dropbox\Documents\課程\YoungTextBook\Images\Chapter28\A_Images\A_Figures_and_Photos\28_26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0" y="1637430"/>
            <a:ext cx="2828868" cy="30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629945" y="4191613"/>
            <a:ext cx="4536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有角動量的帶電粒子是一個磁偶極！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629945" y="1617854"/>
                <a:ext cx="5314057" cy="79079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𝑣</m:t>
                              </m:r>
                            </m:den>
                          </m:f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𝑒𝑟𝑣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9945" y="1617854"/>
                <a:ext cx="5314057" cy="790794"/>
              </a:xfrm>
              <a:prstGeom prst="rect">
                <a:avLst/>
              </a:prstGeom>
              <a:blipFill>
                <a:blip r:embed="rId4"/>
                <a:stretch>
                  <a:fillRect b="-15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3629945" y="2974454"/>
                <a:ext cx="1372765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9945" y="2974454"/>
                <a:ext cx="1372765" cy="566694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3635538" y="3775734"/>
            <a:ext cx="5057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假設此古典的公式對量子力學電子也成立！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4398293-70F1-2D2E-E000-5312B3296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945" y="4610865"/>
            <a:ext cx="3744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量測磁偶極矩就是量測角動量！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561FF-9399-EE15-DC5E-8EC961CC6D3E}"/>
              </a:ext>
            </a:extLst>
          </p:cNvPr>
          <p:cNvSpPr txBox="1"/>
          <p:nvPr/>
        </p:nvSpPr>
        <p:spPr bwMode="auto">
          <a:xfrm>
            <a:off x="3535946" y="2567623"/>
            <a:ext cx="3245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方向指向角動量的方向，因此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38C26-D9DA-DE71-94D4-842C6572DE71}"/>
              </a:ext>
            </a:extLst>
          </p:cNvPr>
          <p:cNvSpPr txBox="1"/>
          <p:nvPr/>
        </p:nvSpPr>
        <p:spPr bwMode="auto">
          <a:xfrm>
            <a:off x="3629945" y="5055480"/>
            <a:ext cx="5117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如何量磁偶極矩？最容易的就是加一個磁場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279208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3" descr="D:\Dropbox\Documents\課程\YoungTextBook\Images\Chapter27\A_Images\A_Figures_and_Photos\27_31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3" b="3206"/>
          <a:stretch>
            <a:fillRect/>
          </a:stretch>
        </p:blipFill>
        <p:spPr bwMode="auto">
          <a:xfrm>
            <a:off x="2483768" y="1052736"/>
            <a:ext cx="3689127" cy="284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2473602" y="537640"/>
            <a:ext cx="454632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磁偶極在均勻磁場中所受的磁效應：</a:t>
            </a:r>
          </a:p>
        </p:txBody>
      </p:sp>
      <p:sp>
        <p:nvSpPr>
          <p:cNvPr id="56327" name="Text Box 8"/>
          <p:cNvSpPr txBox="1">
            <a:spLocks noChangeArrowheads="1"/>
          </p:cNvSpPr>
          <p:nvPr/>
        </p:nvSpPr>
        <p:spPr bwMode="auto">
          <a:xfrm>
            <a:off x="900113" y="5805488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2367422" y="5763892"/>
            <a:ext cx="410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所受力矩只由磁偶極矩向量決定。</a:t>
            </a:r>
          </a:p>
        </p:txBody>
      </p:sp>
      <p:sp>
        <p:nvSpPr>
          <p:cNvPr id="56329" name="Text Box 7"/>
          <p:cNvSpPr txBox="1">
            <a:spLocks noChangeArrowheads="1"/>
          </p:cNvSpPr>
          <p:nvPr/>
        </p:nvSpPr>
        <p:spPr bwMode="auto">
          <a:xfrm>
            <a:off x="2394384" y="4035700"/>
            <a:ext cx="3867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受力為零，力矩不為零：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394385" y="4539756"/>
                <a:ext cx="5446619" cy="61645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𝐹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𝑖𝑎𝐵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𝑏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385" y="4539756"/>
                <a:ext cx="5446619" cy="616451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394385" y="5259836"/>
                <a:ext cx="1213537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385" y="5259836"/>
                <a:ext cx="1213537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48988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7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83" y="2924944"/>
            <a:ext cx="268128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10"/>
          <p:cNvSpPr txBox="1">
            <a:spLocks noChangeArrowheads="1"/>
          </p:cNvSpPr>
          <p:nvPr/>
        </p:nvSpPr>
        <p:spPr bwMode="auto">
          <a:xfrm>
            <a:off x="2843808" y="1120114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我們可以用位能來討論磁場中的磁偶極：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2843808" y="688066"/>
            <a:ext cx="3273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角度改變時，此力矩會做功，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07637" y="1736869"/>
                <a:ext cx="9080306" cy="97212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𝑊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zh-TW" altLang="en-US" sz="1800" b="0" i="1" smtClean="0">
                              <a:latin typeface="Cambria Math"/>
                            </a:rPr>
                            <m:t>∙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func>
                            <m:func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1800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zh-TW" altLang="en-US" sz="1800" i="1">
                          <a:latin typeface="Cambria Math"/>
                        </a:rPr>
                        <m:t>𝜇</m:t>
                      </m:r>
                      <m:r>
                        <a:rPr lang="en-US" altLang="zh-TW" sz="1800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zh-TW" altLang="en-US" sz="1800" i="1">
                          <a:latin typeface="Cambria Math"/>
                        </a:rPr>
                        <m:t>𝜇</m:t>
                      </m:r>
                      <m:r>
                        <a:rPr lang="en-US" altLang="zh-TW" sz="1800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7" y="1736869"/>
                <a:ext cx="9080306" cy="972126"/>
              </a:xfrm>
              <a:prstGeom prst="rect">
                <a:avLst/>
              </a:prstGeom>
              <a:blipFill>
                <a:blip r:embed="rId3"/>
                <a:stretch>
                  <a:fillRect t="-97436" b="-1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683797" y="5445224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797" y="5445224"/>
                <a:ext cx="1331711" cy="402931"/>
              </a:xfrm>
              <a:prstGeom prst="rect">
                <a:avLst/>
              </a:prstGeom>
              <a:blipFill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A967CB1-3C75-CA00-1EEC-2899141E31D8}"/>
              </a:ext>
            </a:extLst>
          </p:cNvPr>
          <p:cNvSpPr txBox="1"/>
          <p:nvPr/>
        </p:nvSpPr>
        <p:spPr bwMode="auto">
          <a:xfrm>
            <a:off x="2456669" y="5985268"/>
            <a:ext cx="49956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量測磁偶極在磁場中能量，就是量磁偶極矩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BDBAF1-2429-7117-81EC-0DC6774172F5}"/>
                  </a:ext>
                </a:extLst>
              </p:cNvPr>
              <p:cNvSpPr txBox="1"/>
              <p:nvPr/>
            </p:nvSpPr>
            <p:spPr bwMode="auto">
              <a:xfrm>
                <a:off x="5526762" y="3645024"/>
                <a:ext cx="330209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BDBAF1-2429-7117-81EC-0DC677417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6762" y="3645024"/>
                <a:ext cx="330209" cy="369332"/>
              </a:xfrm>
              <a:prstGeom prst="rect">
                <a:avLst/>
              </a:prstGeom>
              <a:blipFill>
                <a:blip r:embed="rId5"/>
                <a:stretch>
                  <a:fillRect l="-7407" r="-3704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7564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635" name="Text Box 5"/>
              <p:cNvSpPr txBox="1">
                <a:spLocks noChangeArrowheads="1"/>
              </p:cNvSpPr>
              <p:nvPr/>
            </p:nvSpPr>
            <p:spPr bwMode="auto">
              <a:xfrm>
                <a:off x="1026555" y="1672829"/>
                <a:ext cx="6121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因此加</a:t>
                </a:r>
                <a:r>
                  <a:rPr lang="zh-TW" altLang="en-US" sz="1800" dirty="0">
                    <a:cs typeface="Times New Roman" pitchFamily="18" charset="0"/>
                  </a:rPr>
                  <a:t>磁場再觀察原子光譜，即可以測角動量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𝑧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963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6555" y="1672829"/>
                <a:ext cx="6121400" cy="369332"/>
              </a:xfrm>
              <a:prstGeom prst="rect">
                <a:avLst/>
              </a:prstGeom>
              <a:blipFill>
                <a:blip r:embed="rId2"/>
                <a:stretch>
                  <a:fillRect l="-82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639" name="Picture 9" descr="D:\Dropbox\Documents\課程\YoungTextBook\Images\Chapter41\A_Images\A_Figures_and_Photos\41_13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"/>
          <a:stretch/>
        </p:blipFill>
        <p:spPr bwMode="auto">
          <a:xfrm>
            <a:off x="1049324" y="2904337"/>
            <a:ext cx="6759575" cy="34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640" name="文字方塊 8"/>
              <p:cNvSpPr txBox="1">
                <a:spLocks noChangeArrowheads="1"/>
              </p:cNvSpPr>
              <p:nvPr/>
            </p:nvSpPr>
            <p:spPr bwMode="auto">
              <a:xfrm>
                <a:off x="1026555" y="1245388"/>
                <a:ext cx="81174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但若加一</a:t>
                </a:r>
                <a:r>
                  <a:rPr lang="zh-TW" altLang="en-US" sz="1800" i="1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方向</a:t>
                </a:r>
                <a:r>
                  <a:rPr lang="zh-TW" altLang="en-US" sz="1800" dirty="0"/>
                  <a:t>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，原子能量會被磁偶極修正，就與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方向角動量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zh-TW" altLang="en-US" sz="1800" dirty="0"/>
                  <a:t>有關。</a:t>
                </a:r>
              </a:p>
            </p:txBody>
          </p:sp>
        </mc:Choice>
        <mc:Fallback xmlns="">
          <p:sp>
            <p:nvSpPr>
              <p:cNvPr id="69640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6555" y="1245388"/>
                <a:ext cx="8117445" cy="369332"/>
              </a:xfrm>
              <a:prstGeom prst="rect">
                <a:avLst/>
              </a:prstGeom>
              <a:blipFill>
                <a:blip r:embed="rId4"/>
                <a:stretch>
                  <a:fillRect l="-625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641" name="Picture 6" descr="D:\Users\Vincent\Downloads\Data\Knight\Media\Chapter33\Images\33_51Figure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974" y="1629745"/>
            <a:ext cx="1381931" cy="110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049324" y="2234132"/>
                <a:ext cx="2047548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⊃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324" y="2234132"/>
                <a:ext cx="2047548" cy="402931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385130" y="2126474"/>
                <a:ext cx="1579150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130" y="2126474"/>
                <a:ext cx="1579150" cy="61824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430298" y="2152250"/>
                <a:ext cx="1723166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0298" y="2152250"/>
                <a:ext cx="1723166" cy="566694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D04BCD85-6B5C-DC95-80DE-94ED4EB951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6555" y="801981"/>
                <a:ext cx="72697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原子能階的能量與角動量無關，完全由主量子數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sz="1800" dirty="0"/>
                  <a:t>決定。</a:t>
                </a:r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D04BCD85-6B5C-DC95-80DE-94ED4EB95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6555" y="801981"/>
                <a:ext cx="7269757" cy="369332"/>
              </a:xfrm>
              <a:prstGeom prst="rect">
                <a:avLst/>
              </a:prstGeom>
              <a:blipFill>
                <a:blip r:embed="rId9"/>
                <a:stretch>
                  <a:fillRect l="-697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1">
            <a:extLst>
              <a:ext uri="{FF2B5EF4-FFF2-40B4-BE49-F238E27FC236}">
                <a16:creationId xmlns:a16="http://schemas.microsoft.com/office/drawing/2014/main" id="{9556F629-F1E4-BEB2-61BE-102F4CBD4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618" y="6322262"/>
            <a:ext cx="489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角動量量子化，因此磁偶極矩也是量子化！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445579-4401-E9DE-D68A-6D551DF31DD3}"/>
              </a:ext>
            </a:extLst>
          </p:cNvPr>
          <p:cNvSpPr txBox="1"/>
          <p:nvPr/>
        </p:nvSpPr>
        <p:spPr bwMode="auto">
          <a:xfrm>
            <a:off x="3131840" y="3983021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三個態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A21D3-5F43-68A7-3902-447473C691FE}"/>
              </a:ext>
            </a:extLst>
          </p:cNvPr>
          <p:cNvSpPr txBox="1"/>
          <p:nvPr/>
        </p:nvSpPr>
        <p:spPr bwMode="auto">
          <a:xfrm>
            <a:off x="4602253" y="4519896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五個態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65988B-E4BC-6569-F9AC-1D6CF7CAE429}"/>
              </a:ext>
            </a:extLst>
          </p:cNvPr>
          <p:cNvSpPr txBox="1"/>
          <p:nvPr/>
        </p:nvSpPr>
        <p:spPr bwMode="auto">
          <a:xfrm>
            <a:off x="1026555" y="359308"/>
            <a:ext cx="49956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量測磁偶極在磁場中能量，就是量磁偶極矩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279247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 descr="4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1"/>
          <a:stretch>
            <a:fillRect/>
          </a:stretch>
        </p:blipFill>
        <p:spPr bwMode="auto">
          <a:xfrm>
            <a:off x="2051050" y="908050"/>
            <a:ext cx="47117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051049" y="406439"/>
            <a:ext cx="4968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cs typeface="Times New Roman" pitchFamily="18" charset="0"/>
              </a:rPr>
              <a:t>Zeeman Effect</a:t>
            </a:r>
            <a:r>
              <a:rPr lang="zh-TW" altLang="en-US" sz="1800" dirty="0">
                <a:cs typeface="Times New Roman" pitchFamily="18" charset="0"/>
              </a:rPr>
              <a:t>：外加磁場後原子光譜的分裂</a:t>
            </a:r>
            <a:endParaRPr lang="en-US" altLang="zh-TW" sz="1800" dirty="0">
              <a:cs typeface="Times New Roman" pitchFamily="18" charset="0"/>
            </a:endParaRPr>
          </a:p>
        </p:txBody>
      </p:sp>
      <p:pic>
        <p:nvPicPr>
          <p:cNvPr id="4" name="Picture 2" descr="D:\Dropbox\Documents\課程\YoungTextBook\Images\Chapter41\A_Images\A_Figures_and_Photos\41_1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10"/>
          <a:stretch>
            <a:fillRect/>
          </a:stretch>
        </p:blipFill>
        <p:spPr bwMode="auto">
          <a:xfrm>
            <a:off x="3203575" y="4365625"/>
            <a:ext cx="315912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4">
            <a:extLst>
              <a:ext uri="{FF2B5EF4-FFF2-40B4-BE49-F238E27FC236}">
                <a16:creationId xmlns:a16="http://schemas.microsoft.com/office/drawing/2014/main" id="{9C637798-2247-00E5-CBB8-3B38565C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3995738"/>
            <a:ext cx="1566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Triplet 3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7">
                <a:extLst>
                  <a:ext uri="{FF2B5EF4-FFF2-40B4-BE49-F238E27FC236}">
                    <a16:creationId xmlns:a16="http://schemas.microsoft.com/office/drawing/2014/main" id="{250128CD-43EF-5A73-E9A7-34D76FB68CDE}"/>
                  </a:ext>
                </a:extLst>
              </p:cNvPr>
              <p:cNvSpPr/>
              <p:nvPr/>
            </p:nvSpPr>
            <p:spPr>
              <a:xfrm>
                <a:off x="3965316" y="3963876"/>
                <a:ext cx="751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17">
                <a:extLst>
                  <a:ext uri="{FF2B5EF4-FFF2-40B4-BE49-F238E27FC236}">
                    <a16:creationId xmlns:a16="http://schemas.microsoft.com/office/drawing/2014/main" id="{250128CD-43EF-5A73-E9A7-34D76FB68C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316" y="3963876"/>
                <a:ext cx="7514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9180D3-F865-49DA-0CE8-5DE80A834973}"/>
                  </a:ext>
                </a:extLst>
              </p:cNvPr>
              <p:cNvSpPr txBox="1"/>
              <p:nvPr/>
            </p:nvSpPr>
            <p:spPr bwMode="auto">
              <a:xfrm>
                <a:off x="467811" y="3688654"/>
                <a:ext cx="1445736" cy="98405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zh-TW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1,1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zh-TW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zh-TW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9180D3-F865-49DA-0CE8-5DE80A834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811" y="3688654"/>
                <a:ext cx="1445736" cy="984052"/>
              </a:xfrm>
              <a:prstGeom prst="rect">
                <a:avLst/>
              </a:prstGeom>
              <a:blipFill>
                <a:blip r:embed="rId5"/>
                <a:stretch>
                  <a:fillRect l="-2609" t="-40506" b="-594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D8C0EF-D7E9-7579-5106-3CE472C201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38" t="26096" r="23287" b="47472"/>
          <a:stretch/>
        </p:blipFill>
        <p:spPr>
          <a:xfrm>
            <a:off x="466966" y="2057987"/>
            <a:ext cx="1450872" cy="15261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72D6E4-0CAC-A74A-8621-84114BB9FE35}"/>
              </a:ext>
            </a:extLst>
          </p:cNvPr>
          <p:cNvSpPr/>
          <p:nvPr/>
        </p:nvSpPr>
        <p:spPr>
          <a:xfrm>
            <a:off x="472102" y="3439804"/>
            <a:ext cx="1445736" cy="179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8D82B-BD9C-BA89-DF98-02EFB4C29F7A}"/>
              </a:ext>
            </a:extLst>
          </p:cNvPr>
          <p:cNvSpPr/>
          <p:nvPr/>
        </p:nvSpPr>
        <p:spPr>
          <a:xfrm>
            <a:off x="472101" y="1886633"/>
            <a:ext cx="1445737" cy="18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B9F282F1-4711-B362-A838-CF9E261BBB15}"/>
                  </a:ext>
                </a:extLst>
              </p:cNvPr>
              <p:cNvSpPr txBox="1"/>
              <p:nvPr/>
            </p:nvSpPr>
            <p:spPr>
              <a:xfrm>
                <a:off x="6073284" y="4979633"/>
                <a:ext cx="1579150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B9F282F1-4711-B362-A838-CF9E261BB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284" y="4979633"/>
                <a:ext cx="1579150" cy="618246"/>
              </a:xfrm>
              <a:prstGeom prst="rect">
                <a:avLst/>
              </a:prstGeom>
              <a:blipFill>
                <a:blip r:embed="rId7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9550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906144" y="4509120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144" y="4509120"/>
                <a:ext cx="1331711" cy="402931"/>
              </a:xfrm>
              <a:prstGeom prst="rect">
                <a:avLst/>
              </a:prstGeom>
              <a:blipFill>
                <a:blip r:embed="rId2"/>
                <a:stretch>
                  <a:fillRect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3">
            <a:extLst>
              <a:ext uri="{FF2B5EF4-FFF2-40B4-BE49-F238E27FC236}">
                <a16:creationId xmlns:a16="http://schemas.microsoft.com/office/drawing/2014/main" id="{00C88F79-D1C0-974C-924A-DA5059756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4" y="5053849"/>
            <a:ext cx="6551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此式在不均勻磁場中也成立。此時磁偶極會受一個力。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4">
                <a:extLst>
                  <a:ext uri="{FF2B5EF4-FFF2-40B4-BE49-F238E27FC236}">
                    <a16:creationId xmlns:a16="http://schemas.microsoft.com/office/drawing/2014/main" id="{B8B55676-A5A9-7E84-59D1-9430E9684120}"/>
                  </a:ext>
                </a:extLst>
              </p:cNvPr>
              <p:cNvSpPr txBox="1"/>
              <p:nvPr/>
            </p:nvSpPr>
            <p:spPr>
              <a:xfrm>
                <a:off x="3879691" y="5543197"/>
                <a:ext cx="2280689" cy="42518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zh-TW" altLang="en-US" i="1">
                              <a:latin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4">
                <a:extLst>
                  <a:ext uri="{FF2B5EF4-FFF2-40B4-BE49-F238E27FC236}">
                    <a16:creationId xmlns:a16="http://schemas.microsoft.com/office/drawing/2014/main" id="{B8B55676-A5A9-7E84-59D1-9430E9684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691" y="5543197"/>
                <a:ext cx="2280689" cy="425181"/>
              </a:xfrm>
              <a:prstGeom prst="rect">
                <a:avLst/>
              </a:prstGeom>
              <a:blipFill>
                <a:blip r:embed="rId3"/>
                <a:stretch>
                  <a:fillRect t="-294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8FF77-0E98-100C-8255-04E77B903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538" y="1196752"/>
            <a:ext cx="6400800" cy="3111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A373B7-1C83-7039-B69D-8B5AEFC9B70C}"/>
              </a:ext>
            </a:extLst>
          </p:cNvPr>
          <p:cNvSpPr txBox="1"/>
          <p:nvPr/>
        </p:nvSpPr>
        <p:spPr bwMode="auto">
          <a:xfrm>
            <a:off x="1692274" y="6018621"/>
            <a:ext cx="6624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量測磁偶極在</a:t>
            </a:r>
            <a:r>
              <a:rPr lang="zh-TW" altLang="en-US" sz="1800" dirty="0">
                <a:solidFill>
                  <a:srgbClr val="FF0000"/>
                </a:solidFill>
              </a:rPr>
              <a:t>不均勻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磁場中的軌跡，就是量磁偶極矩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0259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13DB63-4141-5A00-EC18-5765C4B3232A}"/>
              </a:ext>
            </a:extLst>
          </p:cNvPr>
          <p:cNvSpPr/>
          <p:nvPr/>
        </p:nvSpPr>
        <p:spPr>
          <a:xfrm>
            <a:off x="1405782" y="862699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C83F71-08C5-4255-82A2-344ED987AC5F}"/>
              </a:ext>
            </a:extLst>
          </p:cNvPr>
          <p:cNvSpPr/>
          <p:nvPr/>
        </p:nvSpPr>
        <p:spPr>
          <a:xfrm>
            <a:off x="3422006" y="862699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769819-F0EB-68CB-01CA-A839AC815588}"/>
              </a:ext>
            </a:extLst>
          </p:cNvPr>
          <p:cNvSpPr/>
          <p:nvPr/>
        </p:nvSpPr>
        <p:spPr>
          <a:xfrm>
            <a:off x="5436096" y="868538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239D9A-EA8C-6B94-E5F8-C6E2B152CCA1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2125862" y="1186735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76DA2A-A605-474C-4C51-653898D8327E}"/>
                  </a:ext>
                </a:extLst>
              </p:cNvPr>
              <p:cNvSpPr txBox="1"/>
              <p:nvPr/>
            </p:nvSpPr>
            <p:spPr bwMode="auto">
              <a:xfrm>
                <a:off x="2629918" y="862699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76DA2A-A605-474C-4C51-653898D8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9918" y="862699"/>
                <a:ext cx="28803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2859A8-42B2-CD94-2E71-76891A1ED1A6}"/>
              </a:ext>
            </a:extLst>
          </p:cNvPr>
          <p:cNvCxnSpPr>
            <a:cxnSpLocks/>
          </p:cNvCxnSpPr>
          <p:nvPr/>
        </p:nvCxnSpPr>
        <p:spPr>
          <a:xfrm>
            <a:off x="4139952" y="1186735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1269CA-8E6F-BA35-03A1-234A3C1DF162}"/>
                  </a:ext>
                </a:extLst>
              </p:cNvPr>
              <p:cNvSpPr txBox="1"/>
              <p:nvPr/>
            </p:nvSpPr>
            <p:spPr bwMode="auto">
              <a:xfrm>
                <a:off x="4638916" y="817403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1269CA-8E6F-BA35-03A1-234A3C1DF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8916" y="817403"/>
                <a:ext cx="288032" cy="369332"/>
              </a:xfrm>
              <a:prstGeom prst="rect">
                <a:avLst/>
              </a:prstGeom>
              <a:blipFill>
                <a:blip r:embed="rId5"/>
                <a:stretch>
                  <a:fillRect r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D02652-5615-4493-BEEB-DD6AB31215D8}"/>
              </a:ext>
            </a:extLst>
          </p:cNvPr>
          <p:cNvCxnSpPr>
            <a:cxnSpLocks/>
          </p:cNvCxnSpPr>
          <p:nvPr/>
        </p:nvCxnSpPr>
        <p:spPr>
          <a:xfrm>
            <a:off x="6172311" y="1203292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334080-47F4-7E0E-AC8E-D511D792CEDA}"/>
                  </a:ext>
                </a:extLst>
              </p:cNvPr>
              <p:cNvSpPr txBox="1"/>
              <p:nvPr/>
            </p:nvSpPr>
            <p:spPr bwMode="auto">
              <a:xfrm>
                <a:off x="6676367" y="879256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334080-47F4-7E0E-AC8E-D511D792C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367" y="879256"/>
                <a:ext cx="28803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06AF49B5-9AD1-0193-CF85-A5D88867BAAE}"/>
              </a:ext>
            </a:extLst>
          </p:cNvPr>
          <p:cNvSpPr/>
          <p:nvPr/>
        </p:nvSpPr>
        <p:spPr>
          <a:xfrm>
            <a:off x="1410236" y="3846146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FB805E-A750-5F8A-5DDD-157B7FEBE8AE}"/>
              </a:ext>
            </a:extLst>
          </p:cNvPr>
          <p:cNvSpPr/>
          <p:nvPr/>
        </p:nvSpPr>
        <p:spPr>
          <a:xfrm>
            <a:off x="3426460" y="3846146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B74114-364D-613E-123F-4D872F2945AD}"/>
              </a:ext>
            </a:extLst>
          </p:cNvPr>
          <p:cNvSpPr/>
          <p:nvPr/>
        </p:nvSpPr>
        <p:spPr>
          <a:xfrm>
            <a:off x="5440550" y="3851985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3D26DA-AB89-8324-AC43-61FD504037A7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2130316" y="4170182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8C25FD-52BD-5E1C-F0C8-4E226AE85BB0}"/>
                  </a:ext>
                </a:extLst>
              </p:cNvPr>
              <p:cNvSpPr txBox="1"/>
              <p:nvPr/>
            </p:nvSpPr>
            <p:spPr bwMode="auto">
              <a:xfrm>
                <a:off x="2634372" y="3846146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8C25FD-52BD-5E1C-F0C8-4E226AE85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4372" y="3846146"/>
                <a:ext cx="28803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E8982E-ED89-D00F-3A4F-5A9EB4BB3C4A}"/>
              </a:ext>
            </a:extLst>
          </p:cNvPr>
          <p:cNvCxnSpPr>
            <a:cxnSpLocks/>
          </p:cNvCxnSpPr>
          <p:nvPr/>
        </p:nvCxnSpPr>
        <p:spPr>
          <a:xfrm>
            <a:off x="4144406" y="4170182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6AF318-DB2D-589C-71CA-E0D2A1999F47}"/>
                  </a:ext>
                </a:extLst>
              </p:cNvPr>
              <p:cNvSpPr txBox="1"/>
              <p:nvPr/>
            </p:nvSpPr>
            <p:spPr bwMode="auto">
              <a:xfrm>
                <a:off x="4643370" y="3800850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6AF318-DB2D-589C-71CA-E0D2A1999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3370" y="3800850"/>
                <a:ext cx="288032" cy="369332"/>
              </a:xfrm>
              <a:prstGeom prst="rect">
                <a:avLst/>
              </a:prstGeom>
              <a:blipFill>
                <a:blip r:embed="rId8"/>
                <a:stretch>
                  <a:fillRect r="-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80C4A27-6099-1E58-1BD6-ABA5D9F9FB99}"/>
              </a:ext>
            </a:extLst>
          </p:cNvPr>
          <p:cNvCxnSpPr>
            <a:cxnSpLocks/>
          </p:cNvCxnSpPr>
          <p:nvPr/>
        </p:nvCxnSpPr>
        <p:spPr>
          <a:xfrm>
            <a:off x="6176765" y="4186739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9F1B9E-730A-40B5-3ACE-0178FC43BE98}"/>
                  </a:ext>
                </a:extLst>
              </p:cNvPr>
              <p:cNvSpPr txBox="1"/>
              <p:nvPr/>
            </p:nvSpPr>
            <p:spPr bwMode="auto">
              <a:xfrm>
                <a:off x="6680821" y="3902709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⋮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9F1B9E-730A-40B5-3ACE-0178FC43B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0821" y="3902709"/>
                <a:ext cx="28803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7B45DBA-66ED-4516-8EA5-52F60261A50B}"/>
              </a:ext>
            </a:extLst>
          </p:cNvPr>
          <p:cNvCxnSpPr>
            <a:cxnSpLocks/>
          </p:cNvCxnSpPr>
          <p:nvPr/>
        </p:nvCxnSpPr>
        <p:spPr>
          <a:xfrm>
            <a:off x="6141416" y="3957554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7A592DF-D753-4845-1413-5170854FDACC}"/>
                  </a:ext>
                </a:extLst>
              </p:cNvPr>
              <p:cNvSpPr txBox="1"/>
              <p:nvPr/>
            </p:nvSpPr>
            <p:spPr bwMode="auto">
              <a:xfrm>
                <a:off x="6689527" y="3637156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′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7A592DF-D753-4845-1413-5170854FD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9527" y="3637156"/>
                <a:ext cx="288032" cy="369332"/>
              </a:xfrm>
              <a:prstGeom prst="rect">
                <a:avLst/>
              </a:prstGeom>
              <a:blipFill>
                <a:blip r:embed="rId10"/>
                <a:stretch>
                  <a:fillRect r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DEF9A03-C91E-51F3-DEAE-96068ECF669F}"/>
              </a:ext>
            </a:extLst>
          </p:cNvPr>
          <p:cNvCxnSpPr>
            <a:cxnSpLocks/>
          </p:cNvCxnSpPr>
          <p:nvPr/>
        </p:nvCxnSpPr>
        <p:spPr>
          <a:xfrm>
            <a:off x="6185471" y="4434058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E00BD33-9907-13A9-2492-BCD8FCEA603B}"/>
                  </a:ext>
                </a:extLst>
              </p:cNvPr>
              <p:cNvSpPr txBox="1"/>
              <p:nvPr/>
            </p:nvSpPr>
            <p:spPr bwMode="auto">
              <a:xfrm>
                <a:off x="6689527" y="4110022"/>
                <a:ext cx="2880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E00BD33-9907-13A9-2492-BCD8FCEA6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9527" y="4110022"/>
                <a:ext cx="28803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0AEBF94-38BB-775B-F50D-BC0F12C38668}"/>
                  </a:ext>
                </a:extLst>
              </p:cNvPr>
              <p:cNvSpPr txBox="1"/>
              <p:nvPr/>
            </p:nvSpPr>
            <p:spPr bwMode="auto">
              <a:xfrm>
                <a:off x="2655058" y="518337"/>
                <a:ext cx="7200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zh-TW" altLang="en-US" sz="1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0AEBF94-38BB-775B-F50D-BC0F12C38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5058" y="518337"/>
                <a:ext cx="720080" cy="369332"/>
              </a:xfrm>
              <a:prstGeom prst="rect">
                <a:avLst/>
              </a:prstGeom>
              <a:blipFill>
                <a:blip r:embed="rId12"/>
                <a:stretch>
                  <a:fillRect l="-29825" t="-103226" r="-12281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2E1AE4D-50AD-F00A-9E34-FC5FB9CA5698}"/>
                  </a:ext>
                </a:extLst>
              </p:cNvPr>
              <p:cNvSpPr txBox="1"/>
              <p:nvPr/>
            </p:nvSpPr>
            <p:spPr bwMode="auto">
              <a:xfrm>
                <a:off x="4716016" y="497503"/>
                <a:ext cx="7200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zh-TW" altLang="en-US" sz="1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2E1AE4D-50AD-F00A-9E34-FC5FB9CA5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6016" y="497503"/>
                <a:ext cx="720080" cy="369332"/>
              </a:xfrm>
              <a:prstGeom prst="rect">
                <a:avLst/>
              </a:prstGeom>
              <a:blipFill>
                <a:blip r:embed="rId13"/>
                <a:stretch>
                  <a:fillRect l="-29310" t="-110000" r="-10345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DE8C61-BE59-E35C-8EC2-67AB9C776379}"/>
                  </a:ext>
                </a:extLst>
              </p:cNvPr>
              <p:cNvSpPr txBox="1"/>
              <p:nvPr/>
            </p:nvSpPr>
            <p:spPr bwMode="auto">
              <a:xfrm>
                <a:off x="6748375" y="536523"/>
                <a:ext cx="7200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zh-TW" altLang="en-US" sz="1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DE8C61-BE59-E35C-8EC2-67AB9C776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8375" y="536523"/>
                <a:ext cx="720080" cy="369332"/>
              </a:xfrm>
              <a:prstGeom prst="rect">
                <a:avLst/>
              </a:prstGeom>
              <a:blipFill>
                <a:blip r:embed="rId14"/>
                <a:stretch>
                  <a:fillRect l="-29825" t="-106667" r="-12281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F1584-3D90-6435-064E-6AF5D1AD831D}"/>
                  </a:ext>
                </a:extLst>
              </p:cNvPr>
              <p:cNvSpPr txBox="1"/>
              <p:nvPr/>
            </p:nvSpPr>
            <p:spPr bwMode="auto">
              <a:xfrm>
                <a:off x="2782237" y="3538434"/>
                <a:ext cx="7200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zh-TW" altLang="en-US" sz="1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F1584-3D90-6435-064E-6AF5D1AD8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2237" y="3538434"/>
                <a:ext cx="720080" cy="369332"/>
              </a:xfrm>
              <a:prstGeom prst="rect">
                <a:avLst/>
              </a:prstGeom>
              <a:blipFill>
                <a:blip r:embed="rId15"/>
                <a:stretch>
                  <a:fillRect l="-27586" t="-106667" r="-12069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04A06D-2F11-6520-D3A1-EE3B8D8B064C}"/>
                  </a:ext>
                </a:extLst>
              </p:cNvPr>
              <p:cNvSpPr txBox="1"/>
              <p:nvPr/>
            </p:nvSpPr>
            <p:spPr bwMode="auto">
              <a:xfrm>
                <a:off x="4786497" y="3566329"/>
                <a:ext cx="7200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zh-TW" altLang="en-US" sz="1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04A06D-2F11-6520-D3A1-EE3B8D8B0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6497" y="3566329"/>
                <a:ext cx="720080" cy="369332"/>
              </a:xfrm>
              <a:prstGeom prst="rect">
                <a:avLst/>
              </a:prstGeom>
              <a:blipFill>
                <a:blip r:embed="rId16"/>
                <a:stretch>
                  <a:fillRect l="-37931" t="-103226" r="-20690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1602645-9E59-5B01-43E4-3BEEF98B0FBE}"/>
                  </a:ext>
                </a:extLst>
              </p:cNvPr>
              <p:cNvSpPr txBox="1"/>
              <p:nvPr/>
            </p:nvSpPr>
            <p:spPr bwMode="auto">
              <a:xfrm>
                <a:off x="1141853" y="2077081"/>
                <a:ext cx="7320118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同時也是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的本徵態</a:t>
                </a:r>
                <a:r>
                  <a:rPr lang="zh-TW" altLang="en-US" dirty="0"/>
                  <a:t>。測時結果確定，且無崩潰，依舊還是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1602645-9E59-5B01-43E4-3BEEF98B0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853" y="2077081"/>
                <a:ext cx="7320118" cy="376770"/>
              </a:xfrm>
              <a:prstGeom prst="rect">
                <a:avLst/>
              </a:prstGeom>
              <a:blipFill>
                <a:blip r:embed="rId17"/>
                <a:stretch>
                  <a:fillRect l="-4325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A37A94D-52B8-9426-AD62-7B90313D2D48}"/>
                  </a:ext>
                </a:extLst>
              </p:cNvPr>
              <p:cNvSpPr txBox="1"/>
              <p:nvPr/>
            </p:nvSpPr>
            <p:spPr bwMode="auto">
              <a:xfrm>
                <a:off x="1194422" y="4704836"/>
                <a:ext cx="4572508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只是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的本徵態，不是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TW" altLang="en-US" dirty="0"/>
                  <a:t>的本徵態。</a:t>
                </a:r>
                <a:endParaRPr lang="en-TW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A37A94D-52B8-9426-AD62-7B90313D2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4422" y="4704836"/>
                <a:ext cx="4572508" cy="378758"/>
              </a:xfrm>
              <a:prstGeom prst="rect">
                <a:avLst/>
              </a:prstGeom>
              <a:blipFill>
                <a:blip r:embed="rId18"/>
                <a:stretch>
                  <a:fillRect l="-6925" t="-109677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55C08A5-2690-D944-E71A-42EDADDD450F}"/>
                  </a:ext>
                </a:extLst>
              </p:cNvPr>
              <p:cNvSpPr txBox="1"/>
              <p:nvPr/>
            </p:nvSpPr>
            <p:spPr bwMode="auto">
              <a:xfrm>
                <a:off x="1187789" y="5561093"/>
                <a:ext cx="7557073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可能包含所有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TW" altLang="en-US" dirty="0"/>
                  <a:t>的本徵態，是一基底展開，</a:t>
                </a:r>
                <a:endParaRPr lang="en-TW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55C08A5-2690-D944-E71A-42EDADDD4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789" y="5561093"/>
                <a:ext cx="7557073" cy="378758"/>
              </a:xfrm>
              <a:prstGeom prst="rect">
                <a:avLst/>
              </a:prstGeom>
              <a:blipFill>
                <a:blip r:embed="rId19"/>
                <a:stretch>
                  <a:fillRect l="-4195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8C3FA6-4707-AEB2-2B21-B3A99EFB3C97}"/>
                  </a:ext>
                </a:extLst>
              </p:cNvPr>
              <p:cNvSpPr txBox="1"/>
              <p:nvPr/>
            </p:nvSpPr>
            <p:spPr bwMode="auto">
              <a:xfrm>
                <a:off x="1153742" y="1683844"/>
                <a:ext cx="4912865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若測得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，狀態會崩潰為本徵態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8C3FA6-4707-AEB2-2B21-B3A99EFB3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3742" y="1683844"/>
                <a:ext cx="4912865" cy="378758"/>
              </a:xfrm>
              <a:prstGeom prst="rect">
                <a:avLst/>
              </a:prstGeom>
              <a:blipFill>
                <a:blip r:embed="rId20"/>
                <a:stretch>
                  <a:fillRect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28730E-F6B1-F3A5-0ECA-3F1C2E26EBE0}"/>
                  </a:ext>
                </a:extLst>
              </p:cNvPr>
              <p:cNvSpPr txBox="1"/>
              <p:nvPr/>
            </p:nvSpPr>
            <p:spPr bwMode="auto">
              <a:xfrm>
                <a:off x="1153741" y="2496255"/>
                <a:ext cx="7557072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如果再</m:t>
                    </m:r>
                  </m:oMath>
                </a14:m>
                <a:r>
                  <a:rPr lang="zh-TW" altLang="en-US" dirty="0"/>
                  <a:t>測一次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只能得到確定的結果：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TW" dirty="0"/>
                  <a:t>。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TW" dirty="0"/>
                  <a:t>測量</a:t>
                </a:r>
                <a:r>
                  <a:rPr lang="en-GB" dirty="0"/>
                  <a:t>不</a:t>
                </a:r>
                <a:r>
                  <a:rPr lang="en-TW" dirty="0"/>
                  <a:t>改變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測量結果。</a:t>
                </a:r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28730E-F6B1-F3A5-0ECA-3F1C2E26E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3741" y="2496255"/>
                <a:ext cx="7557072" cy="378758"/>
              </a:xfrm>
              <a:prstGeom prst="rect">
                <a:avLst/>
              </a:prstGeom>
              <a:blipFill>
                <a:blip r:embed="rId21"/>
                <a:stretch>
                  <a:fillRect l="-4195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F9CF75-5906-9241-5386-A12CA0D2D403}"/>
                  </a:ext>
                </a:extLst>
              </p:cNvPr>
              <p:cNvSpPr txBox="1"/>
              <p:nvPr/>
            </p:nvSpPr>
            <p:spPr bwMode="auto">
              <a:xfrm>
                <a:off x="1216317" y="5128709"/>
                <a:ext cx="75570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TW" altLang="en-US" dirty="0"/>
                  <a:t>若測得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  <m:r>
                      <m:rPr>
                        <m:nor/>
                      </m:rPr>
                      <a:rPr lang="zh-TW" altLang="en-US" dirty="0"/>
                      <m:t>狀態會崩潰為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m:rPr>
                        <m:nor/>
                      </m:rPr>
                      <a:rPr lang="zh-TW" altLang="en-US" dirty="0"/>
                      <m:t>本徵態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。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TW" dirty="0"/>
                  <a:t>測量改變了粒子的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TW" dirty="0"/>
                  <a:t>的狀態。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F9CF75-5906-9241-5386-A12CA0D2D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317" y="5128709"/>
                <a:ext cx="7557072" cy="369332"/>
              </a:xfrm>
              <a:prstGeom prst="rect">
                <a:avLst/>
              </a:prstGeom>
              <a:blipFill>
                <a:blip r:embed="rId22"/>
                <a:stretch>
                  <a:fillRect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AE6D869-F336-939C-0277-36AA75C35A65}"/>
                  </a:ext>
                </a:extLst>
              </p:cNvPr>
              <p:cNvSpPr txBox="1"/>
              <p:nvPr/>
            </p:nvSpPr>
            <p:spPr bwMode="auto">
              <a:xfrm>
                <a:off x="1194930" y="6010725"/>
                <a:ext cx="7549932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原則上第二個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TW" altLang="en-US" dirty="0"/>
                  <a:t>測量所有結果都可能。所以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TW" dirty="0"/>
                  <a:t>測量改變了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測量結果。</a:t>
                </a:r>
                <a:endParaRPr lang="en-TW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AE6D869-F336-939C-0277-36AA75C35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4930" y="6010725"/>
                <a:ext cx="7549932" cy="378758"/>
              </a:xfrm>
              <a:prstGeom prst="rect">
                <a:avLst/>
              </a:prstGeom>
              <a:blipFill>
                <a:blip r:embed="rId23"/>
                <a:stretch>
                  <a:fillRect l="-67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03C0E8E-E76B-89E5-46BF-8FBB8FFD8EF2}"/>
              </a:ext>
            </a:extLst>
          </p:cNvPr>
          <p:cNvSpPr txBox="1"/>
          <p:nvPr/>
        </p:nvSpPr>
        <p:spPr bwMode="auto">
          <a:xfrm>
            <a:off x="241254" y="128171"/>
            <a:ext cx="2442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這有很重要的結果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40" name="Picture 39" descr="A number and square equation&#10;&#10;AI-generated content may be incorrect.">
            <a:extLst>
              <a:ext uri="{FF2B5EF4-FFF2-40B4-BE49-F238E27FC236}">
                <a16:creationId xmlns:a16="http://schemas.microsoft.com/office/drawing/2014/main" id="{A1A6FAF8-874C-2050-3974-362573C8A52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t="19297" r="10127" b="9962"/>
          <a:stretch/>
        </p:blipFill>
        <p:spPr>
          <a:xfrm>
            <a:off x="5796136" y="6383925"/>
            <a:ext cx="2117527" cy="408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2">
                <a:extLst>
                  <a:ext uri="{FF2B5EF4-FFF2-40B4-BE49-F238E27FC236}">
                    <a16:creationId xmlns:a16="http://schemas.microsoft.com/office/drawing/2014/main" id="{4B29E1EA-1141-86D6-069A-1660A672F92A}"/>
                  </a:ext>
                </a:extLst>
              </p:cNvPr>
              <p:cNvSpPr txBox="1"/>
              <p:nvPr/>
            </p:nvSpPr>
            <p:spPr bwMode="auto">
              <a:xfrm>
                <a:off x="3612602" y="3120557"/>
                <a:ext cx="12308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9" name="文字方塊 2">
                <a:extLst>
                  <a:ext uri="{FF2B5EF4-FFF2-40B4-BE49-F238E27FC236}">
                    <a16:creationId xmlns:a16="http://schemas.microsoft.com/office/drawing/2014/main" id="{4B29E1EA-1141-86D6-069A-1660A672F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2602" y="3120557"/>
                <a:ext cx="1230840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2">
                <a:extLst>
                  <a:ext uri="{FF2B5EF4-FFF2-40B4-BE49-F238E27FC236}">
                    <a16:creationId xmlns:a16="http://schemas.microsoft.com/office/drawing/2014/main" id="{D0FF3627-9850-82C9-F25B-797C71EFBB81}"/>
                  </a:ext>
                </a:extLst>
              </p:cNvPr>
              <p:cNvSpPr txBox="1"/>
              <p:nvPr/>
            </p:nvSpPr>
            <p:spPr bwMode="auto">
              <a:xfrm>
                <a:off x="3552092" y="202527"/>
                <a:ext cx="12308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1" name="文字方塊 2">
                <a:extLst>
                  <a:ext uri="{FF2B5EF4-FFF2-40B4-BE49-F238E27FC236}">
                    <a16:creationId xmlns:a16="http://schemas.microsoft.com/office/drawing/2014/main" id="{D0FF3627-9850-82C9-F25B-797C71EFB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2092" y="202527"/>
                <a:ext cx="1230840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555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/>
      <p:bldP spid="22" grpId="0"/>
      <p:bldP spid="24" grpId="0"/>
      <p:bldP spid="26" grpId="0"/>
      <p:bldP spid="28" grpId="0"/>
      <p:bldP spid="33" grpId="0"/>
      <p:bldP spid="34" grpId="0"/>
      <p:bldP spid="36" grpId="0"/>
      <p:bldP spid="37" grpId="0"/>
      <p:bldP spid="38" grpId="0"/>
      <p:bldP spid="8" grpId="0"/>
      <p:bldP spid="29" grpId="0"/>
      <p:bldP spid="35" grpId="0"/>
      <p:bldP spid="39" grpId="0" animBg="1"/>
      <p:bldP spid="4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2777851" y="331683"/>
            <a:ext cx="3744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Stern-Gerlach Experiment  1922</a:t>
            </a:r>
            <a:endParaRPr lang="zh-TW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0" name="文字方塊 7"/>
              <p:cNvSpPr txBox="1">
                <a:spLocks noChangeArrowheads="1"/>
              </p:cNvSpPr>
              <p:nvPr/>
            </p:nvSpPr>
            <p:spPr bwMode="auto">
              <a:xfrm>
                <a:off x="1819736" y="4139561"/>
                <a:ext cx="46818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這個實驗等於是對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TW" altLang="en-US" dirty="0"/>
                  <a:t>方向角動量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TW" sz="1800" i="1" baseline="-25000" dirty="0" err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TW" altLang="en-US" sz="1800" dirty="0"/>
                  <a:t>的測量。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510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9736" y="4139561"/>
                <a:ext cx="4681826" cy="369332"/>
              </a:xfrm>
              <a:prstGeom prst="rect">
                <a:avLst/>
              </a:prstGeom>
              <a:blipFill>
                <a:blip r:embed="rId2"/>
                <a:stretch>
                  <a:fillRect l="-1081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14" name="文字方塊 10"/>
              <p:cNvSpPr txBox="1">
                <a:spLocks noChangeArrowheads="1"/>
              </p:cNvSpPr>
              <p:nvPr/>
            </p:nvSpPr>
            <p:spPr bwMode="auto">
              <a:xfrm>
                <a:off x="1805799" y="770946"/>
                <a:ext cx="66247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:r>
                  <a:rPr lang="zh-TW" altLang="en-US" sz="1800" dirty="0">
                    <a:latin typeface="Times New Roman" charset="0"/>
                    <a:cs typeface="Times New Roman" charset="0"/>
                  </a:rPr>
                  <a:t>使氣態銀原子通過一不均勻的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charset="0"/>
                      </a:rPr>
                      <m:t>𝑧</m:t>
                    </m:r>
                  </m:oMath>
                </a14:m>
                <a:r>
                  <a:rPr lang="zh-TW" altLang="en-US" sz="1800" dirty="0">
                    <a:latin typeface="Times New Roman" charset="0"/>
                    <a:cs typeface="Times New Roman" charset="0"/>
                  </a:rPr>
                  <a:t>方向磁場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，它會</a:t>
                </a:r>
                <a:r>
                  <a:rPr lang="zh-TW" altLang="en-US" sz="1800" dirty="0">
                    <a:latin typeface="Times New Roman" charset="0"/>
                    <a:cs typeface="Times New Roman" charset="0"/>
                  </a:rPr>
                  <a:t>受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charset="0"/>
                      </a:rPr>
                      <m:t>𝑧</m:t>
                    </m:r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方向的</a:t>
                </a:r>
                <a:r>
                  <a:rPr lang="zh-TW" altLang="en-US" sz="1800" dirty="0">
                    <a:latin typeface="Times New Roman" charset="0"/>
                    <a:cs typeface="Times New Roman" charset="0"/>
                  </a:rPr>
                  <a:t>力。</a:t>
                </a:r>
              </a:p>
            </p:txBody>
          </p:sp>
        </mc:Choice>
        <mc:Fallback xmlns="">
          <p:sp>
            <p:nvSpPr>
              <p:cNvPr id="21514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5799" y="770946"/>
                <a:ext cx="6624736" cy="369332"/>
              </a:xfrm>
              <a:prstGeom prst="rect">
                <a:avLst/>
              </a:prstGeom>
              <a:blipFill>
                <a:blip r:embed="rId3"/>
                <a:stretch>
                  <a:fillRect l="-76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07F6F8-DB75-3143-9B95-943007FE06D6}"/>
                  </a:ext>
                </a:extLst>
              </p:cNvPr>
              <p:cNvSpPr txBox="1"/>
              <p:nvPr/>
            </p:nvSpPr>
            <p:spPr bwMode="auto">
              <a:xfrm>
                <a:off x="5070587" y="1198398"/>
                <a:ext cx="1655261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𝑍</m:t>
                          </m:r>
                        </m:sub>
                      </m:sSub>
                    </m:oMath>
                  </m:oMathPara>
                </a14:m>
                <a:endParaRPr lang="en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07F6F8-DB75-3143-9B95-943007FE0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0587" y="1198398"/>
                <a:ext cx="1655261" cy="525913"/>
              </a:xfrm>
              <a:prstGeom prst="rect">
                <a:avLst/>
              </a:prstGeom>
              <a:blipFill>
                <a:blip r:embed="rId4"/>
                <a:stretch>
                  <a:fillRect l="-2290" t="-238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4">
                <a:extLst>
                  <a:ext uri="{FF2B5EF4-FFF2-40B4-BE49-F238E27FC236}">
                    <a16:creationId xmlns:a16="http://schemas.microsoft.com/office/drawing/2014/main" id="{B634DEAF-2ECD-80EF-4B2A-82DD3199D224}"/>
                  </a:ext>
                </a:extLst>
              </p:cNvPr>
              <p:cNvSpPr txBox="1"/>
              <p:nvPr/>
            </p:nvSpPr>
            <p:spPr>
              <a:xfrm>
                <a:off x="1823609" y="1229548"/>
                <a:ext cx="3036424" cy="42518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zh-TW" altLang="en-US" i="1">
                              <a:latin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4">
                <a:extLst>
                  <a:ext uri="{FF2B5EF4-FFF2-40B4-BE49-F238E27FC236}">
                    <a16:creationId xmlns:a16="http://schemas.microsoft.com/office/drawing/2014/main" id="{B634DEAF-2ECD-80EF-4B2A-82DD3199D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09" y="1229548"/>
                <a:ext cx="3036424" cy="425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9" descr="D:\Users\Vincent\Downloads\Data\Knight\Media\Chapter42\Images\42_12Figurea-F.jpg">
            <a:extLst>
              <a:ext uri="{FF2B5EF4-FFF2-40B4-BE49-F238E27FC236}">
                <a16:creationId xmlns:a16="http://schemas.microsoft.com/office/drawing/2014/main" id="{CD189FC9-B417-3A8F-38F0-9F117DBD6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41168"/>
            <a:ext cx="2068512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D:\Users\Vincent\Downloads\Data\Knight\Media\Chapter42\Images\42_12Figureb-F.jpg">
            <a:extLst>
              <a:ext uri="{FF2B5EF4-FFF2-40B4-BE49-F238E27FC236}">
                <a16:creationId xmlns:a16="http://schemas.microsoft.com/office/drawing/2014/main" id="{0CA46C3D-7838-B72A-82F6-18C54AD29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90" y="4993555"/>
            <a:ext cx="202723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D:\Users\Vincent\Downloads\Data\Knight\Media\Chapter42\Images\42_12Figurec-F.jpg">
            <a:extLst>
              <a:ext uri="{FF2B5EF4-FFF2-40B4-BE49-F238E27FC236}">
                <a16:creationId xmlns:a16="http://schemas.microsoft.com/office/drawing/2014/main" id="{10C06A6E-D48F-A2DF-1E3E-64211D4BE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41168"/>
            <a:ext cx="18288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D25542-4D5C-71B4-448C-B6C7F3DD31EF}"/>
                  </a:ext>
                </a:extLst>
              </p:cNvPr>
              <p:cNvSpPr txBox="1"/>
              <p:nvPr/>
            </p:nvSpPr>
            <p:spPr bwMode="auto">
              <a:xfrm>
                <a:off x="6566752" y="4972526"/>
                <a:ext cx="13525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0" dirty="0" err="1">
                    <a:cs typeface="Times New Roman" pitchFamily="18" charset="0"/>
                  </a:rPr>
                  <a:t>量子</a:t>
                </a:r>
                <a:r>
                  <a:rPr lang="zh-TW" altLang="en-US" b="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D25542-4D5C-71B4-448C-B6C7F3DD3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6752" y="4972526"/>
                <a:ext cx="1352512" cy="369332"/>
              </a:xfrm>
              <a:prstGeom prst="rect">
                <a:avLst/>
              </a:prstGeom>
              <a:blipFill>
                <a:blip r:embed="rId9"/>
                <a:stretch>
                  <a:fillRect l="-27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7B4958-3EA0-0EA6-A91A-CC3486A15865}"/>
                  </a:ext>
                </a:extLst>
              </p:cNvPr>
              <p:cNvSpPr txBox="1"/>
              <p:nvPr/>
            </p:nvSpPr>
            <p:spPr bwMode="auto">
              <a:xfrm>
                <a:off x="1798326" y="454859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例如若是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，會有三條分離軌跡。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7B4958-3EA0-0EA6-A91A-CC3486A15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8326" y="4548590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File:Stern-Gerlach experiment.PNG">
            <a:hlinkClick r:id="rId11"/>
            <a:extLst>
              <a:ext uri="{FF2B5EF4-FFF2-40B4-BE49-F238E27FC236}">
                <a16:creationId xmlns:a16="http://schemas.microsoft.com/office/drawing/2014/main" id="{62DD7890-37ED-33CC-7239-543B4C84F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036" y="1796089"/>
            <a:ext cx="3593307" cy="22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2AABF6-781B-3BA2-66CE-1765A8E47C20}"/>
                  </a:ext>
                </a:extLst>
              </p:cNvPr>
              <p:cNvSpPr txBox="1"/>
              <p:nvPr/>
            </p:nvSpPr>
            <p:spPr bwMode="auto">
              <a:xfrm>
                <a:off x="2287682" y="5179918"/>
                <a:ext cx="8072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2AABF6-781B-3BA2-66CE-1765A8E47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7682" y="5179918"/>
                <a:ext cx="80726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F9B2F95-A0C5-C707-DBB1-7C6E81F0CFDE}"/>
              </a:ext>
            </a:extLst>
          </p:cNvPr>
          <p:cNvSpPr txBox="1"/>
          <p:nvPr/>
        </p:nvSpPr>
        <p:spPr bwMode="auto">
          <a:xfrm>
            <a:off x="4572000" y="5157192"/>
            <a:ext cx="807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古典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37523-8396-6E6B-A548-B54CD1BBA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fig42">
            <a:extLst>
              <a:ext uri="{FF2B5EF4-FFF2-40B4-BE49-F238E27FC236}">
                <a16:creationId xmlns:a16="http://schemas.microsoft.com/office/drawing/2014/main" id="{48AD93F1-7F9F-8D86-4435-0E1DFF310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94"/>
          <a:stretch>
            <a:fillRect/>
          </a:stretch>
        </p:blipFill>
        <p:spPr bwMode="auto">
          <a:xfrm>
            <a:off x="1920309" y="3754315"/>
            <a:ext cx="4505548" cy="127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 descr="D:\Users\Vincent\Downloads\Data\Knight\Media\Chapter42\Images\42_13Figure-F.jpg">
            <a:extLst>
              <a:ext uri="{FF2B5EF4-FFF2-40B4-BE49-F238E27FC236}">
                <a16:creationId xmlns:a16="http://schemas.microsoft.com/office/drawing/2014/main" id="{BA50F258-8219-BBC2-523C-FA3DCA6DF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16" y="1351624"/>
            <a:ext cx="1739060" cy="224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 descr="File:Stern-Gerlach experiment.PNG">
            <a:hlinkClick r:id="rId4"/>
            <a:extLst>
              <a:ext uri="{FF2B5EF4-FFF2-40B4-BE49-F238E27FC236}">
                <a16:creationId xmlns:a16="http://schemas.microsoft.com/office/drawing/2014/main" id="{FAEC3C41-E627-D9F3-BCEB-04212BF87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519" y="1351624"/>
            <a:ext cx="3593307" cy="22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0EBCC6-AB55-FE7B-EC74-A2A7EFDEB7F6}"/>
              </a:ext>
            </a:extLst>
          </p:cNvPr>
          <p:cNvSpPr txBox="1"/>
          <p:nvPr/>
        </p:nvSpPr>
        <p:spPr bwMode="auto">
          <a:xfrm>
            <a:off x="868204" y="425806"/>
            <a:ext cx="7956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銀原子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內電子的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軌道角動量為零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3E0116-AFFE-6C64-8715-8D7270270BB7}"/>
                  </a:ext>
                </a:extLst>
              </p:cNvPr>
              <p:cNvSpPr txBox="1"/>
              <p:nvPr/>
            </p:nvSpPr>
            <p:spPr bwMode="auto">
              <a:xfrm>
                <a:off x="6425857" y="5556381"/>
                <a:ext cx="1696170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+1=2,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1210EE-CF1A-5146-93F4-E26B23B89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5857" y="5556381"/>
                <a:ext cx="1696170" cy="518604"/>
              </a:xfrm>
              <a:prstGeom prst="rect">
                <a:avLst/>
              </a:prstGeom>
              <a:blipFill>
                <a:blip r:embed="rId6"/>
                <a:stretch>
                  <a:fillRect l="-2222" t="-4762" r="-2963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C31996D-6217-E8A0-CBD5-C194393CF6B3}"/>
              </a:ext>
            </a:extLst>
          </p:cNvPr>
          <p:cNvSpPr txBox="1"/>
          <p:nvPr/>
        </p:nvSpPr>
        <p:spPr bwMode="auto">
          <a:xfrm>
            <a:off x="956322" y="5645162"/>
            <a:ext cx="583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而且</a:t>
            </a:r>
            <a:r>
              <a:rPr lang="en-TW" sz="1800">
                <a:latin typeface="Times New Roman" pitchFamily="18" charset="0"/>
                <a:cs typeface="Times New Roman" pitchFamily="18" charset="0"/>
              </a:rPr>
              <a:t>此角動量非常異乎尋常</a:t>
            </a:r>
            <a:r>
              <a:rPr lang="en-TW" sz="1800" dirty="0">
                <a:latin typeface="Times New Roman" pitchFamily="18" charset="0"/>
                <a:cs typeface="Times New Roman" pitchFamily="18" charset="0"/>
              </a:rPr>
              <a:t>，只有兩種可能的狀態！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7B1AD-38D0-FB72-4F93-46C0F9E8CEE6}"/>
              </a:ext>
            </a:extLst>
          </p:cNvPr>
          <p:cNvSpPr txBox="1"/>
          <p:nvPr/>
        </p:nvSpPr>
        <p:spPr bwMode="auto">
          <a:xfrm>
            <a:off x="868204" y="841272"/>
            <a:ext cx="81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沒有軌道角動量！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照理應該沒有偏折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6B84F-D1C5-9B0E-DBBD-47FB23D0C79A}"/>
              </a:ext>
            </a:extLst>
          </p:cNvPr>
          <p:cNvSpPr txBox="1"/>
          <p:nvPr/>
        </p:nvSpPr>
        <p:spPr bwMode="auto">
          <a:xfrm>
            <a:off x="956322" y="5194475"/>
            <a:ext cx="5582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但的確量到氫原子有磁偶極矩，因此有角動量。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A9DCFC-F1BE-5AF4-2F29-A8D513C014B6}"/>
                  </a:ext>
                </a:extLst>
              </p:cNvPr>
              <p:cNvSpPr txBox="1"/>
              <p:nvPr/>
            </p:nvSpPr>
            <p:spPr bwMode="auto">
              <a:xfrm>
                <a:off x="956322" y="6093296"/>
                <a:ext cx="72313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已知軌道角動量的量子數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不能是半整數。所以這不是軌道角動量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6CC479-6EEF-E5AF-335A-10D0474B2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322" y="6093296"/>
                <a:ext cx="7231356" cy="369332"/>
              </a:xfrm>
              <a:prstGeom prst="rect">
                <a:avLst/>
              </a:prstGeom>
              <a:blipFill>
                <a:blip r:embed="rId7"/>
                <a:stretch>
                  <a:fillRect l="-70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826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5" grpId="0"/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14F3B-1E7E-54BA-676B-986D57AF3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0" y="939800"/>
            <a:ext cx="65405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228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A2C9F-2797-74B0-67DD-396BB86D5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692696"/>
            <a:ext cx="6743700" cy="226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E48AB-D46B-791E-D074-19E5C822A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30" y="2981906"/>
            <a:ext cx="6644521" cy="13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973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5DA262-2794-6298-18BC-42FCAA139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6000"/>
            <a:ext cx="62103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42C46-0C0E-93CD-5861-445FA42E97C1}"/>
              </a:ext>
            </a:extLst>
          </p:cNvPr>
          <p:cNvSpPr txBox="1"/>
          <p:nvPr/>
        </p:nvSpPr>
        <p:spPr bwMode="auto">
          <a:xfrm>
            <a:off x="1459954" y="5949280"/>
            <a:ext cx="7072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plaque at the Frankfurt institute commemorating the experiment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1922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1BE2B-812C-FA69-8AD3-A82F943BA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249712"/>
            <a:ext cx="465822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4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FA1B8-6B4C-78EF-0EF4-FD56D9E64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7678755-D8AF-7271-56DB-1CFDE9984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8" t="39385" r="30538" b="47472"/>
          <a:stretch/>
        </p:blipFill>
        <p:spPr>
          <a:xfrm>
            <a:off x="1964487" y="651458"/>
            <a:ext cx="751424" cy="500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8509CCA7-60F8-4278-5016-7339B3EC0E40}"/>
                  </a:ext>
                </a:extLst>
              </p:cNvPr>
              <p:cNvSpPr/>
              <p:nvPr/>
            </p:nvSpPr>
            <p:spPr>
              <a:xfrm>
                <a:off x="3940216" y="691005"/>
                <a:ext cx="751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8509CCA7-60F8-4278-5016-7339B3EC0E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216" y="691005"/>
                <a:ext cx="7514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209125E-3140-4DC7-4A12-06CA05AB9F92}"/>
                  </a:ext>
                </a:extLst>
              </p:cNvPr>
              <p:cNvSpPr/>
              <p:nvPr/>
            </p:nvSpPr>
            <p:spPr>
              <a:xfrm>
                <a:off x="4004977" y="1596191"/>
                <a:ext cx="732741" cy="610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209125E-3140-4DC7-4A12-06CA05AB9F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977" y="1596191"/>
                <a:ext cx="732741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59AA64C-A229-AA4C-9C09-8CE207112CEB}"/>
                  </a:ext>
                </a:extLst>
              </p:cNvPr>
              <p:cNvSpPr/>
              <p:nvPr/>
            </p:nvSpPr>
            <p:spPr>
              <a:xfrm>
                <a:off x="3941841" y="4330079"/>
                <a:ext cx="751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59AA64C-A229-AA4C-9C09-8CE207112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841" y="4330079"/>
                <a:ext cx="751424" cy="610936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73CF716-0A54-1B4A-7DC3-0EF702099396}"/>
                  </a:ext>
                </a:extLst>
              </p:cNvPr>
              <p:cNvSpPr/>
              <p:nvPr/>
            </p:nvSpPr>
            <p:spPr>
              <a:xfrm>
                <a:off x="4004977" y="2880328"/>
                <a:ext cx="751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73CF716-0A54-1B4A-7DC3-0EF7020993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977" y="2880328"/>
                <a:ext cx="7514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702073-ED9E-DE3D-669D-08FCB58EBF62}"/>
                  </a:ext>
                </a:extLst>
              </p:cNvPr>
              <p:cNvSpPr txBox="1"/>
              <p:nvPr/>
            </p:nvSpPr>
            <p:spPr bwMode="auto">
              <a:xfrm>
                <a:off x="705743" y="703142"/>
                <a:ext cx="70265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702073-ED9E-DE3D-669D-08FCB58EB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743" y="703142"/>
                <a:ext cx="702658" cy="369332"/>
              </a:xfrm>
              <a:prstGeom prst="rect">
                <a:avLst/>
              </a:prstGeom>
              <a:blipFill>
                <a:blip r:embed="rId7"/>
                <a:stretch>
                  <a:fillRect l="-39286" t="-106667" r="-30357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7290E5-1BB3-31A9-C60F-9440D9880C78}"/>
                  </a:ext>
                </a:extLst>
              </p:cNvPr>
              <p:cNvSpPr txBox="1"/>
              <p:nvPr/>
            </p:nvSpPr>
            <p:spPr bwMode="auto">
              <a:xfrm>
                <a:off x="693643" y="1179146"/>
                <a:ext cx="814091" cy="137986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TW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7290E5-1BB3-31A9-C60F-9440D9880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643" y="1179146"/>
                <a:ext cx="814091" cy="1379865"/>
              </a:xfrm>
              <a:prstGeom prst="rect">
                <a:avLst/>
              </a:prstGeom>
              <a:blipFill>
                <a:blip r:embed="rId8"/>
                <a:stretch>
                  <a:fillRect l="-112308" t="-99091" r="-126154" b="-14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CCBC13-8745-F803-D0A6-9378109D6B3C}"/>
                  </a:ext>
                </a:extLst>
              </p:cNvPr>
              <p:cNvSpPr txBox="1"/>
              <p:nvPr/>
            </p:nvSpPr>
            <p:spPr bwMode="auto">
              <a:xfrm>
                <a:off x="672173" y="2675078"/>
                <a:ext cx="814091" cy="81560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CCBC13-8745-F803-D0A6-9378109D6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173" y="2675078"/>
                <a:ext cx="814091" cy="815608"/>
              </a:xfrm>
              <a:prstGeom prst="rect">
                <a:avLst/>
              </a:prstGeom>
              <a:blipFill>
                <a:blip r:embed="rId9"/>
                <a:stretch>
                  <a:fillRect l="-34848" t="-46970" r="-25758" b="-7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75509F-49FC-AD37-97E1-5F498E92401B}"/>
                  </a:ext>
                </a:extLst>
              </p:cNvPr>
              <p:cNvSpPr txBox="1"/>
              <p:nvPr/>
            </p:nvSpPr>
            <p:spPr bwMode="auto">
              <a:xfrm>
                <a:off x="660105" y="3601204"/>
                <a:ext cx="847629" cy="27027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TW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</m:m>
                          </m:e>
                        </m:m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TW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</m:m>
                          </m:e>
                        </m:mr>
                      </m:m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75509F-49FC-AD37-97E1-5F498E924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105" y="3601204"/>
                <a:ext cx="847629" cy="2702791"/>
              </a:xfrm>
              <a:prstGeom prst="rect">
                <a:avLst/>
              </a:prstGeom>
              <a:blipFill>
                <a:blip r:embed="rId10"/>
                <a:stretch>
                  <a:fillRect l="-107353" t="-50935" r="-116176" b="-724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7370F9-8866-BA6D-B20E-F8933CD12E39}"/>
                  </a:ext>
                </a:extLst>
              </p:cNvPr>
              <p:cNvSpPr txBox="1"/>
              <p:nvPr/>
            </p:nvSpPr>
            <p:spPr bwMode="auto">
              <a:xfrm>
                <a:off x="1939006" y="5261809"/>
                <a:ext cx="30963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整數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的本徵態有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奇數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7370F9-8866-BA6D-B20E-F8933CD12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9006" y="5261809"/>
                <a:ext cx="3096344" cy="369332"/>
              </a:xfrm>
              <a:prstGeom prst="rect">
                <a:avLst/>
              </a:prstGeom>
              <a:blipFill>
                <a:blip r:embed="rId11"/>
                <a:stretch>
                  <a:fillRect l="-16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6A01AF-5BC3-FB43-E8F8-CF62496AB833}"/>
                  </a:ext>
                </a:extLst>
              </p:cNvPr>
              <p:cNvSpPr txBox="1"/>
              <p:nvPr/>
            </p:nvSpPr>
            <p:spPr bwMode="auto">
              <a:xfrm>
                <a:off x="4823397" y="5261809"/>
                <a:ext cx="30963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半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整數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的本徵態有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偶數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6A01AF-5BC3-FB43-E8F8-CF62496AB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3397" y="5261809"/>
                <a:ext cx="3096344" cy="369332"/>
              </a:xfrm>
              <a:prstGeom prst="rect">
                <a:avLst/>
              </a:prstGeom>
              <a:blipFill>
                <a:blip r:embed="rId12"/>
                <a:stretch>
                  <a:fillRect l="-16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7A03AEAE-AB6B-8430-BAF4-44E504927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8" t="30903" r="23287" b="47472"/>
          <a:stretch/>
        </p:blipFill>
        <p:spPr>
          <a:xfrm>
            <a:off x="1795074" y="1437221"/>
            <a:ext cx="1009136" cy="8684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7A7EE0C-3026-5283-6800-A4553201C84D}"/>
              </a:ext>
            </a:extLst>
          </p:cNvPr>
          <p:cNvSpPr/>
          <p:nvPr/>
        </p:nvSpPr>
        <p:spPr>
          <a:xfrm>
            <a:off x="1973535" y="1158649"/>
            <a:ext cx="742376" cy="11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B66E7E-5375-787E-9C23-7E663ABDC7D6}"/>
              </a:ext>
            </a:extLst>
          </p:cNvPr>
          <p:cNvSpPr/>
          <p:nvPr/>
        </p:nvSpPr>
        <p:spPr>
          <a:xfrm>
            <a:off x="1801003" y="2288399"/>
            <a:ext cx="998074" cy="9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5DCCADC-94A1-4ACA-90C3-D5B7FDACA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8" t="26096" r="23287" b="47472"/>
          <a:stretch/>
        </p:blipFill>
        <p:spPr>
          <a:xfrm>
            <a:off x="1787229" y="2559011"/>
            <a:ext cx="1003214" cy="105529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8E7B330-1507-717D-3830-E0E5C46CD6B4}"/>
              </a:ext>
            </a:extLst>
          </p:cNvPr>
          <p:cNvSpPr/>
          <p:nvPr/>
        </p:nvSpPr>
        <p:spPr>
          <a:xfrm>
            <a:off x="1789856" y="3606645"/>
            <a:ext cx="1000588" cy="76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FE8E19-4375-1212-B47E-B7920C509835}"/>
              </a:ext>
            </a:extLst>
          </p:cNvPr>
          <p:cNvSpPr/>
          <p:nvPr/>
        </p:nvSpPr>
        <p:spPr>
          <a:xfrm>
            <a:off x="1792363" y="2474688"/>
            <a:ext cx="998073" cy="92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9CD40D-EBA0-2BD9-6803-1DE8C764462C}"/>
              </a:ext>
            </a:extLst>
          </p:cNvPr>
          <p:cNvSpPr/>
          <p:nvPr/>
        </p:nvSpPr>
        <p:spPr>
          <a:xfrm>
            <a:off x="1960606" y="587521"/>
            <a:ext cx="751424" cy="115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241A37-4D1A-36C4-C333-541A71BEA14C}"/>
              </a:ext>
            </a:extLst>
          </p:cNvPr>
          <p:cNvSpPr/>
          <p:nvPr/>
        </p:nvSpPr>
        <p:spPr>
          <a:xfrm>
            <a:off x="1801698" y="1367952"/>
            <a:ext cx="1009132" cy="8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2E819C97-380C-6360-CBBB-A5202AAF8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3962" y="1360378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Line 16">
            <a:extLst>
              <a:ext uri="{FF2B5EF4-FFF2-40B4-BE49-F238E27FC236}">
                <a16:creationId xmlns:a16="http://schemas.microsoft.com/office/drawing/2014/main" id="{8B4C661F-4BBF-D855-2679-E940EB7E57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9862" y="107145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AutoShape 20">
            <a:extLst>
              <a:ext uri="{FF2B5EF4-FFF2-40B4-BE49-F238E27FC236}">
                <a16:creationId xmlns:a16="http://schemas.microsoft.com/office/drawing/2014/main" id="{A0939D39-B8E3-2E20-2D64-5FAA7A8E4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1875" y="1495315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Oval 18">
            <a:extLst>
              <a:ext uri="{FF2B5EF4-FFF2-40B4-BE49-F238E27FC236}">
                <a16:creationId xmlns:a16="http://schemas.microsoft.com/office/drawing/2014/main" id="{57F46C2D-2B20-C12A-BD22-9CB292E57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718" y="2042888"/>
            <a:ext cx="4333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E091C2E9-DACE-AE29-659C-E9C57A37C5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9206" y="2330226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AutoShape 22">
            <a:extLst>
              <a:ext uri="{FF2B5EF4-FFF2-40B4-BE49-F238E27FC236}">
                <a16:creationId xmlns:a16="http://schemas.microsoft.com/office/drawing/2014/main" id="{B4E04519-8517-0808-1ACD-90B76B3237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39143" y="2036538"/>
            <a:ext cx="935038" cy="287338"/>
          </a:xfrm>
          <a:prstGeom prst="curvedUpArrow">
            <a:avLst>
              <a:gd name="adj1" fmla="val 65083"/>
              <a:gd name="adj2" fmla="val 130166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2">
                <a:extLst>
                  <a:ext uri="{FF2B5EF4-FFF2-40B4-BE49-F238E27FC236}">
                    <a16:creationId xmlns:a16="http://schemas.microsoft.com/office/drawing/2014/main" id="{2DAABF20-1A5A-0F90-1C87-9BC1C57D4B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95643" y="457070"/>
                <a:ext cx="26485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+1,⋯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−1,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6" name="文字方塊 2">
                <a:extLst>
                  <a:ext uri="{FF2B5EF4-FFF2-40B4-BE49-F238E27FC236}">
                    <a16:creationId xmlns:a16="http://schemas.microsoft.com/office/drawing/2014/main" id="{2DAABF20-1A5A-0F90-1C87-9BC1C57D4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5643" y="457070"/>
                <a:ext cx="264856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96F7D009-2F60-CD8B-B277-80AAC4E99B3E}"/>
              </a:ext>
            </a:extLst>
          </p:cNvPr>
          <p:cNvSpPr txBox="1"/>
          <p:nvPr/>
        </p:nvSpPr>
        <p:spPr bwMode="auto">
          <a:xfrm>
            <a:off x="4011752" y="2139210"/>
            <a:ext cx="737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二維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EBB47D-0665-CDFE-1712-55221DB5F122}"/>
              </a:ext>
            </a:extLst>
          </p:cNvPr>
          <p:cNvSpPr txBox="1"/>
          <p:nvPr/>
        </p:nvSpPr>
        <p:spPr bwMode="auto">
          <a:xfrm>
            <a:off x="4072719" y="3262970"/>
            <a:ext cx="737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三維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0900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C03C33-6CFF-4F49-A2D2-34BD33997AD4}"/>
                  </a:ext>
                </a:extLst>
              </p:cNvPr>
              <p:cNvSpPr txBox="1"/>
              <p:nvPr/>
            </p:nvSpPr>
            <p:spPr bwMode="auto">
              <a:xfrm>
                <a:off x="4547982" y="1324014"/>
                <a:ext cx="986680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C03C33-6CFF-4F49-A2D2-34BD33997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7982" y="1324014"/>
                <a:ext cx="986680" cy="518604"/>
              </a:xfrm>
              <a:prstGeom prst="rect">
                <a:avLst/>
              </a:prstGeom>
              <a:blipFill>
                <a:blip r:embed="rId2"/>
                <a:stretch>
                  <a:fillRect l="-5128" t="-4878" r="-5128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">
                <a:extLst>
                  <a:ext uri="{FF2B5EF4-FFF2-40B4-BE49-F238E27FC236}">
                    <a16:creationId xmlns:a16="http://schemas.microsoft.com/office/drawing/2014/main" id="{1CD7D2C9-454A-6C49-B5AF-4398A83052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2077" y="5253858"/>
                <a:ext cx="2597149" cy="67326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1" name="文字方塊 2">
                <a:extLst>
                  <a:ext uri="{FF2B5EF4-FFF2-40B4-BE49-F238E27FC236}">
                    <a16:creationId xmlns:a16="http://schemas.microsoft.com/office/drawing/2014/main" id="{1CD7D2C9-454A-6C49-B5AF-4398A8305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2077" y="5253858"/>
                <a:ext cx="2597149" cy="673261"/>
              </a:xfrm>
              <a:prstGeom prst="rect">
                <a:avLst/>
              </a:prstGeom>
              <a:blipFill>
                <a:blip r:embed="rId3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D853791-72C5-1499-2913-ECABA44C733F}"/>
              </a:ext>
            </a:extLst>
          </p:cNvPr>
          <p:cNvSpPr txBox="1"/>
          <p:nvPr/>
        </p:nvSpPr>
        <p:spPr bwMode="auto">
          <a:xfrm>
            <a:off x="988149" y="1388715"/>
            <a:ext cx="3723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電子自旋只有兩個態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，因此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猜測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DA5CF-DF07-EF74-0F40-A01E67D0426E}"/>
              </a:ext>
            </a:extLst>
          </p:cNvPr>
          <p:cNvSpPr txBox="1"/>
          <p:nvPr/>
        </p:nvSpPr>
        <p:spPr bwMode="auto">
          <a:xfrm>
            <a:off x="988149" y="2898069"/>
            <a:ext cx="59005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因此自旋角動量就不再能寫成位置微分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3CD591-1D77-8A59-D121-FB8406DAF357}"/>
              </a:ext>
            </a:extLst>
          </p:cNvPr>
          <p:cNvSpPr txBox="1"/>
          <p:nvPr/>
        </p:nvSpPr>
        <p:spPr bwMode="auto">
          <a:xfrm>
            <a:off x="988149" y="3980985"/>
            <a:ext cx="7686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科學家猜想，後來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實驗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也證實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軌道角動量的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對易關係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對自旋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還是對的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B904D50A-153F-EA7E-DD9D-E9C0DD3E6747}"/>
                  </a:ext>
                </a:extLst>
              </p:cNvPr>
              <p:cNvSpPr/>
              <p:nvPr/>
            </p:nvSpPr>
            <p:spPr>
              <a:xfrm>
                <a:off x="5323365" y="2866995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B904D50A-153F-EA7E-DD9D-E9C0DD3E6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365" y="2866995"/>
                <a:ext cx="1870749" cy="391261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6640204E-4899-FFA6-6F8F-33367F36C300}"/>
                  </a:ext>
                </a:extLst>
              </p:cNvPr>
              <p:cNvSpPr/>
              <p:nvPr/>
            </p:nvSpPr>
            <p:spPr>
              <a:xfrm>
                <a:off x="1062077" y="4395166"/>
                <a:ext cx="1677114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6640204E-4899-FFA6-6F8F-33367F36C3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77" y="4395166"/>
                <a:ext cx="1677114" cy="411010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9">
                <a:extLst>
                  <a:ext uri="{FF2B5EF4-FFF2-40B4-BE49-F238E27FC236}">
                    <a16:creationId xmlns:a16="http://schemas.microsoft.com/office/drawing/2014/main" id="{59FEA20C-2B9F-8EDE-203B-0367ABE9D659}"/>
                  </a:ext>
                </a:extLst>
              </p:cNvPr>
              <p:cNvSpPr/>
              <p:nvPr/>
            </p:nvSpPr>
            <p:spPr>
              <a:xfrm>
                <a:off x="2911683" y="4417577"/>
                <a:ext cx="1669186" cy="39126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9">
                <a:extLst>
                  <a:ext uri="{FF2B5EF4-FFF2-40B4-BE49-F238E27FC236}">
                    <a16:creationId xmlns:a16="http://schemas.microsoft.com/office/drawing/2014/main" id="{59FEA20C-2B9F-8EDE-203B-0367ABE9D6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683" y="4417577"/>
                <a:ext cx="1669186" cy="391261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0">
                <a:extLst>
                  <a:ext uri="{FF2B5EF4-FFF2-40B4-BE49-F238E27FC236}">
                    <a16:creationId xmlns:a16="http://schemas.microsoft.com/office/drawing/2014/main" id="{B11CC015-DDB8-EDAE-3D84-524A351ECABE}"/>
                  </a:ext>
                </a:extLst>
              </p:cNvPr>
              <p:cNvSpPr/>
              <p:nvPr/>
            </p:nvSpPr>
            <p:spPr>
              <a:xfrm>
                <a:off x="4719275" y="4395166"/>
                <a:ext cx="1769554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10">
                <a:extLst>
                  <a:ext uri="{FF2B5EF4-FFF2-40B4-BE49-F238E27FC236}">
                    <a16:creationId xmlns:a16="http://schemas.microsoft.com/office/drawing/2014/main" id="{B11CC015-DDB8-EDAE-3D84-524A351ECA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275" y="4395166"/>
                <a:ext cx="1769554" cy="411010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4D998E5-5456-F81C-CABE-3F809E577553}"/>
              </a:ext>
            </a:extLst>
          </p:cNvPr>
          <p:cNvSpPr txBox="1"/>
          <p:nvPr/>
        </p:nvSpPr>
        <p:spPr bwMode="auto">
          <a:xfrm>
            <a:off x="988149" y="2482775"/>
            <a:ext cx="80599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這個內在的角動量是粒子位置不變時還擁有的角動量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356931-0824-1E21-3B4A-9A4B255B94CB}"/>
                  </a:ext>
                </a:extLst>
              </p:cNvPr>
              <p:cNvSpPr txBox="1"/>
              <p:nvPr/>
            </p:nvSpPr>
            <p:spPr bwMode="auto">
              <a:xfrm>
                <a:off x="988149" y="3325516"/>
                <a:ext cx="69650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這樣的角動量就稱為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自旋角動量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，以新的符號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來區別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356931-0824-1E21-3B4A-9A4B255B9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8149" y="3325516"/>
                <a:ext cx="6965011" cy="369332"/>
              </a:xfrm>
              <a:prstGeom prst="rect">
                <a:avLst/>
              </a:prstGeom>
              <a:blipFill>
                <a:blip r:embed="rId8"/>
                <a:stretch>
                  <a:fillRect l="-727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24A44FA7-93CC-B527-231A-448DA9B2EA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08341" y="1842618"/>
                <a:ext cx="1683940" cy="6109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en-US" sz="1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24A44FA7-93CC-B527-231A-448DA9B2E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8341" y="1842618"/>
                <a:ext cx="1683940" cy="610936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 Box 4">
            <a:extLst>
              <a:ext uri="{FF2B5EF4-FFF2-40B4-BE49-F238E27FC236}">
                <a16:creationId xmlns:a16="http://schemas.microsoft.com/office/drawing/2014/main" id="{5639B890-9B02-B24F-FF73-638D0AED1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908720"/>
            <a:ext cx="76956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所以此實驗結果顯示：即使靜止時，電子也有角動量，稱為自旋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110114-91D1-07A4-D08F-471681392BEF}"/>
                  </a:ext>
                </a:extLst>
              </p:cNvPr>
              <p:cNvSpPr txBox="1"/>
              <p:nvPr/>
            </p:nvSpPr>
            <p:spPr bwMode="auto">
              <a:xfrm>
                <a:off x="971599" y="1949245"/>
                <a:ext cx="44367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測量偏轉的程度，可以確認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方向角動量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110114-91D1-07A4-D08F-471681392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99" y="1949245"/>
                <a:ext cx="4436741" cy="369332"/>
              </a:xfrm>
              <a:prstGeom prst="rect">
                <a:avLst/>
              </a:prstGeom>
              <a:blipFill>
                <a:blip r:embed="rId10"/>
                <a:stretch>
                  <a:fillRect l="-1143" t="-6667" r="-85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1AB7F3C-605F-F208-E304-3B7C7404E42F}"/>
              </a:ext>
            </a:extLst>
          </p:cNvPr>
          <p:cNvSpPr txBox="1"/>
          <p:nvPr/>
        </p:nvSpPr>
        <p:spPr bwMode="auto">
          <a:xfrm>
            <a:off x="998910" y="4884526"/>
            <a:ext cx="4764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如此，之前推導的本徵值依舊正確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58325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  <p:bldP spid="11" grpId="0"/>
      <p:bldP spid="12" grpId="0" animBg="1"/>
      <p:bldP spid="2" grpId="0" animBg="1"/>
      <p:bldP spid="3" grpId="0" animBg="1"/>
      <p:bldP spid="4" grpId="0" animBg="1"/>
      <p:bldP spid="16" grpId="0"/>
      <p:bldP spid="17" grpId="0"/>
      <p:bldP spid="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F32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4"/>
          <a:stretch>
            <a:fillRect/>
          </a:stretch>
        </p:blipFill>
        <p:spPr bwMode="auto">
          <a:xfrm>
            <a:off x="1385533" y="2972669"/>
            <a:ext cx="1473329" cy="237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3098289" y="2887068"/>
            <a:ext cx="5038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自旋也產生磁偶極矩，也與自旋角動量成正比。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3167866" y="3779943"/>
                <a:ext cx="2226523" cy="6844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7866" y="3779943"/>
                <a:ext cx="2226523" cy="684418"/>
              </a:xfrm>
              <a:prstGeom prst="rect">
                <a:avLst/>
              </a:prstGeom>
              <a:blipFill>
                <a:blip r:embed="rId3"/>
                <a:stretch>
                  <a:fillRect t="-7273" b="-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6">
            <a:extLst>
              <a:ext uri="{FF2B5EF4-FFF2-40B4-BE49-F238E27FC236}">
                <a16:creationId xmlns:a16="http://schemas.microsoft.com/office/drawing/2014/main" id="{BCB62093-648B-8B0C-93DA-2AB63C67F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289" y="3299084"/>
            <a:ext cx="5178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但磁偶極矩與角動量的比例是軌道角動量的兩倍！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3CB4E799-BEAF-6B48-9EAB-7C0836393B02}"/>
                  </a:ext>
                </a:extLst>
              </p:cNvPr>
              <p:cNvSpPr txBox="1"/>
              <p:nvPr/>
            </p:nvSpPr>
            <p:spPr bwMode="auto">
              <a:xfrm>
                <a:off x="3167867" y="2034789"/>
                <a:ext cx="2226522" cy="68255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3CB4E799-BEAF-6B48-9EAB-7C0836393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7867" y="2034789"/>
                <a:ext cx="2226522" cy="682559"/>
              </a:xfrm>
              <a:prstGeom prst="rect">
                <a:avLst/>
              </a:prstGeom>
              <a:blipFill>
                <a:blip r:embed="rId4"/>
                <a:stretch>
                  <a:fillRect b="-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C9D3C78-C191-01F2-2073-6E25757FC880}"/>
                  </a:ext>
                </a:extLst>
              </p:cNvPr>
              <p:cNvSpPr txBox="1"/>
              <p:nvPr/>
            </p:nvSpPr>
            <p:spPr bwMode="auto">
              <a:xfrm>
                <a:off x="5654711" y="2059538"/>
                <a:ext cx="1076247" cy="6182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C9D3C78-C191-01F2-2073-6E25757FC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4711" y="2059538"/>
                <a:ext cx="1076247" cy="618246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7" descr="D:\Dropbox\Documents\課程\YoungTextBook\Images\Chapter28\A_Images\A_Figures_and_Photos\28_26_Figure.jpg">
            <a:extLst>
              <a:ext uri="{FF2B5EF4-FFF2-40B4-BE49-F238E27FC236}">
                <a16:creationId xmlns:a16="http://schemas.microsoft.com/office/drawing/2014/main" id="{E2B031EE-5F44-2171-9431-6FECADFF4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00" y="677443"/>
            <a:ext cx="195353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A2BBAA87-E56D-1135-E09F-DE6D19FDF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95" y="1617987"/>
            <a:ext cx="5056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帶電粒子磁偶極矩向量與軌道角動量成正比。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3BFF9-6442-4104-3A9E-FFB62D19798A}"/>
              </a:ext>
            </a:extLst>
          </p:cNvPr>
          <p:cNvSpPr txBox="1"/>
          <p:nvPr/>
        </p:nvSpPr>
        <p:spPr bwMode="auto">
          <a:xfrm>
            <a:off x="3147463" y="4980976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可見自旋角動量不同於軌道角動量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B6D13A18-89C7-2549-9F78-315A8F2ED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1201793"/>
            <a:ext cx="59041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Stern-Gerlach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實驗直接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測量的是磁偶極矩，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有一驚人結果：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5">
                <a:extLst>
                  <a:ext uri="{FF2B5EF4-FFF2-40B4-BE49-F238E27FC236}">
                    <a16:creationId xmlns:a16="http://schemas.microsoft.com/office/drawing/2014/main" id="{5EE30F94-B1B4-8D20-CFFC-BBA17CDAF2F8}"/>
                  </a:ext>
                </a:extLst>
              </p:cNvPr>
              <p:cNvSpPr txBox="1"/>
              <p:nvPr/>
            </p:nvSpPr>
            <p:spPr bwMode="auto">
              <a:xfrm>
                <a:off x="5665668" y="3963442"/>
                <a:ext cx="92772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5">
                <a:extLst>
                  <a:ext uri="{FF2B5EF4-FFF2-40B4-BE49-F238E27FC236}">
                    <a16:creationId xmlns:a16="http://schemas.microsoft.com/office/drawing/2014/main" id="{5EE30F94-B1B4-8D20-CFFC-BBA17CDAF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5668" y="3963442"/>
                <a:ext cx="927721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B2FA145-0FDC-8D9B-A9C6-46E22CD6DA7F}"/>
              </a:ext>
            </a:extLst>
          </p:cNvPr>
          <p:cNvSpPr txBox="1"/>
          <p:nvPr/>
        </p:nvSpPr>
        <p:spPr bwMode="auto">
          <a:xfrm>
            <a:off x="3135694" y="456816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effectLst/>
                <a:latin typeface="Linux Libertine"/>
              </a:rPr>
              <a:t>Called gyromagnetic ratio or g-factor.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710BDC-6263-1615-47FB-1E01D827E9F7}"/>
                  </a:ext>
                </a:extLst>
              </p:cNvPr>
              <p:cNvSpPr txBox="1"/>
              <p:nvPr/>
            </p:nvSpPr>
            <p:spPr bwMode="auto">
              <a:xfrm>
                <a:off x="3131840" y="764704"/>
                <a:ext cx="42484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確定了電子自旋的大小為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=1/2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710BDC-6263-1615-47FB-1E01D827E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764704"/>
                <a:ext cx="4248473" cy="369332"/>
              </a:xfrm>
              <a:prstGeom prst="rect">
                <a:avLst/>
              </a:prstGeom>
              <a:blipFill>
                <a:blip r:embed="rId8"/>
                <a:stretch>
                  <a:fillRect l="-119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F66AAB8-3C4B-588A-1015-B04D534C6B55}"/>
                  </a:ext>
                </a:extLst>
              </p:cNvPr>
              <p:cNvSpPr txBox="1"/>
              <p:nvPr/>
            </p:nvSpPr>
            <p:spPr>
              <a:xfrm>
                <a:off x="3171223" y="5837246"/>
                <a:ext cx="3444276" cy="566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⊃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F66AAB8-3C4B-588A-1015-B04D534C6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223" y="5837246"/>
                <a:ext cx="3444276" cy="566694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25543D6-3F1F-1A3A-A278-FD3F8EF196BB}"/>
              </a:ext>
            </a:extLst>
          </p:cNvPr>
          <p:cNvSpPr txBox="1"/>
          <p:nvPr/>
        </p:nvSpPr>
        <p:spPr bwMode="auto">
          <a:xfrm>
            <a:off x="3147463" y="5393787"/>
            <a:ext cx="4664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電子在磁場中，能量將多一個項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9622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6" grpId="0" animBg="1"/>
      <p:bldP spid="2" grpId="0"/>
      <p:bldP spid="9" grpId="0"/>
      <p:bldP spid="11" grpId="0" animBg="1"/>
      <p:bldP spid="13" grpId="0"/>
      <p:bldP spid="5" grpId="0" animBg="1"/>
      <p:bldP spid="1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BBCC3328-F86E-E130-2E1A-694C30DD6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11152" r="13737" b="46534"/>
          <a:stretch/>
        </p:blipFill>
        <p:spPr>
          <a:xfrm>
            <a:off x="2751394" y="80850"/>
            <a:ext cx="3692814" cy="3100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66071B-851F-B11A-90CD-5EA52961C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292" y="2492896"/>
            <a:ext cx="6469345" cy="428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45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2EF5E23-62AA-C198-1A0F-FEE857754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2"/>
          <a:stretch/>
        </p:blipFill>
        <p:spPr>
          <a:xfrm>
            <a:off x="827584" y="476673"/>
            <a:ext cx="7772400" cy="4464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5C2664-6BA3-4B19-5BD2-386F2CE424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27" t="4382" r="32851" b="1"/>
          <a:stretch/>
        </p:blipFill>
        <p:spPr>
          <a:xfrm>
            <a:off x="2698841" y="5877272"/>
            <a:ext cx="2709809" cy="7920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5">
                <a:extLst>
                  <a:ext uri="{FF2B5EF4-FFF2-40B4-BE49-F238E27FC236}">
                    <a16:creationId xmlns:a16="http://schemas.microsoft.com/office/drawing/2014/main" id="{D720CDA5-21B1-8D7A-A86C-F79DE7EAEB5C}"/>
                  </a:ext>
                </a:extLst>
              </p:cNvPr>
              <p:cNvSpPr txBox="1"/>
              <p:nvPr/>
            </p:nvSpPr>
            <p:spPr bwMode="auto">
              <a:xfrm>
                <a:off x="2698842" y="5112702"/>
                <a:ext cx="2226523" cy="6844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5">
                <a:extLst>
                  <a:ext uri="{FF2B5EF4-FFF2-40B4-BE49-F238E27FC236}">
                    <a16:creationId xmlns:a16="http://schemas.microsoft.com/office/drawing/2014/main" id="{D720CDA5-21B1-8D7A-A86C-F79DE7EAE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8842" y="5112702"/>
                <a:ext cx="2226523" cy="684418"/>
              </a:xfrm>
              <a:prstGeom prst="rect">
                <a:avLst/>
              </a:prstGeom>
              <a:blipFill>
                <a:blip r:embed="rId4"/>
                <a:stretch>
                  <a:fillRect t="-7273" b="-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39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21308</TotalTime>
  <Words>7163</Words>
  <Application>Microsoft Macintosh PowerPoint</Application>
  <PresentationFormat>On-screen Show (4:3)</PresentationFormat>
  <Paragraphs>1026</Paragraphs>
  <Slides>105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2" baseType="lpstr">
      <vt:lpstr>Linux Libertine</vt:lpstr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932</cp:revision>
  <cp:lastPrinted>2025-03-18T02:05:33Z</cp:lastPrinted>
  <dcterms:created xsi:type="dcterms:W3CDTF">2008-03-17T12:32:20Z</dcterms:created>
  <dcterms:modified xsi:type="dcterms:W3CDTF">2025-03-19T05:11:50Z</dcterms:modified>
</cp:coreProperties>
</file>