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64"/>
  </p:notesMasterIdLst>
  <p:handoutMasterIdLst>
    <p:handoutMasterId r:id="rId65"/>
  </p:handoutMasterIdLst>
  <p:sldIdLst>
    <p:sldId id="1429" r:id="rId2"/>
    <p:sldId id="1755" r:id="rId3"/>
    <p:sldId id="1291" r:id="rId4"/>
    <p:sldId id="1294" r:id="rId5"/>
    <p:sldId id="1295" r:id="rId6"/>
    <p:sldId id="1772" r:id="rId7"/>
    <p:sldId id="1773" r:id="rId8"/>
    <p:sldId id="1757" r:id="rId9"/>
    <p:sldId id="1420" r:id="rId10"/>
    <p:sldId id="1422" r:id="rId11"/>
    <p:sldId id="1316" r:id="rId12"/>
    <p:sldId id="1782" r:id="rId13"/>
    <p:sldId id="1424" r:id="rId14"/>
    <p:sldId id="1423" r:id="rId15"/>
    <p:sldId id="1770" r:id="rId16"/>
    <p:sldId id="1776" r:id="rId17"/>
    <p:sldId id="1774" r:id="rId18"/>
    <p:sldId id="1775" r:id="rId19"/>
    <p:sldId id="1756" r:id="rId20"/>
    <p:sldId id="1282" r:id="rId21"/>
    <p:sldId id="1771" r:id="rId22"/>
    <p:sldId id="1413" r:id="rId23"/>
    <p:sldId id="1304" r:id="rId24"/>
    <p:sldId id="1428" r:id="rId25"/>
    <p:sldId id="1402" r:id="rId26"/>
    <p:sldId id="1277" r:id="rId27"/>
    <p:sldId id="974" r:id="rId28"/>
    <p:sldId id="1279" r:id="rId29"/>
    <p:sldId id="1419" r:id="rId30"/>
    <p:sldId id="1280" r:id="rId31"/>
    <p:sldId id="1427" r:id="rId32"/>
    <p:sldId id="1426" r:id="rId33"/>
    <p:sldId id="1299" r:id="rId34"/>
    <p:sldId id="1417" r:id="rId35"/>
    <p:sldId id="1309" r:id="rId36"/>
    <p:sldId id="924" r:id="rId37"/>
    <p:sldId id="1312" r:id="rId38"/>
    <p:sldId id="1313" r:id="rId39"/>
    <p:sldId id="1314" r:id="rId40"/>
    <p:sldId id="1315" r:id="rId41"/>
    <p:sldId id="1317" r:id="rId42"/>
    <p:sldId id="1333" r:id="rId43"/>
    <p:sldId id="1311" r:id="rId44"/>
    <p:sldId id="1778" r:id="rId45"/>
    <p:sldId id="1321" r:id="rId46"/>
    <p:sldId id="1320" r:id="rId47"/>
    <p:sldId id="1777" r:id="rId48"/>
    <p:sldId id="1362" r:id="rId49"/>
    <p:sldId id="1359" r:id="rId50"/>
    <p:sldId id="1364" r:id="rId51"/>
    <p:sldId id="1322" r:id="rId52"/>
    <p:sldId id="1323" r:id="rId53"/>
    <p:sldId id="1324" r:id="rId54"/>
    <p:sldId id="1325" r:id="rId55"/>
    <p:sldId id="1405" r:id="rId56"/>
    <p:sldId id="1408" r:id="rId57"/>
    <p:sldId id="1409" r:id="rId58"/>
    <p:sldId id="1404" r:id="rId59"/>
    <p:sldId id="1578" r:id="rId60"/>
    <p:sldId id="1579" r:id="rId61"/>
    <p:sldId id="1781" r:id="rId62"/>
    <p:sldId id="1780" r:id="rId63"/>
  </p:sldIdLst>
  <p:sldSz cx="9144000" cy="6858000" type="screen4x3"/>
  <p:notesSz cx="965835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B"/>
    <a:srgbClr val="FFFB7B"/>
    <a:srgbClr val="FF0000"/>
    <a:srgbClr val="FF9933"/>
    <a:srgbClr val="CCFFFF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0"/>
    <p:restoredTop sz="94660"/>
  </p:normalViewPr>
  <p:slideViewPr>
    <p:cSldViewPr snapToGrid="0">
      <p:cViewPr varScale="1">
        <p:scale>
          <a:sx n="113" d="100"/>
          <a:sy n="113" d="100"/>
        </p:scale>
        <p:origin x="1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7370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7370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2DC0656-10C7-45DC-A27E-AC0C6332F5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235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73700" y="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11467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7463" y="3257550"/>
            <a:ext cx="7083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73700" y="6515100"/>
            <a:ext cx="4184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5915E77-FAAA-4BE3-A025-7C5A951F04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634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DA65-23DB-429C-9FF5-ACB57833BED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844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9BC62-E10A-4622-8AF9-E6DC6CE8293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D70D-E7B8-4EB0-8168-49E9DA7833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15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57D1-5432-4DB8-9A9F-E680D6A4908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3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0BB0-4461-4B18-9966-169DD4D886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408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F05D0-A147-4D27-AD61-2E84CD72D7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50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9BC33-D730-4C62-A4D5-203ED45DB6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62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6450-9F86-4B2E-94B9-946B52CBD27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21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4490-886B-44CC-B18C-7D728CB3B3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0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334C-74FB-4428-9530-F3F66ED7BC3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1FAD5-DDE6-488B-8601-AD03A56EC0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0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A1B78-D10C-4D0A-AD94-6DC4753EF61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3" Type="http://schemas.openxmlformats.org/officeDocument/2006/relationships/image" Target="../media/image13.jpeg"/><Relationship Id="rId12" Type="http://schemas.openxmlformats.org/officeDocument/2006/relationships/image" Target="../media/image163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2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10.png"/><Relationship Id="rId7" Type="http://schemas.openxmlformats.org/officeDocument/2006/relationships/image" Target="../media/image23.png"/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3" Type="http://schemas.openxmlformats.org/officeDocument/2006/relationships/image" Target="../media/image390.pn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45.png"/><Relationship Id="rId5" Type="http://schemas.openxmlformats.org/officeDocument/2006/relationships/image" Target="../media/image301.png"/><Relationship Id="rId10" Type="http://schemas.openxmlformats.org/officeDocument/2006/relationships/image" Target="../media/image44.png"/><Relationship Id="rId4" Type="http://schemas.openxmlformats.org/officeDocument/2006/relationships/image" Target="../media/image400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4.jpeg"/><Relationship Id="rId7" Type="http://schemas.openxmlformats.org/officeDocument/2006/relationships/image" Target="../media/image33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49.png"/><Relationship Id="rId4" Type="http://schemas.openxmlformats.org/officeDocument/2006/relationships/image" Target="../media/image29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352.png"/><Relationship Id="rId7" Type="http://schemas.openxmlformats.org/officeDocument/2006/relationships/image" Target="../media/image50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53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0.png"/><Relationship Id="rId7" Type="http://schemas.openxmlformats.org/officeDocument/2006/relationships/image" Target="../media/image5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76.png"/><Relationship Id="rId4" Type="http://schemas.openxmlformats.org/officeDocument/2006/relationships/image" Target="../media/image59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3" Type="http://schemas.openxmlformats.org/officeDocument/2006/relationships/image" Target="../media/image73.jpeg"/><Relationship Id="rId7" Type="http://schemas.openxmlformats.org/officeDocument/2006/relationships/image" Target="../media/image581.png"/><Relationship Id="rId2" Type="http://schemas.openxmlformats.org/officeDocument/2006/relationships/hyperlink" Target="http://en.wikipedia.org/wiki/File:De_Raum_zeit_Minkowski_Bil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0.png"/><Relationship Id="rId5" Type="http://schemas.openxmlformats.org/officeDocument/2006/relationships/image" Target="../media/image2010.png"/><Relationship Id="rId10" Type="http://schemas.openxmlformats.org/officeDocument/2006/relationships/image" Target="../media/image611.png"/><Relationship Id="rId9" Type="http://schemas.openxmlformats.org/officeDocument/2006/relationships/image" Target="../media/image6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780.png"/><Relationship Id="rId4" Type="http://schemas.openxmlformats.org/officeDocument/2006/relationships/image" Target="../media/image7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0.gif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82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80.png"/><Relationship Id="rId7" Type="http://schemas.openxmlformats.org/officeDocument/2006/relationships/image" Target="../media/image94.png"/><Relationship Id="rId12" Type="http://schemas.openxmlformats.org/officeDocument/2006/relationships/image" Target="../media/image97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96.png"/><Relationship Id="rId5" Type="http://schemas.openxmlformats.org/officeDocument/2006/relationships/image" Target="../media/image900.png"/><Relationship Id="rId10" Type="http://schemas.openxmlformats.org/officeDocument/2006/relationships/image" Target="../media/image95.png"/><Relationship Id="rId4" Type="http://schemas.openxmlformats.org/officeDocument/2006/relationships/image" Target="../media/image8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0.png"/><Relationship Id="rId3" Type="http://schemas.openxmlformats.org/officeDocument/2006/relationships/image" Target="../media/image580.png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0.png"/><Relationship Id="rId15" Type="http://schemas.openxmlformats.org/officeDocument/2006/relationships/image" Target="../media/image711.png"/><Relationship Id="rId10" Type="http://schemas.openxmlformats.org/officeDocument/2006/relationships/image" Target="../media/image660.png"/><Relationship Id="rId4" Type="http://schemas.openxmlformats.org/officeDocument/2006/relationships/image" Target="../media/image590.png"/><Relationship Id="rId9" Type="http://schemas.openxmlformats.org/officeDocument/2006/relationships/image" Target="../media/image650.png"/><Relationship Id="rId14" Type="http://schemas.openxmlformats.org/officeDocument/2006/relationships/image" Target="../media/image7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5.png"/><Relationship Id="rId7" Type="http://schemas.openxmlformats.org/officeDocument/2006/relationships/image" Target="../media/image10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0.png"/><Relationship Id="rId3" Type="http://schemas.openxmlformats.org/officeDocument/2006/relationships/image" Target="../media/image127.png"/><Relationship Id="rId12" Type="http://schemas.openxmlformats.org/officeDocument/2006/relationships/image" Target="../media/image169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9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1.png"/><Relationship Id="rId4" Type="http://schemas.openxmlformats.org/officeDocument/2006/relationships/image" Target="../media/image12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2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5" Type="http://schemas.openxmlformats.org/officeDocument/2006/relationships/image" Target="../media/image1800.png"/><Relationship Id="rId4" Type="http://schemas.openxmlformats.org/officeDocument/2006/relationships/image" Target="../media/image17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1.png"/><Relationship Id="rId3" Type="http://schemas.openxmlformats.org/officeDocument/2006/relationships/image" Target="../media/image1210.png"/><Relationship Id="rId7" Type="http://schemas.openxmlformats.org/officeDocument/2006/relationships/image" Target="../media/image125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10" Type="http://schemas.openxmlformats.org/officeDocument/2006/relationships/image" Target="../media/image1281.png"/><Relationship Id="rId4" Type="http://schemas.openxmlformats.org/officeDocument/2006/relationships/image" Target="../media/image138.png"/><Relationship Id="rId9" Type="http://schemas.openxmlformats.org/officeDocument/2006/relationships/image" Target="../media/image12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.png"/><Relationship Id="rId3" Type="http://schemas.openxmlformats.org/officeDocument/2006/relationships/image" Target="../media/image1291.png"/><Relationship Id="rId7" Type="http://schemas.openxmlformats.org/officeDocument/2006/relationships/image" Target="../media/image1330.png"/><Relationship Id="rId12" Type="http://schemas.openxmlformats.org/officeDocument/2006/relationships/image" Target="../media/image130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0.png"/><Relationship Id="rId11" Type="http://schemas.openxmlformats.org/officeDocument/2006/relationships/image" Target="../media/image1370.png"/><Relationship Id="rId5" Type="http://schemas.openxmlformats.org/officeDocument/2006/relationships/image" Target="../media/image1280.png"/><Relationship Id="rId10" Type="http://schemas.openxmlformats.org/officeDocument/2006/relationships/image" Target="../media/image1380.png"/><Relationship Id="rId4" Type="http://schemas.openxmlformats.org/officeDocument/2006/relationships/image" Target="../media/image1270.png"/><Relationship Id="rId9" Type="http://schemas.openxmlformats.org/officeDocument/2006/relationships/image" Target="../media/image1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80.png"/><Relationship Id="rId4" Type="http://schemas.openxmlformats.org/officeDocument/2006/relationships/image" Target="../media/image24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0.png"/><Relationship Id="rId4" Type="http://schemas.openxmlformats.org/officeDocument/2006/relationships/image" Target="../media/image19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0.png"/><Relationship Id="rId7" Type="http://schemas.openxmlformats.org/officeDocument/2006/relationships/image" Target="../media/image1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6.png"/><Relationship Id="rId4" Type="http://schemas.openxmlformats.org/officeDocument/2006/relationships/image" Target="../media/image110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10.png"/><Relationship Id="rId4" Type="http://schemas.openxmlformats.org/officeDocument/2006/relationships/image" Target="../media/image20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1.png"/><Relationship Id="rId3" Type="http://schemas.openxmlformats.org/officeDocument/2006/relationships/image" Target="../media/image148.png"/><Relationship Id="rId7" Type="http://schemas.openxmlformats.org/officeDocument/2006/relationships/image" Target="../media/image2550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0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4.png"/><Relationship Id="rId2" Type="http://schemas.openxmlformats.org/officeDocument/2006/relationships/image" Target="../media/image1470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00.png"/><Relationship Id="rId5" Type="http://schemas.openxmlformats.org/officeDocument/2006/relationships/image" Target="../media/image26100.png"/><Relationship Id="rId4" Type="http://schemas.openxmlformats.org/officeDocument/2006/relationships/image" Target="../media/image16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00.png"/><Relationship Id="rId3" Type="http://schemas.openxmlformats.org/officeDocument/2006/relationships/image" Target="../media/image170.png"/><Relationship Id="rId7" Type="http://schemas.openxmlformats.org/officeDocument/2006/relationships/image" Target="../media/image265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2690.png"/><Relationship Id="rId5" Type="http://schemas.openxmlformats.org/officeDocument/2006/relationships/image" Target="../media/image140.png"/><Relationship Id="rId10" Type="http://schemas.openxmlformats.org/officeDocument/2006/relationships/image" Target="../media/image26800.png"/><Relationship Id="rId4" Type="http://schemas.openxmlformats.org/officeDocument/2006/relationships/image" Target="../media/image171.png"/><Relationship Id="rId9" Type="http://schemas.openxmlformats.org/officeDocument/2006/relationships/image" Target="../media/image26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0.png"/><Relationship Id="rId13" Type="http://schemas.openxmlformats.org/officeDocument/2006/relationships/image" Target="../media/image2780.png"/><Relationship Id="rId3" Type="http://schemas.openxmlformats.org/officeDocument/2006/relationships/image" Target="../media/image171.png"/><Relationship Id="rId7" Type="http://schemas.openxmlformats.org/officeDocument/2006/relationships/image" Target="../media/image2720.png"/><Relationship Id="rId12" Type="http://schemas.openxmlformats.org/officeDocument/2006/relationships/image" Target="../media/image2770.png"/><Relationship Id="rId2" Type="http://schemas.openxmlformats.org/officeDocument/2006/relationships/image" Target="../media/image170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0.png"/><Relationship Id="rId11" Type="http://schemas.openxmlformats.org/officeDocument/2006/relationships/image" Target="../media/image2760.png"/><Relationship Id="rId5" Type="http://schemas.openxmlformats.org/officeDocument/2006/relationships/image" Target="../media/image2700.png"/><Relationship Id="rId15" Type="http://schemas.openxmlformats.org/officeDocument/2006/relationships/image" Target="../media/image2810.png"/><Relationship Id="rId10" Type="http://schemas.openxmlformats.org/officeDocument/2006/relationships/image" Target="../media/image172.png"/><Relationship Id="rId4" Type="http://schemas.openxmlformats.org/officeDocument/2006/relationships/image" Target="../media/image140.png"/><Relationship Id="rId9" Type="http://schemas.openxmlformats.org/officeDocument/2006/relationships/image" Target="../media/image2740.png"/><Relationship Id="rId14" Type="http://schemas.openxmlformats.org/officeDocument/2006/relationships/image" Target="../media/image27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2830.png"/><Relationship Id="rId4" Type="http://schemas.openxmlformats.org/officeDocument/2006/relationships/image" Target="../media/image25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3" Type="http://schemas.openxmlformats.org/officeDocument/2006/relationships/image" Target="../media/image175.png"/><Relationship Id="rId7" Type="http://schemas.openxmlformats.org/officeDocument/2006/relationships/image" Target="../media/image140.png"/><Relationship Id="rId12" Type="http://schemas.openxmlformats.org/officeDocument/2006/relationships/image" Target="../media/image187.png"/><Relationship Id="rId17" Type="http://schemas.openxmlformats.org/officeDocument/2006/relationships/image" Target="../media/image191.png"/><Relationship Id="rId2" Type="http://schemas.openxmlformats.org/officeDocument/2006/relationships/image" Target="../media/image148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70.png"/><Relationship Id="rId10" Type="http://schemas.openxmlformats.org/officeDocument/2006/relationships/image" Target="../media/image182.png"/><Relationship Id="rId19" Type="http://schemas.openxmlformats.org/officeDocument/2006/relationships/image" Target="../media/image194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svg"/><Relationship Id="rId4" Type="http://schemas.openxmlformats.org/officeDocument/2006/relationships/image" Target="../media/image1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9.png"/><Relationship Id="rId7" Type="http://schemas.openxmlformats.org/officeDocument/2006/relationships/image" Target="../media/image1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11" Type="http://schemas.openxmlformats.org/officeDocument/2006/relationships/image" Target="../media/image2561.png"/><Relationship Id="rId5" Type="http://schemas.openxmlformats.org/officeDocument/2006/relationships/image" Target="../media/image1100.png"/><Relationship Id="rId10" Type="http://schemas.openxmlformats.org/officeDocument/2006/relationships/image" Target="../media/image2550.png"/><Relationship Id="rId4" Type="http://schemas.openxmlformats.org/officeDocument/2006/relationships/image" Target="../media/image109.png"/><Relationship Id="rId9" Type="http://schemas.openxmlformats.org/officeDocument/2006/relationships/image" Target="../media/image120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svg"/><Relationship Id="rId3" Type="http://schemas.openxmlformats.org/officeDocument/2006/relationships/image" Target="../media/image1950.png"/><Relationship Id="rId7" Type="http://schemas.openxmlformats.org/officeDocument/2006/relationships/image" Target="../media/image195.pn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1.png"/><Relationship Id="rId5" Type="http://schemas.openxmlformats.org/officeDocument/2006/relationships/image" Target="../media/image197.png"/><Relationship Id="rId10" Type="http://schemas.openxmlformats.org/officeDocument/2006/relationships/image" Target="../media/image200.png"/><Relationship Id="rId4" Type="http://schemas.openxmlformats.org/officeDocument/2006/relationships/image" Target="../media/image198.jpeg"/><Relationship Id="rId9" Type="http://schemas.openxmlformats.org/officeDocument/2006/relationships/image" Target="../media/image19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98.jpeg"/><Relationship Id="rId21" Type="http://schemas.openxmlformats.org/officeDocument/2006/relationships/image" Target="../media/image203.png"/><Relationship Id="rId7" Type="http://schemas.openxmlformats.org/officeDocument/2006/relationships/image" Target="../media/image2020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7.jpe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6.png"/><Relationship Id="rId5" Type="http://schemas.openxmlformats.org/officeDocument/2006/relationships/image" Target="../media/image196.sv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5.png"/><Relationship Id="rId14" Type="http://schemas.openxmlformats.org/officeDocument/2006/relationships/image" Target="../media/image20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5.png"/><Relationship Id="rId4" Type="http://schemas.openxmlformats.org/officeDocument/2006/relationships/image" Target="../media/image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4"/>
          <p:cNvSpPr txBox="1">
            <a:spLocks noChangeArrowheads="1"/>
          </p:cNvSpPr>
          <p:nvPr/>
        </p:nvSpPr>
        <p:spPr bwMode="auto">
          <a:xfrm>
            <a:off x="3516425" y="929865"/>
            <a:ext cx="13998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2072239" y="1441581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動量與能量守恆定律滿不滿足相對性原則？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CA469-7D35-9032-243B-395ACB23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8" r="17428" b="34566"/>
          <a:stretch/>
        </p:blipFill>
        <p:spPr>
          <a:xfrm>
            <a:off x="1936377" y="2011890"/>
            <a:ext cx="5056094" cy="32593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CD05F3-FCF4-18CC-A0BB-77DB2A45F168}"/>
              </a:ext>
            </a:extLst>
          </p:cNvPr>
          <p:cNvSpPr/>
          <p:nvPr/>
        </p:nvSpPr>
        <p:spPr>
          <a:xfrm>
            <a:off x="2334409" y="3313355"/>
            <a:ext cx="4270786" cy="63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1246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7"/>
              <p:cNvSpPr txBox="1">
                <a:spLocks noChangeArrowheads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TW" altLang="en-US" dirty="0">
                    <a:latin typeface="+mn-lt"/>
                  </a:rPr>
                  <a:t>當速度等於光速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+mn-lt"/>
                  </a:rPr>
                  <a:t>時，物體的能量是無限大，因此我們無法將物體的速度加大超過光速。</a:t>
                </a:r>
                <a:r>
                  <a:rPr lang="en-US" altLang="zh-TW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blipFill>
                <a:blip r:embed="rId2"/>
                <a:stretch>
                  <a:fillRect l="-509" b="-1000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093932" y="5745675"/>
            <a:ext cx="67691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Arial" charset="0"/>
              </a:rPr>
              <a:t>當物體靜止時，它的質量對應一個不為零的能量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pic>
        <p:nvPicPr>
          <p:cNvPr id="198663" name="Picture 11" descr="F3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>
            <a:fillRect/>
          </a:stretch>
        </p:blipFill>
        <p:spPr bwMode="auto">
          <a:xfrm>
            <a:off x="1159794" y="1233240"/>
            <a:ext cx="25384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solidFill>
                      <a:schemeClr val="tx1"/>
                    </a:solidFill>
                  </a:rPr>
                  <a:t>動能的牛頓定義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chemeClr val="tx1"/>
                    </a:solidFill>
                  </a:rPr>
                  <a:t>是不正確的！</a:t>
                </a: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blipFill>
                <a:blip r:embed="rId4"/>
                <a:stretch>
                  <a:fillRect l="-771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2225" y="2822344"/>
            <a:ext cx="39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如此定義的動能才滿足動能守恆定律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（牛頓定義下的動能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在高速時即不守恆）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  <a:blipFill>
                <a:blip r:embed="rId5"/>
                <a:stretch>
                  <a:fillRect l="-1010" b="-5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FF0000"/>
                    </a:solidFill>
                  </a:rPr>
                  <a:t>但在速度遠小於光速時，相對論的動能會趨近牛頓力學中的動能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blipFill rotWithShape="1">
                <a:blip r:embed="rId11"/>
                <a:stretch>
                  <a:fillRect l="-637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3941976" y="1215413"/>
            <a:ext cx="291509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相對論修改了能量的形式，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8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19250" y="2060575"/>
            <a:ext cx="51133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靜止的物體因為其質量，能量亦不為零</a:t>
            </a:r>
            <a:endParaRPr lang="en-US" altLang="zh-TW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619250" y="2565400"/>
            <a:ext cx="5076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這個公式暗示了能量與質量可以彼此互相轉換。</a:t>
            </a:r>
            <a:endParaRPr lang="en-US" altLang="zh-TW" dirty="0">
              <a:latin typeface="+mn-lt"/>
            </a:endParaRPr>
          </a:p>
        </p:txBody>
      </p:sp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1042988" y="5842000"/>
            <a:ext cx="7939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質量是能量的一種形式，能量守恆蘊含質量可以轉換為其他形式的能量，</a:t>
            </a:r>
          </a:p>
        </p:txBody>
      </p:sp>
      <p:sp>
        <p:nvSpPr>
          <p:cNvPr id="134150" name="向右箭號 7"/>
          <p:cNvSpPr>
            <a:spLocks noChangeArrowheads="1"/>
          </p:cNvSpPr>
          <p:nvPr/>
        </p:nvSpPr>
        <p:spPr bwMode="auto">
          <a:xfrm>
            <a:off x="3635375" y="873125"/>
            <a:ext cx="757238" cy="395288"/>
          </a:xfrm>
          <a:prstGeom prst="rightArrow">
            <a:avLst>
              <a:gd name="adj1" fmla="val 50000"/>
              <a:gd name="adj2" fmla="val 50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2" name="Line 16"/>
          <p:cNvSpPr>
            <a:spLocks noChangeShapeType="1"/>
          </p:cNvSpPr>
          <p:nvPr/>
        </p:nvSpPr>
        <p:spPr bwMode="auto">
          <a:xfrm flipH="1">
            <a:off x="1133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3" name="Line 17"/>
          <p:cNvSpPr>
            <a:spLocks noChangeShapeType="1"/>
          </p:cNvSpPr>
          <p:nvPr/>
        </p:nvSpPr>
        <p:spPr bwMode="auto">
          <a:xfrm>
            <a:off x="11334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4" name="Line 18"/>
          <p:cNvSpPr>
            <a:spLocks noChangeShapeType="1"/>
          </p:cNvSpPr>
          <p:nvPr/>
        </p:nvSpPr>
        <p:spPr bwMode="auto">
          <a:xfrm flipV="1">
            <a:off x="1438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5" name="Rectangle 19"/>
          <p:cNvSpPr>
            <a:spLocks noChangeArrowheads="1"/>
          </p:cNvSpPr>
          <p:nvPr/>
        </p:nvSpPr>
        <p:spPr bwMode="auto">
          <a:xfrm>
            <a:off x="1133475" y="438785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6" name="Line 20"/>
          <p:cNvSpPr>
            <a:spLocks noChangeShapeType="1"/>
          </p:cNvSpPr>
          <p:nvPr/>
        </p:nvSpPr>
        <p:spPr bwMode="auto">
          <a:xfrm flipH="1">
            <a:off x="50958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7" name="Line 21"/>
          <p:cNvSpPr>
            <a:spLocks noChangeShapeType="1"/>
          </p:cNvSpPr>
          <p:nvPr/>
        </p:nvSpPr>
        <p:spPr bwMode="auto">
          <a:xfrm>
            <a:off x="50958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8" name="Line 22"/>
          <p:cNvSpPr>
            <a:spLocks noChangeShapeType="1"/>
          </p:cNvSpPr>
          <p:nvPr/>
        </p:nvSpPr>
        <p:spPr bwMode="auto">
          <a:xfrm flipV="1">
            <a:off x="5400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9" name="Rectangle 23"/>
          <p:cNvSpPr>
            <a:spLocks noChangeArrowheads="1"/>
          </p:cNvSpPr>
          <p:nvPr/>
        </p:nvSpPr>
        <p:spPr bwMode="auto">
          <a:xfrm>
            <a:off x="5095875" y="484505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0" name="Text Box 24"/>
          <p:cNvSpPr txBox="1">
            <a:spLocks noChangeArrowheads="1"/>
          </p:cNvSpPr>
          <p:nvPr/>
        </p:nvSpPr>
        <p:spPr bwMode="auto">
          <a:xfrm>
            <a:off x="1514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61" name="Line 26"/>
          <p:cNvSpPr>
            <a:spLocks noChangeShapeType="1"/>
          </p:cNvSpPr>
          <p:nvPr/>
        </p:nvSpPr>
        <p:spPr bwMode="auto">
          <a:xfrm flipH="1">
            <a:off x="6162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2" name="Line 27"/>
          <p:cNvSpPr>
            <a:spLocks noChangeShapeType="1"/>
          </p:cNvSpPr>
          <p:nvPr/>
        </p:nvSpPr>
        <p:spPr bwMode="auto">
          <a:xfrm>
            <a:off x="61626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3" name="Line 28"/>
          <p:cNvSpPr>
            <a:spLocks noChangeShapeType="1"/>
          </p:cNvSpPr>
          <p:nvPr/>
        </p:nvSpPr>
        <p:spPr bwMode="auto">
          <a:xfrm flipV="1">
            <a:off x="6467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4" name="Rectangle 29"/>
          <p:cNvSpPr>
            <a:spLocks noChangeArrowheads="1"/>
          </p:cNvSpPr>
          <p:nvPr/>
        </p:nvSpPr>
        <p:spPr bwMode="auto">
          <a:xfrm>
            <a:off x="6162675" y="438785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5" name="Text Box 30"/>
          <p:cNvSpPr txBox="1">
            <a:spLocks noChangeArrowheads="1"/>
          </p:cNvSpPr>
          <p:nvPr/>
        </p:nvSpPr>
        <p:spPr bwMode="auto">
          <a:xfrm>
            <a:off x="6467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66" name="Line 31"/>
          <p:cNvSpPr>
            <a:spLocks noChangeShapeType="1"/>
          </p:cNvSpPr>
          <p:nvPr/>
        </p:nvSpPr>
        <p:spPr bwMode="auto">
          <a:xfrm flipH="1">
            <a:off x="2200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7" name="Line 32"/>
          <p:cNvSpPr>
            <a:spLocks noChangeShapeType="1"/>
          </p:cNvSpPr>
          <p:nvPr/>
        </p:nvSpPr>
        <p:spPr bwMode="auto">
          <a:xfrm>
            <a:off x="22002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8" name="Line 33"/>
          <p:cNvSpPr>
            <a:spLocks noChangeShapeType="1"/>
          </p:cNvSpPr>
          <p:nvPr/>
        </p:nvSpPr>
        <p:spPr bwMode="auto">
          <a:xfrm flipV="1">
            <a:off x="25050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9" name="Rectangle 34"/>
          <p:cNvSpPr>
            <a:spLocks noChangeArrowheads="1"/>
          </p:cNvSpPr>
          <p:nvPr/>
        </p:nvSpPr>
        <p:spPr bwMode="auto">
          <a:xfrm>
            <a:off x="2200275" y="484505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0" name="Text Box 35"/>
          <p:cNvSpPr txBox="1">
            <a:spLocks noChangeArrowheads="1"/>
          </p:cNvSpPr>
          <p:nvPr/>
        </p:nvSpPr>
        <p:spPr bwMode="auto">
          <a:xfrm>
            <a:off x="25050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71" name="AutoShape 36"/>
          <p:cNvSpPr>
            <a:spLocks noChangeArrowheads="1"/>
          </p:cNvSpPr>
          <p:nvPr/>
        </p:nvSpPr>
        <p:spPr bwMode="auto">
          <a:xfrm>
            <a:off x="1285875" y="377825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2" name="Text Box 24"/>
          <p:cNvSpPr txBox="1">
            <a:spLocks noChangeArrowheads="1"/>
          </p:cNvSpPr>
          <p:nvPr/>
        </p:nvSpPr>
        <p:spPr bwMode="auto">
          <a:xfrm>
            <a:off x="5435600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73" name="文字方塊 31"/>
          <p:cNvSpPr txBox="1">
            <a:spLocks noChangeArrowheads="1"/>
          </p:cNvSpPr>
          <p:nvPr/>
        </p:nvSpPr>
        <p:spPr bwMode="auto">
          <a:xfrm>
            <a:off x="1079500" y="53736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質量的減少可能變為動能的增加！</a:t>
            </a:r>
          </a:p>
        </p:txBody>
      </p:sp>
      <p:sp>
        <p:nvSpPr>
          <p:cNvPr id="2" name="矩形 1"/>
          <p:cNvSpPr/>
          <p:nvPr/>
        </p:nvSpPr>
        <p:spPr>
          <a:xfrm>
            <a:off x="1042988" y="6334370"/>
            <a:ext cx="793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>
                <a:solidFill>
                  <a:srgbClr val="FF0000"/>
                </a:solidFill>
                <a:latin typeface="Arial" pitchFamily="34" charset="0"/>
              </a:rPr>
              <a:t>其他形式的能量亦可轉換為質量，質量不再守恆。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is not conserved.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/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/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blipFill>
                <a:blip r:embed="rId3"/>
                <a:stretch>
                  <a:fillRect l="-4000" r="-133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/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blipFill>
                <a:blip r:embed="rId4"/>
                <a:stretch>
                  <a:fillRect l="-2752" t="-4545" r="-1835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9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8A24C-EB27-06CC-11D8-7F60233B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>
            <a:extLst>
              <a:ext uri="{FF2B5EF4-FFF2-40B4-BE49-F238E27FC236}">
                <a16:creationId xmlns:a16="http://schemas.microsoft.com/office/drawing/2014/main" id="{E7B23AF7-2CF4-8ED9-FB45-375C2272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2888" name="Rectangle 14">
            <a:extLst>
              <a:ext uri="{FF2B5EF4-FFF2-40B4-BE49-F238E27FC236}">
                <a16:creationId xmlns:a16="http://schemas.microsoft.com/office/drawing/2014/main" id="{10425EBB-4B7D-75B0-EDE1-597BC293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FB983B6-A12F-B4D8-4426-6F4928FAA4FE}"/>
                  </a:ext>
                </a:extLst>
              </p:cNvPr>
              <p:cNvSpPr txBox="1"/>
              <p:nvPr/>
            </p:nvSpPr>
            <p:spPr>
              <a:xfrm>
                <a:off x="2680627" y="1793873"/>
                <a:ext cx="1313565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FB983B6-A12F-B4D8-4426-6F4928FA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27" y="1793873"/>
                <a:ext cx="1313565" cy="818942"/>
              </a:xfrm>
              <a:prstGeom prst="rect">
                <a:avLst/>
              </a:prstGeom>
              <a:blipFill>
                <a:blip r:embed="rId2"/>
                <a:stretch>
                  <a:fillRect l="-4808" r="-962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11AF7A-0D68-5156-FAB5-F9426C71FE12}"/>
              </a:ext>
            </a:extLst>
          </p:cNvPr>
          <p:cNvSpPr txBox="1"/>
          <p:nvPr/>
        </p:nvSpPr>
        <p:spPr>
          <a:xfrm>
            <a:off x="2628977" y="12837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E1C42F3-8FB8-FAC2-E4AC-3C6F2B1B3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77" y="3383463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B5EFFB29-0E6D-0AD2-DAD3-4DB7A5ECB635}"/>
                  </a:ext>
                </a:extLst>
              </p:cNvPr>
              <p:cNvSpPr txBox="1"/>
              <p:nvPr/>
            </p:nvSpPr>
            <p:spPr bwMode="auto">
              <a:xfrm>
                <a:off x="2628977" y="3810203"/>
                <a:ext cx="1520481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B5EFFB29-0E6D-0AD2-DAD3-4DB7A5EC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77" y="3810203"/>
                <a:ext cx="1520481" cy="9927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3DDC2-CADE-33AC-130C-30FAAC5B7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98" r="52063"/>
          <a:stretch/>
        </p:blipFill>
        <p:spPr>
          <a:xfrm>
            <a:off x="218964" y="0"/>
            <a:ext cx="4222407" cy="2604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62395-D08D-61E8-13C5-BA10B15A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1" t="2699" b="51270"/>
          <a:stretch/>
        </p:blipFill>
        <p:spPr>
          <a:xfrm>
            <a:off x="218964" y="2604133"/>
            <a:ext cx="4222406" cy="4069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20AF6-3DB9-A79D-6866-D3149967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r="15754"/>
          <a:stretch/>
        </p:blipFill>
        <p:spPr>
          <a:xfrm>
            <a:off x="4571999" y="1750785"/>
            <a:ext cx="4393953" cy="3681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0DA599-44FD-7CF3-1024-5DD5649F547B}"/>
              </a:ext>
            </a:extLst>
          </p:cNvPr>
          <p:cNvSpPr txBox="1"/>
          <p:nvPr/>
        </p:nvSpPr>
        <p:spPr>
          <a:xfrm>
            <a:off x="4571998" y="752640"/>
            <a:ext cx="439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使用這兩個新的定義，計算之後，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7C6E5-FA51-84E1-C2DF-C88CD42A39DE}"/>
              </a:ext>
            </a:extLst>
          </p:cNvPr>
          <p:cNvSpPr txBox="1"/>
          <p:nvPr/>
        </p:nvSpPr>
        <p:spPr>
          <a:xfrm>
            <a:off x="4571999" y="1121972"/>
            <a:ext cx="43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動量守恆在兩個觀察者看起來都是對的。</a:t>
            </a:r>
          </a:p>
        </p:txBody>
      </p:sp>
    </p:spTree>
    <p:extLst>
      <p:ext uri="{BB962C8B-B14F-4D97-AF65-F5344CB8AC3E}">
        <p14:creationId xmlns:p14="http://schemas.microsoft.com/office/powerpoint/2010/main" val="406580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BDEF1-516D-EE8B-32F6-1A4DF7ED4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1" t="49048"/>
          <a:stretch/>
        </p:blipFill>
        <p:spPr>
          <a:xfrm>
            <a:off x="1941820" y="505879"/>
            <a:ext cx="5260360" cy="56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4" name="Text Box 21"/>
          <p:cNvSpPr txBox="1">
            <a:spLocks noChangeArrowheads="1"/>
          </p:cNvSpPr>
          <p:nvPr/>
        </p:nvSpPr>
        <p:spPr bwMode="auto">
          <a:xfrm>
            <a:off x="655155" y="166353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p:sp>
        <p:nvSpPr>
          <p:cNvPr id="32" name="文字方塊 23"/>
          <p:cNvSpPr txBox="1">
            <a:spLocks noChangeArrowheads="1"/>
          </p:cNvSpPr>
          <p:nvPr/>
        </p:nvSpPr>
        <p:spPr bwMode="auto">
          <a:xfrm>
            <a:off x="655154" y="2486761"/>
            <a:ext cx="46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以下的分量組合在羅倫茲變換下是不變的：</a:t>
            </a:r>
          </a:p>
        </p:txBody>
      </p:sp>
      <p:sp>
        <p:nvSpPr>
          <p:cNvPr id="96274" name="文字方塊 1"/>
          <p:cNvSpPr txBox="1">
            <a:spLocks noChangeArrowheads="1"/>
          </p:cNvSpPr>
          <p:nvPr/>
        </p:nvSpPr>
        <p:spPr bwMode="auto">
          <a:xfrm>
            <a:off x="1723485" y="4470112"/>
            <a:ext cx="6916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這是一個羅倫茲變換不變量，意思每一個慣性座標系量起來都一樣！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/>
              <p:nvPr/>
            </p:nvSpPr>
            <p:spPr>
              <a:xfrm>
                <a:off x="5327166" y="2533419"/>
                <a:ext cx="238809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166" y="2533419"/>
                <a:ext cx="2388090" cy="276999"/>
              </a:xfrm>
              <a:prstGeom prst="rect">
                <a:avLst/>
              </a:prstGeom>
              <a:blipFill>
                <a:blip r:embed="rId2"/>
                <a:stretch>
                  <a:fillRect l="-529" t="-4348" r="-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/>
              <p:nvPr/>
            </p:nvSpPr>
            <p:spPr>
              <a:xfrm>
                <a:off x="697479" y="4523767"/>
                <a:ext cx="101290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79" y="4523767"/>
                <a:ext cx="1012906" cy="276999"/>
              </a:xfrm>
              <a:prstGeom prst="rect">
                <a:avLst/>
              </a:prstGeom>
              <a:blipFill>
                <a:blip r:embed="rId3"/>
                <a:stretch>
                  <a:fillRect l="-2469" t="-4348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/>
              <p:nvPr/>
            </p:nvSpPr>
            <p:spPr>
              <a:xfrm>
                <a:off x="6255387" y="3622117"/>
                <a:ext cx="2132640" cy="720325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387" y="3622117"/>
                <a:ext cx="2132640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9688E3A1-52EC-E76A-AFE2-B7DA8E49440B}"/>
                  </a:ext>
                </a:extLst>
              </p:cNvPr>
              <p:cNvSpPr txBox="1"/>
              <p:nvPr/>
            </p:nvSpPr>
            <p:spPr>
              <a:xfrm>
                <a:off x="727168" y="3007313"/>
                <a:ext cx="4454425" cy="53700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𝑣𝑡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9688E3A1-52EC-E76A-AFE2-B7DA8E49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8" y="3007313"/>
                <a:ext cx="4454425" cy="537006"/>
              </a:xfrm>
              <a:prstGeom prst="rect">
                <a:avLst/>
              </a:prstGeom>
              <a:blipFill>
                <a:blip r:embed="rId5"/>
                <a:stretch>
                  <a:fillRect l="-284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7">
                <a:extLst>
                  <a:ext uri="{FF2B5EF4-FFF2-40B4-BE49-F238E27FC236}">
                    <a16:creationId xmlns:a16="http://schemas.microsoft.com/office/drawing/2014/main" id="{6F43E3F8-9830-2A0A-3C88-3BEF044FAFAF}"/>
                  </a:ext>
                </a:extLst>
              </p:cNvPr>
              <p:cNvSpPr/>
              <p:nvPr/>
            </p:nvSpPr>
            <p:spPr>
              <a:xfrm>
                <a:off x="2109397" y="1485727"/>
                <a:ext cx="16899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0" name="矩形 17">
                <a:extLst>
                  <a:ext uri="{FF2B5EF4-FFF2-40B4-BE49-F238E27FC236}">
                    <a16:creationId xmlns:a16="http://schemas.microsoft.com/office/drawing/2014/main" id="{6F43E3F8-9830-2A0A-3C88-3BEF044FA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97" y="1485727"/>
                <a:ext cx="168996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8">
                <a:extLst>
                  <a:ext uri="{FF2B5EF4-FFF2-40B4-BE49-F238E27FC236}">
                    <a16:creationId xmlns:a16="http://schemas.microsoft.com/office/drawing/2014/main" id="{AEEC8996-A3FE-29BF-BAF9-C6EE93554610}"/>
                  </a:ext>
                </a:extLst>
              </p:cNvPr>
              <p:cNvSpPr/>
              <p:nvPr/>
            </p:nvSpPr>
            <p:spPr>
              <a:xfrm>
                <a:off x="2123867" y="1887798"/>
                <a:ext cx="1791744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1" name="矩形 18">
                <a:extLst>
                  <a:ext uri="{FF2B5EF4-FFF2-40B4-BE49-F238E27FC236}">
                    <a16:creationId xmlns:a16="http://schemas.microsoft.com/office/drawing/2014/main" id="{AEEC8996-A3FE-29BF-BAF9-C6EE93554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67" y="1887798"/>
                <a:ext cx="1791744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">
                <a:extLst>
                  <a:ext uri="{FF2B5EF4-FFF2-40B4-BE49-F238E27FC236}">
                    <a16:creationId xmlns:a16="http://schemas.microsoft.com/office/drawing/2014/main" id="{51A3C23F-79F3-28C3-8A4C-851F1C7C65AF}"/>
                  </a:ext>
                </a:extLst>
              </p:cNvPr>
              <p:cNvSpPr txBox="1"/>
              <p:nvPr/>
            </p:nvSpPr>
            <p:spPr>
              <a:xfrm>
                <a:off x="727167" y="3660456"/>
                <a:ext cx="4631332" cy="62799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">
                <a:extLst>
                  <a:ext uri="{FF2B5EF4-FFF2-40B4-BE49-F238E27FC236}">
                    <a16:creationId xmlns:a16="http://schemas.microsoft.com/office/drawing/2014/main" id="{51A3C23F-79F3-28C3-8A4C-851F1C7C6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7" y="3660456"/>
                <a:ext cx="4631332" cy="6279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F6A918C-6E91-0163-9C32-17BABC7ADFDE}"/>
              </a:ext>
            </a:extLst>
          </p:cNvPr>
          <p:cNvSpPr txBox="1"/>
          <p:nvPr/>
        </p:nvSpPr>
        <p:spPr>
          <a:xfrm>
            <a:off x="653876" y="1055399"/>
            <a:ext cx="825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新定義的動量與能量在所有座標系都同時守恆，這個結果還有一較優雅的推導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34815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4" grpId="0"/>
      <p:bldP spid="27" grpId="0" animBg="1"/>
      <p:bldP spid="8" grpId="0" animBg="1"/>
      <p:bldP spid="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27F4-58B1-3409-A0BA-9582FFA6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5DB10CA6-45A1-938F-BA63-68CC4200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>
            <a:extLst>
              <a:ext uri="{FF2B5EF4-FFF2-40B4-BE49-F238E27FC236}">
                <a16:creationId xmlns:a16="http://schemas.microsoft.com/office/drawing/2014/main" id="{B5DF7E03-8137-B8D5-CA43-B0BDD3A5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>
            <a:extLst>
              <a:ext uri="{FF2B5EF4-FFF2-40B4-BE49-F238E27FC236}">
                <a16:creationId xmlns:a16="http://schemas.microsoft.com/office/drawing/2014/main" id="{A4314011-8CCD-CC92-F5B7-69F2CC169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>
            <a:extLst>
              <a:ext uri="{FF2B5EF4-FFF2-40B4-BE49-F238E27FC236}">
                <a16:creationId xmlns:a16="http://schemas.microsoft.com/office/drawing/2014/main" id="{C538F4AF-5D27-E90B-FB23-FA6465C2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>
            <a:extLst>
              <a:ext uri="{FF2B5EF4-FFF2-40B4-BE49-F238E27FC236}">
                <a16:creationId xmlns:a16="http://schemas.microsoft.com/office/drawing/2014/main" id="{AE18C0B6-141D-9ACE-4C4C-1F8408D4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74" name="文字方塊 1">
            <a:extLst>
              <a:ext uri="{FF2B5EF4-FFF2-40B4-BE49-F238E27FC236}">
                <a16:creationId xmlns:a16="http://schemas.microsoft.com/office/drawing/2014/main" id="{ACD926C0-1C12-D690-96A9-6446CCE2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389" y="780025"/>
            <a:ext cx="6916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這是一個羅倫茲變換不變量，意思每一個慣性座標系量起來都一樣！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A573293-D31E-E7F1-8849-37492EF94499}"/>
                  </a:ext>
                </a:extLst>
              </p:cNvPr>
              <p:cNvSpPr txBox="1"/>
              <p:nvPr/>
            </p:nvSpPr>
            <p:spPr>
              <a:xfrm>
                <a:off x="876383" y="833680"/>
                <a:ext cx="101290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A573293-D31E-E7F1-8849-37492EF94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3" y="833680"/>
                <a:ext cx="1012906" cy="276999"/>
              </a:xfrm>
              <a:prstGeom prst="rect">
                <a:avLst/>
              </a:prstGeom>
              <a:blipFill>
                <a:blip r:embed="rId2"/>
                <a:stretch>
                  <a:fillRect l="-3750" t="-4348" r="-25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0BB22789-A75F-CD9C-BDA9-42A9E7839289}"/>
              </a:ext>
            </a:extLst>
          </p:cNvPr>
          <p:cNvSpPr txBox="1"/>
          <p:nvPr/>
        </p:nvSpPr>
        <p:spPr>
          <a:xfrm>
            <a:off x="834391" y="2089682"/>
            <a:ext cx="80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注意這個量非常類似向量的內積，只是空間分量與時間分量的貢獻是反號的！</a:t>
            </a:r>
            <a:endParaRPr kumimoji="1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B347049-81F3-089C-8198-3BF443B8D4D8}"/>
                  </a:ext>
                </a:extLst>
              </p:cNvPr>
              <p:cNvSpPr txBox="1"/>
              <p:nvPr/>
            </p:nvSpPr>
            <p:spPr>
              <a:xfrm>
                <a:off x="876383" y="1672917"/>
                <a:ext cx="176464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B347049-81F3-089C-8198-3BF443B8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3" y="1672917"/>
                <a:ext cx="1764649" cy="276999"/>
              </a:xfrm>
              <a:prstGeom prst="rect">
                <a:avLst/>
              </a:prstGeom>
              <a:blipFill>
                <a:blip r:embed="rId3"/>
                <a:stretch>
                  <a:fillRect l="-1439" t="-4348" r="-71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AB7937-EF7A-217D-A80A-BBAC91251889}"/>
                  </a:ext>
                </a:extLst>
              </p:cNvPr>
              <p:cNvSpPr txBox="1"/>
              <p:nvPr/>
            </p:nvSpPr>
            <p:spPr>
              <a:xfrm>
                <a:off x="3170064" y="1619642"/>
                <a:ext cx="8551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AB7937-EF7A-217D-A80A-BBAC91251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4" y="1619642"/>
                <a:ext cx="8551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F408F9-1A38-2879-E1F1-92E7D38F0DB1}"/>
              </a:ext>
            </a:extLst>
          </p:cNvPr>
          <p:cNvSpPr txBox="1"/>
          <p:nvPr/>
        </p:nvSpPr>
        <p:spPr>
          <a:xfrm>
            <a:off x="832780" y="1212788"/>
            <a:ext cx="522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此量極為重要，因此給一個新的名字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F3FC8215-C381-5385-36B6-DEE8FEAECDE0}"/>
                  </a:ext>
                </a:extLst>
              </p:cNvPr>
              <p:cNvSpPr txBox="1"/>
              <p:nvPr/>
            </p:nvSpPr>
            <p:spPr>
              <a:xfrm>
                <a:off x="910091" y="5706704"/>
                <a:ext cx="273215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F3FC8215-C381-5385-36B6-DEE8FEAEC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91" y="5706704"/>
                <a:ext cx="2732158" cy="276999"/>
              </a:xfrm>
              <a:prstGeom prst="rect">
                <a:avLst/>
              </a:prstGeom>
              <a:blipFill>
                <a:blip r:embed="rId5"/>
                <a:stretch>
                  <a:fillRect l="-463" t="-4348" r="-46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BFCE-E1CC-DD16-637B-143E24C8F271}"/>
                  </a:ext>
                </a:extLst>
              </p:cNvPr>
              <p:cNvSpPr txBox="1"/>
              <p:nvPr/>
            </p:nvSpPr>
            <p:spPr>
              <a:xfrm>
                <a:off x="832780" y="5220794"/>
                <a:ext cx="6531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可以對位移與時間差定義一個類似的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差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，也是不變量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BFCE-E1CC-DD16-637B-143E24C8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0" y="5220794"/>
                <a:ext cx="6531509" cy="369332"/>
              </a:xfrm>
              <a:prstGeom prst="rect">
                <a:avLst/>
              </a:prstGeom>
              <a:blipFill>
                <a:blip r:embed="rId6"/>
                <a:stretch>
                  <a:fillRect l="-777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C48D7A-D4D6-4FA3-9C39-44D1D50B6774}"/>
                  </a:ext>
                </a:extLst>
              </p:cNvPr>
              <p:cNvSpPr txBox="1"/>
              <p:nvPr/>
            </p:nvSpPr>
            <p:spPr>
              <a:xfrm>
                <a:off x="4019067" y="5706704"/>
                <a:ext cx="134545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C48D7A-D4D6-4FA3-9C39-44D1D50B6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67" y="5706704"/>
                <a:ext cx="13454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230B6C-5951-80E4-47CC-C72925D3F56C}"/>
                  </a:ext>
                </a:extLst>
              </p:cNvPr>
              <p:cNvSpPr txBox="1"/>
              <p:nvPr/>
            </p:nvSpPr>
            <p:spPr>
              <a:xfrm>
                <a:off x="832780" y="3173968"/>
                <a:ext cx="6965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現在考慮兩個事件，位置差或位移為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時間差為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230B6C-5951-80E4-47CC-C72925D3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0" y="3173968"/>
                <a:ext cx="6965591" cy="369332"/>
              </a:xfrm>
              <a:prstGeom prst="rect">
                <a:avLst/>
              </a:prstGeom>
              <a:blipFill>
                <a:blip r:embed="rId8"/>
                <a:stretch>
                  <a:fillRect l="-729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3702AB-710E-9A11-6A9E-3BE14A0C784E}"/>
              </a:ext>
            </a:extLst>
          </p:cNvPr>
          <p:cNvSpPr txBox="1"/>
          <p:nvPr/>
        </p:nvSpPr>
        <p:spPr>
          <a:xfrm>
            <a:off x="832780" y="3617619"/>
            <a:ext cx="261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例如一個移動的時鐘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129C0E-8F62-C9BA-E3F3-CA97A7507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t="54086" r="41305" b="24390"/>
          <a:stretch/>
        </p:blipFill>
        <p:spPr bwMode="auto">
          <a:xfrm>
            <a:off x="2140829" y="4041345"/>
            <a:ext cx="604607" cy="57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CD80B8C7-5EDE-2BCD-EFB9-7E4C494E8490}"/>
              </a:ext>
            </a:extLst>
          </p:cNvPr>
          <p:cNvSpPr/>
          <p:nvPr/>
        </p:nvSpPr>
        <p:spPr>
          <a:xfrm>
            <a:off x="3071191" y="4144890"/>
            <a:ext cx="526466" cy="24534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155F58-FE18-5CC2-A10E-8AA8D7C43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t="13807" r="41305" b="65185"/>
          <a:stretch/>
        </p:blipFill>
        <p:spPr bwMode="auto">
          <a:xfrm>
            <a:off x="4019067" y="4001111"/>
            <a:ext cx="607309" cy="5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4" grpId="0"/>
      <p:bldP spid="9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A13E6-AB8F-4F0B-C4A9-8187B6A98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t="13807" r="41305" b="65185"/>
          <a:stretch/>
        </p:blipFill>
        <p:spPr bwMode="auto">
          <a:xfrm>
            <a:off x="2621082" y="3510939"/>
            <a:ext cx="607309" cy="5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3D6DB-9106-7502-1C3C-01B5AA6BB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t="54086" r="41305" b="24390"/>
          <a:stretch/>
        </p:blipFill>
        <p:spPr bwMode="auto">
          <a:xfrm>
            <a:off x="2623784" y="2750707"/>
            <a:ext cx="604607" cy="57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917DD-131D-BC1F-C1AE-2C01798643AB}"/>
                  </a:ext>
                </a:extLst>
              </p:cNvPr>
              <p:cNvSpPr txBox="1"/>
              <p:nvPr/>
            </p:nvSpPr>
            <p:spPr>
              <a:xfrm>
                <a:off x="1133061" y="491195"/>
                <a:ext cx="17127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的物理意義：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917DD-131D-BC1F-C1AE-2C017986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1" y="491195"/>
                <a:ext cx="1712780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5ECB3C5-2F0A-A895-6C4A-97AC4F466E84}"/>
                  </a:ext>
                </a:extLst>
              </p:cNvPr>
              <p:cNvSpPr txBox="1"/>
              <p:nvPr/>
            </p:nvSpPr>
            <p:spPr>
              <a:xfrm>
                <a:off x="2967382" y="558231"/>
                <a:ext cx="273215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5ECB3C5-2F0A-A895-6C4A-97AC4F46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82" y="558231"/>
                <a:ext cx="2732158" cy="276999"/>
              </a:xfrm>
              <a:prstGeom prst="rect">
                <a:avLst/>
              </a:prstGeom>
              <a:blipFill>
                <a:blip r:embed="rId4"/>
                <a:stretch>
                  <a:fillRect l="-463" t="-9091" r="-46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ACBC57C0-2364-02B9-A9CA-68E0F5366F11}"/>
                  </a:ext>
                </a:extLst>
              </p:cNvPr>
              <p:cNvSpPr/>
              <p:nvPr/>
            </p:nvSpPr>
            <p:spPr>
              <a:xfrm>
                <a:off x="6178505" y="558231"/>
                <a:ext cx="2019586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11">
                <a:extLst>
                  <a:ext uri="{FF2B5EF4-FFF2-40B4-BE49-F238E27FC236}">
                    <a16:creationId xmlns:a16="http://schemas.microsoft.com/office/drawing/2014/main" id="{ACBC57C0-2364-02B9-A9CA-68E0F5366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05" y="558231"/>
                <a:ext cx="2019586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2">
                <a:extLst>
                  <a:ext uri="{FF2B5EF4-FFF2-40B4-BE49-F238E27FC236}">
                    <a16:creationId xmlns:a16="http://schemas.microsoft.com/office/drawing/2014/main" id="{9F762484-548D-4FF9-8427-EF33B46A0867}"/>
                  </a:ext>
                </a:extLst>
              </p:cNvPr>
              <p:cNvSpPr/>
              <p:nvPr/>
            </p:nvSpPr>
            <p:spPr>
              <a:xfrm>
                <a:off x="6193311" y="1015359"/>
                <a:ext cx="2220580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9" name="矩形 12">
                <a:extLst>
                  <a:ext uri="{FF2B5EF4-FFF2-40B4-BE49-F238E27FC236}">
                    <a16:creationId xmlns:a16="http://schemas.microsoft.com/office/drawing/2014/main" id="{9F762484-548D-4FF9-8427-EF33B46A0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11" y="1015359"/>
                <a:ext cx="2220580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0B2AB8-8963-76FF-B394-015919CE2823}"/>
                  </a:ext>
                </a:extLst>
              </p:cNvPr>
              <p:cNvSpPr txBox="1"/>
              <p:nvPr/>
            </p:nvSpPr>
            <p:spPr>
              <a:xfrm>
                <a:off x="1775665" y="962717"/>
                <a:ext cx="964096" cy="63478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0B2AB8-8963-76FF-B394-015919CE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65" y="962717"/>
                <a:ext cx="964096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37412A8-A699-4157-D156-0C1EBF6BD38C}"/>
                  </a:ext>
                </a:extLst>
              </p:cNvPr>
              <p:cNvSpPr/>
              <p:nvPr/>
            </p:nvSpPr>
            <p:spPr>
              <a:xfrm>
                <a:off x="3369365" y="1059736"/>
                <a:ext cx="964096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′=0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37412A8-A699-4157-D156-0C1EBF6BD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365" y="1059736"/>
                <a:ext cx="964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E7A015CD-8BF8-7B79-7C05-0B9137D77C00}"/>
              </a:ext>
            </a:extLst>
          </p:cNvPr>
          <p:cNvSpPr/>
          <p:nvPr/>
        </p:nvSpPr>
        <p:spPr>
          <a:xfrm>
            <a:off x="2845841" y="1200598"/>
            <a:ext cx="417443" cy="15902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9A9D74-E9DB-448C-2569-BCF403FFE966}"/>
                  </a:ext>
                </a:extLst>
              </p:cNvPr>
              <p:cNvSpPr txBox="1"/>
              <p:nvPr/>
            </p:nvSpPr>
            <p:spPr>
              <a:xfrm>
                <a:off x="1133060" y="1689191"/>
                <a:ext cx="6042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運動的觀察者看來，這兩件事是在同一地點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發生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9A9D74-E9DB-448C-2569-BCF403FF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0" y="1689191"/>
                <a:ext cx="6042991" cy="369332"/>
              </a:xfrm>
              <a:prstGeom prst="rect">
                <a:avLst/>
              </a:prstGeom>
              <a:blipFill>
                <a:blip r:embed="rId9"/>
                <a:stretch>
                  <a:fillRect l="-1050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C6C9F0-22A6-E32F-FFC2-D36EA0571BE2}"/>
                  </a:ext>
                </a:extLst>
              </p:cNvPr>
              <p:cNvSpPr txBox="1"/>
              <p:nvPr/>
            </p:nvSpPr>
            <p:spPr>
              <a:xfrm>
                <a:off x="1133060" y="2062012"/>
                <a:ext cx="7280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可以以同一時鐘測量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，就是這個時鐘量到的時間。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C6C9F0-22A6-E32F-FFC2-D36EA057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0" y="2062012"/>
                <a:ext cx="7280831" cy="369332"/>
              </a:xfrm>
              <a:prstGeom prst="rect">
                <a:avLst/>
              </a:prstGeom>
              <a:blipFill>
                <a:blip r:embed="rId10"/>
                <a:stretch>
                  <a:fillRect l="-8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8513AD2-0D95-51E9-5EA4-3A0EEEC8EE41}"/>
              </a:ext>
            </a:extLst>
          </p:cNvPr>
          <p:cNvSpPr txBox="1"/>
          <p:nvPr/>
        </p:nvSpPr>
        <p:spPr>
          <a:xfrm>
            <a:off x="1165698" y="4337748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但前提是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4E5B7F-BB21-928C-6DE2-BDFA7C9C65FD}"/>
                  </a:ext>
                </a:extLst>
              </p:cNvPr>
              <p:cNvSpPr txBox="1"/>
              <p:nvPr/>
            </p:nvSpPr>
            <p:spPr>
              <a:xfrm>
                <a:off x="2525637" y="4169629"/>
                <a:ext cx="1303747" cy="6127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4E5B7F-BB21-928C-6DE2-BDFA7C9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37" y="4169629"/>
                <a:ext cx="1303747" cy="612732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F4C415E3-42E1-4910-8EAB-6882BBCA687C}"/>
                  </a:ext>
                </a:extLst>
              </p:cNvPr>
              <p:cNvSpPr txBox="1"/>
              <p:nvPr/>
            </p:nvSpPr>
            <p:spPr>
              <a:xfrm>
                <a:off x="4104854" y="4329222"/>
                <a:ext cx="208845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F4C415E3-42E1-4910-8EAB-6882BBCA6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854" y="4329222"/>
                <a:ext cx="2088457" cy="276999"/>
              </a:xfrm>
              <a:prstGeom prst="rect">
                <a:avLst/>
              </a:prstGeom>
              <a:blipFill>
                <a:blip r:embed="rId12"/>
                <a:stretch>
                  <a:fillRect l="-1212" t="-4348" r="-242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EDA9BBB-6EF2-EE1E-643B-B447D29E243E}"/>
              </a:ext>
            </a:extLst>
          </p:cNvPr>
          <p:cNvSpPr txBox="1"/>
          <p:nvPr/>
        </p:nvSpPr>
        <p:spPr>
          <a:xfrm>
            <a:off x="1165698" y="5063304"/>
            <a:ext cx="56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只要這條件成立，一定可以找到一個觀察者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24CCF-83ED-9AF8-2271-5A164A0871CD}"/>
              </a:ext>
            </a:extLst>
          </p:cNvPr>
          <p:cNvSpPr txBox="1"/>
          <p:nvPr/>
        </p:nvSpPr>
        <p:spPr>
          <a:xfrm>
            <a:off x="1165698" y="5484436"/>
            <a:ext cx="51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對它來說，這兩件事是在同一位置發生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B9AF0-5DD4-A676-028D-3C58A670EA7F}"/>
              </a:ext>
            </a:extLst>
          </p:cNvPr>
          <p:cNvSpPr txBox="1"/>
          <p:nvPr/>
        </p:nvSpPr>
        <p:spPr>
          <a:xfrm>
            <a:off x="1165698" y="5997582"/>
            <a:ext cx="37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Time-like Events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57C684F-AE97-C0F4-4566-DEB80324953C}"/>
              </a:ext>
            </a:extLst>
          </p:cNvPr>
          <p:cNvSpPr/>
          <p:nvPr/>
        </p:nvSpPr>
        <p:spPr>
          <a:xfrm>
            <a:off x="2863262" y="3318062"/>
            <a:ext cx="122948" cy="2214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0BA22-7C48-D289-1DCC-CF709D64D4BC}"/>
              </a:ext>
            </a:extLst>
          </p:cNvPr>
          <p:cNvSpPr txBox="1"/>
          <p:nvPr/>
        </p:nvSpPr>
        <p:spPr>
          <a:xfrm>
            <a:off x="1133060" y="2411740"/>
            <a:ext cx="63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以前一頁的例子來說，此觀察者就是跟著時鐘一起運動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3932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55F4-5BBA-FAF8-E8F9-C563CC8A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39">
            <a:extLst>
              <a:ext uri="{FF2B5EF4-FFF2-40B4-BE49-F238E27FC236}">
                <a16:creationId xmlns:a16="http://schemas.microsoft.com/office/drawing/2014/main" id="{63DF9B05-ECDF-3BA2-27AF-8B49CE6E1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5"/>
          <a:stretch/>
        </p:blipFill>
        <p:spPr bwMode="auto">
          <a:xfrm>
            <a:off x="6128021" y="5146493"/>
            <a:ext cx="2597632" cy="6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F4DB68-9561-3095-106D-E80D8FE9B931}"/>
              </a:ext>
            </a:extLst>
          </p:cNvPr>
          <p:cNvSpPr txBox="1"/>
          <p:nvPr/>
        </p:nvSpPr>
        <p:spPr>
          <a:xfrm>
            <a:off x="1361662" y="6832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dirty="0">
                <a:cs typeface="Times New Roman" pitchFamily="18" charset="0"/>
              </a:rPr>
              <a:t>若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2B9EC7-8AC9-68AD-17EC-D20CB8EC288C}"/>
                  </a:ext>
                </a:extLst>
              </p:cNvPr>
              <p:cNvSpPr txBox="1"/>
              <p:nvPr/>
            </p:nvSpPr>
            <p:spPr>
              <a:xfrm>
                <a:off x="1837018" y="515397"/>
                <a:ext cx="975757" cy="6127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2B9EC7-8AC9-68AD-17EC-D20CB8EC2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018" y="515397"/>
                <a:ext cx="975757" cy="612732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4ACE1722-F72E-D225-274E-AE9FC8BE8330}"/>
                  </a:ext>
                </a:extLst>
              </p:cNvPr>
              <p:cNvSpPr txBox="1"/>
              <p:nvPr/>
            </p:nvSpPr>
            <p:spPr>
              <a:xfrm>
                <a:off x="3028609" y="692084"/>
                <a:ext cx="208845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4ACE1722-F72E-D225-274E-AE9FC8BE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09" y="692084"/>
                <a:ext cx="2088457" cy="276999"/>
              </a:xfrm>
              <a:prstGeom prst="rect">
                <a:avLst/>
              </a:prstGeom>
              <a:blipFill>
                <a:blip r:embed="rId4"/>
                <a:stretch>
                  <a:fillRect l="-1212" t="-4348" r="-24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B31C76DC-3245-9FA1-3293-CFDFE645F442}"/>
                  </a:ext>
                </a:extLst>
              </p:cNvPr>
              <p:cNvSpPr/>
              <p:nvPr/>
            </p:nvSpPr>
            <p:spPr>
              <a:xfrm>
                <a:off x="6417044" y="786831"/>
                <a:ext cx="2019586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8" name="矩形 11">
                <a:extLst>
                  <a:ext uri="{FF2B5EF4-FFF2-40B4-BE49-F238E27FC236}">
                    <a16:creationId xmlns:a16="http://schemas.microsoft.com/office/drawing/2014/main" id="{B31C76DC-3245-9FA1-3293-CFDFE645F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44" y="786831"/>
                <a:ext cx="2019586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2">
                <a:extLst>
                  <a:ext uri="{FF2B5EF4-FFF2-40B4-BE49-F238E27FC236}">
                    <a16:creationId xmlns:a16="http://schemas.microsoft.com/office/drawing/2014/main" id="{E8D8AC7F-71E9-5A07-FAF9-E3126E544540}"/>
                  </a:ext>
                </a:extLst>
              </p:cNvPr>
              <p:cNvSpPr/>
              <p:nvPr/>
            </p:nvSpPr>
            <p:spPr>
              <a:xfrm>
                <a:off x="6431850" y="1243959"/>
                <a:ext cx="2220580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9" name="矩形 12">
                <a:extLst>
                  <a:ext uri="{FF2B5EF4-FFF2-40B4-BE49-F238E27FC236}">
                    <a16:creationId xmlns:a16="http://schemas.microsoft.com/office/drawing/2014/main" id="{E8D8AC7F-71E9-5A07-FAF9-E3126E544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850" y="1243959"/>
                <a:ext cx="2220580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46BD6E-8A25-B6D7-0695-44DC197D52E2}"/>
                  </a:ext>
                </a:extLst>
              </p:cNvPr>
              <p:cNvSpPr txBox="1"/>
              <p:nvPr/>
            </p:nvSpPr>
            <p:spPr>
              <a:xfrm>
                <a:off x="1421907" y="2514271"/>
                <a:ext cx="1606702" cy="6127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46BD6E-8A25-B6D7-0695-44DC197D5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07" y="2514271"/>
                <a:ext cx="1606702" cy="612732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1">
                <a:extLst>
                  <a:ext uri="{FF2B5EF4-FFF2-40B4-BE49-F238E27FC236}">
                    <a16:creationId xmlns:a16="http://schemas.microsoft.com/office/drawing/2014/main" id="{F53F2D7B-A856-45BD-FC26-75C0A5EC7659}"/>
                  </a:ext>
                </a:extLst>
              </p:cNvPr>
              <p:cNvSpPr/>
              <p:nvPr/>
            </p:nvSpPr>
            <p:spPr>
              <a:xfrm>
                <a:off x="3725644" y="2642071"/>
                <a:ext cx="964096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1" name="矩形 11">
                <a:extLst>
                  <a:ext uri="{FF2B5EF4-FFF2-40B4-BE49-F238E27FC236}">
                    <a16:creationId xmlns:a16="http://schemas.microsoft.com/office/drawing/2014/main" id="{F53F2D7B-A856-45BD-FC26-75C0A5EC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644" y="2642071"/>
                <a:ext cx="964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EC5D18B5-E953-739D-04F0-EBA7FFC034FC}"/>
              </a:ext>
            </a:extLst>
          </p:cNvPr>
          <p:cNvSpPr/>
          <p:nvPr/>
        </p:nvSpPr>
        <p:spPr>
          <a:xfrm>
            <a:off x="3230219" y="2755412"/>
            <a:ext cx="417443" cy="15902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FFF061-F91A-790C-ED2E-70C86870239A}"/>
                  </a:ext>
                </a:extLst>
              </p:cNvPr>
              <p:cNvSpPr txBox="1"/>
              <p:nvPr/>
            </p:nvSpPr>
            <p:spPr>
              <a:xfrm>
                <a:off x="1361662" y="3267127"/>
                <a:ext cx="6636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在此以運動的觀察者看來，這兩件事是在同一時間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發生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FFF061-F91A-790C-ED2E-70C86870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62" y="3267127"/>
                <a:ext cx="6636278" cy="369332"/>
              </a:xfrm>
              <a:prstGeom prst="rect">
                <a:avLst/>
              </a:prstGeom>
              <a:blipFill>
                <a:blip r:embed="rId9"/>
                <a:stretch>
                  <a:fillRect l="-765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A3A7B0-BD59-2C2E-B7C0-FBB6DDED528C}"/>
                  </a:ext>
                </a:extLst>
              </p:cNvPr>
              <p:cNvSpPr txBox="1"/>
              <p:nvPr/>
            </p:nvSpPr>
            <p:spPr>
              <a:xfrm>
                <a:off x="1371601" y="3642272"/>
                <a:ext cx="3745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可以以一隻尺在同時測量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A3A7B0-BD59-2C2E-B7C0-FBB6DDED5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3642272"/>
                <a:ext cx="3745466" cy="369332"/>
              </a:xfrm>
              <a:prstGeom prst="rect">
                <a:avLst/>
              </a:prstGeom>
              <a:blipFill>
                <a:blip r:embed="rId10"/>
                <a:stretch>
                  <a:fillRect l="-135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D3C2B38-B0BB-AE86-5309-7D1E59A82D7D}"/>
              </a:ext>
            </a:extLst>
          </p:cNvPr>
          <p:cNvSpPr txBox="1"/>
          <p:nvPr/>
        </p:nvSpPr>
        <p:spPr>
          <a:xfrm>
            <a:off x="1371599" y="2039378"/>
            <a:ext cx="443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我們反而可以選一個運動觀察者，速度為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9ABC9F-98D0-3232-F9EE-AAB6B27332C9}"/>
                  </a:ext>
                </a:extLst>
              </p:cNvPr>
              <p:cNvSpPr txBox="1"/>
              <p:nvPr/>
            </p:nvSpPr>
            <p:spPr>
              <a:xfrm>
                <a:off x="1413156" y="4070250"/>
                <a:ext cx="46863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就是這隻尺量到的位移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9ABC9F-98D0-3232-F9EE-AAB6B2733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6" y="4070250"/>
                <a:ext cx="4686300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13">
                <a:extLst>
                  <a:ext uri="{FF2B5EF4-FFF2-40B4-BE49-F238E27FC236}">
                    <a16:creationId xmlns:a16="http://schemas.microsoft.com/office/drawing/2014/main" id="{B3881786-17E7-8F40-3FFE-28DB704E5CB1}"/>
                  </a:ext>
                </a:extLst>
              </p:cNvPr>
              <p:cNvSpPr txBox="1"/>
              <p:nvPr/>
            </p:nvSpPr>
            <p:spPr>
              <a:xfrm>
                <a:off x="1413156" y="1727528"/>
                <a:ext cx="276171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13">
                <a:extLst>
                  <a:ext uri="{FF2B5EF4-FFF2-40B4-BE49-F238E27FC236}">
                    <a16:creationId xmlns:a16="http://schemas.microsoft.com/office/drawing/2014/main" id="{B3881786-17E7-8F40-3FFE-28DB704E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6" y="1727528"/>
                <a:ext cx="2761718" cy="276999"/>
              </a:xfrm>
              <a:prstGeom prst="rect">
                <a:avLst/>
              </a:prstGeom>
              <a:blipFill>
                <a:blip r:embed="rId12"/>
                <a:stretch>
                  <a:fillRect t="-4348" r="-4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F1E6F35-0D81-F115-FA7E-A605CCD9E480}"/>
              </a:ext>
            </a:extLst>
          </p:cNvPr>
          <p:cNvSpPr txBox="1"/>
          <p:nvPr/>
        </p:nvSpPr>
        <p:spPr>
          <a:xfrm>
            <a:off x="1371599" y="1247811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原來的定義得倒過來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2647E-1627-EDC2-6DBF-CD6AEE947E57}"/>
              </a:ext>
            </a:extLst>
          </p:cNvPr>
          <p:cNvSpPr txBox="1"/>
          <p:nvPr/>
        </p:nvSpPr>
        <p:spPr>
          <a:xfrm>
            <a:off x="1388651" y="5037362"/>
            <a:ext cx="56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只要這條件成立，一定可以找到一個觀察者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966933-E84E-CEAD-0A0F-579BD898189E}"/>
              </a:ext>
            </a:extLst>
          </p:cNvPr>
          <p:cNvSpPr txBox="1"/>
          <p:nvPr/>
        </p:nvSpPr>
        <p:spPr>
          <a:xfrm>
            <a:off x="1388651" y="5458494"/>
            <a:ext cx="51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對它來說，這兩件事是在同一時間發生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13">
                <a:extLst>
                  <a:ext uri="{FF2B5EF4-FFF2-40B4-BE49-F238E27FC236}">
                    <a16:creationId xmlns:a16="http://schemas.microsoft.com/office/drawing/2014/main" id="{DD9BFF20-1D47-B728-D855-52C82B45249D}"/>
                  </a:ext>
                </a:extLst>
              </p:cNvPr>
              <p:cNvSpPr txBox="1"/>
              <p:nvPr/>
            </p:nvSpPr>
            <p:spPr>
              <a:xfrm>
                <a:off x="2483543" y="4564422"/>
                <a:ext cx="208845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文字方塊 13">
                <a:extLst>
                  <a:ext uri="{FF2B5EF4-FFF2-40B4-BE49-F238E27FC236}">
                    <a16:creationId xmlns:a16="http://schemas.microsoft.com/office/drawing/2014/main" id="{DD9BFF20-1D47-B728-D855-52C82B45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543" y="4564422"/>
                <a:ext cx="2088457" cy="276999"/>
              </a:xfrm>
              <a:prstGeom prst="rect">
                <a:avLst/>
              </a:prstGeom>
              <a:blipFill>
                <a:blip r:embed="rId13"/>
                <a:stretch>
                  <a:fillRect l="-1212" t="-4348" r="-24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730D060C-E3ED-2949-2075-0169243DA829}"/>
              </a:ext>
            </a:extLst>
          </p:cNvPr>
          <p:cNvSpPr txBox="1"/>
          <p:nvPr/>
        </p:nvSpPr>
        <p:spPr>
          <a:xfrm>
            <a:off x="1421907" y="4511648"/>
            <a:ext cx="13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前提是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C28E57-226E-24FC-50AB-CE8FBD4892D7}"/>
              </a:ext>
            </a:extLst>
          </p:cNvPr>
          <p:cNvSpPr txBox="1"/>
          <p:nvPr/>
        </p:nvSpPr>
        <p:spPr>
          <a:xfrm>
            <a:off x="1411359" y="5890555"/>
            <a:ext cx="37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Space-like Events</a:t>
            </a:r>
          </a:p>
        </p:txBody>
      </p:sp>
    </p:spTree>
    <p:extLst>
      <p:ext uri="{BB962C8B-B14F-4D97-AF65-F5344CB8AC3E}">
        <p14:creationId xmlns:p14="http://schemas.microsoft.com/office/powerpoint/2010/main" val="10374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30" grpId="0"/>
      <p:bldP spid="31" grpId="0"/>
      <p:bldP spid="32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728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8" name="Text Box 13"/>
              <p:cNvSpPr txBox="1">
                <a:spLocks noChangeArrowheads="1"/>
              </p:cNvSpPr>
              <p:nvPr/>
            </p:nvSpPr>
            <p:spPr bwMode="auto">
              <a:xfrm>
                <a:off x="616596" y="1963571"/>
                <a:ext cx="479685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的變化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就與時間間隔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成正比。</a:t>
                </a:r>
              </a:p>
            </p:txBody>
          </p:sp>
        </mc:Choice>
        <mc:Fallback xmlns="">
          <p:sp>
            <p:nvSpPr>
              <p:cNvPr id="3277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96" y="1963571"/>
                <a:ext cx="4796853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91" name="Picture 10" descr="f38_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3"/>
          <a:stretch/>
        </p:blipFill>
        <p:spPr bwMode="auto">
          <a:xfrm>
            <a:off x="6527430" y="2027457"/>
            <a:ext cx="2350682" cy="23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292" name="文字方塊 12"/>
              <p:cNvSpPr txBox="1">
                <a:spLocks noChangeArrowheads="1"/>
              </p:cNvSpPr>
              <p:nvPr/>
            </p:nvSpPr>
            <p:spPr bwMode="auto">
              <a:xfrm>
                <a:off x="564130" y="4970887"/>
                <a:ext cx="8579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′′=0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。因此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Proper time</a:t>
                </a:r>
                <a:r>
                  <a:rPr lang="en-US" altLang="zh-TW" sz="1800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是隨著粒子移動的時鐘量到的時間。</a:t>
                </a:r>
              </a:p>
            </p:txBody>
          </p:sp>
        </mc:Choice>
        <mc:Fallback xmlns="">
          <p:sp>
            <p:nvSpPr>
              <p:cNvPr id="97292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130" y="4970887"/>
                <a:ext cx="8579870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88668" y="1198744"/>
                <a:ext cx="8289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對於一個速度為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的運動粒子的位移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:r>
                  <a:rPr lang="zh-TW" altLang="en-US" dirty="0">
                    <a:latin typeface="Tahoma" charset="0"/>
                  </a:rPr>
                  <a:t>時間間隔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，一定是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Time-like Events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8" y="1198744"/>
                <a:ext cx="8289444" cy="369332"/>
              </a:xfrm>
              <a:prstGeom prst="rect">
                <a:avLst/>
              </a:prstGeom>
              <a:blipFill>
                <a:blip r:embed="rId5"/>
                <a:stretch>
                  <a:fillRect l="-6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/>
              <p:nvPr/>
            </p:nvSpPr>
            <p:spPr>
              <a:xfrm>
                <a:off x="616596" y="2387825"/>
                <a:ext cx="3942874" cy="62799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EB8B911-5337-AC4F-A5AD-E834B7C2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6" y="2387825"/>
                <a:ext cx="3942874" cy="627992"/>
              </a:xfrm>
              <a:prstGeom prst="rect">
                <a:avLst/>
              </a:prstGeom>
              <a:blipFill>
                <a:blip r:embed="rId6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/>
              <p:nvPr/>
            </p:nvSpPr>
            <p:spPr>
              <a:xfrm>
                <a:off x="616596" y="3090351"/>
                <a:ext cx="4279120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6" y="3090351"/>
                <a:ext cx="4279120" cy="818366"/>
              </a:xfrm>
              <a:prstGeom prst="rect">
                <a:avLst/>
              </a:prstGeom>
              <a:blipFill>
                <a:blip r:embed="rId7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/>
              <p:nvPr/>
            </p:nvSpPr>
            <p:spPr>
              <a:xfrm>
                <a:off x="564131" y="4562864"/>
                <a:ext cx="69470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設想有</a:t>
                </a:r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一個時鐘隨著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粒子移動，在此時鐘看來，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TW" altLang="en-US" dirty="0">
                        <a:latin typeface="Times New Roman" pitchFamily="18" charset="0"/>
                        <a:cs typeface="Times New Roman" pitchFamily="18" charset="0"/>
                      </a:rPr>
                      <m:t>粒子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′′=0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C163-E11B-2BA4-B70D-1B1FEC030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1" y="4562864"/>
                <a:ext cx="6947025" cy="369332"/>
              </a:xfrm>
              <a:prstGeom prst="rect">
                <a:avLst/>
              </a:prstGeom>
              <a:blipFill>
                <a:blip r:embed="rId8"/>
                <a:stretch>
                  <a:fillRect l="-73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E18AB-E126-0120-DAD7-78D87924E2A0}"/>
                  </a:ext>
                </a:extLst>
              </p:cNvPr>
              <p:cNvSpPr txBox="1"/>
              <p:nvPr/>
            </p:nvSpPr>
            <p:spPr>
              <a:xfrm>
                <a:off x="588668" y="772810"/>
                <a:ext cx="61073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的物理意義：</a:t>
                </a:r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接下來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將它運用在一個運動中的粒子。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E18AB-E126-0120-DAD7-78D87924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8" y="772810"/>
                <a:ext cx="6107382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47A8B84-905C-9166-BD69-D128E938866D}"/>
              </a:ext>
            </a:extLst>
          </p:cNvPr>
          <p:cNvSpPr/>
          <p:nvPr/>
        </p:nvSpPr>
        <p:spPr>
          <a:xfrm>
            <a:off x="7790661" y="2835348"/>
            <a:ext cx="1087451" cy="52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298B6-55E6-76D7-F6C7-B358FECE8C1C}"/>
              </a:ext>
            </a:extLst>
          </p:cNvPr>
          <p:cNvSpPr txBox="1"/>
          <p:nvPr/>
        </p:nvSpPr>
        <p:spPr>
          <a:xfrm>
            <a:off x="564128" y="39813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ahoma" charset="0"/>
              </a:rPr>
              <a:t>而且此式適用於任何觀察者。</a:t>
            </a:r>
            <a:endParaRPr lang="en-US" altLang="zh-TW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/>
      <p:bldP spid="17" grpId="0" animBg="1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4BFE35-77A6-F83B-E7BC-1BD93ADFBD3C}"/>
              </a:ext>
            </a:extLst>
          </p:cNvPr>
          <p:cNvSpPr/>
          <p:nvPr/>
        </p:nvSpPr>
        <p:spPr>
          <a:xfrm>
            <a:off x="4921943" y="451834"/>
            <a:ext cx="3509470" cy="211628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A95B4-6D13-6E8C-BD06-05A59DED34A9}"/>
              </a:ext>
            </a:extLst>
          </p:cNvPr>
          <p:cNvSpPr/>
          <p:nvPr/>
        </p:nvSpPr>
        <p:spPr>
          <a:xfrm>
            <a:off x="1052433" y="429609"/>
            <a:ext cx="3509470" cy="211628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0178" name="文字方塊 3"/>
          <p:cNvSpPr txBox="1">
            <a:spLocks noChangeArrowheads="1"/>
          </p:cNvSpPr>
          <p:nvPr/>
        </p:nvSpPr>
        <p:spPr bwMode="auto">
          <a:xfrm>
            <a:off x="2747231" y="2719381"/>
            <a:ext cx="434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Arial" charset="0"/>
              </a:rPr>
              <a:t>相對性原則 </a:t>
            </a:r>
            <a:r>
              <a:rPr kumimoji="0" lang="en-US" altLang="zh-TW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The Principle of Relativity</a:t>
            </a:r>
            <a:endParaRPr kumimoji="0" lang="zh-TW" altLang="en-U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0179" name="Picture 5" descr="http://www.aei.mpg.de/einsteinOnline/en/images/elementary/relbewegung1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42" y="658781"/>
            <a:ext cx="2442121" cy="1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7" descr="http://www.aei.mpg.de/einsteinOnline/en/images/elementary/relbewegung2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4" y="604519"/>
            <a:ext cx="2387119" cy="17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文字方塊 9"/>
          <p:cNvSpPr txBox="1">
            <a:spLocks noChangeArrowheads="1"/>
          </p:cNvSpPr>
          <p:nvPr/>
        </p:nvSpPr>
        <p:spPr bwMode="auto">
          <a:xfrm>
            <a:off x="855560" y="3711134"/>
            <a:ext cx="6872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Arial" charset="0"/>
              </a:rPr>
              <a:t>覺得自己是如右圖靜止的實驗者</a:t>
            </a:r>
            <a:r>
              <a:rPr kumimoji="0" lang="en-US" altLang="zh-TW" sz="1800" dirty="0">
                <a:cs typeface="Times New Roman" panose="02020603050405020304" pitchFamily="18" charset="0"/>
              </a:rPr>
              <a:t>B</a:t>
            </a:r>
            <a:r>
              <a:rPr kumimoji="0" lang="zh-TW" altLang="en-US" sz="1800" dirty="0">
                <a:latin typeface="Arial" charset="0"/>
              </a:rPr>
              <a:t>，由實驗結果歸納的物理定律，</a:t>
            </a:r>
          </a:p>
        </p:txBody>
      </p:sp>
      <p:sp>
        <p:nvSpPr>
          <p:cNvPr id="2" name="矩形 1"/>
          <p:cNvSpPr/>
          <p:nvPr/>
        </p:nvSpPr>
        <p:spPr>
          <a:xfrm>
            <a:off x="874086" y="421463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Arial" charset="0"/>
              </a:rPr>
              <a:t>與在左圖中靜止的</a:t>
            </a:r>
            <a:r>
              <a:rPr kumimoji="0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TW" altLang="en-US" dirty="0">
                <a:latin typeface="Arial" charset="0"/>
              </a:rPr>
              <a:t>所歸納的物理定律應該一模一樣！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E99DBD6-0AE4-18DA-B775-9C6BE018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0" y="5692030"/>
            <a:ext cx="738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因此，相對性原則成為物理定律是否正確的一個新的</a:t>
            </a: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檢驗標準</a:t>
            </a:r>
            <a:r>
              <a:rPr kumimoji="0" lang="zh-TW" altLang="en-US" sz="1800" dirty="0">
                <a:latin typeface="Arial" pitchFamily="34" charset="0"/>
              </a:rPr>
              <a:t>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82D35-261A-E309-0C55-9F4928CBD278}"/>
              </a:ext>
            </a:extLst>
          </p:cNvPr>
          <p:cNvSpPr txBox="1"/>
          <p:nvPr/>
        </p:nvSpPr>
        <p:spPr>
          <a:xfrm>
            <a:off x="874085" y="5186061"/>
            <a:ext cx="65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符合這個條件的物理定律才是正確的物理定律。</a:t>
            </a: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B59B3059-A1BD-ACF2-8258-2311146B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0" y="3189989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Arial" charset="0"/>
              </a:rPr>
              <a:t>速度是相對的。</a:t>
            </a:r>
          </a:p>
        </p:txBody>
      </p:sp>
    </p:spTree>
    <p:extLst>
      <p:ext uri="{BB962C8B-B14F-4D97-AF65-F5344CB8AC3E}">
        <p14:creationId xmlns:p14="http://schemas.microsoft.com/office/powerpoint/2010/main" val="264168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7287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97291" name="Picture 10" descr="f38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4"/>
          <a:stretch>
            <a:fillRect/>
          </a:stretch>
        </p:blipFill>
        <p:spPr bwMode="auto">
          <a:xfrm>
            <a:off x="6640566" y="412014"/>
            <a:ext cx="1865408" cy="17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/>
              <p:nvPr/>
            </p:nvSpPr>
            <p:spPr>
              <a:xfrm>
                <a:off x="987937" y="1281318"/>
                <a:ext cx="1934055" cy="81836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37C5DD9-0440-F742-942F-D9850DF3B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7" y="1281318"/>
                <a:ext cx="1934055" cy="818366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7AF4B51-8933-8DBB-DD77-680ECFAEBF73}"/>
                  </a:ext>
                </a:extLst>
              </p:cNvPr>
              <p:cNvSpPr txBox="1"/>
              <p:nvPr/>
            </p:nvSpPr>
            <p:spPr>
              <a:xfrm>
                <a:off x="987937" y="3239397"/>
                <a:ext cx="3787575" cy="86498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7AF4B51-8933-8DBB-DD77-680ECFAE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7" y="3239397"/>
                <a:ext cx="3787575" cy="864980"/>
              </a:xfrm>
              <a:prstGeom prst="rect">
                <a:avLst/>
              </a:prstGeom>
              <a:blipFill>
                <a:blip r:embed="rId4"/>
                <a:stretch>
                  <a:fillRect l="-1003" t="-2857" r="-33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21">
                <a:extLst>
                  <a:ext uri="{FF2B5EF4-FFF2-40B4-BE49-F238E27FC236}">
                    <a16:creationId xmlns:a16="http://schemas.microsoft.com/office/drawing/2014/main" id="{9C5B4B12-506C-CBDD-853E-1F353FF4A79D}"/>
                  </a:ext>
                </a:extLst>
              </p:cNvPr>
              <p:cNvSpPr txBox="1"/>
              <p:nvPr/>
            </p:nvSpPr>
            <p:spPr bwMode="auto">
              <a:xfrm>
                <a:off x="987937" y="4762416"/>
                <a:ext cx="4518341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字方塊 21">
                <a:extLst>
                  <a:ext uri="{FF2B5EF4-FFF2-40B4-BE49-F238E27FC236}">
                    <a16:creationId xmlns:a16="http://schemas.microsoft.com/office/drawing/2014/main" id="{9C5B4B12-506C-CBDD-853E-1F353FF4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7937" y="4762416"/>
                <a:ext cx="4518341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0AD9C05C-E7D2-7E66-F83C-6DE6DB88E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9711" y="2364897"/>
                <a:ext cx="7791834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TW" altLang="en-US" dirty="0">
                    <a:latin typeface="+mn-ea"/>
                    <a:ea typeface="+mn-ea"/>
                    <a:cs typeface="Times New Roman" pitchFamily="18" charset="0"/>
                  </a:rPr>
                  <a:t>注意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與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的比例常數，就是動量新定義與舊定義的比例常數。</a:t>
                </a:r>
              </a:p>
            </p:txBody>
          </p:sp>
        </mc:Choice>
        <mc:Fallback xmlns=""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0AD9C05C-E7D2-7E66-F83C-6DE6DB88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11" y="2364897"/>
                <a:ext cx="7791834" cy="369332"/>
              </a:xfrm>
              <a:prstGeom prst="rect">
                <a:avLst/>
              </a:prstGeom>
              <a:blipFill>
                <a:blip r:embed="rId6"/>
                <a:stretch>
                  <a:fillRect l="-651" t="-10000" b="-2333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402DFA-E1ED-3ECB-476C-F57BE9D7EFA2}"/>
                  </a:ext>
                </a:extLst>
              </p:cNvPr>
              <p:cNvSpPr txBox="1"/>
              <p:nvPr/>
            </p:nvSpPr>
            <p:spPr>
              <a:xfrm>
                <a:off x="889711" y="2816781"/>
                <a:ext cx="4950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所以新定義可以寫成位移除以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402DFA-E1ED-3ECB-476C-F57BE9D7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11" y="2816781"/>
                <a:ext cx="4950613" cy="369332"/>
              </a:xfrm>
              <a:prstGeom prst="rect">
                <a:avLst/>
              </a:prstGeom>
              <a:blipFill>
                <a:blip r:embed="rId7"/>
                <a:stretch>
                  <a:fillRect l="-1026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EF783-037A-5570-22E4-D353C80DB6BD}"/>
                  </a:ext>
                </a:extLst>
              </p:cNvPr>
              <p:cNvSpPr txBox="1"/>
              <p:nvPr/>
            </p:nvSpPr>
            <p:spPr>
              <a:xfrm>
                <a:off x="889711" y="4273770"/>
                <a:ext cx="4950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而且新定義的能量可以寫成時間差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除以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EF783-037A-5570-22E4-D353C80DB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11" y="4273770"/>
                <a:ext cx="4950613" cy="369332"/>
              </a:xfrm>
              <a:prstGeom prst="rect">
                <a:avLst/>
              </a:prstGeom>
              <a:blipFill>
                <a:blip r:embed="rId8"/>
                <a:stretch>
                  <a:fillRect l="-10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76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112484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0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3" name="Rectangle 15"/>
          <p:cNvSpPr>
            <a:spLocks noChangeArrowheads="1"/>
          </p:cNvSpPr>
          <p:nvPr/>
        </p:nvSpPr>
        <p:spPr bwMode="auto">
          <a:xfrm>
            <a:off x="1125961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557602" y="5621327"/>
                <a:ext cx="757713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動量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在羅倫茲變換前後的關係，與時空是一樣的。</a:t>
                </a:r>
                <a:endParaRPr lang="en-US" altLang="zh-TW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02" y="5621327"/>
                <a:ext cx="7577138" cy="369332"/>
              </a:xfrm>
              <a:prstGeom prst="rect">
                <a:avLst/>
              </a:prstGeom>
              <a:blipFill>
                <a:blip r:embed="rId2"/>
                <a:stretch>
                  <a:fillRect l="-669" t="-6667" b="-2333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DE1F66B-914C-5A4E-BB7C-224638C19989}"/>
                  </a:ext>
                </a:extLst>
              </p:cNvPr>
              <p:cNvSpPr txBox="1"/>
              <p:nvPr/>
            </p:nvSpPr>
            <p:spPr>
              <a:xfrm>
                <a:off x="661211" y="2397192"/>
                <a:ext cx="2230932" cy="52629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DE1F66B-914C-5A4E-BB7C-224638C1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11" y="2397192"/>
                <a:ext cx="2230932" cy="526298"/>
              </a:xfrm>
              <a:prstGeom prst="rect">
                <a:avLst/>
              </a:prstGeom>
              <a:blipFill>
                <a:blip r:embed="rId3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0DBD2FB-6C3A-DD43-9E98-35BF9620E26C}"/>
                  </a:ext>
                </a:extLst>
              </p:cNvPr>
              <p:cNvSpPr/>
              <p:nvPr/>
            </p:nvSpPr>
            <p:spPr>
              <a:xfrm>
                <a:off x="5242324" y="3994537"/>
                <a:ext cx="2138601" cy="56534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0DBD2FB-6C3A-DD43-9E98-35BF9620E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24" y="3994537"/>
                <a:ext cx="2138601" cy="565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3BD2C89-7CDB-B34A-9A32-C55872343FBC}"/>
                  </a:ext>
                </a:extLst>
              </p:cNvPr>
              <p:cNvSpPr/>
              <p:nvPr/>
            </p:nvSpPr>
            <p:spPr>
              <a:xfrm>
                <a:off x="5242324" y="4618652"/>
                <a:ext cx="1967773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3BD2C89-7CDB-B34A-9A32-C55872343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24" y="4618652"/>
                <a:ext cx="1967773" cy="567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7D220D-B540-0E40-BD91-E17004996D3B}"/>
              </a:ext>
            </a:extLst>
          </p:cNvPr>
          <p:cNvSpPr txBox="1"/>
          <p:nvPr/>
        </p:nvSpPr>
        <p:spPr>
          <a:xfrm>
            <a:off x="609413" y="1955873"/>
            <a:ext cx="72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而且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還將一個動量推廣為兩個動量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能量也可以視為一種動量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 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B1B3BF7-55DA-CDD8-56A2-869F8D7F8A70}"/>
              </a:ext>
            </a:extLst>
          </p:cNvPr>
          <p:cNvSpPr/>
          <p:nvPr/>
        </p:nvSpPr>
        <p:spPr>
          <a:xfrm>
            <a:off x="3867498" y="4263754"/>
            <a:ext cx="706056" cy="3627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C1076-690F-5B07-AA11-01D737F8EADD}"/>
                  </a:ext>
                </a:extLst>
              </p:cNvPr>
              <p:cNvSpPr txBox="1"/>
              <p:nvPr/>
            </p:nvSpPr>
            <p:spPr>
              <a:xfrm>
                <a:off x="3640058" y="4713954"/>
                <a:ext cx="1121254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3C1076-690F-5B07-AA11-01D737F8E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058" y="4713954"/>
                <a:ext cx="11212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E106BD-CB41-EA8F-CFE8-393EC0AB1FA9}"/>
              </a:ext>
            </a:extLst>
          </p:cNvPr>
          <p:cNvSpPr txBox="1"/>
          <p:nvPr/>
        </p:nvSpPr>
        <p:spPr>
          <a:xfrm>
            <a:off x="553631" y="3519910"/>
            <a:ext cx="874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這兩個動量在羅倫茲變換後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會是變換前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兩個動量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的線性組合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，如同時間空間座標：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E227BEF8-F5D6-0210-753E-346AE14B8A56}"/>
                  </a:ext>
                </a:extLst>
              </p:cNvPr>
              <p:cNvSpPr/>
              <p:nvPr/>
            </p:nvSpPr>
            <p:spPr>
              <a:xfrm>
                <a:off x="607225" y="4123948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1" name="矩形 12">
                <a:extLst>
                  <a:ext uri="{FF2B5EF4-FFF2-40B4-BE49-F238E27FC236}">
                    <a16:creationId xmlns:a16="http://schemas.microsoft.com/office/drawing/2014/main" id="{E227BEF8-F5D6-0210-753E-346AE14B8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5" y="4123948"/>
                <a:ext cx="20613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5BC21D49-1B8C-4575-3E9C-F6C42DAD487A}"/>
                  </a:ext>
                </a:extLst>
              </p:cNvPr>
              <p:cNvSpPr/>
              <p:nvPr/>
            </p:nvSpPr>
            <p:spPr>
              <a:xfrm>
                <a:off x="622033" y="4581076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5BC21D49-1B8C-4575-3E9C-F6C42DAD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3" y="4581076"/>
                <a:ext cx="2250550" cy="567207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154BFDA-4D56-C8FC-DA65-3475B59AAF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602" y="3078362"/>
                <a:ext cx="67931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/>
                  <a:t>因為</a:t>
                </a: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對所有慣性觀察者來說，測量結果都相等。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154BFDA-4D56-C8FC-DA65-3475B59AA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02" y="3078362"/>
                <a:ext cx="6793164" cy="369332"/>
              </a:xfrm>
              <a:prstGeom prst="rect">
                <a:avLst/>
              </a:prstGeom>
              <a:blipFill>
                <a:blip r:embed="rId9"/>
                <a:stretch>
                  <a:fillRect l="-74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95780-42E8-E3FD-26CF-22C43BB7E16F}"/>
                  </a:ext>
                </a:extLst>
              </p:cNvPr>
              <p:cNvSpPr txBox="1"/>
              <p:nvPr/>
            </p:nvSpPr>
            <p:spPr>
              <a:xfrm>
                <a:off x="5618477" y="3107893"/>
                <a:ext cx="1121254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95780-42E8-E3FD-26CF-22C43BB7E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77" y="3107893"/>
                <a:ext cx="11212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">
                <a:extLst>
                  <a:ext uri="{FF2B5EF4-FFF2-40B4-BE49-F238E27FC236}">
                    <a16:creationId xmlns:a16="http://schemas.microsoft.com/office/drawing/2014/main" id="{F8D6314B-D89D-20F1-D7E3-71597D7C190C}"/>
                  </a:ext>
                </a:extLst>
              </p:cNvPr>
              <p:cNvSpPr/>
              <p:nvPr/>
            </p:nvSpPr>
            <p:spPr>
              <a:xfrm>
                <a:off x="661211" y="833167"/>
                <a:ext cx="50090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我們在動量的定義中，以不變量</a:t>
                </a:r>
                <a14:m>
                  <m:oMath xmlns:m="http://schemas.openxmlformats.org/officeDocument/2006/math">
                    <m:r>
                      <a:rPr kumimoji="0" lang="el-GR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取代了時間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ea typeface="Cambria Math"/>
                  </a:rPr>
                  <a:t>，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">
                <a:extLst>
                  <a:ext uri="{FF2B5EF4-FFF2-40B4-BE49-F238E27FC236}">
                    <a16:creationId xmlns:a16="http://schemas.microsoft.com/office/drawing/2014/main" id="{F8D6314B-D89D-20F1-D7E3-71597D7C1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11" y="833167"/>
                <a:ext cx="5009064" cy="369332"/>
              </a:xfrm>
              <a:prstGeom prst="rect">
                <a:avLst/>
              </a:prstGeom>
              <a:blipFill>
                <a:blip r:embed="rId11"/>
                <a:stretch>
                  <a:fillRect l="-75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4">
                <a:extLst>
                  <a:ext uri="{FF2B5EF4-FFF2-40B4-BE49-F238E27FC236}">
                    <a16:creationId xmlns:a16="http://schemas.microsoft.com/office/drawing/2014/main" id="{80C53B05-300E-CCA7-8FB5-2C6852F13834}"/>
                  </a:ext>
                </a:extLst>
              </p:cNvPr>
              <p:cNvSpPr txBox="1"/>
              <p:nvPr/>
            </p:nvSpPr>
            <p:spPr>
              <a:xfrm>
                <a:off x="718623" y="1313634"/>
                <a:ext cx="1821717" cy="52046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4">
                <a:extLst>
                  <a:ext uri="{FF2B5EF4-FFF2-40B4-BE49-F238E27FC236}">
                    <a16:creationId xmlns:a16="http://schemas.microsoft.com/office/drawing/2014/main" id="{80C53B05-300E-CCA7-8FB5-2C6852F13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3" y="1313634"/>
                <a:ext cx="1821717" cy="520463"/>
              </a:xfrm>
              <a:prstGeom prst="rect">
                <a:avLst/>
              </a:prstGeom>
              <a:blipFill>
                <a:blip r:embed="rId12"/>
                <a:stretch>
                  <a:fillRect l="-2759" t="-4762" r="-69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5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112484" y="372862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0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3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5" name="Rectangle 19"/>
              <p:cNvSpPr>
                <a:spLocks noChangeArrowheads="1"/>
              </p:cNvSpPr>
              <p:nvPr/>
            </p:nvSpPr>
            <p:spPr bwMode="auto">
              <a:xfrm>
                <a:off x="941809" y="2194901"/>
                <a:ext cx="2934329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9815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809" y="2194901"/>
                <a:ext cx="2934329" cy="567207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922924" y="3471784"/>
                <a:ext cx="80819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如果變換前， 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在碰撞中都守恆，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自然保證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變換後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在碰撞中也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守恆。</a:t>
                </a:r>
              </a:p>
            </p:txBody>
          </p:sp>
        </mc:Choice>
        <mc:Fallback xmlns="">
          <p:sp>
            <p:nvSpPr>
              <p:cNvPr id="1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924" y="3471784"/>
                <a:ext cx="8081928" cy="369332"/>
              </a:xfrm>
              <a:prstGeom prst="rect">
                <a:avLst/>
              </a:prstGeom>
              <a:blipFill>
                <a:blip r:embed="rId3"/>
                <a:stretch>
                  <a:fillRect l="-62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3"/>
          <p:cNvSpPr txBox="1">
            <a:spLocks noChangeArrowheads="1"/>
          </p:cNvSpPr>
          <p:nvPr/>
        </p:nvSpPr>
        <p:spPr bwMode="auto">
          <a:xfrm>
            <a:off x="922924" y="1749496"/>
            <a:ext cx="740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將此結果運用於前述粒子碰撞實驗中，變換前後的粒子總動量滿足：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E39B2589-11FB-FD45-B7C4-88675C8E9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209" y="3946716"/>
                <a:ext cx="2292038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E39B2589-11FB-FD45-B7C4-88675C8E9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209" y="3946716"/>
                <a:ext cx="229203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E3C74AB2-D8B5-E342-B379-4996559A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161" y="3970577"/>
                <a:ext cx="1268937" cy="371255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E3C74AB2-D8B5-E342-B379-4996559AD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161" y="3970577"/>
                <a:ext cx="1268937" cy="371255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>
            <a:extLst>
              <a:ext uri="{FF2B5EF4-FFF2-40B4-BE49-F238E27FC236}">
                <a16:creationId xmlns:a16="http://schemas.microsoft.com/office/drawing/2014/main" id="{1C3AD9C1-9D0F-C643-9D08-C41E86994E41}"/>
              </a:ext>
            </a:extLst>
          </p:cNvPr>
          <p:cNvSpPr/>
          <p:nvPr/>
        </p:nvSpPr>
        <p:spPr>
          <a:xfrm>
            <a:off x="3420326" y="3936681"/>
            <a:ext cx="518794" cy="38940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9">
                <a:extLst>
                  <a:ext uri="{FF2B5EF4-FFF2-40B4-BE49-F238E27FC236}">
                    <a16:creationId xmlns:a16="http://schemas.microsoft.com/office/drawing/2014/main" id="{F584C02F-DC19-7FAB-3693-455810C90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215" y="2194901"/>
                <a:ext cx="3019032" cy="56720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Rectangle 19">
                <a:extLst>
                  <a:ext uri="{FF2B5EF4-FFF2-40B4-BE49-F238E27FC236}">
                    <a16:creationId xmlns:a16="http://schemas.microsoft.com/office/drawing/2014/main" id="{F584C02F-DC19-7FAB-3693-455810C9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215" y="2194901"/>
                <a:ext cx="3019032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0055CC-7593-F809-8BB7-9682E2A94316}"/>
              </a:ext>
            </a:extLst>
          </p:cNvPr>
          <p:cNvSpPr txBox="1"/>
          <p:nvPr/>
        </p:nvSpPr>
        <p:spPr>
          <a:xfrm>
            <a:off x="941809" y="4885292"/>
            <a:ext cx="7260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動量守恆定律對一個觀察者是對的，那對所有觀察者也都是對的。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5C2DFE8B-B76D-B37B-5A9C-B148D96AE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062" y="3971926"/>
                <a:ext cx="1279902" cy="371255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5C2DFE8B-B76D-B37B-5A9C-B148D96AE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7062" y="3971926"/>
                <a:ext cx="1279902" cy="37125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3">
                <a:extLst>
                  <a:ext uri="{FF2B5EF4-FFF2-40B4-BE49-F238E27FC236}">
                    <a16:creationId xmlns:a16="http://schemas.microsoft.com/office/drawing/2014/main" id="{3972CEB4-8348-CBB0-29CC-849AE53A5006}"/>
                  </a:ext>
                </a:extLst>
              </p:cNvPr>
              <p:cNvSpPr/>
              <p:nvPr/>
            </p:nvSpPr>
            <p:spPr>
              <a:xfrm>
                <a:off x="965032" y="1058450"/>
                <a:ext cx="206136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4" name="矩形 23">
                <a:extLst>
                  <a:ext uri="{FF2B5EF4-FFF2-40B4-BE49-F238E27FC236}">
                    <a16:creationId xmlns:a16="http://schemas.microsoft.com/office/drawing/2014/main" id="{3972CEB4-8348-CBB0-29CC-849AE53A5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2" y="1058450"/>
                <a:ext cx="2061360" cy="567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DD07F-2503-D133-7AA4-09C42301011D}"/>
              </a:ext>
            </a:extLst>
          </p:cNvPr>
          <p:cNvSpPr txBox="1"/>
          <p:nvPr/>
        </p:nvSpPr>
        <p:spPr>
          <a:xfrm>
            <a:off x="922924" y="638392"/>
            <a:ext cx="779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在羅倫茲變換後的動量，可以寫成原來動量與能量的線性組合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13654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Oval 2"/>
          <p:cNvSpPr>
            <a:spLocks noChangeArrowheads="1"/>
          </p:cNvSpPr>
          <p:nvPr/>
        </p:nvSpPr>
        <p:spPr bwMode="auto">
          <a:xfrm>
            <a:off x="1053563" y="117713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58" name="Oval 3"/>
          <p:cNvSpPr>
            <a:spLocks noChangeArrowheads="1"/>
          </p:cNvSpPr>
          <p:nvPr/>
        </p:nvSpPr>
        <p:spPr bwMode="auto">
          <a:xfrm>
            <a:off x="2818863" y="117713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59" name="Oval 4"/>
          <p:cNvSpPr>
            <a:spLocks noChangeArrowheads="1"/>
          </p:cNvSpPr>
          <p:nvPr/>
        </p:nvSpPr>
        <p:spPr bwMode="auto">
          <a:xfrm>
            <a:off x="1702850" y="315674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0" name="Oval 5"/>
          <p:cNvSpPr>
            <a:spLocks noChangeArrowheads="1"/>
          </p:cNvSpPr>
          <p:nvPr/>
        </p:nvSpPr>
        <p:spPr bwMode="auto">
          <a:xfrm>
            <a:off x="2061625" y="315674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1018638" y="103267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62" name="Line 7"/>
          <p:cNvSpPr>
            <a:spLocks noChangeShapeType="1"/>
          </p:cNvSpPr>
          <p:nvPr/>
        </p:nvSpPr>
        <p:spPr bwMode="auto">
          <a:xfrm flipH="1">
            <a:off x="2495013" y="103267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1161513" y="63738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2890300" y="63738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65" name="Oval 10"/>
          <p:cNvSpPr>
            <a:spLocks noChangeArrowheads="1"/>
          </p:cNvSpPr>
          <p:nvPr/>
        </p:nvSpPr>
        <p:spPr bwMode="auto">
          <a:xfrm>
            <a:off x="4761963" y="124857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6" name="Oval 11"/>
          <p:cNvSpPr>
            <a:spLocks noChangeArrowheads="1"/>
          </p:cNvSpPr>
          <p:nvPr/>
        </p:nvSpPr>
        <p:spPr bwMode="auto">
          <a:xfrm>
            <a:off x="6527263" y="124857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7" name="Oval 12"/>
          <p:cNvSpPr>
            <a:spLocks noChangeArrowheads="1"/>
          </p:cNvSpPr>
          <p:nvPr/>
        </p:nvSpPr>
        <p:spPr bwMode="auto">
          <a:xfrm>
            <a:off x="5411250" y="322818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8" name="Oval 13"/>
          <p:cNvSpPr>
            <a:spLocks noChangeArrowheads="1"/>
          </p:cNvSpPr>
          <p:nvPr/>
        </p:nvSpPr>
        <p:spPr bwMode="auto">
          <a:xfrm>
            <a:off x="5770025" y="322818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69" name="Line 14"/>
          <p:cNvSpPr>
            <a:spLocks noChangeShapeType="1"/>
          </p:cNvSpPr>
          <p:nvPr/>
        </p:nvSpPr>
        <p:spPr bwMode="auto">
          <a:xfrm>
            <a:off x="5482688" y="301387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0" name="Line 15"/>
          <p:cNvSpPr>
            <a:spLocks noChangeShapeType="1"/>
          </p:cNvSpPr>
          <p:nvPr/>
        </p:nvSpPr>
        <p:spPr bwMode="auto">
          <a:xfrm flipH="1">
            <a:off x="5338225" y="110411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1" name="Text Box 16"/>
          <p:cNvSpPr txBox="1">
            <a:spLocks noChangeArrowheads="1"/>
          </p:cNvSpPr>
          <p:nvPr/>
        </p:nvSpPr>
        <p:spPr bwMode="auto">
          <a:xfrm>
            <a:off x="5770025" y="265351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21872" name="Text Box 17"/>
          <p:cNvSpPr txBox="1">
            <a:spLocks noChangeArrowheads="1"/>
          </p:cNvSpPr>
          <p:nvPr/>
        </p:nvSpPr>
        <p:spPr bwMode="auto">
          <a:xfrm>
            <a:off x="6419313" y="70882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u’   </a:t>
            </a:r>
            <a:endParaRPr kumimoji="0" lang="en-US" altLang="zh-TW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1873" name="Line 18"/>
          <p:cNvSpPr>
            <a:spLocks noChangeShapeType="1"/>
          </p:cNvSpPr>
          <p:nvPr/>
        </p:nvSpPr>
        <p:spPr bwMode="auto">
          <a:xfrm>
            <a:off x="1198025" y="423783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4" name="Line 19"/>
          <p:cNvSpPr>
            <a:spLocks noChangeShapeType="1"/>
          </p:cNvSpPr>
          <p:nvPr/>
        </p:nvSpPr>
        <p:spPr bwMode="auto">
          <a:xfrm>
            <a:off x="1198025" y="5353848"/>
            <a:ext cx="133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5" name="Text Box 20"/>
          <p:cNvSpPr txBox="1">
            <a:spLocks noChangeArrowheads="1"/>
          </p:cNvSpPr>
          <p:nvPr/>
        </p:nvSpPr>
        <p:spPr bwMode="auto">
          <a:xfrm>
            <a:off x="909100" y="542687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</a:t>
            </a:r>
          </a:p>
        </p:txBody>
      </p:sp>
      <p:sp>
        <p:nvSpPr>
          <p:cNvPr id="121876" name="Line 21"/>
          <p:cNvSpPr>
            <a:spLocks noChangeShapeType="1"/>
          </p:cNvSpPr>
          <p:nvPr/>
        </p:nvSpPr>
        <p:spPr bwMode="auto">
          <a:xfrm>
            <a:off x="4546063" y="423783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7" name="Line 22"/>
          <p:cNvSpPr>
            <a:spLocks noChangeShapeType="1"/>
          </p:cNvSpPr>
          <p:nvPr/>
        </p:nvSpPr>
        <p:spPr bwMode="auto">
          <a:xfrm>
            <a:off x="4546063" y="535384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78" name="Text Box 23"/>
          <p:cNvSpPr txBox="1">
            <a:spLocks noChangeArrowheads="1"/>
          </p:cNvSpPr>
          <p:nvPr/>
        </p:nvSpPr>
        <p:spPr bwMode="auto">
          <a:xfrm>
            <a:off x="4330163" y="5353848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O’</a:t>
            </a:r>
          </a:p>
        </p:txBody>
      </p:sp>
      <p:sp>
        <p:nvSpPr>
          <p:cNvPr id="121879" name="Line 24"/>
          <p:cNvSpPr>
            <a:spLocks noChangeShapeType="1"/>
          </p:cNvSpPr>
          <p:nvPr/>
        </p:nvSpPr>
        <p:spPr bwMode="auto">
          <a:xfrm>
            <a:off x="4977863" y="477758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4977863" y="430927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21881" name="Text Box 27"/>
          <p:cNvSpPr txBox="1">
            <a:spLocks noChangeArrowheads="1"/>
          </p:cNvSpPr>
          <p:nvPr/>
        </p:nvSpPr>
        <p:spPr bwMode="auto">
          <a:xfrm>
            <a:off x="7390863" y="117713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21882" name="Rectangle 3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1883" name="Rectangle 3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cxnSp>
        <p:nvCxnSpPr>
          <p:cNvPr id="121889" name="直線接點 33"/>
          <p:cNvCxnSpPr>
            <a:cxnSpLocks noChangeShapeType="1"/>
          </p:cNvCxnSpPr>
          <p:nvPr/>
        </p:nvCxnSpPr>
        <p:spPr bwMode="auto">
          <a:xfrm rot="5400000">
            <a:off x="1716343" y="3319467"/>
            <a:ext cx="5148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90" name="Text Box 35"/>
          <p:cNvSpPr txBox="1">
            <a:spLocks noChangeArrowheads="1"/>
          </p:cNvSpPr>
          <p:nvPr/>
        </p:nvSpPr>
        <p:spPr bwMode="auto">
          <a:xfrm>
            <a:off x="1028227" y="5817397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新定義使動量守恆定律遵守相對性原則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9">
                <a:extLst>
                  <a:ext uri="{FF2B5EF4-FFF2-40B4-BE49-F238E27FC236}">
                    <a16:creationId xmlns:a16="http://schemas.microsoft.com/office/drawing/2014/main" id="{A62C3605-3447-9F1F-C490-DBFBE59B7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751" y="3795992"/>
                <a:ext cx="2292038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Rectangle 19">
                <a:extLst>
                  <a:ext uri="{FF2B5EF4-FFF2-40B4-BE49-F238E27FC236}">
                    <a16:creationId xmlns:a16="http://schemas.microsoft.com/office/drawing/2014/main" id="{A62C3605-3447-9F1F-C490-DBFBE59B7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751" y="3795992"/>
                <a:ext cx="2292038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63A6074-9FBA-8CA0-C61D-C59612477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45" y="3834840"/>
                <a:ext cx="1268937" cy="371255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63A6074-9FBA-8CA0-C61D-C59612477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0245" y="3834840"/>
                <a:ext cx="1268937" cy="371255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9C2E6656-695E-8408-96F3-43DEA4757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3146" y="3836189"/>
                <a:ext cx="1279902" cy="371255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Rectangle 19">
                <a:extLst>
                  <a:ext uri="{FF2B5EF4-FFF2-40B4-BE49-F238E27FC236}">
                    <a16:creationId xmlns:a16="http://schemas.microsoft.com/office/drawing/2014/main" id="{9C2E6656-695E-8408-96F3-43DEA4757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3146" y="3836189"/>
                <a:ext cx="1279902" cy="371255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4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文字方塊 3"/>
          <p:cNvSpPr txBox="1">
            <a:spLocks noChangeArrowheads="1"/>
          </p:cNvSpPr>
          <p:nvPr/>
        </p:nvSpPr>
        <p:spPr bwMode="auto">
          <a:xfrm>
            <a:off x="1749425" y="798764"/>
            <a:ext cx="648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新的定義下的動量若守恆，在羅倫茲變換後保證一定守恆。</a:t>
            </a:r>
          </a:p>
        </p:txBody>
      </p:sp>
      <p:pic>
        <p:nvPicPr>
          <p:cNvPr id="107522" name="Picture 2" descr="http://www.drfish.com.tw/material/upload/BE7B2263F11C4F8B980BFFD5894701D6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10305"/>
            <a:ext cx="5238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文字方塊 3"/>
          <p:cNvSpPr txBox="1">
            <a:spLocks noChangeArrowheads="1"/>
          </p:cNvSpPr>
          <p:nvPr/>
        </p:nvSpPr>
        <p:spPr bwMode="auto">
          <a:xfrm>
            <a:off x="1749425" y="1550988"/>
            <a:ext cx="320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動量守恆定律通過了檢驗。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99AD0-B6AA-0630-27D6-DC17BF841236}"/>
              </a:ext>
            </a:extLst>
          </p:cNvPr>
          <p:cNvSpPr txBox="1"/>
          <p:nvPr/>
        </p:nvSpPr>
        <p:spPr>
          <a:xfrm>
            <a:off x="1753394" y="1181656"/>
            <a:ext cx="639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而且在任何情況下都對，不只限於前述非彈性碰撞。</a:t>
            </a:r>
          </a:p>
        </p:txBody>
      </p:sp>
    </p:spTree>
    <p:extLst>
      <p:ext uri="{BB962C8B-B14F-4D97-AF65-F5344CB8AC3E}">
        <p14:creationId xmlns:p14="http://schemas.microsoft.com/office/powerpoint/2010/main" val="3015968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5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5961" name="Rectangle 19"/>
          <p:cNvSpPr>
            <a:spLocks noChangeArrowheads="1"/>
          </p:cNvSpPr>
          <p:nvPr/>
        </p:nvSpPr>
        <p:spPr bwMode="auto">
          <a:xfrm>
            <a:off x="3040953" y="636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9818" name="文字方塊 19"/>
          <p:cNvSpPr txBox="1">
            <a:spLocks noChangeArrowheads="1"/>
          </p:cNvSpPr>
          <p:nvPr/>
        </p:nvSpPr>
        <p:spPr bwMode="auto">
          <a:xfrm>
            <a:off x="1054284" y="668110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動量與能量的羅倫茲變換就如時空一樣！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082672" y="3073854"/>
                <a:ext cx="2217210" cy="56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72" y="3073854"/>
                <a:ext cx="2217210" cy="567207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F3447B71-2885-1F3F-6ED3-C70BA14A5D63}"/>
                  </a:ext>
                </a:extLst>
              </p:cNvPr>
              <p:cNvSpPr/>
              <p:nvPr/>
            </p:nvSpPr>
            <p:spPr>
              <a:xfrm>
                <a:off x="1054284" y="3749610"/>
                <a:ext cx="204312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F3447B71-2885-1F3F-6ED3-C70BA14A5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84" y="3749610"/>
                <a:ext cx="2043123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6">
                <a:extLst>
                  <a:ext uri="{FF2B5EF4-FFF2-40B4-BE49-F238E27FC236}">
                    <a16:creationId xmlns:a16="http://schemas.microsoft.com/office/drawing/2014/main" id="{06955D78-8E32-4629-82EB-3C5944AA9C01}"/>
                  </a:ext>
                </a:extLst>
              </p:cNvPr>
              <p:cNvSpPr/>
              <p:nvPr/>
            </p:nvSpPr>
            <p:spPr>
              <a:xfrm>
                <a:off x="1054284" y="4242277"/>
                <a:ext cx="1275349" cy="3912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矩形 16">
                <a:extLst>
                  <a:ext uri="{FF2B5EF4-FFF2-40B4-BE49-F238E27FC236}">
                    <a16:creationId xmlns:a16="http://schemas.microsoft.com/office/drawing/2014/main" id="{06955D78-8E32-4629-82EB-3C5944AA9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84" y="4242277"/>
                <a:ext cx="1275349" cy="391261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6A5E5E9D-3828-5131-E268-455AC00556DA}"/>
              </a:ext>
            </a:extLst>
          </p:cNvPr>
          <p:cNvSpPr/>
          <p:nvPr/>
        </p:nvSpPr>
        <p:spPr>
          <a:xfrm>
            <a:off x="2121306" y="2453203"/>
            <a:ext cx="416654" cy="54453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BD4451A2-4D6D-D893-2B3E-0A048155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80" y="4767439"/>
            <a:ext cx="7328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如同時間與空間的分別只是表面的，動量與能量的分別也只是表面的。</a:t>
            </a:r>
            <a:endParaRPr kumimoji="0" lang="en-US" altLang="zh-TW" sz="1800" dirty="0">
              <a:solidFill>
                <a:srgbClr val="FF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2">
                <a:extLst>
                  <a:ext uri="{FF2B5EF4-FFF2-40B4-BE49-F238E27FC236}">
                    <a16:creationId xmlns:a16="http://schemas.microsoft.com/office/drawing/2014/main" id="{BF4BD883-B79E-FEEF-CC03-30B27CE3348E}"/>
                  </a:ext>
                </a:extLst>
              </p:cNvPr>
              <p:cNvSpPr/>
              <p:nvPr/>
            </p:nvSpPr>
            <p:spPr>
              <a:xfrm>
                <a:off x="1082672" y="1226702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5" name="矩形 12">
                <a:extLst>
                  <a:ext uri="{FF2B5EF4-FFF2-40B4-BE49-F238E27FC236}">
                    <a16:creationId xmlns:a16="http://schemas.microsoft.com/office/drawing/2014/main" id="{BF4BD883-B79E-FEEF-CC03-30B27CE33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72" y="1226702"/>
                <a:ext cx="206136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3">
                <a:extLst>
                  <a:ext uri="{FF2B5EF4-FFF2-40B4-BE49-F238E27FC236}">
                    <a16:creationId xmlns:a16="http://schemas.microsoft.com/office/drawing/2014/main" id="{10843881-8095-53A3-EBA7-AA7A8ED0DFA2}"/>
                  </a:ext>
                </a:extLst>
              </p:cNvPr>
              <p:cNvSpPr/>
              <p:nvPr/>
            </p:nvSpPr>
            <p:spPr>
              <a:xfrm>
                <a:off x="1097480" y="1683830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6" name="矩形 13">
                <a:extLst>
                  <a:ext uri="{FF2B5EF4-FFF2-40B4-BE49-F238E27FC236}">
                    <a16:creationId xmlns:a16="http://schemas.microsoft.com/office/drawing/2014/main" id="{10843881-8095-53A3-EBA7-AA7A8ED0D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80" y="1683830"/>
                <a:ext cx="2250550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61E96D96-8133-ED81-AE04-9D18F81D7472}"/>
                  </a:ext>
                </a:extLst>
              </p:cNvPr>
              <p:cNvSpPr txBox="1"/>
              <p:nvPr/>
            </p:nvSpPr>
            <p:spPr>
              <a:xfrm>
                <a:off x="5449483" y="1911040"/>
                <a:ext cx="1313565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61E96D96-8133-ED81-AE04-9D18F81D7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83" y="1911040"/>
                <a:ext cx="1313565" cy="818942"/>
              </a:xfrm>
              <a:prstGeom prst="rect">
                <a:avLst/>
              </a:prstGeom>
              <a:blipFill>
                <a:blip r:embed="rId7"/>
                <a:stretch>
                  <a:fillRect l="-3846" r="-9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6F2BDF8E-6FB5-656F-DA43-9ECA12AA7A81}"/>
                  </a:ext>
                </a:extLst>
              </p:cNvPr>
              <p:cNvSpPr txBox="1"/>
              <p:nvPr/>
            </p:nvSpPr>
            <p:spPr bwMode="auto">
              <a:xfrm>
                <a:off x="5449483" y="3263683"/>
                <a:ext cx="1520481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6F2BDF8E-6FB5-656F-DA43-9ECA12AA7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483" y="3263683"/>
                <a:ext cx="1520481" cy="9927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2372A59-C398-021C-C71E-73114629BFF7}"/>
                  </a:ext>
                </a:extLst>
              </p:cNvPr>
              <p:cNvSpPr txBox="1"/>
              <p:nvPr/>
            </p:nvSpPr>
            <p:spPr>
              <a:xfrm>
                <a:off x="4334908" y="5248754"/>
                <a:ext cx="853439" cy="553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2372A59-C398-021C-C71E-73114629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08" y="5248754"/>
                <a:ext cx="853439" cy="553998"/>
              </a:xfrm>
              <a:prstGeom prst="rect">
                <a:avLst/>
              </a:prstGeom>
              <a:blipFill>
                <a:blip r:embed="rId9"/>
                <a:stretch>
                  <a:fillRect l="-2941" r="-147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C5F13-A7F8-3624-534D-EF330F091F4C}"/>
                  </a:ext>
                </a:extLst>
              </p:cNvPr>
              <p:cNvSpPr txBox="1"/>
              <p:nvPr/>
            </p:nvSpPr>
            <p:spPr>
              <a:xfrm>
                <a:off x="1097480" y="5217602"/>
                <a:ext cx="455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粒子速度就是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兩者的比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C5F13-A7F8-3624-534D-EF330F09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80" y="5217602"/>
                <a:ext cx="4556859" cy="369332"/>
              </a:xfrm>
              <a:prstGeom prst="rect">
                <a:avLst/>
              </a:prstGeom>
              <a:blipFill>
                <a:blip r:embed="rId10"/>
                <a:stretch>
                  <a:fillRect l="-111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DDE2F2-B603-104C-7485-A45A0C9AB031}"/>
              </a:ext>
            </a:extLst>
          </p:cNvPr>
          <p:cNvSpPr txBox="1"/>
          <p:nvPr/>
        </p:nvSpPr>
        <p:spPr>
          <a:xfrm>
            <a:off x="5397827" y="1411368"/>
            <a:ext cx="194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2C2CA4E-9B5D-3942-5766-557E739E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553" y="2835080"/>
            <a:ext cx="18580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</p:spTree>
    <p:extLst>
      <p:ext uri="{BB962C8B-B14F-4D97-AF65-F5344CB8AC3E}">
        <p14:creationId xmlns:p14="http://schemas.microsoft.com/office/powerpoint/2010/main" val="17093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http://upload.wikimedia.org/wikipedia/commons/thumb/c/c5/De_Raum_zeit_Minkowski_Bild.jpg/225px-De_Raum_zeit_Minkowski_Bi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3492471"/>
            <a:ext cx="1824823" cy="23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矩形 2"/>
          <p:cNvSpPr>
            <a:spLocks noChangeArrowheads="1"/>
          </p:cNvSpPr>
          <p:nvPr/>
        </p:nvSpPr>
        <p:spPr bwMode="auto">
          <a:xfrm>
            <a:off x="6770670" y="5969676"/>
            <a:ext cx="215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Hermann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Minkowski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284078" y="4491826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4-vector</a:t>
            </a:r>
          </a:p>
        </p:txBody>
      </p:sp>
      <p:sp>
        <p:nvSpPr>
          <p:cNvPr id="1032" name="文字方塊 7"/>
          <p:cNvSpPr txBox="1">
            <a:spLocks noChangeArrowheads="1"/>
          </p:cNvSpPr>
          <p:nvPr/>
        </p:nvSpPr>
        <p:spPr bwMode="auto">
          <a:xfrm>
            <a:off x="1439863" y="2898869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時間與空間不能分開來討論</a:t>
            </a:r>
          </a:p>
        </p:txBody>
      </p:sp>
      <p:sp>
        <p:nvSpPr>
          <p:cNvPr id="1033" name="文字方塊 8"/>
          <p:cNvSpPr txBox="1">
            <a:spLocks noChangeArrowheads="1"/>
          </p:cNvSpPr>
          <p:nvPr/>
        </p:nvSpPr>
        <p:spPr bwMode="auto">
          <a:xfrm>
            <a:off x="1439863" y="2457450"/>
            <a:ext cx="694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變換後的時間不只與變換前的時間有關，也跟空間有關</a:t>
            </a:r>
          </a:p>
        </p:txBody>
      </p:sp>
      <p:sp>
        <p:nvSpPr>
          <p:cNvPr id="1034" name="文字方塊 9"/>
          <p:cNvSpPr txBox="1">
            <a:spLocks noChangeArrowheads="1"/>
          </p:cNvSpPr>
          <p:nvPr/>
        </p:nvSpPr>
        <p:spPr bwMode="auto">
          <a:xfrm>
            <a:off x="1442233" y="3549603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為了討論方便，應該把時空一起記載！</a:t>
            </a:r>
          </a:p>
        </p:txBody>
      </p:sp>
      <p:sp>
        <p:nvSpPr>
          <p:cNvPr id="1035" name="文字方塊 10"/>
          <p:cNvSpPr txBox="1">
            <a:spLocks noChangeArrowheads="1"/>
          </p:cNvSpPr>
          <p:nvPr/>
        </p:nvSpPr>
        <p:spPr bwMode="auto">
          <a:xfrm>
            <a:off x="1474179" y="4459501"/>
            <a:ext cx="20093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四個分量的物件</a:t>
            </a:r>
          </a:p>
        </p:txBody>
      </p:sp>
      <p:sp>
        <p:nvSpPr>
          <p:cNvPr id="91147" name="文字方塊 11"/>
          <p:cNvSpPr txBox="1">
            <a:spLocks noChangeArrowheads="1"/>
          </p:cNvSpPr>
          <p:nvPr/>
        </p:nvSpPr>
        <p:spPr bwMode="auto">
          <a:xfrm>
            <a:off x="2707815" y="577999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931DB49-15ED-FA4E-8B9C-9EA30DDB7007}"/>
                  </a:ext>
                </a:extLst>
              </p:cNvPr>
              <p:cNvSpPr/>
              <p:nvPr/>
            </p:nvSpPr>
            <p:spPr>
              <a:xfrm>
                <a:off x="2765448" y="1091200"/>
                <a:ext cx="168996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931DB49-15ED-FA4E-8B9C-9EA30DDB7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48" y="1091200"/>
                <a:ext cx="1689965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1174C8B-2734-384C-B64D-BE14C22D27A6}"/>
                  </a:ext>
                </a:extLst>
              </p:cNvPr>
              <p:cNvSpPr/>
              <p:nvPr/>
            </p:nvSpPr>
            <p:spPr>
              <a:xfrm>
                <a:off x="2780256" y="1548328"/>
                <a:ext cx="1791744" cy="582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1174C8B-2734-384C-B64D-BE14C22D2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256" y="1548328"/>
                <a:ext cx="1791744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36342C6-4427-B04D-BA9B-3ECF696AC12E}"/>
                  </a:ext>
                </a:extLst>
              </p:cNvPr>
              <p:cNvSpPr/>
              <p:nvPr/>
            </p:nvSpPr>
            <p:spPr>
              <a:xfrm>
                <a:off x="1474179" y="4004036"/>
                <a:ext cx="12679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36342C6-4427-B04D-BA9B-3ECF696AC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79" y="4004036"/>
                <a:ext cx="1267952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4">
                <a:extLst>
                  <a:ext uri="{FF2B5EF4-FFF2-40B4-BE49-F238E27FC236}">
                    <a16:creationId xmlns:a16="http://schemas.microsoft.com/office/drawing/2014/main" id="{5530C955-DAC0-4F1D-15B4-8F5ADB377C95}"/>
                  </a:ext>
                </a:extLst>
              </p:cNvPr>
              <p:cNvSpPr/>
              <p:nvPr/>
            </p:nvSpPr>
            <p:spPr>
              <a:xfrm>
                <a:off x="1498386" y="5478251"/>
                <a:ext cx="47370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=0,1,2,3</m:t>
                      </m:r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3" name="矩形 14">
                <a:extLst>
                  <a:ext uri="{FF2B5EF4-FFF2-40B4-BE49-F238E27FC236}">
                    <a16:creationId xmlns:a16="http://schemas.microsoft.com/office/drawing/2014/main" id="{5530C955-DAC0-4F1D-15B4-8F5ADB377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86" y="5478251"/>
                <a:ext cx="4737052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13875-A015-9C95-1666-80C68C8F76F4}"/>
                  </a:ext>
                </a:extLst>
              </p:cNvPr>
              <p:cNvSpPr txBox="1"/>
              <p:nvPr/>
            </p:nvSpPr>
            <p:spPr>
              <a:xfrm>
                <a:off x="1461272" y="5033979"/>
                <a:ext cx="5293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將時間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乘上常數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，使其單位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與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空間分量相同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813875-A015-9C95-1666-80C68C8F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72" y="5033979"/>
                <a:ext cx="5293697" cy="369332"/>
              </a:xfrm>
              <a:prstGeom prst="rect">
                <a:avLst/>
              </a:prstGeom>
              <a:blipFill>
                <a:blip r:embed="rId9"/>
                <a:stretch>
                  <a:fillRect l="-11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2B533D-1718-D578-323E-816FC5550F87}"/>
                  </a:ext>
                </a:extLst>
              </p:cNvPr>
              <p:cNvSpPr txBox="1"/>
              <p:nvPr/>
            </p:nvSpPr>
            <p:spPr>
              <a:xfrm>
                <a:off x="1461272" y="5874799"/>
                <a:ext cx="56577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也就是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把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看成</a:t>
                </a:r>
                <a:r>
                  <a:rPr kumimoji="0" lang="en-US" altLang="zh-TW" dirty="0">
                    <a:solidFill>
                      <a:srgbClr val="FF0000"/>
                    </a:solidFill>
                    <a:latin typeface="Times New Roman" pitchFamily="18" charset="0"/>
                  </a:rPr>
                  <a:t>4-vector</a:t>
                </a:r>
                <a:r>
                  <a:rPr kumimoji="0" lang="zh-TW" altLang="en-US" dirty="0">
                    <a:solidFill>
                      <a:srgbClr val="FF0000"/>
                    </a:solidFill>
                    <a:latin typeface="Times New Roman" pitchFamily="18" charset="0"/>
                  </a:rPr>
                  <a:t>的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一個向量分量 。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2B533D-1718-D578-323E-816FC5550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72" y="5874799"/>
                <a:ext cx="5657742" cy="369332"/>
              </a:xfrm>
              <a:prstGeom prst="rect">
                <a:avLst/>
              </a:prstGeom>
              <a:blipFill>
                <a:blip r:embed="rId10"/>
                <a:stretch>
                  <a:fillRect l="-112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673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08" y="2891136"/>
            <a:ext cx="41417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400640" y="198083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同時的事件就落在一條條的水平線上。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4">
                <a:extLst>
                  <a:ext uri="{FF2B5EF4-FFF2-40B4-BE49-F238E27FC236}">
                    <a16:creationId xmlns:a16="http://schemas.microsoft.com/office/drawing/2014/main" id="{F1F4EF53-EC5B-1D54-8087-73F3CB1F1E39}"/>
                  </a:ext>
                </a:extLst>
              </p:cNvPr>
              <p:cNvSpPr/>
              <p:nvPr/>
            </p:nvSpPr>
            <p:spPr>
              <a:xfrm>
                <a:off x="3066812" y="1044971"/>
                <a:ext cx="192424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9" name="矩形 24">
                <a:extLst>
                  <a:ext uri="{FF2B5EF4-FFF2-40B4-BE49-F238E27FC236}">
                    <a16:creationId xmlns:a16="http://schemas.microsoft.com/office/drawing/2014/main" id="{F1F4EF53-EC5B-1D54-8087-73F3CB1F1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12" y="1044971"/>
                <a:ext cx="19242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4">
                <a:extLst>
                  <a:ext uri="{FF2B5EF4-FFF2-40B4-BE49-F238E27FC236}">
                    <a16:creationId xmlns:a16="http://schemas.microsoft.com/office/drawing/2014/main" id="{31ECCC75-88F6-9538-2070-EE74EF52599D}"/>
                  </a:ext>
                </a:extLst>
              </p:cNvPr>
              <p:cNvSpPr/>
              <p:nvPr/>
            </p:nvSpPr>
            <p:spPr>
              <a:xfrm>
                <a:off x="2580186" y="2891136"/>
                <a:ext cx="882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zh-TW" altLang="zh-TW" sz="1600" i="1" dirty="0"/>
              </a:p>
            </p:txBody>
          </p:sp>
        </mc:Choice>
        <mc:Fallback xmlns="">
          <p:sp>
            <p:nvSpPr>
              <p:cNvPr id="11" name="矩形 14">
                <a:extLst>
                  <a:ext uri="{FF2B5EF4-FFF2-40B4-BE49-F238E27FC236}">
                    <a16:creationId xmlns:a16="http://schemas.microsoft.com/office/drawing/2014/main" id="{31ECCC75-88F6-9538-2070-EE74EF525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186" y="2891136"/>
                <a:ext cx="88209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DDA5C-CAE3-0866-2287-4FFAABE9DF0D}"/>
                  </a:ext>
                </a:extLst>
              </p:cNvPr>
              <p:cNvSpPr txBox="1"/>
              <p:nvPr/>
            </p:nvSpPr>
            <p:spPr>
              <a:xfrm>
                <a:off x="1400640" y="1514814"/>
                <a:ext cx="704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當成空間分量與其他分量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畫在一起，這稱為時空圖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DDA5C-CAE3-0866-2287-4FFAABE9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40" y="1514814"/>
                <a:ext cx="7042831" cy="369332"/>
              </a:xfrm>
              <a:prstGeom prst="rect">
                <a:avLst/>
              </a:prstGeom>
              <a:blipFill>
                <a:blip r:embed="rId5"/>
                <a:stretch>
                  <a:fillRect l="-72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7A3D1F-010C-96E0-F243-CA6E43357209}"/>
              </a:ext>
            </a:extLst>
          </p:cNvPr>
          <p:cNvSpPr txBox="1"/>
          <p:nvPr/>
        </p:nvSpPr>
        <p:spPr>
          <a:xfrm>
            <a:off x="1400640" y="2446858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原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點所發出的光的路徑則在對角線上。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458FE-BDCA-87F6-2649-4787886F0434}"/>
                  </a:ext>
                </a:extLst>
              </p:cNvPr>
              <p:cNvSpPr txBox="1"/>
              <p:nvPr/>
            </p:nvSpPr>
            <p:spPr>
              <a:xfrm>
                <a:off x="1382992" y="1049861"/>
                <a:ext cx="2628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忽略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座標：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458FE-BDCA-87F6-2649-4787886F0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92" y="1049861"/>
                <a:ext cx="2628291" cy="369332"/>
              </a:xfrm>
              <a:prstGeom prst="rect">
                <a:avLst/>
              </a:prstGeom>
              <a:blipFill>
                <a:blip r:embed="rId6"/>
                <a:stretch>
                  <a:fillRect l="-192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24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9" y="2517592"/>
            <a:ext cx="2956088" cy="19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0881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20" name="Text Box 20"/>
          <p:cNvSpPr txBox="1">
            <a:spLocks noChangeArrowheads="1"/>
          </p:cNvSpPr>
          <p:nvPr/>
        </p:nvSpPr>
        <p:spPr bwMode="auto">
          <a:xfrm>
            <a:off x="912636" y="1537285"/>
            <a:ext cx="7722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最典型的線性變換，就是座標軸旋轉變換。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21" name="Text Box 21"/>
              <p:cNvSpPr txBox="1">
                <a:spLocks noChangeArrowheads="1"/>
              </p:cNvSpPr>
              <p:nvPr/>
            </p:nvSpPr>
            <p:spPr bwMode="auto">
              <a:xfrm>
                <a:off x="912636" y="660790"/>
                <a:ext cx="77221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solidFill>
                      <a:srgbClr val="FF0000"/>
                    </a:solidFill>
                    <a:latin typeface="Arial" pitchFamily="34" charset="0"/>
                  </a:rPr>
                  <a:t>羅倫茲變換是一個時間座標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Arial" pitchFamily="34" charset="0"/>
                  </a:rPr>
                  <a:t>與空間座標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Arial" pitchFamily="34" charset="0"/>
                  </a:rPr>
                  <a:t>的線性變換。</a:t>
                </a:r>
              </a:p>
            </p:txBody>
          </p:sp>
        </mc:Choice>
        <mc:Fallback xmlns="">
          <p:sp>
            <p:nvSpPr>
              <p:cNvPr id="9422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636" y="660790"/>
                <a:ext cx="7722144" cy="369332"/>
              </a:xfrm>
              <a:prstGeom prst="rect">
                <a:avLst/>
              </a:prstGeom>
              <a:blipFill>
                <a:blip r:embed="rId3"/>
                <a:stretch>
                  <a:fillRect l="-82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912636" y="1089090"/>
                <a:ext cx="7981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>
                    <a:latin typeface="Tahoma" charset="0"/>
                  </a:rPr>
                  <a:t>羅倫茲變換後的分量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latin typeface="Tahoma" charset="0"/>
                  </a:rPr>
                  <a:t>，是原來分量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>
                    <a:latin typeface="Tahoma" charset="0"/>
                  </a:rPr>
                  <a:t>的線性組合。</a:t>
                </a: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36" y="1089090"/>
                <a:ext cx="7981032" cy="369332"/>
              </a:xfrm>
              <a:prstGeom prst="rect">
                <a:avLst/>
              </a:prstGeom>
              <a:blipFill>
                <a:blip r:embed="rId4"/>
                <a:stretch>
                  <a:fillRect l="-7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文字方塊 21"/>
          <p:cNvSpPr txBox="1">
            <a:spLocks noChangeArrowheads="1"/>
          </p:cNvSpPr>
          <p:nvPr/>
        </p:nvSpPr>
        <p:spPr bwMode="auto">
          <a:xfrm>
            <a:off x="912635" y="5577526"/>
            <a:ext cx="5969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兩者很像！</a:t>
            </a:r>
          </a:p>
        </p:txBody>
      </p:sp>
      <p:pic>
        <p:nvPicPr>
          <p:cNvPr id="22" name="Picture 45" descr="http://upload.wikimedia.org/wikibooks/en/3/32/Relstandard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r="2359" b="25065"/>
          <a:stretch/>
        </p:blipFill>
        <p:spPr bwMode="auto">
          <a:xfrm>
            <a:off x="4498093" y="2490181"/>
            <a:ext cx="4136687" cy="198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/>
              <p:nvPr/>
            </p:nvSpPr>
            <p:spPr>
              <a:xfrm>
                <a:off x="4266895" y="4607537"/>
                <a:ext cx="221996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95" y="4607537"/>
                <a:ext cx="2219968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/>
              <p:nvPr/>
            </p:nvSpPr>
            <p:spPr>
              <a:xfrm>
                <a:off x="4266895" y="5339169"/>
                <a:ext cx="233871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95" y="5339169"/>
                <a:ext cx="2338718" cy="567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2044DBF-D666-534A-8C69-7B86AD178978}"/>
                  </a:ext>
                </a:extLst>
              </p:cNvPr>
              <p:cNvSpPr/>
              <p:nvPr/>
            </p:nvSpPr>
            <p:spPr>
              <a:xfrm>
                <a:off x="6883015" y="5068650"/>
                <a:ext cx="189486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i="1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2044DBF-D666-534A-8C69-7B86AD178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15" y="5068650"/>
                <a:ext cx="18948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/>
              <p:nvPr/>
            </p:nvSpPr>
            <p:spPr>
              <a:xfrm>
                <a:off x="1012786" y="4690596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86" y="4690596"/>
                <a:ext cx="2219967" cy="276999"/>
              </a:xfrm>
              <a:prstGeom prst="rect">
                <a:avLst/>
              </a:prstGeom>
              <a:blipFill>
                <a:blip r:embed="rId9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/>
              <p:nvPr/>
            </p:nvSpPr>
            <p:spPr>
              <a:xfrm>
                <a:off x="1001794" y="5160983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4" y="5160983"/>
                <a:ext cx="2150012" cy="276999"/>
              </a:xfrm>
              <a:prstGeom prst="rect">
                <a:avLst/>
              </a:prstGeom>
              <a:blipFill>
                <a:blip r:embed="rId10"/>
                <a:stretch>
                  <a:fillRect l="-1754" r="-117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C8F21A-B29A-EACE-5FBC-CA28DD4BD85A}"/>
              </a:ext>
            </a:extLst>
          </p:cNvPr>
          <p:cNvSpPr txBox="1"/>
          <p:nvPr/>
        </p:nvSpPr>
        <p:spPr>
          <a:xfrm>
            <a:off x="895171" y="1961345"/>
            <a:ext cx="7739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Arial" pitchFamily="34" charset="0"/>
              </a:rPr>
              <a:t>選擇一組新的正交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座標軸後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0" lang="zh-TW" altLang="en-US" dirty="0">
                <a:latin typeface="Arial" pitchFamily="34" charset="0"/>
              </a:rPr>
              <a:t>向量的分量也會是原來分量的線性組合。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8396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2069" grpId="0"/>
      <p:bldP spid="27" grpId="0" animBg="1"/>
      <p:bldP spid="28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旋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6" y="1093957"/>
            <a:ext cx="3438155" cy="23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0881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/>
              <p:nvPr/>
            </p:nvSpPr>
            <p:spPr>
              <a:xfrm>
                <a:off x="5267416" y="3395909"/>
                <a:ext cx="242792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997946-7EE9-674C-8BE7-37B267693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16" y="3395909"/>
                <a:ext cx="2427928" cy="567207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/>
              <p:nvPr/>
            </p:nvSpPr>
            <p:spPr>
              <a:xfrm>
                <a:off x="5267416" y="3992503"/>
                <a:ext cx="2427928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862816D-029C-E144-A87F-851AAA23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16" y="3992503"/>
                <a:ext cx="2427928" cy="56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/>
              <p:nvPr/>
            </p:nvSpPr>
            <p:spPr>
              <a:xfrm>
                <a:off x="1356815" y="3614449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B9A590-47A5-4C47-84C1-2EB04CE9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15" y="3614449"/>
                <a:ext cx="2219967" cy="276999"/>
              </a:xfrm>
              <a:prstGeom prst="rect">
                <a:avLst/>
              </a:prstGeom>
              <a:blipFill>
                <a:blip r:embed="rId5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/>
              <p:nvPr/>
            </p:nvSpPr>
            <p:spPr>
              <a:xfrm>
                <a:off x="1345823" y="4084836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A5D7A8-10E6-374A-9637-18F7C54D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23" y="4084836"/>
                <a:ext cx="2150012" cy="276999"/>
              </a:xfrm>
              <a:prstGeom prst="rect">
                <a:avLst/>
              </a:prstGeom>
              <a:blipFill>
                <a:blip r:embed="rId6"/>
                <a:stretch>
                  <a:fillRect l="-2353" r="-1176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A0AC462-C7F0-BB55-0167-391027DD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6" y="839540"/>
            <a:ext cx="2522197" cy="25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27">
            <a:extLst>
              <a:ext uri="{FF2B5EF4-FFF2-40B4-BE49-F238E27FC236}">
                <a16:creationId xmlns:a16="http://schemas.microsoft.com/office/drawing/2014/main" id="{0539EF99-87F1-D027-599C-04F626FD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32" y="4980127"/>
            <a:ext cx="7278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只是時間與空間座標軸的選擇在幾何上有點非典型，如右圖。</a:t>
            </a:r>
          </a:p>
        </p:txBody>
      </p:sp>
      <p:sp>
        <p:nvSpPr>
          <p:cNvPr id="2" name="文字方塊 27">
            <a:extLst>
              <a:ext uri="{FF2B5EF4-FFF2-40B4-BE49-F238E27FC236}">
                <a16:creationId xmlns:a16="http://schemas.microsoft.com/office/drawing/2014/main" id="{FCD172AD-C2B9-A340-30C0-3615CA8F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32" y="4555223"/>
            <a:ext cx="727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羅倫茲變換可以看成一個時間與空間座標軸的重新選擇。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3AE38-CE2F-EB1E-3E22-D309755945B3}"/>
              </a:ext>
            </a:extLst>
          </p:cNvPr>
          <p:cNvSpPr txBox="1"/>
          <p:nvPr/>
        </p:nvSpPr>
        <p:spPr>
          <a:xfrm>
            <a:off x="1240931" y="5408056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這是為了光速恆定。原點發出的光的路徑在對角線上，</a:t>
            </a:r>
            <a:endParaRPr lang="en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BB7C6-37C1-557B-BE4F-C2C16AD0B23F}"/>
              </a:ext>
            </a:extLst>
          </p:cNvPr>
          <p:cNvSpPr txBox="1"/>
          <p:nvPr/>
        </p:nvSpPr>
        <p:spPr>
          <a:xfrm>
            <a:off x="1240931" y="5840807"/>
            <a:ext cx="76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若要維持對角線在變換後還是對角線，時間與空間軸只能這樣選！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34901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文字方塊 3"/>
          <p:cNvSpPr txBox="1">
            <a:spLocks noChangeArrowheads="1"/>
          </p:cNvSpPr>
          <p:nvPr/>
        </p:nvSpPr>
        <p:spPr bwMode="auto">
          <a:xfrm>
            <a:off x="2376488" y="1196975"/>
            <a:ext cx="442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所有還沒檢驗過的都要拿來確認一下！</a:t>
            </a:r>
          </a:p>
        </p:txBody>
      </p:sp>
      <p:pic>
        <p:nvPicPr>
          <p:cNvPr id="107522" name="Picture 2" descr="http://www.drfish.com.tw/material/upload/BE7B2263F11C4F8B980BFFD5894701D6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238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文字方塊 3"/>
          <p:cNvSpPr txBox="1">
            <a:spLocks noChangeArrowheads="1"/>
          </p:cNvSpPr>
          <p:nvPr/>
        </p:nvSpPr>
        <p:spPr bwMode="auto">
          <a:xfrm>
            <a:off x="2663825" y="5661025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檢驗的標準為何？</a:t>
            </a:r>
          </a:p>
        </p:txBody>
      </p:sp>
    </p:spTree>
    <p:extLst>
      <p:ext uri="{BB962C8B-B14F-4D97-AF65-F5344CB8AC3E}">
        <p14:creationId xmlns:p14="http://schemas.microsoft.com/office/powerpoint/2010/main" val="2666097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/>
          <p:cNvSpPr>
            <a:spLocks noChangeArrowheads="1"/>
          </p:cNvSpPr>
          <p:nvPr/>
        </p:nvSpPr>
        <p:spPr bwMode="auto">
          <a:xfrm>
            <a:off x="186607" y="337497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3" name="Text Box 20"/>
          <p:cNvSpPr txBox="1">
            <a:spLocks noChangeArrowheads="1"/>
          </p:cNvSpPr>
          <p:nvPr/>
        </p:nvSpPr>
        <p:spPr bwMode="auto">
          <a:xfrm>
            <a:off x="1815858" y="1151077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</a:t>
            </a:r>
          </a:p>
        </p:txBody>
      </p:sp>
      <p:sp>
        <p:nvSpPr>
          <p:cNvPr id="96264" name="Text Box 21"/>
          <p:cNvSpPr txBox="1">
            <a:spLocks noChangeArrowheads="1"/>
          </p:cNvSpPr>
          <p:nvPr/>
        </p:nvSpPr>
        <p:spPr bwMode="auto">
          <a:xfrm>
            <a:off x="6130958" y="115500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p:sp>
        <p:nvSpPr>
          <p:cNvPr id="31" name="文字方塊 22"/>
          <p:cNvSpPr txBox="1">
            <a:spLocks noChangeArrowheads="1"/>
          </p:cNvSpPr>
          <p:nvPr/>
        </p:nvSpPr>
        <p:spPr bwMode="auto">
          <a:xfrm>
            <a:off x="1100065" y="2666597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向量長度在旋轉軸旋轉下不變</a:t>
            </a:r>
          </a:p>
        </p:txBody>
      </p:sp>
      <p:sp>
        <p:nvSpPr>
          <p:cNvPr id="32" name="文字方塊 23"/>
          <p:cNvSpPr txBox="1">
            <a:spLocks noChangeArrowheads="1"/>
          </p:cNvSpPr>
          <p:nvPr/>
        </p:nvSpPr>
        <p:spPr bwMode="auto">
          <a:xfrm>
            <a:off x="4436664" y="2666751"/>
            <a:ext cx="4672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類似的分量組合在羅倫茲轉換下也是不變的。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100065" y="695095"/>
            <a:ext cx="5677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旋轉變換與羅倫茲變換的相似處還不只如此！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/>
              <p:nvPr/>
            </p:nvSpPr>
            <p:spPr>
              <a:xfrm>
                <a:off x="1208620" y="1840439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1840439"/>
                <a:ext cx="2219967" cy="276999"/>
              </a:xfrm>
              <a:prstGeom prst="rect">
                <a:avLst/>
              </a:prstGeom>
              <a:blipFill>
                <a:blip r:embed="rId2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/>
              <p:nvPr/>
            </p:nvSpPr>
            <p:spPr>
              <a:xfrm>
                <a:off x="1208620" y="2247971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2247971"/>
                <a:ext cx="2150012" cy="276999"/>
              </a:xfrm>
              <a:prstGeom prst="rect">
                <a:avLst/>
              </a:prstGeom>
              <a:blipFill>
                <a:blip r:embed="rId3"/>
                <a:stretch>
                  <a:fillRect l="-2353" r="-11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/>
              <p:nvPr/>
            </p:nvSpPr>
            <p:spPr>
              <a:xfrm>
                <a:off x="5200687" y="3149087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87" y="3149087"/>
                <a:ext cx="2388090" cy="276999"/>
              </a:xfrm>
              <a:prstGeom prst="rect">
                <a:avLst/>
              </a:prstGeom>
              <a:blipFill>
                <a:blip r:embed="rId4"/>
                <a:stretch>
                  <a:fillRect l="-529" t="-9091" r="-52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/>
              <p:nvPr/>
            </p:nvSpPr>
            <p:spPr>
              <a:xfrm>
                <a:off x="1208620" y="3173628"/>
                <a:ext cx="2012859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3173628"/>
                <a:ext cx="2012859" cy="276999"/>
              </a:xfrm>
              <a:prstGeom prst="rect">
                <a:avLst/>
              </a:prstGeom>
              <a:blipFill>
                <a:blip r:embed="rId5"/>
                <a:stretch>
                  <a:fillRect l="-1258" t="-9091" r="-62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/>
              <p:nvPr/>
            </p:nvSpPr>
            <p:spPr>
              <a:xfrm>
                <a:off x="5140324" y="3950298"/>
                <a:ext cx="318856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24" y="3950298"/>
                <a:ext cx="3188565" cy="276999"/>
              </a:xfrm>
              <a:prstGeom prst="rect">
                <a:avLst/>
              </a:prstGeom>
              <a:blipFill>
                <a:blip r:embed="rId6"/>
                <a:stretch>
                  <a:fillRect t="-4545" r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91C3B5E4-C61D-3841-A29E-91D699F7FF17}"/>
              </a:ext>
            </a:extLst>
          </p:cNvPr>
          <p:cNvSpPr txBox="1"/>
          <p:nvPr/>
        </p:nvSpPr>
        <p:spPr>
          <a:xfrm>
            <a:off x="4405492" y="3404237"/>
            <a:ext cx="412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注意空間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座標</a:t>
            </a:r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與時間的貢獻是反號的！</a:t>
            </a:r>
            <a:endParaRPr kumimoji="1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247" y="5571607"/>
                <a:ext cx="74032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/>
                  <a:t>有時就把</a:t>
                </a: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稱為</a:t>
                </a:r>
                <a:r>
                  <a:rPr kumimoji="0" lang="en-US" altLang="zh-TW" sz="1800" dirty="0">
                    <a:latin typeface="Times New Roman" pitchFamily="18" charset="0"/>
                    <a:cs typeface="Times New Roman" pitchFamily="18" charset="0"/>
                  </a:rPr>
                  <a:t>4-vector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的長度。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有時也如向量長度記為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247" y="5571607"/>
                <a:ext cx="7403267" cy="369332"/>
              </a:xfrm>
              <a:prstGeom prst="rect">
                <a:avLst/>
              </a:prstGeom>
              <a:blipFill>
                <a:blip r:embed="rId7"/>
                <a:stretch>
                  <a:fillRect l="-68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/>
              <p:nvPr/>
            </p:nvSpPr>
            <p:spPr>
              <a:xfrm>
                <a:off x="1208620" y="4784899"/>
                <a:ext cx="279538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20" y="4784899"/>
                <a:ext cx="2795381" cy="276999"/>
              </a:xfrm>
              <a:prstGeom prst="rect">
                <a:avLst/>
              </a:prstGeom>
              <a:blipFill>
                <a:blip r:embed="rId8"/>
                <a:stretch>
                  <a:fillRect l="-905" t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/>
              <p:nvPr/>
            </p:nvSpPr>
            <p:spPr>
              <a:xfrm>
                <a:off x="5464993" y="1554611"/>
                <a:ext cx="16899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993" y="1554611"/>
                <a:ext cx="1689965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/>
              <p:nvPr/>
            </p:nvSpPr>
            <p:spPr>
              <a:xfrm>
                <a:off x="5479801" y="2011739"/>
                <a:ext cx="1791744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01" y="2011739"/>
                <a:ext cx="1791744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C75C6-6760-7497-47BE-D06226FE78D0}"/>
                  </a:ext>
                </a:extLst>
              </p:cNvPr>
              <p:cNvSpPr txBox="1"/>
              <p:nvPr/>
            </p:nvSpPr>
            <p:spPr>
              <a:xfrm>
                <a:off x="1127248" y="5145307"/>
                <a:ext cx="7981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這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就是前述的proper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time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zh-TW" altLang="en-US" i="1" dirty="0">
                        <a:latin typeface="Cambria Math"/>
                      </a:rPr>
                      <m:t>𝜏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如同向量長度是旋轉不變量，</a:t>
                </a:r>
                <a14:m>
                  <m:oMath xmlns:m="http://schemas.openxmlformats.org/officeDocument/2006/math">
                    <m:r>
                      <a:rPr kumimoji="0" lang="zh-TW" altLang="en-US" i="1" dirty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是羅倫茲不變量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C75C6-6760-7497-47BE-D06226FE7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48" y="5145307"/>
                <a:ext cx="7981427" cy="369332"/>
              </a:xfrm>
              <a:prstGeom prst="rect">
                <a:avLst/>
              </a:prstGeom>
              <a:blipFill>
                <a:blip r:embed="rId12"/>
                <a:stretch>
                  <a:fillRect l="-6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68D4C23-F59D-B6A1-F5C1-DFCF204906E3}"/>
              </a:ext>
            </a:extLst>
          </p:cNvPr>
          <p:cNvSpPr txBox="1"/>
          <p:nvPr/>
        </p:nvSpPr>
        <p:spPr>
          <a:xfrm>
            <a:off x="1127248" y="4274772"/>
            <a:ext cx="247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推廣到三維空間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788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25" grpId="0" animBg="1"/>
      <p:bldP spid="5" grpId="0"/>
      <p:bldP spid="4" grpId="0"/>
      <p:bldP spid="6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2" name="Rectangle 9"/>
          <p:cNvSpPr>
            <a:spLocks noChangeArrowheads="1"/>
          </p:cNvSpPr>
          <p:nvPr/>
        </p:nvSpPr>
        <p:spPr bwMode="auto">
          <a:xfrm>
            <a:off x="-115747" y="2919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6" name="Rectangle 14"/>
          <p:cNvSpPr>
            <a:spLocks noChangeArrowheads="1"/>
          </p:cNvSpPr>
          <p:nvPr/>
        </p:nvSpPr>
        <p:spPr bwMode="auto">
          <a:xfrm>
            <a:off x="-115747" y="31183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-115747" y="31326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AC462-C7F0-BB55-0167-391027DD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74" y="713421"/>
            <a:ext cx="2970558" cy="30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E18F139-008F-427A-2E7D-4707ED1E667A}"/>
                  </a:ext>
                </a:extLst>
              </p:cNvPr>
              <p:cNvSpPr txBox="1"/>
              <p:nvPr/>
            </p:nvSpPr>
            <p:spPr>
              <a:xfrm>
                <a:off x="4748480" y="5344668"/>
                <a:ext cx="235936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E18F139-008F-427A-2E7D-4707ED1E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80" y="5344668"/>
                <a:ext cx="2359364" cy="276999"/>
              </a:xfrm>
              <a:prstGeom prst="rect">
                <a:avLst/>
              </a:prstGeom>
              <a:blipFill>
                <a:blip r:embed="rId3"/>
                <a:stretch>
                  <a:fillRect l="-535" r="-16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C88619-61DF-4455-59D8-2196D63FD91C}"/>
              </a:ext>
            </a:extLst>
          </p:cNvPr>
          <p:cNvSpPr txBox="1"/>
          <p:nvPr/>
        </p:nvSpPr>
        <p:spPr>
          <a:xfrm>
            <a:off x="1081302" y="4320261"/>
            <a:ext cx="4445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原點發出的光的路徑在對角線上，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8AB612DA-221C-4511-0821-6485363524A7}"/>
                  </a:ext>
                </a:extLst>
              </p:cNvPr>
              <p:cNvSpPr txBox="1"/>
              <p:nvPr/>
            </p:nvSpPr>
            <p:spPr>
              <a:xfrm>
                <a:off x="4604972" y="4363540"/>
                <a:ext cx="219425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8AB612DA-221C-4511-0821-648536352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72" y="4363540"/>
                <a:ext cx="2194255" cy="276999"/>
              </a:xfrm>
              <a:prstGeom prst="rect">
                <a:avLst/>
              </a:prstGeom>
              <a:blipFill>
                <a:blip r:embed="rId4"/>
                <a:stretch>
                  <a:fillRect l="-1149" t="-4348" r="-17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8B5786A-5E6E-D8AD-C76C-4C0D029E4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9777" y="4822669"/>
                <a:ext cx="35151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在新的時空座標，</a:t>
                </a:r>
                <a14:m>
                  <m:oMath xmlns:m="http://schemas.openxmlformats.org/officeDocument/2006/math">
                    <m:r>
                      <a:rPr lang="en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不變。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8B5786A-5E6E-D8AD-C76C-4C0D029E4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777" y="4822669"/>
                <a:ext cx="3515195" cy="369332"/>
              </a:xfrm>
              <a:prstGeom prst="rect">
                <a:avLst/>
              </a:prstGeom>
              <a:blipFill>
                <a:blip r:embed="rId5"/>
                <a:stretch>
                  <a:fillRect l="-143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67BB7AF-E0F8-4BB6-A6BA-6D5F0D8E98EF}"/>
              </a:ext>
            </a:extLst>
          </p:cNvPr>
          <p:cNvSpPr txBox="1"/>
          <p:nvPr/>
        </p:nvSpPr>
        <p:spPr>
          <a:xfrm>
            <a:off x="1089776" y="5764178"/>
            <a:ext cx="57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光的路徑也還在對角線上，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因此光速是守恆的。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A90638-51F9-4A5F-B325-2A0EF35BAEB0}"/>
              </a:ext>
            </a:extLst>
          </p:cNvPr>
          <p:cNvSpPr/>
          <p:nvPr/>
        </p:nvSpPr>
        <p:spPr>
          <a:xfrm>
            <a:off x="5526954" y="5278344"/>
            <a:ext cx="323621" cy="38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ED9AD6-5B09-91BA-1B5F-90067B08BB51}"/>
                  </a:ext>
                </a:extLst>
              </p:cNvPr>
              <p:cNvSpPr txBox="1"/>
              <p:nvPr/>
            </p:nvSpPr>
            <p:spPr>
              <a:xfrm>
                <a:off x="6209372" y="3904412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ED9AD6-5B09-91BA-1B5F-90067B08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72" y="3904412"/>
                <a:ext cx="2388090" cy="276999"/>
              </a:xfrm>
              <a:prstGeom prst="rect">
                <a:avLst/>
              </a:prstGeom>
              <a:blipFill>
                <a:blip r:embed="rId6"/>
                <a:stretch>
                  <a:fillRect l="-1064" t="-4348" r="-53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B4961A-D3F4-2705-5FAA-E7C86EF16499}"/>
              </a:ext>
            </a:extLst>
          </p:cNvPr>
          <p:cNvSpPr txBox="1"/>
          <p:nvPr/>
        </p:nvSpPr>
        <p:spPr>
          <a:xfrm>
            <a:off x="1089777" y="3851685"/>
            <a:ext cx="557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可以說羅倫茲變換就是保持這個組合不變的變換：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4FAB-C4A3-267D-D605-1B556D8556A5}"/>
              </a:ext>
            </a:extLst>
          </p:cNvPr>
          <p:cNvSpPr txBox="1"/>
          <p:nvPr/>
        </p:nvSpPr>
        <p:spPr>
          <a:xfrm>
            <a:off x="1081302" y="5291674"/>
            <a:ext cx="352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以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新的時空座標，光的路徑滿足：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533366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5656011" y="60914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2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96263" name="Text Box 20"/>
          <p:cNvSpPr txBox="1">
            <a:spLocks noChangeArrowheads="1"/>
          </p:cNvSpPr>
          <p:nvPr/>
        </p:nvSpPr>
        <p:spPr bwMode="auto">
          <a:xfrm>
            <a:off x="1837131" y="758191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</a:t>
            </a:r>
          </a:p>
        </p:txBody>
      </p:sp>
      <p:sp>
        <p:nvSpPr>
          <p:cNvPr id="96264" name="Text Box 21"/>
          <p:cNvSpPr txBox="1">
            <a:spLocks noChangeArrowheads="1"/>
          </p:cNvSpPr>
          <p:nvPr/>
        </p:nvSpPr>
        <p:spPr bwMode="auto">
          <a:xfrm>
            <a:off x="6166282" y="6096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羅倫茲變換</a:t>
            </a:r>
          </a:p>
        </p:txBody>
      </p:sp>
      <p:sp>
        <p:nvSpPr>
          <p:cNvPr id="31" name="文字方塊 22"/>
          <p:cNvSpPr txBox="1">
            <a:spLocks noChangeArrowheads="1"/>
          </p:cNvSpPr>
          <p:nvPr/>
        </p:nvSpPr>
        <p:spPr bwMode="auto">
          <a:xfrm>
            <a:off x="1135389" y="2121271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向量長度在旋轉軸旋轉下不變</a:t>
            </a:r>
          </a:p>
        </p:txBody>
      </p:sp>
      <p:sp>
        <p:nvSpPr>
          <p:cNvPr id="32" name="文字方塊 23"/>
          <p:cNvSpPr txBox="1">
            <a:spLocks noChangeArrowheads="1"/>
          </p:cNvSpPr>
          <p:nvPr/>
        </p:nvSpPr>
        <p:spPr bwMode="auto">
          <a:xfrm>
            <a:off x="4471988" y="2121425"/>
            <a:ext cx="4672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類似的分量組合在羅倫茲轉換下也是不變的。</a:t>
            </a:r>
          </a:p>
        </p:txBody>
      </p:sp>
      <p:sp>
        <p:nvSpPr>
          <p:cNvPr id="96274" name="文字方塊 1"/>
          <p:cNvSpPr txBox="1">
            <a:spLocks noChangeArrowheads="1"/>
          </p:cNvSpPr>
          <p:nvPr/>
        </p:nvSpPr>
        <p:spPr bwMode="auto">
          <a:xfrm>
            <a:off x="3137615" y="4513789"/>
            <a:ext cx="4094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這是一個羅倫茲不變量（純量）！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137042" y="381853"/>
            <a:ext cx="5677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latin typeface="Arial" pitchFamily="34" charset="0"/>
              </a:rPr>
              <a:t>旋轉變換與羅倫茲變換的相似處還不只如此！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/>
              <p:nvPr/>
            </p:nvSpPr>
            <p:spPr>
              <a:xfrm>
                <a:off x="1243944" y="1295113"/>
                <a:ext cx="221996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8E8ED08-6E05-194B-9CDD-1B0A03091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1295113"/>
                <a:ext cx="2219967" cy="276999"/>
              </a:xfrm>
              <a:prstGeom prst="rect">
                <a:avLst/>
              </a:prstGeom>
              <a:blipFill>
                <a:blip r:embed="rId2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/>
              <p:nvPr/>
            </p:nvSpPr>
            <p:spPr>
              <a:xfrm>
                <a:off x="1243944" y="1702645"/>
                <a:ext cx="2150012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14EC4AC-A653-D945-BA13-1440D3AE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1702645"/>
                <a:ext cx="2150012" cy="276999"/>
              </a:xfrm>
              <a:prstGeom prst="rect">
                <a:avLst/>
              </a:prstGeom>
              <a:blipFill>
                <a:blip r:embed="rId3"/>
                <a:stretch>
                  <a:fillRect l="-1754" r="-1170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/>
              <p:nvPr/>
            </p:nvSpPr>
            <p:spPr>
              <a:xfrm>
                <a:off x="5236011" y="2603761"/>
                <a:ext cx="2388090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2F9AAF6-C3CA-0C4B-9B5F-E712FE5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11" y="2603761"/>
                <a:ext cx="2388090" cy="276999"/>
              </a:xfrm>
              <a:prstGeom prst="rect">
                <a:avLst/>
              </a:prstGeom>
              <a:blipFill>
                <a:blip r:embed="rId4"/>
                <a:stretch>
                  <a:fillRect l="-1058" b="-41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/>
              <p:nvPr/>
            </p:nvSpPr>
            <p:spPr>
              <a:xfrm>
                <a:off x="1243944" y="2628302"/>
                <a:ext cx="2012859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AD4879A-8F20-2142-8521-F403434E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44" y="2628302"/>
                <a:ext cx="2012859" cy="276999"/>
              </a:xfrm>
              <a:prstGeom prst="rect">
                <a:avLst/>
              </a:prstGeom>
              <a:blipFill>
                <a:blip r:embed="rId5"/>
                <a:stretch>
                  <a:fillRect l="-625" t="-4348" r="-625" b="-2608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/>
              <p:nvPr/>
            </p:nvSpPr>
            <p:spPr>
              <a:xfrm>
                <a:off x="5527406" y="4946621"/>
                <a:ext cx="318856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0124BE-257C-A54A-8BE6-F886E8B9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406" y="4946621"/>
                <a:ext cx="3188565" cy="276999"/>
              </a:xfrm>
              <a:prstGeom prst="rect">
                <a:avLst/>
              </a:prstGeom>
              <a:blipFill>
                <a:blip r:embed="rId6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/>
              <p:nvPr/>
            </p:nvSpPr>
            <p:spPr>
              <a:xfrm>
                <a:off x="1102080" y="3609374"/>
                <a:ext cx="4943405" cy="66858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1CB647F-B33E-E446-9C02-DF3084E4C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0" y="3609374"/>
                <a:ext cx="4943405" cy="668581"/>
              </a:xfrm>
              <a:prstGeom prst="rect">
                <a:avLst/>
              </a:prstGeom>
              <a:blipFill>
                <a:blip r:embed="rId7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/>
              <p:nvPr/>
            </p:nvSpPr>
            <p:spPr>
              <a:xfrm>
                <a:off x="1114879" y="4560234"/>
                <a:ext cx="195790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291B3B4-402B-5B4B-AC41-ABF74FD96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79" y="4560234"/>
                <a:ext cx="1957908" cy="276999"/>
              </a:xfrm>
              <a:prstGeom prst="rect">
                <a:avLst/>
              </a:prstGeom>
              <a:blipFill>
                <a:blip r:embed="rId8"/>
                <a:stretch>
                  <a:fillRect l="-1290" t="-4348" r="-6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91C3B5E4-C61D-3841-A29E-91D699F7FF17}"/>
              </a:ext>
            </a:extLst>
          </p:cNvPr>
          <p:cNvSpPr txBox="1"/>
          <p:nvPr/>
        </p:nvSpPr>
        <p:spPr>
          <a:xfrm>
            <a:off x="1050052" y="4903304"/>
            <a:ext cx="479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Times New Roman" pitchFamily="18" charset="0"/>
                <a:cs typeface="Times New Roman" pitchFamily="18" charset="0"/>
              </a:rPr>
              <a:t>注意空間分量與時間分量的貢獻是反號的！</a:t>
            </a:r>
            <a:endParaRPr kumimoji="1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879" y="5764979"/>
                <a:ext cx="71715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0" lang="zh-TW" altLang="en-US" sz="180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</a:rPr>
                  <a:t>在所有慣性座標系觀察都相等。</a:t>
                </a:r>
                <a14:m>
                  <m:oMath xmlns:m="http://schemas.openxmlformats.org/officeDocument/2006/math">
                    <m:r>
                      <a:rPr kumimoji="0" lang="zh-TW" altLang="en-US" sz="1800" i="1" dirty="0">
                        <a:latin typeface="Cambria Math"/>
                      </a:rPr>
                      <m:t>𝜏</m:t>
                    </m:r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在羅倫茲變換下是不變量！</a:t>
                </a:r>
                <a:endParaRPr kumimoji="0" lang="el-GR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E186454-51F0-37C4-4069-C5301F79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879" y="5764979"/>
                <a:ext cx="7171529" cy="369332"/>
              </a:xfrm>
              <a:prstGeom prst="rect">
                <a:avLst/>
              </a:prstGeom>
              <a:blipFill>
                <a:blip r:embed="rId9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/>
              <p:nvPr/>
            </p:nvSpPr>
            <p:spPr>
              <a:xfrm>
                <a:off x="1135389" y="5417685"/>
                <a:ext cx="1764649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3EC2F2A-D57A-19EE-7956-8F036F02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9" y="5417685"/>
                <a:ext cx="1764649" cy="276999"/>
              </a:xfrm>
              <a:prstGeom prst="rect">
                <a:avLst/>
              </a:prstGeom>
              <a:blipFill>
                <a:blip r:embed="rId10"/>
                <a:stretch>
                  <a:fillRect l="-1429" t="-4348" r="-714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/>
              <p:nvPr/>
            </p:nvSpPr>
            <p:spPr>
              <a:xfrm>
                <a:off x="1098008" y="6149117"/>
                <a:ext cx="8551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47D95A-655F-D3E5-65D7-59B9A11E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08" y="6149117"/>
                <a:ext cx="8551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/>
              <p:nvPr/>
            </p:nvSpPr>
            <p:spPr>
              <a:xfrm>
                <a:off x="6430056" y="3884190"/>
                <a:ext cx="1771257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28">
                <a:extLst>
                  <a:ext uri="{FF2B5EF4-FFF2-40B4-BE49-F238E27FC236}">
                    <a16:creationId xmlns:a16="http://schemas.microsoft.com/office/drawing/2014/main" id="{9D32D096-C576-EE8E-6B4B-E7E88DCD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056" y="3884190"/>
                <a:ext cx="1771257" cy="369332"/>
              </a:xfrm>
              <a:prstGeom prst="rect">
                <a:avLst/>
              </a:prstGeom>
              <a:blipFill>
                <a:blip r:embed="rId1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AFE6D646-B338-6631-1246-49AC2B25CA76}"/>
                  </a:ext>
                </a:extLst>
              </p:cNvPr>
              <p:cNvSpPr txBox="1"/>
              <p:nvPr/>
            </p:nvSpPr>
            <p:spPr>
              <a:xfrm>
                <a:off x="3192391" y="6210054"/>
                <a:ext cx="4568174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AFE6D646-B338-6631-1246-49AC2B25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91" y="6210054"/>
                <a:ext cx="4568174" cy="276999"/>
              </a:xfrm>
              <a:prstGeom prst="rect">
                <a:avLst/>
              </a:prstGeom>
              <a:blipFill>
                <a:blip r:embed="rId13"/>
                <a:stretch>
                  <a:fillRect l="-277" t="-9091" b="-272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/>
              <p:nvPr/>
            </p:nvSpPr>
            <p:spPr>
              <a:xfrm>
                <a:off x="5500317" y="1009285"/>
                <a:ext cx="16899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3" name="矩形 12">
                <a:extLst>
                  <a:ext uri="{FF2B5EF4-FFF2-40B4-BE49-F238E27FC236}">
                    <a16:creationId xmlns:a16="http://schemas.microsoft.com/office/drawing/2014/main" id="{B1581E93-0271-FD94-F925-3E528B34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317" y="1009285"/>
                <a:ext cx="1689965" cy="3693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/>
              <p:nvPr/>
            </p:nvSpPr>
            <p:spPr>
              <a:xfrm>
                <a:off x="5515125" y="1466413"/>
                <a:ext cx="1791744" cy="5821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0" name="矩形 13">
                <a:extLst>
                  <a:ext uri="{FF2B5EF4-FFF2-40B4-BE49-F238E27FC236}">
                    <a16:creationId xmlns:a16="http://schemas.microsoft.com/office/drawing/2014/main" id="{9E3212EC-CA8D-F28C-91D2-1CF4B43C7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25" y="1466413"/>
                <a:ext cx="1791744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6274" grpId="0"/>
      <p:bldP spid="2" grpId="0" animBg="1"/>
      <p:bldP spid="25" grpId="0" animBg="1"/>
      <p:bldP spid="26" grpId="0" animBg="1"/>
      <p:bldP spid="27" grpId="0" animBg="1"/>
      <p:bldP spid="5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63539" y="4343612"/>
            <a:ext cx="781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latin typeface="+mn-lt"/>
              </a:rPr>
              <a:t>因此牛頓動量的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變換公式很複雜，是非線性的組合</a:t>
            </a:r>
            <a:r>
              <a:rPr lang="zh-TW" altLang="en-US" dirty="0">
                <a:latin typeface="+mn-lt"/>
              </a:rPr>
              <a:t>（就是速度加成公式），</a:t>
            </a:r>
            <a:endParaRPr lang="zh-TW" altLang="en-US" dirty="0">
              <a:latin typeface="Arial" pitchFamily="34" charset="0"/>
            </a:endParaRPr>
          </a:p>
        </p:txBody>
      </p:sp>
      <p:sp>
        <p:nvSpPr>
          <p:cNvPr id="1167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FB72A17-F273-4347-A7BC-73A4BCE66C52}"/>
                  </a:ext>
                </a:extLst>
              </p:cNvPr>
              <p:cNvSpPr txBox="1"/>
              <p:nvPr/>
            </p:nvSpPr>
            <p:spPr>
              <a:xfrm>
                <a:off x="4046604" y="2005245"/>
                <a:ext cx="1842171" cy="5203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FB72A17-F273-4347-A7BC-73A4BCE6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04" y="2005245"/>
                <a:ext cx="1842171" cy="520399"/>
              </a:xfrm>
              <a:prstGeom prst="rect">
                <a:avLst/>
              </a:prstGeom>
              <a:blipFill>
                <a:blip r:embed="rId2"/>
                <a:stretch>
                  <a:fillRect l="-2740" t="-2381" r="-1370" b="-1428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40BA12F-6C09-DC49-A0CB-D421453EADE9}"/>
                  </a:ext>
                </a:extLst>
              </p:cNvPr>
              <p:cNvSpPr txBox="1"/>
              <p:nvPr/>
            </p:nvSpPr>
            <p:spPr>
              <a:xfrm>
                <a:off x="2762613" y="4928608"/>
                <a:ext cx="3518784" cy="67095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40BA12F-6C09-DC49-A0CB-D421453E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13" y="4928608"/>
                <a:ext cx="3518784" cy="670953"/>
              </a:xfrm>
              <a:prstGeom prst="rect">
                <a:avLst/>
              </a:prstGeom>
              <a:blipFill>
                <a:blip r:embed="rId3"/>
                <a:stretch>
                  <a:fillRect l="-1079" r="-360" b="-54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6906881D-7777-1BA8-35D6-859DBC522F76}"/>
                  </a:ext>
                </a:extLst>
              </p:cNvPr>
              <p:cNvSpPr txBox="1"/>
              <p:nvPr/>
            </p:nvSpPr>
            <p:spPr>
              <a:xfrm>
                <a:off x="1150671" y="2660873"/>
                <a:ext cx="73437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>
                    <a:latin typeface="Tahoma" charset="0"/>
                  </a:rPr>
                  <a:t>分子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與分母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>
                    <a:latin typeface="Tahoma" charset="0"/>
                  </a:rPr>
                  <a:t>在羅倫茲變換下，都會變換為原來分量的線性組合</a:t>
                </a:r>
              </a:p>
            </p:txBody>
          </p:sp>
        </mc:Choice>
        <mc:Fallback xmlns="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6906881D-7777-1BA8-35D6-859DBC52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71" y="2660873"/>
                <a:ext cx="7343776" cy="369332"/>
              </a:xfrm>
              <a:prstGeom prst="rect">
                <a:avLst/>
              </a:prstGeom>
              <a:blipFill>
                <a:blip r:embed="rId4"/>
                <a:stretch>
                  <a:fillRect l="-691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4747E421-275F-69F1-0316-FCAA40232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539" y="1094024"/>
            <a:ext cx="471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牛頓的動量守恆定律不滿足相對性原則！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66B3BF5-506C-B542-7148-456BD80E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051" y="1562337"/>
            <a:ext cx="4716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牛頓的動量守恆定律必須修正！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:a16="http://schemas.microsoft.com/office/drawing/2014/main" id="{5AE677CF-364D-7A79-0A5C-181DDBC6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71" y="2083259"/>
            <a:ext cx="289593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如何修正？問題的所在是：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B32C0EEE-BA7C-5869-17E1-C85774489758}"/>
                  </a:ext>
                </a:extLst>
              </p:cNvPr>
              <p:cNvSpPr/>
              <p:nvPr/>
            </p:nvSpPr>
            <p:spPr>
              <a:xfrm>
                <a:off x="4081532" y="3071214"/>
                <a:ext cx="206136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6" name="矩形 12">
                <a:extLst>
                  <a:ext uri="{FF2B5EF4-FFF2-40B4-BE49-F238E27FC236}">
                    <a16:creationId xmlns:a16="http://schemas.microsoft.com/office/drawing/2014/main" id="{B32C0EEE-BA7C-5869-17E1-C8577448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32" y="3071214"/>
                <a:ext cx="206136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3">
                <a:extLst>
                  <a:ext uri="{FF2B5EF4-FFF2-40B4-BE49-F238E27FC236}">
                    <a16:creationId xmlns:a16="http://schemas.microsoft.com/office/drawing/2014/main" id="{393AD5C5-6BD2-E291-3EA9-3F9AFA1EAA94}"/>
                  </a:ext>
                </a:extLst>
              </p:cNvPr>
              <p:cNvSpPr/>
              <p:nvPr/>
            </p:nvSpPr>
            <p:spPr>
              <a:xfrm>
                <a:off x="4096340" y="3528342"/>
                <a:ext cx="225055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8" name="矩形 13">
                <a:extLst>
                  <a:ext uri="{FF2B5EF4-FFF2-40B4-BE49-F238E27FC236}">
                    <a16:creationId xmlns:a16="http://schemas.microsoft.com/office/drawing/2014/main" id="{393AD5C5-6BD2-E291-3EA9-3F9AFA1EA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40" y="3528342"/>
                <a:ext cx="2250550" cy="56720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13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Text Box 6"/>
              <p:cNvSpPr txBox="1">
                <a:spLocks noChangeArrowheads="1"/>
              </p:cNvSpPr>
              <p:nvPr/>
            </p:nvSpPr>
            <p:spPr bwMode="auto">
              <a:xfrm>
                <a:off x="978112" y="2544742"/>
                <a:ext cx="783200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三維動量是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動量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+mn-lt"/>
                  </a:rPr>
                  <a:t>的空間分量！</a:t>
                </a:r>
                <a:r>
                  <a:rPr lang="zh-TW" altLang="en-US" dirty="0">
                    <a:solidFill>
                      <a:srgbClr val="FF0000"/>
                    </a:solidFill>
                    <a:latin typeface="Arial" pitchFamily="34" charset="0"/>
                  </a:rPr>
                  <a:t>能量是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動量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的時間分量！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112" y="2544742"/>
                <a:ext cx="7832006" cy="369332"/>
              </a:xfrm>
              <a:prstGeom prst="rect">
                <a:avLst/>
              </a:prstGeom>
              <a:blipFill>
                <a:blip r:embed="rId2"/>
                <a:stretch>
                  <a:fillRect l="-647" t="-6667" b="-2333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65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7769" name="文字方塊 15"/>
          <p:cNvSpPr txBox="1">
            <a:spLocks noChangeArrowheads="1"/>
          </p:cNvSpPr>
          <p:nvPr/>
        </p:nvSpPr>
        <p:spPr bwMode="auto">
          <a:xfrm>
            <a:off x="978112" y="2959017"/>
            <a:ext cx="752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這有前例可循：因為位置是向量，時間是純量，故兩者的商，速度是向量。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1" name="文字方塊 18"/>
              <p:cNvSpPr txBox="1">
                <a:spLocks noChangeArrowheads="1"/>
              </p:cNvSpPr>
              <p:nvPr/>
            </p:nvSpPr>
            <p:spPr bwMode="auto">
              <a:xfrm>
                <a:off x="1026953" y="1431120"/>
                <a:ext cx="7281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latin typeface="Arial" pitchFamily="34" charset="0"/>
                  </a:rPr>
                  <a:t>我們將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TW" sz="1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altLang="zh-TW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kumimoji="0" lang="zh-TW" altLang="en-US" sz="1800" i="1"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除以不變量</a:t>
                </a:r>
                <a:r>
                  <a:rPr kumimoji="0" lang="el-GR" altLang="zh-TW" sz="1800" dirty="0" err="1">
                    <a:latin typeface="Times New Roman" pitchFamily="18" charset="0"/>
                  </a:rPr>
                  <a:t>Δ</a:t>
                </a:r>
                <a:r>
                  <a:rPr kumimoji="0" lang="el-GR" altLang="zh-TW" sz="1800" i="1" dirty="0" err="1">
                    <a:latin typeface="Times New Roman" pitchFamily="18" charset="0"/>
                  </a:rPr>
                  <a:t>τ</a:t>
                </a:r>
                <a:r>
                  <a:rPr kumimoji="0" lang="zh-TW" altLang="en-US" sz="1800" dirty="0">
                    <a:latin typeface="Times New Roman" pitchFamily="18" charset="0"/>
                  </a:rPr>
                  <a:t>，</a:t>
                </a:r>
                <a:r>
                  <a:rPr lang="zh-TW" altLang="en-US" sz="1800" dirty="0">
                    <a:latin typeface="Tahoma" charset="0"/>
                  </a:rPr>
                  <a:t>就得到一個新的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lang="zh-TW" altLang="en-US" sz="1800" dirty="0">
                    <a:latin typeface="Tahoma" charset="0"/>
                  </a:rPr>
                  <a:t>的動量</a:t>
                </a:r>
                <a:r>
                  <a:rPr kumimoji="0" lang="zh-TW" altLang="en-US" sz="1800" dirty="0">
                    <a:latin typeface="Times New Roman" pitchFamily="18" charset="0"/>
                  </a:rPr>
                  <a:t>。</a:t>
                </a:r>
                <a:endParaRPr lang="zh-TW" alt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117771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953" y="1431120"/>
                <a:ext cx="7281669" cy="369332"/>
              </a:xfrm>
              <a:prstGeom prst="rect">
                <a:avLst/>
              </a:prstGeom>
              <a:blipFill>
                <a:blip r:embed="rId3"/>
                <a:stretch>
                  <a:fillRect l="-69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AEC2A2F-24F4-D74B-8144-B64E9D6A505F}"/>
                  </a:ext>
                </a:extLst>
              </p:cNvPr>
              <p:cNvSpPr txBox="1"/>
              <p:nvPr/>
            </p:nvSpPr>
            <p:spPr>
              <a:xfrm>
                <a:off x="1084490" y="1911050"/>
                <a:ext cx="5662769" cy="53181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AEC2A2F-24F4-D74B-8144-B64E9D6A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0" y="1911050"/>
                <a:ext cx="5662769" cy="531812"/>
              </a:xfrm>
              <a:prstGeom prst="rect">
                <a:avLst/>
              </a:prstGeom>
              <a:blipFill>
                <a:blip r:embed="rId4"/>
                <a:stretch>
                  <a:fillRect l="-224"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66B5D9-F073-E042-BD14-08E21F108B63}"/>
                  </a:ext>
                </a:extLst>
              </p:cNvPr>
              <p:cNvSpPr txBox="1"/>
              <p:nvPr/>
            </p:nvSpPr>
            <p:spPr>
              <a:xfrm>
                <a:off x="1084490" y="3422852"/>
                <a:ext cx="745268" cy="5446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66B5D9-F073-E042-BD14-08E21F108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0" y="3422852"/>
                <a:ext cx="745268" cy="544636"/>
              </a:xfrm>
              <a:prstGeom prst="rect">
                <a:avLst/>
              </a:prstGeom>
              <a:blipFill>
                <a:blip r:embed="rId5"/>
                <a:stretch>
                  <a:fillRect l="-5085" t="-18182" r="-508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6">
            <a:extLst>
              <a:ext uri="{FF2B5EF4-FFF2-40B4-BE49-F238E27FC236}">
                <a16:creationId xmlns:a16="http://schemas.microsoft.com/office/drawing/2014/main" id="{C7138493-D5BD-FB8E-8737-FEC53095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46" y="4971565"/>
            <a:ext cx="77041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Tahoma" charset="0"/>
              </a:rPr>
              <a:t>動量守恆與能量守恆便整合成一個定律</a:t>
            </a:r>
            <a:r>
              <a:rPr lang="zh-TW" altLang="en-US" dirty="0">
                <a:solidFill>
                  <a:srgbClr val="FF0000"/>
                </a:solidFill>
                <a:latin typeface="Tahoma" charset="0"/>
              </a:rPr>
              <a:t>：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7">
                <a:extLst>
                  <a:ext uri="{FF2B5EF4-FFF2-40B4-BE49-F238E27FC236}">
                    <a16:creationId xmlns:a16="http://schemas.microsoft.com/office/drawing/2014/main" id="{ECEAF86A-C1DC-DD36-008C-E019155EFAFD}"/>
                  </a:ext>
                </a:extLst>
              </p:cNvPr>
              <p:cNvSpPr txBox="1"/>
              <p:nvPr/>
            </p:nvSpPr>
            <p:spPr>
              <a:xfrm>
                <a:off x="1060682" y="4204696"/>
                <a:ext cx="3861826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7">
                <a:extLst>
                  <a:ext uri="{FF2B5EF4-FFF2-40B4-BE49-F238E27FC236}">
                    <a16:creationId xmlns:a16="http://schemas.microsoft.com/office/drawing/2014/main" id="{ECEAF86A-C1DC-DD36-008C-E019155E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82" y="4204696"/>
                <a:ext cx="3861826" cy="531812"/>
              </a:xfrm>
              <a:prstGeom prst="rect">
                <a:avLst/>
              </a:prstGeom>
              <a:blipFill>
                <a:blip r:embed="rId6"/>
                <a:stretch>
                  <a:fillRect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C55A3FA0-05FA-4457-8756-22758920B052}"/>
                  </a:ext>
                </a:extLst>
              </p:cNvPr>
              <p:cNvSpPr txBox="1"/>
              <p:nvPr/>
            </p:nvSpPr>
            <p:spPr>
              <a:xfrm>
                <a:off x="5337205" y="4295619"/>
                <a:ext cx="94878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C55A3FA0-05FA-4457-8756-22758920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05" y="4295619"/>
                <a:ext cx="948785" cy="276999"/>
              </a:xfrm>
              <a:prstGeom prst="rect">
                <a:avLst/>
              </a:prstGeom>
              <a:blipFill>
                <a:blip r:embed="rId7"/>
                <a:stretch>
                  <a:fillRect l="-5333" t="-31818" r="-2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7E478662-1090-9E89-399F-B8C400883954}"/>
                  </a:ext>
                </a:extLst>
              </p:cNvPr>
              <p:cNvSpPr txBox="1"/>
              <p:nvPr/>
            </p:nvSpPr>
            <p:spPr bwMode="auto">
              <a:xfrm>
                <a:off x="6447009" y="4249453"/>
                <a:ext cx="124123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7E478662-1090-9E89-399F-B8C400883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7009" y="4249453"/>
                <a:ext cx="124123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9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6980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1" name="文字方塊 11"/>
              <p:cNvSpPr txBox="1">
                <a:spLocks noChangeArrowheads="1"/>
              </p:cNvSpPr>
              <p:nvPr/>
            </p:nvSpPr>
            <p:spPr bwMode="auto">
              <a:xfrm>
                <a:off x="1179342" y="1241387"/>
                <a:ext cx="5403850" cy="5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cs typeface="Times New Roman" pitchFamily="18" charset="0"/>
                  </a:rPr>
                  <a:t>動量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的類似組合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8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呢？</a:t>
                </a:r>
              </a:p>
            </p:txBody>
          </p:sp>
        </mc:Choice>
        <mc:Fallback xmlns="">
          <p:sp>
            <p:nvSpPr>
              <p:cNvPr id="126981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9342" y="1241387"/>
                <a:ext cx="5403850" cy="561564"/>
              </a:xfrm>
              <a:prstGeom prst="rect">
                <a:avLst/>
              </a:prstGeom>
              <a:blipFill>
                <a:blip r:embed="rId2"/>
                <a:stretch>
                  <a:fillRect l="-937" b="-2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3" name="文字方塊 13"/>
          <p:cNvSpPr txBox="1">
            <a:spLocks noChangeArrowheads="1"/>
          </p:cNvSpPr>
          <p:nvPr/>
        </p:nvSpPr>
        <p:spPr bwMode="auto">
          <a:xfrm>
            <a:off x="1178531" y="3055421"/>
            <a:ext cx="6316663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質量是一個粒子四維動量的長度，是一個羅倫茲不變量。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/>
              <p:nvPr/>
            </p:nvSpPr>
            <p:spPr>
              <a:xfrm>
                <a:off x="1185149" y="3971243"/>
                <a:ext cx="23516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49" y="3971243"/>
                <a:ext cx="2351606" cy="555858"/>
              </a:xfrm>
              <a:prstGeom prst="rect">
                <a:avLst/>
              </a:prstGeom>
              <a:blipFill>
                <a:blip r:embed="rId3"/>
                <a:stretch>
                  <a:fillRect l="-2151" r="-53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/>
              <p:nvPr/>
            </p:nvSpPr>
            <p:spPr>
              <a:xfrm>
                <a:off x="1178531" y="6052144"/>
                <a:ext cx="112941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31" y="6052144"/>
                <a:ext cx="1129412" cy="276999"/>
              </a:xfrm>
              <a:prstGeom prst="rect">
                <a:avLst/>
              </a:prstGeom>
              <a:blipFill>
                <a:blip r:embed="rId4"/>
                <a:stretch>
                  <a:fillRect l="-4444" t="-4348" r="-111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/>
              <p:nvPr/>
            </p:nvSpPr>
            <p:spPr>
              <a:xfrm>
                <a:off x="1179342" y="1951826"/>
                <a:ext cx="6399188" cy="97033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42" y="1951826"/>
                <a:ext cx="6399188" cy="970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/>
              <p:nvPr/>
            </p:nvSpPr>
            <p:spPr>
              <a:xfrm>
                <a:off x="1196425" y="5259610"/>
                <a:ext cx="3478068" cy="64979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𝑐𝑑𝑡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25" y="5259610"/>
                <a:ext cx="3478068" cy="649793"/>
              </a:xfrm>
              <a:prstGeom prst="rect">
                <a:avLst/>
              </a:prstGeom>
              <a:blipFill>
                <a:blip r:embed="rId6"/>
                <a:stretch>
                  <a:fillRect l="-1455" r="-36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/>
              <p:nvPr/>
            </p:nvSpPr>
            <p:spPr>
              <a:xfrm>
                <a:off x="4896865" y="5478113"/>
                <a:ext cx="216379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65" y="5478113"/>
                <a:ext cx="2163797" cy="276999"/>
              </a:xfrm>
              <a:prstGeom prst="rect">
                <a:avLst/>
              </a:prstGeom>
              <a:blipFill>
                <a:blip r:embed="rId7"/>
                <a:stretch>
                  <a:fillRect l="-585" t="-4348" r="-58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7A1A1E75-9334-B9A5-38E2-12E6A6C7AD97}"/>
                  </a:ext>
                </a:extLst>
              </p:cNvPr>
              <p:cNvSpPr txBox="1"/>
              <p:nvPr/>
            </p:nvSpPr>
            <p:spPr>
              <a:xfrm>
                <a:off x="1231540" y="888576"/>
                <a:ext cx="6263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zh-TW" altLang="en-US" dirty="0">
                    <a:cs typeface="Times New Roman" pitchFamily="18" charset="0"/>
                  </a:rPr>
                  <a:t>時間與空間的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4-vector</a:t>
                </a:r>
                <a:r>
                  <a:rPr kumimoji="1" lang="zh-TW" altLang="en-US" dirty="0">
                    <a:cs typeface="Times New Roman" pitchFamily="18" charset="0"/>
                  </a:rPr>
                  <a:t>長度組合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zh-TW" altLang="en-US" dirty="0">
                    <a:latin typeface="Times New Roman" pitchFamily="18" charset="0"/>
                    <a:cs typeface="Times New Roman" pitchFamily="18" charset="0"/>
                  </a:rPr>
                  <a:t>是不變量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7A1A1E75-9334-B9A5-38E2-12E6A6C7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40" y="888576"/>
                <a:ext cx="6263654" cy="276999"/>
              </a:xfrm>
              <a:prstGeom prst="rect">
                <a:avLst/>
              </a:prstGeom>
              <a:blipFill>
                <a:blip r:embed="rId8"/>
                <a:stretch>
                  <a:fillRect l="-2222" t="-2727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C477FC1-4CAD-2F20-CC88-38D387532A52}"/>
              </a:ext>
            </a:extLst>
          </p:cNvPr>
          <p:cNvSpPr txBox="1"/>
          <p:nvPr/>
        </p:nvSpPr>
        <p:spPr>
          <a:xfrm>
            <a:off x="1099509" y="3551127"/>
            <a:ext cx="29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推廣到三維空間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C191A-3116-32E0-4D0F-4516F0E1116F}"/>
              </a:ext>
            </a:extLst>
          </p:cNvPr>
          <p:cNvSpPr txBox="1"/>
          <p:nvPr/>
        </p:nvSpPr>
        <p:spPr>
          <a:xfrm>
            <a:off x="1178531" y="4730044"/>
            <a:ext cx="211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另一證明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7567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00709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00713" name="文字方塊 14"/>
          <p:cNvSpPr txBox="1">
            <a:spLocks noChangeArrowheads="1"/>
          </p:cNvSpPr>
          <p:nvPr/>
        </p:nvSpPr>
        <p:spPr bwMode="auto">
          <a:xfrm>
            <a:off x="1333816" y="2743259"/>
            <a:ext cx="7203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Arial" charset="0"/>
              </a:rPr>
              <a:t>這就是質量的現代定義！對一個基本粒子是一個定值常數。</a:t>
            </a:r>
          </a:p>
        </p:txBody>
      </p:sp>
      <p:sp>
        <p:nvSpPr>
          <p:cNvPr id="16" name="文字方塊 4"/>
          <p:cNvSpPr txBox="1">
            <a:spLocks noChangeArrowheads="1"/>
          </p:cNvSpPr>
          <p:nvPr/>
        </p:nvSpPr>
        <p:spPr bwMode="auto">
          <a:xfrm>
            <a:off x="1333816" y="2061620"/>
            <a:ext cx="568625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cs typeface="Times New Roman" pitchFamily="18" charset="0"/>
              </a:rPr>
              <a:t>這兩個量都可以直接測量。</a:t>
            </a:r>
          </a:p>
        </p:txBody>
      </p:sp>
      <p:pic>
        <p:nvPicPr>
          <p:cNvPr id="17" name="Picture 2" descr="&amp;lt;strong&amp;gt;Figure 2.&amp;lt;/strong&amp;gt; Event recorded with the CMS detector in 2012 at a proton-proton centre-of-mass energy of 8 TeV. The event shows characteristics expected from the decay of the SM Higgs boson to a pair of Z bosons, one of which subsequently decays to a pair of electrons (green lines and green towers) and the other Z decays to a pair of muons (red lines). The event could also be due to known standard model background processes.&amp;lt;br /&amp;gt;&amp;lt;a href=&amp;quot;https://cdsweb.cern.ch/record/1459462/&amp;quot;&amp;gt;DOWNLOAD high-resolution images&amp;lt;/a&amp;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69" y="3286183"/>
            <a:ext cx="4484256" cy="28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5CB09-390B-7E4F-95E4-4FF05D6BC68E}"/>
                  </a:ext>
                </a:extLst>
              </p:cNvPr>
              <p:cNvSpPr txBox="1"/>
              <p:nvPr/>
            </p:nvSpPr>
            <p:spPr>
              <a:xfrm>
                <a:off x="1333816" y="837759"/>
                <a:ext cx="18673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5CB09-390B-7E4F-95E4-4FF05D6BC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16" y="837759"/>
                <a:ext cx="1867306" cy="555858"/>
              </a:xfrm>
              <a:prstGeom prst="rect">
                <a:avLst/>
              </a:prstGeom>
              <a:blipFill>
                <a:blip r:embed="rId3"/>
                <a:stretch>
                  <a:fillRect l="-67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4BF4A-4D66-3C09-F2B4-456A44B25539}"/>
                  </a:ext>
                </a:extLst>
              </p:cNvPr>
              <p:cNvSpPr txBox="1"/>
              <p:nvPr/>
            </p:nvSpPr>
            <p:spPr>
              <a:xfrm>
                <a:off x="3201122" y="931022"/>
                <a:ext cx="507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這個式子更加好用，因為</a:t>
                </a:r>
                <a:r>
                  <a:rPr lang="zh-TW" altLang="en-US" b="0" dirty="0">
                    <a:cs typeface="Times New Roman" panose="02020603050405020304" pitchFamily="18" charset="0"/>
                  </a:rPr>
                  <a:t>速度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難測量。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4BF4A-4D66-3C09-F2B4-456A44B2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22" y="931022"/>
                <a:ext cx="5078896" cy="369332"/>
              </a:xfrm>
              <a:prstGeom prst="rect">
                <a:avLst/>
              </a:prstGeom>
              <a:blipFill>
                <a:blip r:embed="rId4"/>
                <a:stretch>
                  <a:fillRect l="-1000" t="-1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15CEB-4E35-9253-D917-55D615EEA502}"/>
                  </a:ext>
                </a:extLst>
              </p:cNvPr>
              <p:cNvSpPr txBox="1"/>
              <p:nvPr/>
            </p:nvSpPr>
            <p:spPr>
              <a:xfrm>
                <a:off x="1333816" y="1570383"/>
                <a:ext cx="455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有了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粒子速度就是兩者的比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15CEB-4E35-9253-D917-55D615EE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16" y="1570383"/>
                <a:ext cx="4556859" cy="369332"/>
              </a:xfrm>
              <a:prstGeom prst="rect">
                <a:avLst/>
              </a:prstGeom>
              <a:blipFill>
                <a:blip r:embed="rId5"/>
                <a:stretch>
                  <a:fillRect l="-1393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B95D3DE4-F9D3-9175-254B-DE20FE005173}"/>
                  </a:ext>
                </a:extLst>
              </p:cNvPr>
              <p:cNvSpPr txBox="1"/>
              <p:nvPr/>
            </p:nvSpPr>
            <p:spPr>
              <a:xfrm>
                <a:off x="5161994" y="1441445"/>
                <a:ext cx="914161" cy="4725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B95D3DE4-F9D3-9175-254B-DE20FE00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94" y="1441445"/>
                <a:ext cx="914161" cy="472565"/>
              </a:xfrm>
              <a:prstGeom prst="rect">
                <a:avLst/>
              </a:prstGeom>
              <a:blipFill>
                <a:blip r:embed="rId6"/>
                <a:stretch>
                  <a:fillRect l="-2740" t="-2632" r="-274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AEB3C6D0-E81E-7D6C-F78D-EE9AA960246A}"/>
                  </a:ext>
                </a:extLst>
              </p:cNvPr>
              <p:cNvSpPr txBox="1"/>
              <p:nvPr/>
            </p:nvSpPr>
            <p:spPr>
              <a:xfrm>
                <a:off x="6417638" y="1437357"/>
                <a:ext cx="914160" cy="5446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AEB3C6D0-E81E-7D6C-F78D-EE9AA9602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638" y="1437357"/>
                <a:ext cx="914160" cy="544636"/>
              </a:xfrm>
              <a:prstGeom prst="rect">
                <a:avLst/>
              </a:prstGeom>
              <a:blipFill>
                <a:blip r:embed="rId7"/>
                <a:stretch>
                  <a:fillRect l="-2740" t="-18605" r="-137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3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文字方塊 2"/>
          <p:cNvSpPr txBox="1">
            <a:spLocks noChangeArrowheads="1"/>
          </p:cNvSpPr>
          <p:nvPr/>
        </p:nvSpPr>
        <p:spPr bwMode="auto">
          <a:xfrm>
            <a:off x="1432315" y="1371031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為方便起見，在計算過程中，取一個單位系統使</a:t>
            </a:r>
          </a:p>
        </p:txBody>
      </p:sp>
      <p:sp>
        <p:nvSpPr>
          <p:cNvPr id="130052" name="文字方塊 4"/>
          <p:cNvSpPr txBox="1">
            <a:spLocks noChangeArrowheads="1"/>
          </p:cNvSpPr>
          <p:nvPr/>
        </p:nvSpPr>
        <p:spPr bwMode="auto">
          <a:xfrm>
            <a:off x="1432315" y="1813944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如此能量、動量、質量就有一樣的單位，一般取為能量單位 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eV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300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17837"/>
            <a:ext cx="3876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8" y="2988101"/>
            <a:ext cx="39909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589889"/>
            <a:ext cx="3529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"/>
          <a:stretch>
            <a:fillRect/>
          </a:stretch>
        </p:blipFill>
        <p:spPr bwMode="auto">
          <a:xfrm>
            <a:off x="4835525" y="5164564"/>
            <a:ext cx="3521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432315" y="2314135"/>
                <a:ext cx="6621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等到計算結束再依單位加入適當的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（以及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ℏ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）。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15" y="2314135"/>
                <a:ext cx="6621439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29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886280E-1BCC-DE48-9412-8CFAB663C984}"/>
                  </a:ext>
                </a:extLst>
              </p:cNvPr>
              <p:cNvSpPr txBox="1"/>
              <p:nvPr/>
            </p:nvSpPr>
            <p:spPr>
              <a:xfrm>
                <a:off x="3912007" y="973911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886280E-1BCC-DE48-9412-8CFAB663C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07" y="973911"/>
                <a:ext cx="934743" cy="276999"/>
              </a:xfrm>
              <a:prstGeom prst="rect">
                <a:avLst/>
              </a:prstGeom>
              <a:blipFill>
                <a:blip r:embed="rId12"/>
                <a:stretch>
                  <a:fillRect l="-4000" t="-4545" r="-1333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E228892-0F3B-4949-9C32-342B44B7C7C9}"/>
                  </a:ext>
                </a:extLst>
              </p:cNvPr>
              <p:cNvSpPr txBox="1"/>
              <p:nvPr/>
            </p:nvSpPr>
            <p:spPr>
              <a:xfrm>
                <a:off x="6448469" y="1428834"/>
                <a:ext cx="600421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kumimoji="1" lang="en-US" altLang="zh-TW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E228892-0F3B-4949-9C32-342B44B7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69" y="1428834"/>
                <a:ext cx="600421" cy="276999"/>
              </a:xfrm>
              <a:prstGeom prst="rect">
                <a:avLst/>
              </a:prstGeom>
              <a:blipFill>
                <a:blip r:embed="rId13"/>
                <a:stretch>
                  <a:fillRect l="-4167" r="-6250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1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文字方塊 3"/>
          <p:cNvSpPr txBox="1">
            <a:spLocks noChangeArrowheads="1"/>
          </p:cNvSpPr>
          <p:nvPr/>
        </p:nvSpPr>
        <p:spPr bwMode="auto">
          <a:xfrm>
            <a:off x="1797050" y="5080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注意光子是以光速 </a:t>
            </a:r>
            <a:r>
              <a:rPr kumimoji="0" lang="en-US" altLang="zh-TW" sz="1800" i="1" dirty="0">
                <a:latin typeface="Times New Roman" pitchFamily="18" charset="0"/>
              </a:rPr>
              <a:t>c</a:t>
            </a:r>
            <a:r>
              <a:rPr kumimoji="0" lang="zh-TW" altLang="en-US" sz="1800" dirty="0">
                <a:latin typeface="Arial" pitchFamily="34" charset="0"/>
              </a:rPr>
              <a:t> 前進： </a:t>
            </a:r>
          </a:p>
        </p:txBody>
      </p:sp>
      <p:sp>
        <p:nvSpPr>
          <p:cNvPr id="131075" name="文字方塊 5"/>
          <p:cNvSpPr txBox="1">
            <a:spLocks noChangeArrowheads="1"/>
          </p:cNvSpPr>
          <p:nvPr/>
        </p:nvSpPr>
        <p:spPr bwMode="auto">
          <a:xfrm>
            <a:off x="1870075" y="23336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除非</a:t>
            </a:r>
          </a:p>
        </p:txBody>
      </p:sp>
      <p:sp>
        <p:nvSpPr>
          <p:cNvPr id="131077" name="文字方塊 7"/>
          <p:cNvSpPr txBox="1">
            <a:spLocks noChangeArrowheads="1"/>
          </p:cNvSpPr>
          <p:nvPr/>
        </p:nvSpPr>
        <p:spPr bwMode="auto">
          <a:xfrm>
            <a:off x="1870075" y="3214132"/>
            <a:ext cx="702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事實上從馬克斯威爾方程式可推得電磁波的能量與動量密度成正比：</a:t>
            </a:r>
          </a:p>
        </p:txBody>
      </p:sp>
      <p:sp>
        <p:nvSpPr>
          <p:cNvPr id="131080" name="文字方塊 11"/>
          <p:cNvSpPr txBox="1">
            <a:spLocks noChangeArrowheads="1"/>
          </p:cNvSpPr>
          <p:nvPr/>
        </p:nvSpPr>
        <p:spPr bwMode="auto">
          <a:xfrm>
            <a:off x="1906588" y="5295345"/>
            <a:ext cx="317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因此光子質量為零，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Massless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81" name="文字方塊 12"/>
          <p:cNvSpPr txBox="1">
            <a:spLocks noChangeArrowheads="1"/>
          </p:cNvSpPr>
          <p:nvPr/>
        </p:nvSpPr>
        <p:spPr bwMode="auto">
          <a:xfrm>
            <a:off x="1870075" y="5806520"/>
            <a:ext cx="434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無質量的粒子必定以光速前進。</a:t>
            </a:r>
          </a:p>
        </p:txBody>
      </p:sp>
      <p:sp>
        <p:nvSpPr>
          <p:cNvPr id="131082" name="AutoShape 11"/>
          <p:cNvSpPr>
            <a:spLocks noChangeArrowheads="1"/>
          </p:cNvSpPr>
          <p:nvPr/>
        </p:nvSpPr>
        <p:spPr bwMode="auto">
          <a:xfrm>
            <a:off x="4827588" y="1274763"/>
            <a:ext cx="1584325" cy="6477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/>
              <p:nvPr/>
            </p:nvSpPr>
            <p:spPr bwMode="auto">
              <a:xfrm>
                <a:off x="1870075" y="1051692"/>
                <a:ext cx="2123209" cy="992708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groupCh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075" y="1051692"/>
                <a:ext cx="2123209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/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/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blipFill>
                <a:blip r:embed="rId4"/>
                <a:stretch>
                  <a:fillRect t="-133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/>
              <p:nvPr/>
            </p:nvSpPr>
            <p:spPr bwMode="auto">
              <a:xfrm>
                <a:off x="1961601" y="4429100"/>
                <a:ext cx="1592807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4429100"/>
                <a:ext cx="1592807" cy="648191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179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圖片 2" descr="F33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17027" b="9435"/>
          <a:stretch>
            <a:fillRect/>
          </a:stretch>
        </p:blipFill>
        <p:spPr bwMode="auto">
          <a:xfrm>
            <a:off x="4608513" y="800100"/>
            <a:ext cx="3095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文字方塊 6"/>
          <p:cNvSpPr txBox="1">
            <a:spLocks noChangeArrowheads="1"/>
          </p:cNvSpPr>
          <p:nvPr/>
        </p:nvSpPr>
        <p:spPr bwMode="auto">
          <a:xfrm>
            <a:off x="1614488" y="72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從光子的波性來看：</a:t>
            </a:r>
          </a:p>
        </p:txBody>
      </p:sp>
      <p:sp>
        <p:nvSpPr>
          <p:cNvPr id="132104" name="文字方塊 8"/>
          <p:cNvSpPr txBox="1">
            <a:spLocks noChangeArrowheads="1"/>
          </p:cNvSpPr>
          <p:nvPr/>
        </p:nvSpPr>
        <p:spPr bwMode="auto">
          <a:xfrm>
            <a:off x="5229225" y="4889500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>
                <a:latin typeface="Times New Roman" pitchFamily="18" charset="0"/>
              </a:rPr>
              <a:t>Dispersion Relation</a:t>
            </a:r>
            <a:endParaRPr kumimoji="0" lang="zh-TW" altLang="en-US" sz="1800">
              <a:latin typeface="Times New Roman" pitchFamily="18" charset="0"/>
            </a:endParaRPr>
          </a:p>
        </p:txBody>
      </p:sp>
      <p:sp>
        <p:nvSpPr>
          <p:cNvPr id="132105" name="AutoShape 11"/>
          <p:cNvSpPr>
            <a:spLocks noChangeArrowheads="1"/>
          </p:cNvSpPr>
          <p:nvPr/>
        </p:nvSpPr>
        <p:spPr bwMode="auto">
          <a:xfrm>
            <a:off x="5302250" y="4195763"/>
            <a:ext cx="1584325" cy="6477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59FB20-F414-0D4B-A7BF-31D4ECAD03B2}"/>
                  </a:ext>
                </a:extLst>
              </p:cNvPr>
              <p:cNvSpPr txBox="1"/>
              <p:nvPr/>
            </p:nvSpPr>
            <p:spPr bwMode="auto">
              <a:xfrm>
                <a:off x="1600276" y="4330701"/>
                <a:ext cx="1087285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59FB20-F414-0D4B-A7BF-31D4ECAD0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4330701"/>
                <a:ext cx="1087285" cy="369332"/>
              </a:xfrm>
              <a:prstGeom prst="rect">
                <a:avLst/>
              </a:prstGeom>
              <a:blipFill>
                <a:blip r:embed="rId3"/>
                <a:stretch>
                  <a:fillRect t="-100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4DF9F5-42DC-194A-A253-61584D88014A}"/>
                  </a:ext>
                </a:extLst>
              </p:cNvPr>
              <p:cNvSpPr txBox="1"/>
              <p:nvPr/>
            </p:nvSpPr>
            <p:spPr bwMode="auto">
              <a:xfrm>
                <a:off x="1600276" y="4889500"/>
                <a:ext cx="3723392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4DF9F5-42DC-194A-A253-61584D88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4889500"/>
                <a:ext cx="3723392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C55D4D-3F3C-4343-9617-4BBF7A037F07}"/>
                  </a:ext>
                </a:extLst>
              </p:cNvPr>
              <p:cNvSpPr txBox="1"/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C55D4D-3F3C-4343-9617-4BBF7A037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8B5615-43FF-454A-B95B-3384491C7684}"/>
                  </a:ext>
                </a:extLst>
              </p:cNvPr>
              <p:cNvSpPr txBox="1"/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8B5615-43FF-454A-B95B-3384491C7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051372-8536-AC49-AFF6-011FA63CB239}"/>
                  </a:ext>
                </a:extLst>
              </p:cNvPr>
              <p:cNvSpPr txBox="1"/>
              <p:nvPr/>
            </p:nvSpPr>
            <p:spPr bwMode="auto">
              <a:xfrm>
                <a:off x="1600276" y="2765108"/>
                <a:ext cx="828625" cy="566694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9051372-8536-AC49-AFF6-011FA63CB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2765108"/>
                <a:ext cx="828625" cy="56669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3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4"/>
          <p:cNvSpPr txBox="1">
            <a:spLocks noChangeArrowheads="1"/>
          </p:cNvSpPr>
          <p:nvPr/>
        </p:nvSpPr>
        <p:spPr bwMode="auto">
          <a:xfrm>
            <a:off x="2268538" y="2457450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動量與能量守恆定律在羅倫茲變換下會不會變？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2268538" y="3033713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動量與能量守恆定律滿不滿足相對性原則？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EFD10-7016-B34B-ADCD-8B26CA22A6D6}"/>
              </a:ext>
            </a:extLst>
          </p:cNvPr>
          <p:cNvSpPr txBox="1"/>
          <p:nvPr/>
        </p:nvSpPr>
        <p:spPr>
          <a:xfrm>
            <a:off x="1475232" y="3609976"/>
            <a:ext cx="704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Is Momentum Conservation Law invaraint under Lorentz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38599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文字方塊 6"/>
          <p:cNvSpPr txBox="1">
            <a:spLocks noChangeArrowheads="1"/>
          </p:cNvSpPr>
          <p:nvPr/>
        </p:nvSpPr>
        <p:spPr bwMode="auto">
          <a:xfrm>
            <a:off x="1614488" y="727075"/>
            <a:ext cx="4564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從其他有質量的粒子的波性來看：</a:t>
            </a:r>
          </a:p>
        </p:txBody>
      </p:sp>
      <p:sp>
        <p:nvSpPr>
          <p:cNvPr id="133125" name="文字方塊 8"/>
          <p:cNvSpPr txBox="1">
            <a:spLocks noChangeArrowheads="1"/>
          </p:cNvSpPr>
          <p:nvPr/>
        </p:nvSpPr>
        <p:spPr bwMode="auto">
          <a:xfrm>
            <a:off x="6375324" y="3867149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</a:rPr>
              <a:t>Dispersion Relation</a:t>
            </a:r>
            <a:endParaRPr kumimoji="0" lang="zh-TW" altLang="en-US" sz="1800" dirty="0">
              <a:latin typeface="Times New Roman" pitchFamily="18" charset="0"/>
            </a:endParaRPr>
          </a:p>
        </p:txBody>
      </p:sp>
      <p:sp>
        <p:nvSpPr>
          <p:cNvPr id="133126" name="笑臉 20"/>
          <p:cNvSpPr>
            <a:spLocks noChangeArrowheads="1"/>
          </p:cNvSpPr>
          <p:nvPr/>
        </p:nvSpPr>
        <p:spPr bwMode="auto">
          <a:xfrm>
            <a:off x="5484813" y="1858963"/>
            <a:ext cx="438150" cy="43815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FB5043-3AB8-534D-8841-FBD47798A14E}"/>
                  </a:ext>
                </a:extLst>
              </p:cNvPr>
              <p:cNvSpPr txBox="1"/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FB5043-3AB8-534D-8841-FBD47798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876" y="1352035"/>
                <a:ext cx="10050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9FA8597-1B56-EF48-A6FD-6FA5B66FAA9C}"/>
                  </a:ext>
                </a:extLst>
              </p:cNvPr>
              <p:cNvSpPr txBox="1"/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9FA8597-1B56-EF48-A6FD-6FA5B66F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1905227"/>
                <a:ext cx="1378005" cy="618311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DBC90E-1C82-2142-B473-E4DEB74F7230}"/>
                  </a:ext>
                </a:extLst>
              </p:cNvPr>
              <p:cNvSpPr txBox="1"/>
              <p:nvPr/>
            </p:nvSpPr>
            <p:spPr bwMode="auto">
              <a:xfrm>
                <a:off x="1600276" y="3727998"/>
                <a:ext cx="4277068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DBC90E-1C82-2142-B473-E4DEB74F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76" y="3727998"/>
                <a:ext cx="4277068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152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Oval 2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0" name="Oval 3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1" name="Line 6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2" name="Line 7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4" name="Text Box 9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5" name="Text Box 26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35176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7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1" name="Text Box 37"/>
          <p:cNvSpPr txBox="1">
            <a:spLocks noChangeArrowheads="1"/>
          </p:cNvSpPr>
          <p:nvPr/>
        </p:nvSpPr>
        <p:spPr bwMode="auto">
          <a:xfrm>
            <a:off x="3650303" y="4329113"/>
            <a:ext cx="484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質量不守恆，入射粒子的動能轉換成質量。</a:t>
            </a:r>
          </a:p>
        </p:txBody>
      </p:sp>
      <p:sp>
        <p:nvSpPr>
          <p:cNvPr id="135182" name="Line 16"/>
          <p:cNvSpPr>
            <a:spLocks noChangeShapeType="1"/>
          </p:cNvSpPr>
          <p:nvPr/>
        </p:nvSpPr>
        <p:spPr bwMode="auto">
          <a:xfrm flipH="1">
            <a:off x="49291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3" name="Line 17"/>
          <p:cNvSpPr>
            <a:spLocks noChangeShapeType="1"/>
          </p:cNvSpPr>
          <p:nvPr/>
        </p:nvSpPr>
        <p:spPr bwMode="auto">
          <a:xfrm>
            <a:off x="49291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4" name="Line 18"/>
          <p:cNvSpPr>
            <a:spLocks noChangeShapeType="1"/>
          </p:cNvSpPr>
          <p:nvPr/>
        </p:nvSpPr>
        <p:spPr bwMode="auto">
          <a:xfrm flipV="1">
            <a:off x="5233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4929188" y="5792788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6" name="Line 20"/>
          <p:cNvSpPr>
            <a:spLocks noChangeShapeType="1"/>
          </p:cNvSpPr>
          <p:nvPr/>
        </p:nvSpPr>
        <p:spPr bwMode="auto">
          <a:xfrm flipH="1">
            <a:off x="13636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7" name="Line 21"/>
          <p:cNvSpPr>
            <a:spLocks noChangeShapeType="1"/>
          </p:cNvSpPr>
          <p:nvPr/>
        </p:nvSpPr>
        <p:spPr bwMode="auto">
          <a:xfrm>
            <a:off x="13636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8" name="Line 22"/>
          <p:cNvSpPr>
            <a:spLocks noChangeShapeType="1"/>
          </p:cNvSpPr>
          <p:nvPr/>
        </p:nvSpPr>
        <p:spPr bwMode="auto">
          <a:xfrm flipV="1">
            <a:off x="1668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1363663" y="6321425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0" name="Text Box 24"/>
          <p:cNvSpPr txBox="1">
            <a:spLocks noChangeArrowheads="1"/>
          </p:cNvSpPr>
          <p:nvPr/>
        </p:nvSpPr>
        <p:spPr bwMode="auto">
          <a:xfrm>
            <a:off x="53101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191" name="Line 26"/>
          <p:cNvSpPr>
            <a:spLocks noChangeShapeType="1"/>
          </p:cNvSpPr>
          <p:nvPr/>
        </p:nvSpPr>
        <p:spPr bwMode="auto">
          <a:xfrm flipH="1">
            <a:off x="2430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2" name="Line 27"/>
          <p:cNvSpPr>
            <a:spLocks noChangeShapeType="1"/>
          </p:cNvSpPr>
          <p:nvPr/>
        </p:nvSpPr>
        <p:spPr bwMode="auto">
          <a:xfrm>
            <a:off x="24304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3" name="Line 28"/>
          <p:cNvSpPr>
            <a:spLocks noChangeShapeType="1"/>
          </p:cNvSpPr>
          <p:nvPr/>
        </p:nvSpPr>
        <p:spPr bwMode="auto">
          <a:xfrm flipV="1">
            <a:off x="27352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4" name="Rectangle 29"/>
          <p:cNvSpPr>
            <a:spLocks noChangeArrowheads="1"/>
          </p:cNvSpPr>
          <p:nvPr/>
        </p:nvSpPr>
        <p:spPr bwMode="auto">
          <a:xfrm>
            <a:off x="2430463" y="5864225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5" name="Text Box 30"/>
          <p:cNvSpPr txBox="1">
            <a:spLocks noChangeArrowheads="1"/>
          </p:cNvSpPr>
          <p:nvPr/>
        </p:nvSpPr>
        <p:spPr bwMode="auto">
          <a:xfrm>
            <a:off x="2735263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196" name="Line 31"/>
          <p:cNvSpPr>
            <a:spLocks noChangeShapeType="1"/>
          </p:cNvSpPr>
          <p:nvPr/>
        </p:nvSpPr>
        <p:spPr bwMode="auto">
          <a:xfrm flipH="1">
            <a:off x="5995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7" name="Line 32"/>
          <p:cNvSpPr>
            <a:spLocks noChangeShapeType="1"/>
          </p:cNvSpPr>
          <p:nvPr/>
        </p:nvSpPr>
        <p:spPr bwMode="auto">
          <a:xfrm>
            <a:off x="59959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8" name="Line 33"/>
          <p:cNvSpPr>
            <a:spLocks noChangeShapeType="1"/>
          </p:cNvSpPr>
          <p:nvPr/>
        </p:nvSpPr>
        <p:spPr bwMode="auto">
          <a:xfrm flipV="1">
            <a:off x="63007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9" name="Rectangle 34"/>
          <p:cNvSpPr>
            <a:spLocks noChangeArrowheads="1"/>
          </p:cNvSpPr>
          <p:nvPr/>
        </p:nvSpPr>
        <p:spPr bwMode="auto">
          <a:xfrm>
            <a:off x="5995988" y="6249988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0" name="Text Box 35"/>
          <p:cNvSpPr txBox="1">
            <a:spLocks noChangeArrowheads="1"/>
          </p:cNvSpPr>
          <p:nvPr/>
        </p:nvSpPr>
        <p:spPr bwMode="auto">
          <a:xfrm>
            <a:off x="63007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201" name="AutoShape 36"/>
          <p:cNvSpPr>
            <a:spLocks noChangeArrowheads="1"/>
          </p:cNvSpPr>
          <p:nvPr/>
        </p:nvSpPr>
        <p:spPr bwMode="auto">
          <a:xfrm flipH="1">
            <a:off x="1331913" y="5373688"/>
            <a:ext cx="1304925" cy="330200"/>
          </a:xfrm>
          <a:prstGeom prst="curvedDownArrow">
            <a:avLst>
              <a:gd name="adj1" fmla="val 75068"/>
              <a:gd name="adj2" fmla="val 15015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2" name="Text Box 24"/>
          <p:cNvSpPr txBox="1">
            <a:spLocks noChangeArrowheads="1"/>
          </p:cNvSpPr>
          <p:nvPr/>
        </p:nvSpPr>
        <p:spPr bwMode="auto">
          <a:xfrm>
            <a:off x="1704975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203" name="Oval 4"/>
          <p:cNvSpPr>
            <a:spLocks noChangeArrowheads="1"/>
          </p:cNvSpPr>
          <p:nvPr/>
        </p:nvSpPr>
        <p:spPr bwMode="auto">
          <a:xfrm>
            <a:off x="1841500" y="3135313"/>
            <a:ext cx="631825" cy="63341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/>
              <p:nvPr/>
            </p:nvSpPr>
            <p:spPr bwMode="auto">
              <a:xfrm>
                <a:off x="4172340" y="902494"/>
                <a:ext cx="1988878" cy="992708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40" y="902494"/>
                <a:ext cx="1988878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/>
              <p:nvPr/>
            </p:nvSpPr>
            <p:spPr bwMode="auto">
              <a:xfrm>
                <a:off x="4177475" y="3142878"/>
                <a:ext cx="1619161" cy="397096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475" y="3142878"/>
                <a:ext cx="1619161" cy="397096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/>
              <p:nvPr/>
            </p:nvSpPr>
            <p:spPr bwMode="auto">
              <a:xfrm>
                <a:off x="1058650" y="4101281"/>
                <a:ext cx="2197525" cy="9573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50" y="4101281"/>
                <a:ext cx="2197525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BB0729D-A8D8-C6DD-6795-749E1B6B22D6}"/>
              </a:ext>
            </a:extLst>
          </p:cNvPr>
          <p:cNvSpPr txBox="1"/>
          <p:nvPr/>
        </p:nvSpPr>
        <p:spPr>
          <a:xfrm>
            <a:off x="2401532" y="340607"/>
            <a:ext cx="3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完全非彈性碰撞的質量不守恆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740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fruit_exp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131888"/>
            <a:ext cx="32067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1914525" y="49530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kumimoji="0" lang="zh-TW" altLang="en-US" sz="1800" b="1">
                <a:solidFill>
                  <a:srgbClr val="FF0000"/>
                </a:solidFill>
                <a:latin typeface="Times New Roman" pitchFamily="18" charset="0"/>
              </a:rPr>
              <a:t>能量可以轉換為質量，產生新的粒子！</a:t>
            </a:r>
            <a:endParaRPr kumimoji="0" lang="en-US" altLang="zh-TW" sz="1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6195" name="文字方塊 4"/>
          <p:cNvSpPr txBox="1">
            <a:spLocks noChangeArrowheads="1"/>
          </p:cNvSpPr>
          <p:nvPr/>
        </p:nvSpPr>
        <p:spPr bwMode="auto">
          <a:xfrm>
            <a:off x="1947863" y="5424488"/>
            <a:ext cx="430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Colliders are New Particle factories.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6" name="Picture 6" descr="http://www.pimpyourfinances.com/wp-content/uploads/2008/12/car_factory_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631950"/>
            <a:ext cx="22463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fld id="{E5060F60-3C84-495D-B6FF-DFFB62B0D9FD}" type="slidenum">
              <a:rPr kumimoji="0" lang="zh-TW" altLang="en-US" sz="1400"/>
              <a:pPr/>
              <a:t>42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66A08E8-CFA7-734D-8FEC-FEEE549D3C06}"/>
                  </a:ext>
                </a:extLst>
              </p:cNvPr>
              <p:cNvSpPr txBox="1"/>
              <p:nvPr/>
            </p:nvSpPr>
            <p:spPr>
              <a:xfrm>
                <a:off x="4061584" y="4492873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66A08E8-CFA7-734D-8FEC-FEEE549D3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84" y="4492873"/>
                <a:ext cx="934743" cy="276999"/>
              </a:xfrm>
              <a:prstGeom prst="rect">
                <a:avLst/>
              </a:prstGeom>
              <a:blipFill>
                <a:blip r:embed="rId4"/>
                <a:stretch>
                  <a:fillRect l="-4054" t="-4348" r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872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01" y="2286687"/>
            <a:ext cx="2445268" cy="29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53949" y="1046702"/>
            <a:ext cx="486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能量與動量是在實驗中對基本粒子的標準測量！</a:t>
            </a:r>
          </a:p>
        </p:txBody>
      </p:sp>
      <p:pic>
        <p:nvPicPr>
          <p:cNvPr id="3" name="Picture 2" descr="&amp;lt;strong&amp;gt;Figure 2.&amp;lt;/strong&amp;gt; Event recorded with the CMS detector in 2012 at a proton-proton centre-of-mass energy of 8 TeV. The event shows characteristics expected from the decay of the SM Higgs boson to a pair of Z bosons, one of which subsequently decays to a pair of electrons (green lines and green towers) and the other Z decays to a pair of muons (red lines). The event could also be due to known standard model background processes.&amp;lt;br /&amp;gt;&amp;lt;a href=&amp;quot;https://cdsweb.cern.ch/record/1459462/&amp;quot;&amp;gt;DOWNLOAD high-resolution images&amp;lt;/a&amp;gt;">
            <a:extLst>
              <a:ext uri="{FF2B5EF4-FFF2-40B4-BE49-F238E27FC236}">
                <a16:creationId xmlns:a16="http://schemas.microsoft.com/office/drawing/2014/main" id="{DC85629A-1F34-17FA-45DB-929F8E6D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95" y="2286686"/>
            <a:ext cx="4630824" cy="29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253E7353-EC5C-5897-4111-5D57B2BA1766}"/>
                  </a:ext>
                </a:extLst>
              </p:cNvPr>
              <p:cNvSpPr txBox="1"/>
              <p:nvPr/>
            </p:nvSpPr>
            <p:spPr>
              <a:xfrm>
                <a:off x="2820484" y="1495114"/>
                <a:ext cx="3202223" cy="5244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253E7353-EC5C-5897-4111-5D57B2BA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84" y="1495114"/>
                <a:ext cx="3202223" cy="524439"/>
              </a:xfrm>
              <a:prstGeom prst="rect">
                <a:avLst/>
              </a:prstGeom>
              <a:blipFill>
                <a:blip r:embed="rId4"/>
                <a:stretch>
                  <a:fillRect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052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6" r="27727" b="2586"/>
          <a:stretch>
            <a:fillRect/>
          </a:stretch>
        </p:blipFill>
        <p:spPr bwMode="auto">
          <a:xfrm>
            <a:off x="2529347" y="539185"/>
            <a:ext cx="1356793" cy="2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文字方塊 5"/>
          <p:cNvSpPr txBox="1">
            <a:spLocks noChangeArrowheads="1"/>
          </p:cNvSpPr>
          <p:nvPr/>
        </p:nvSpPr>
        <p:spPr bwMode="auto">
          <a:xfrm>
            <a:off x="4041746" y="509876"/>
            <a:ext cx="4219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2 body Decay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 二體衰變為例：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/>
              <p:nvPr/>
            </p:nvSpPr>
            <p:spPr>
              <a:xfrm>
                <a:off x="3548936" y="2927512"/>
                <a:ext cx="171298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36" y="2927512"/>
                <a:ext cx="1712981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386B9B-12EB-0EA9-F794-A1F46D765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2"/>
          <a:stretch/>
        </p:blipFill>
        <p:spPr bwMode="auto">
          <a:xfrm>
            <a:off x="2529347" y="914282"/>
            <a:ext cx="375012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EAB2E-2797-A363-D5BF-AE130C0E70D6}"/>
              </a:ext>
            </a:extLst>
          </p:cNvPr>
          <p:cNvSpPr/>
          <p:nvPr/>
        </p:nvSpPr>
        <p:spPr>
          <a:xfrm>
            <a:off x="3516230" y="1516992"/>
            <a:ext cx="694481" cy="81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/>
              <p:nvPr/>
            </p:nvSpPr>
            <p:spPr>
              <a:xfrm>
                <a:off x="3548937" y="3365336"/>
                <a:ext cx="160869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37" y="3365336"/>
                <a:ext cx="1608696" cy="276999"/>
              </a:xfrm>
              <a:prstGeom prst="rect">
                <a:avLst/>
              </a:prstGeom>
              <a:blipFill>
                <a:blip r:embed="rId5"/>
                <a:stretch>
                  <a:fillRect t="-3043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2">
            <a:extLst>
              <a:ext uri="{FF2B5EF4-FFF2-40B4-BE49-F238E27FC236}">
                <a16:creationId xmlns:a16="http://schemas.microsoft.com/office/drawing/2014/main" id="{E240715D-3E99-DF28-F65B-B15040B4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113931"/>
            <a:ext cx="6588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每一個基本粒子的動量與能量都必須滿足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on-shell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條件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A5CD792F-9F5A-3FDD-CCE9-01930C0F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62" y="5949483"/>
            <a:ext cx="767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運用以上幾個關係，就可解出產物粒子的動量與能量。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FED3D77C-BA47-6A7A-0678-2E321190CD97}"/>
                  </a:ext>
                </a:extLst>
              </p:cNvPr>
              <p:cNvSpPr txBox="1"/>
              <p:nvPr/>
            </p:nvSpPr>
            <p:spPr>
              <a:xfrm>
                <a:off x="6451240" y="4020668"/>
                <a:ext cx="180959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FED3D77C-BA47-6A7A-0678-2E321190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0" y="4020668"/>
                <a:ext cx="1809598" cy="555858"/>
              </a:xfrm>
              <a:prstGeom prst="rect">
                <a:avLst/>
              </a:prstGeom>
              <a:blipFill>
                <a:blip r:embed="rId6"/>
                <a:stretch>
                  <a:fillRect l="-2083" r="-6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0">
                <a:extLst>
                  <a:ext uri="{FF2B5EF4-FFF2-40B4-BE49-F238E27FC236}">
                    <a16:creationId xmlns:a16="http://schemas.microsoft.com/office/drawing/2014/main" id="{C85C2075-D14D-6482-0D5C-0F0710E83A9E}"/>
                  </a:ext>
                </a:extLst>
              </p:cNvPr>
              <p:cNvSpPr/>
              <p:nvPr/>
            </p:nvSpPr>
            <p:spPr>
              <a:xfrm>
                <a:off x="916618" y="4543750"/>
                <a:ext cx="2185919" cy="4280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20">
                <a:extLst>
                  <a:ext uri="{FF2B5EF4-FFF2-40B4-BE49-F238E27FC236}">
                    <a16:creationId xmlns:a16="http://schemas.microsoft.com/office/drawing/2014/main" id="{C85C2075-D14D-6482-0D5C-0F0710E8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8" y="4543750"/>
                <a:ext cx="2185919" cy="428002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B548DD-03FC-8F53-F9FD-1ED5A9DBBC77}"/>
              </a:ext>
            </a:extLst>
          </p:cNvPr>
          <p:cNvSpPr txBox="1"/>
          <p:nvPr/>
        </p:nvSpPr>
        <p:spPr bwMode="auto">
          <a:xfrm>
            <a:off x="899593" y="2906413"/>
            <a:ext cx="2509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Energy is conserved: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354A3-1A32-2820-06A7-23C67EF39C81}"/>
              </a:ext>
            </a:extLst>
          </p:cNvPr>
          <p:cNvSpPr txBox="1"/>
          <p:nvPr/>
        </p:nvSpPr>
        <p:spPr bwMode="auto">
          <a:xfrm>
            <a:off x="899592" y="3331352"/>
            <a:ext cx="2509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Momentum is conserved: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1E0629-C92D-952B-E53C-F9A93A1FC443}"/>
                  </a:ext>
                </a:extLst>
              </p:cNvPr>
              <p:cNvSpPr txBox="1"/>
              <p:nvPr/>
            </p:nvSpPr>
            <p:spPr>
              <a:xfrm>
                <a:off x="3102248" y="460940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因此能量可以以動量大小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1E0629-C92D-952B-E53C-F9A93A1FC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48" y="4609401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 l="-1108" t="-967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496F9-9DCD-EB60-A592-CE7550B31AD4}"/>
                  </a:ext>
                </a:extLst>
              </p:cNvPr>
              <p:cNvSpPr txBox="1"/>
              <p:nvPr/>
            </p:nvSpPr>
            <p:spPr>
              <a:xfrm>
                <a:off x="918762" y="5167779"/>
                <a:ext cx="6287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解題訣竅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：寫下各個粒子的動量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用上動量守恆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496F9-9DCD-EB60-A592-CE7550B3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62" y="5167779"/>
                <a:ext cx="6287108" cy="369332"/>
              </a:xfrm>
              <a:prstGeom prst="rect">
                <a:avLst/>
              </a:prstGeom>
              <a:blipFill>
                <a:blip r:embed="rId9"/>
                <a:stretch>
                  <a:fillRect l="-806" t="-1379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3D23D-7223-F12A-8E8D-AC1ACD447C3B}"/>
                  </a:ext>
                </a:extLst>
              </p:cNvPr>
              <p:cNvSpPr txBox="1"/>
              <p:nvPr/>
            </p:nvSpPr>
            <p:spPr>
              <a:xfrm>
                <a:off x="916618" y="5545871"/>
                <a:ext cx="6676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將各個粒子的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能量以其動量大小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用上能量守恆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3D23D-7223-F12A-8E8D-AC1ACD447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8" y="5545871"/>
                <a:ext cx="6676877" cy="369332"/>
              </a:xfrm>
              <a:prstGeom prst="rect">
                <a:avLst/>
              </a:prstGeom>
              <a:blipFill>
                <a:blip r:embed="rId10"/>
                <a:stretch>
                  <a:fillRect l="-759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Oval 2"/>
          <p:cNvSpPr>
            <a:spLocks noChangeArrowheads="1"/>
          </p:cNvSpPr>
          <p:nvPr/>
        </p:nvSpPr>
        <p:spPr bwMode="auto">
          <a:xfrm>
            <a:off x="3455700" y="2119821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0" name="Oval 3"/>
          <p:cNvSpPr>
            <a:spLocks noChangeArrowheads="1"/>
          </p:cNvSpPr>
          <p:nvPr/>
        </p:nvSpPr>
        <p:spPr bwMode="auto">
          <a:xfrm>
            <a:off x="5221000" y="2119821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1" name="Oval 4"/>
          <p:cNvSpPr>
            <a:spLocks noChangeArrowheads="1"/>
          </p:cNvSpPr>
          <p:nvPr/>
        </p:nvSpPr>
        <p:spPr bwMode="auto">
          <a:xfrm>
            <a:off x="4174551" y="1096898"/>
            <a:ext cx="631825" cy="63341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2" name="Line 6"/>
          <p:cNvSpPr>
            <a:spLocks noChangeShapeType="1"/>
          </p:cNvSpPr>
          <p:nvPr/>
        </p:nvSpPr>
        <p:spPr bwMode="auto">
          <a:xfrm flipH="1">
            <a:off x="2940397" y="1967422"/>
            <a:ext cx="6232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>
            <a:off x="5292437" y="1975359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Text Box 8"/>
              <p:cNvSpPr txBox="1">
                <a:spLocks noChangeArrowheads="1"/>
              </p:cNvSpPr>
              <p:nvPr/>
            </p:nvSpPr>
            <p:spPr bwMode="auto">
              <a:xfrm>
                <a:off x="3563650" y="1580071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029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650" y="1580071"/>
                <a:ext cx="179387" cy="276999"/>
              </a:xfrm>
              <a:prstGeom prst="rect">
                <a:avLst/>
              </a:prstGeom>
              <a:blipFill>
                <a:blip r:embed="rId2"/>
                <a:stretch>
                  <a:fillRect l="-33333" t="-30435" r="-33333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7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8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2840796" y="6099440"/>
            <a:ext cx="478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衰變產物的總質量必須小於衰變粒子的質量</a:t>
            </a:r>
            <a:r>
              <a:rPr kumimoji="0" lang="en-US" altLang="zh-TW" sz="1800" dirty="0">
                <a:solidFill>
                  <a:srgbClr val="FF0000"/>
                </a:solidFill>
                <a:latin typeface="Arial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33898" y="3456260"/>
                <a:ext cx="511416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由能量守恆可以得出產物粒子的能量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98" y="3456260"/>
                <a:ext cx="5114163" cy="391582"/>
              </a:xfrm>
              <a:prstGeom prst="rect">
                <a:avLst/>
              </a:prstGeom>
              <a:blipFill>
                <a:blip r:embed="rId3"/>
                <a:stretch>
                  <a:fillRect l="-990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67011" y="3871226"/>
                <a:ext cx="1395982" cy="39709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3871226"/>
                <a:ext cx="1395982" cy="397096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559192" y="3822610"/>
                <a:ext cx="1385123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92" y="3822610"/>
                <a:ext cx="1385123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717375" y="5730108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67011" y="6078367"/>
                <a:ext cx="107273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6078367"/>
                <a:ext cx="10727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/>
              <p:nvPr/>
            </p:nvSpPr>
            <p:spPr>
              <a:xfrm>
                <a:off x="1767011" y="5073315"/>
                <a:ext cx="2219743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5073315"/>
                <a:ext cx="2219743" cy="646331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7891" y="1591812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7891" y="1591812"/>
                <a:ext cx="179387" cy="276999"/>
              </a:xfrm>
              <a:prstGeom prst="rect">
                <a:avLst/>
              </a:prstGeom>
              <a:blipFill>
                <a:blip r:embed="rId8"/>
                <a:stretch>
                  <a:fillRect l="-26667" t="-30435" r="-10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/>
              <p:nvPr/>
            </p:nvSpPr>
            <p:spPr>
              <a:xfrm>
                <a:off x="1767011" y="3044277"/>
                <a:ext cx="2165220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3044277"/>
                <a:ext cx="2165220" cy="299249"/>
              </a:xfrm>
              <a:prstGeom prst="rect">
                <a:avLst/>
              </a:prstGeom>
              <a:blipFill>
                <a:blip r:embed="rId9"/>
                <a:stretch>
                  <a:fillRect t="-2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/>
              <p:nvPr/>
            </p:nvSpPr>
            <p:spPr>
              <a:xfrm>
                <a:off x="1717375" y="285842"/>
                <a:ext cx="565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75" y="285842"/>
                <a:ext cx="5659733" cy="369332"/>
              </a:xfrm>
              <a:prstGeom prst="rect">
                <a:avLst/>
              </a:prstGeom>
              <a:blipFill>
                <a:blip r:embed="rId10"/>
                <a:stretch>
                  <a:fillRect l="-89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/>
              <p:nvPr/>
            </p:nvSpPr>
            <p:spPr>
              <a:xfrm>
                <a:off x="3559192" y="4475501"/>
                <a:ext cx="1809598" cy="55585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92" y="4475501"/>
                <a:ext cx="1809598" cy="555858"/>
              </a:xfrm>
              <a:prstGeom prst="rect">
                <a:avLst/>
              </a:prstGeom>
              <a:blipFill>
                <a:blip r:embed="rId11"/>
                <a:stretch>
                  <a:fillRect l="-2797" r="-69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16767D8F-8623-B5EE-C6C6-D2C076F68FD3}"/>
                  </a:ext>
                </a:extLst>
              </p:cNvPr>
              <p:cNvSpPr txBox="1"/>
              <p:nvPr/>
            </p:nvSpPr>
            <p:spPr>
              <a:xfrm>
                <a:off x="1733898" y="2596901"/>
                <a:ext cx="666466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由動量守恆知道產物粒子動量大小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相同，因此能量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相等！</a:t>
                </a:r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16767D8F-8623-B5EE-C6C6-D2C076F6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98" y="2596901"/>
                <a:ext cx="6664666" cy="391582"/>
              </a:xfrm>
              <a:prstGeom prst="rect">
                <a:avLst/>
              </a:prstGeom>
              <a:blipFill>
                <a:blip r:embed="rId12"/>
                <a:stretch>
                  <a:fillRect l="-760" t="-125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B345AF-81AE-D803-F2A9-A22DA980577A}"/>
              </a:ext>
            </a:extLst>
          </p:cNvPr>
          <p:cNvSpPr txBox="1"/>
          <p:nvPr/>
        </p:nvSpPr>
        <p:spPr>
          <a:xfrm>
            <a:off x="1767011" y="4580277"/>
            <a:ext cx="199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對單一粒子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74DDC-F7D5-BE01-B77B-218C2FE2822B}"/>
                  </a:ext>
                </a:extLst>
              </p:cNvPr>
              <p:cNvSpPr txBox="1"/>
              <p:nvPr/>
            </p:nvSpPr>
            <p:spPr>
              <a:xfrm>
                <a:off x="1717375" y="69665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選擇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靜止座標系：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74DDC-F7D5-BE01-B77B-218C2FE2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75" y="696656"/>
                <a:ext cx="4572000" cy="369332"/>
              </a:xfrm>
              <a:prstGeom prst="rect">
                <a:avLst/>
              </a:prstGeom>
              <a:blipFill>
                <a:blip r:embed="rId13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1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/>
      <p:bldP spid="5" grpId="0"/>
      <p:bldP spid="24" grpId="0" animBg="1"/>
      <p:bldP spid="22" grpId="0" animBg="1"/>
      <p:bldP spid="9" grpId="0" animBg="1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51535"/>
            <a:ext cx="791368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1"/>
          <a:stretch>
            <a:fillRect/>
          </a:stretch>
        </p:blipFill>
        <p:spPr bwMode="auto">
          <a:xfrm>
            <a:off x="512763" y="5142548"/>
            <a:ext cx="79041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26677" y="337512"/>
                <a:ext cx="371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77" y="337512"/>
                <a:ext cx="371387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14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122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34E4B2-C67C-142B-8C3A-885F03ED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7" y="1172818"/>
            <a:ext cx="7762365" cy="33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59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35014" y="637969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D551B2-1FC3-424E-88A3-2AD03530DB55}" type="slidenum">
              <a:rPr kumimoji="0" lang="zh-TW" altLang="en-US" sz="1400" smtClean="0">
                <a:solidFill>
                  <a:srgbClr val="FF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5360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0052" r="3244"/>
          <a:stretch>
            <a:fillRect/>
          </a:stretch>
        </p:blipFill>
        <p:spPr bwMode="auto">
          <a:xfrm>
            <a:off x="2420648" y="957430"/>
            <a:ext cx="2491834" cy="37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54084" y="5244434"/>
            <a:ext cx="550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就是一個二體衰變，但希格斯粒子通常是在運動的！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98906" y="4740442"/>
                <a:ext cx="1285865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06" y="4740442"/>
                <a:ext cx="128586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486962" y="5690204"/>
                <a:ext cx="1746247" cy="4042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62" y="5690204"/>
                <a:ext cx="1746247" cy="404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154084" y="6239435"/>
            <a:ext cx="57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在希格斯的靜止系統或光子的質心系統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in COM frame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35014" y="6204205"/>
                <a:ext cx="1503938" cy="3970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14" y="6204205"/>
                <a:ext cx="1503938" cy="39703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E20679-BB03-3049-8901-B74F36CE66CE}"/>
              </a:ext>
            </a:extLst>
          </p:cNvPr>
          <p:cNvSpPr txBox="1"/>
          <p:nvPr/>
        </p:nvSpPr>
        <p:spPr>
          <a:xfrm>
            <a:off x="1154084" y="382160"/>
            <a:ext cx="798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If the decaying particle is moving, could we find a condition for product energies? </a:t>
            </a:r>
          </a:p>
        </p:txBody>
      </p:sp>
    </p:spTree>
    <p:extLst>
      <p:ext uri="{BB962C8B-B14F-4D97-AF65-F5344CB8AC3E}">
        <p14:creationId xmlns:p14="http://schemas.microsoft.com/office/powerpoint/2010/main" val="1630661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&amp;lt;strong&amp;gt;Figure 3.&amp;lt;/strong&amp;gt; Di-photon (&amp;amp;gamma;&amp;amp;gamma;) invariant mass distribution for the CMS data of 2011 and 2012 (black points with error bars). The data are weighted by the signal to background ratio for each sub-category of events. The solid red line shows the fit result for signal plus background; the dashed red line shows only the background.&amp;lt;br /&amp;gt;&amp;lt;a href=&amp;quot;https://cdsweb.cern.ch/record/1459463/files/Fig3-MassFactSoBWeightedMass.png&amp;quot;&amp;gt;DOWNLOAD this plot&amp;lt;/a&amp;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16" y="1109664"/>
            <a:ext cx="3585539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799EA32-5A58-43BE-96C7-6E97215ABC60}" type="slidenum">
              <a:rPr kumimoji="0" lang="zh-TW" altLang="en-US" sz="1400" smtClean="0">
                <a:latin typeface="Tahoma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400">
              <a:latin typeface="Tahoma" pitchFamily="34" charset="0"/>
            </a:endParaRPr>
          </a:p>
        </p:txBody>
      </p:sp>
      <p:pic>
        <p:nvPicPr>
          <p:cNvPr id="149509" name="Picture 2" descr="&amp;lt;strong&amp;gt;Figure 3.&amp;lt;/strong&amp;gt; Di-photon (&amp;amp;gamma;&amp;amp;gamma;) invariant mass distribution for the CMS data of 2011 and 2012 (black points with error bars). The data are weighted by the signal to background ratio for each sub-category of events. The solid red line shows the fit result for signal plus background; the dashed red line shows only the background.&amp;lt;br /&amp;gt;&amp;lt;a href=&amp;quot;https://cdsweb.cern.ch/record/1459463/files/Fig3-MassFactSoBWeightedMass.png&amp;quot;&amp;gt;DOWNLOAD this plot&amp;lt;/a&amp;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/>
          <a:stretch>
            <a:fillRect/>
          </a:stretch>
        </p:blipFill>
        <p:spPr bwMode="auto">
          <a:xfrm>
            <a:off x="1054783" y="1109666"/>
            <a:ext cx="3090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42095" y="1995491"/>
            <a:ext cx="2789238" cy="201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9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63885" r="81990" b="24323"/>
          <a:stretch>
            <a:fillRect/>
          </a:stretch>
        </p:blipFill>
        <p:spPr bwMode="auto">
          <a:xfrm>
            <a:off x="2554176" y="2682084"/>
            <a:ext cx="920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50773" y="4647603"/>
                <a:ext cx="6191951" cy="3970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如果這兩個光子是由希格斯粒子衰變產生</m:t>
                          </m:r>
                          <m:r>
                            <a:rPr lang="zh-TW" altLang="en-US" b="0" i="1" dirty="0" smtClean="0">
                              <a:latin typeface="Cambria Math"/>
                            </a:rPr>
                            <m:t>，則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zh-TW" altLang="en-US" i="1">
                              <a:latin typeface="Cambria Math"/>
                            </a:rPr>
                            <m:t>𝛾𝛾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3" y="4647603"/>
                <a:ext cx="6191951" cy="397032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54783" y="5056065"/>
            <a:ext cx="381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圖上應該只有一個點（如圖左）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54783" y="718147"/>
                <a:ext cx="730250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將觀測到的兩光子事件數目對此兩光子質心系統的總能量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zh-TW" altLang="en-US" dirty="0"/>
                  <a:t>作圖：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83" y="718147"/>
                <a:ext cx="7302500" cy="391517"/>
              </a:xfrm>
              <a:prstGeom prst="rect">
                <a:avLst/>
              </a:prstGeom>
              <a:blipFill rotWithShape="1">
                <a:blip r:embed="rId5"/>
                <a:stretch>
                  <a:fillRect l="-668" t="-6250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7099171" y="4565653"/>
            <a:ext cx="2206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Tahoma" pitchFamily="34" charset="0"/>
              </a:rPr>
              <a:t>兩光子質心系統的總能量</a:t>
            </a: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73872" y="2311896"/>
            <a:ext cx="975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Tahoma" pitchFamily="34" charset="0"/>
              </a:rPr>
              <a:t>發生次數</a:t>
            </a:r>
          </a:p>
        </p:txBody>
      </p:sp>
    </p:spTree>
    <p:extLst>
      <p:ext uri="{BB962C8B-B14F-4D97-AF65-F5344CB8AC3E}">
        <p14:creationId xmlns:p14="http://schemas.microsoft.com/office/powerpoint/2010/main" val="102996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Oval 4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4" name="Oval 5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5" name="Oval 6"/>
          <p:cNvSpPr>
            <a:spLocks noChangeArrowheads="1"/>
          </p:cNvSpPr>
          <p:nvPr/>
        </p:nvSpPr>
        <p:spPr bwMode="auto">
          <a:xfrm>
            <a:off x="1692275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6" name="Oval 7"/>
          <p:cNvSpPr>
            <a:spLocks noChangeArrowheads="1"/>
          </p:cNvSpPr>
          <p:nvPr/>
        </p:nvSpPr>
        <p:spPr bwMode="auto">
          <a:xfrm>
            <a:off x="2051050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7" name="Line 8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8" name="Line 9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1" name="Oval 12"/>
          <p:cNvSpPr>
            <a:spLocks noChangeArrowheads="1"/>
          </p:cNvSpPr>
          <p:nvPr/>
        </p:nvSpPr>
        <p:spPr bwMode="auto">
          <a:xfrm>
            <a:off x="47513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2" name="Oval 13"/>
          <p:cNvSpPr>
            <a:spLocks noChangeArrowheads="1"/>
          </p:cNvSpPr>
          <p:nvPr/>
        </p:nvSpPr>
        <p:spPr bwMode="auto">
          <a:xfrm>
            <a:off x="65166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3" name="Oval 14"/>
          <p:cNvSpPr>
            <a:spLocks noChangeArrowheads="1"/>
          </p:cNvSpPr>
          <p:nvPr/>
        </p:nvSpPr>
        <p:spPr bwMode="auto">
          <a:xfrm>
            <a:off x="5400675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4" name="Oval 15"/>
          <p:cNvSpPr>
            <a:spLocks noChangeArrowheads="1"/>
          </p:cNvSpPr>
          <p:nvPr/>
        </p:nvSpPr>
        <p:spPr bwMode="auto">
          <a:xfrm>
            <a:off x="5759450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5" name="Line 16"/>
          <p:cNvSpPr>
            <a:spLocks noChangeShapeType="1"/>
          </p:cNvSpPr>
          <p:nvPr/>
        </p:nvSpPr>
        <p:spPr bwMode="auto">
          <a:xfrm>
            <a:off x="5472113" y="31416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6" name="Line 17"/>
          <p:cNvSpPr>
            <a:spLocks noChangeShapeType="1"/>
          </p:cNvSpPr>
          <p:nvPr/>
        </p:nvSpPr>
        <p:spPr bwMode="auto">
          <a:xfrm flipH="1">
            <a:off x="5327650" y="123190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7" name="Text Box 18"/>
          <p:cNvSpPr txBox="1">
            <a:spLocks noChangeArrowheads="1"/>
          </p:cNvSpPr>
          <p:nvPr/>
        </p:nvSpPr>
        <p:spPr bwMode="auto">
          <a:xfrm>
            <a:off x="5759450" y="278130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8" name="Text Box 19"/>
          <p:cNvSpPr txBox="1">
            <a:spLocks noChangeArrowheads="1"/>
          </p:cNvSpPr>
          <p:nvPr/>
        </p:nvSpPr>
        <p:spPr bwMode="auto">
          <a:xfrm>
            <a:off x="6408738" y="83661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u’</a:t>
            </a:r>
            <a:endParaRPr kumimoji="0" lang="zh-TW" alt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0609" name="Line 20"/>
          <p:cNvSpPr>
            <a:spLocks noChangeShapeType="1"/>
          </p:cNvSpPr>
          <p:nvPr/>
        </p:nvSpPr>
        <p:spPr bwMode="auto">
          <a:xfrm>
            <a:off x="1223963" y="486886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0" name="Line 21"/>
          <p:cNvSpPr>
            <a:spLocks noChangeShapeType="1"/>
          </p:cNvSpPr>
          <p:nvPr/>
        </p:nvSpPr>
        <p:spPr bwMode="auto">
          <a:xfrm>
            <a:off x="1223963" y="5984875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1" name="Text Box 22"/>
          <p:cNvSpPr txBox="1">
            <a:spLocks noChangeArrowheads="1"/>
          </p:cNvSpPr>
          <p:nvPr/>
        </p:nvSpPr>
        <p:spPr bwMode="auto">
          <a:xfrm>
            <a:off x="935038" y="6057900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</a:t>
            </a:r>
          </a:p>
        </p:txBody>
      </p:sp>
      <p:sp>
        <p:nvSpPr>
          <p:cNvPr id="8222" name="Line 23"/>
          <p:cNvSpPr>
            <a:spLocks noChangeShapeType="1"/>
          </p:cNvSpPr>
          <p:nvPr/>
        </p:nvSpPr>
        <p:spPr bwMode="auto">
          <a:xfrm>
            <a:off x="5148263" y="479742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3" name="Line 24"/>
          <p:cNvSpPr>
            <a:spLocks noChangeShapeType="1"/>
          </p:cNvSpPr>
          <p:nvPr/>
        </p:nvSpPr>
        <p:spPr bwMode="auto">
          <a:xfrm>
            <a:off x="5148263" y="591343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4" name="Text Box 25"/>
          <p:cNvSpPr txBox="1">
            <a:spLocks noChangeArrowheads="1"/>
          </p:cNvSpPr>
          <p:nvPr/>
        </p:nvSpPr>
        <p:spPr bwMode="auto">
          <a:xfrm>
            <a:off x="4859338" y="5986463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O’</a:t>
            </a:r>
          </a:p>
        </p:txBody>
      </p:sp>
      <p:sp>
        <p:nvSpPr>
          <p:cNvPr id="8225" name="Line 26"/>
          <p:cNvSpPr>
            <a:spLocks noChangeShapeType="1"/>
          </p:cNvSpPr>
          <p:nvPr/>
        </p:nvSpPr>
        <p:spPr bwMode="auto">
          <a:xfrm>
            <a:off x="5580063" y="533717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6" name="Text Box 27"/>
          <p:cNvSpPr txBox="1">
            <a:spLocks noChangeArrowheads="1"/>
          </p:cNvSpPr>
          <p:nvPr/>
        </p:nvSpPr>
        <p:spPr bwMode="auto">
          <a:xfrm>
            <a:off x="5580063" y="486886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10617" name="Text Box 28"/>
          <p:cNvSpPr txBox="1">
            <a:spLocks noChangeArrowheads="1"/>
          </p:cNvSpPr>
          <p:nvPr/>
        </p:nvSpPr>
        <p:spPr bwMode="auto">
          <a:xfrm>
            <a:off x="2673350" y="3254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牛頓版動量守恆</a:t>
            </a:r>
          </a:p>
        </p:txBody>
      </p:sp>
      <p:sp>
        <p:nvSpPr>
          <p:cNvPr id="110618" name="Text Box 29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10622" name="Text Box 33"/>
          <p:cNvSpPr txBox="1">
            <a:spLocks noChangeArrowheads="1"/>
          </p:cNvSpPr>
          <p:nvPr/>
        </p:nvSpPr>
        <p:spPr bwMode="auto">
          <a:xfrm>
            <a:off x="2735263" y="34655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完全非彈性碰撞</a:t>
            </a:r>
          </a:p>
        </p:txBody>
      </p:sp>
      <p:sp>
        <p:nvSpPr>
          <p:cNvPr id="8230" name="Text Box 39"/>
          <p:cNvSpPr txBox="1">
            <a:spLocks noChangeArrowheads="1"/>
          </p:cNvSpPr>
          <p:nvPr/>
        </p:nvSpPr>
        <p:spPr bwMode="auto">
          <a:xfrm>
            <a:off x="2195513" y="6345238"/>
            <a:ext cx="536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牛頓版的動量守恆遵守伽利略變換下的相對性原則</a:t>
            </a:r>
          </a:p>
        </p:txBody>
      </p:sp>
      <p:cxnSp>
        <p:nvCxnSpPr>
          <p:cNvPr id="110630" name="直線接點 39"/>
          <p:cNvCxnSpPr>
            <a:cxnSpLocks noChangeShapeType="1"/>
          </p:cNvCxnSpPr>
          <p:nvPr/>
        </p:nvCxnSpPr>
        <p:spPr bwMode="auto">
          <a:xfrm rot="5400000">
            <a:off x="1906588" y="3429000"/>
            <a:ext cx="540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D3A819-07CE-0C4E-BB65-7A38FFAF2ACA}"/>
                  </a:ext>
                </a:extLst>
              </p:cNvPr>
              <p:cNvSpPr txBox="1"/>
              <p:nvPr/>
            </p:nvSpPr>
            <p:spPr>
              <a:xfrm>
                <a:off x="4693206" y="349526"/>
                <a:ext cx="81984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D3A819-07CE-0C4E-BB65-7A38FFAF2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06" y="349526"/>
                <a:ext cx="819840" cy="276999"/>
              </a:xfrm>
              <a:prstGeom prst="rect">
                <a:avLst/>
              </a:prstGeom>
              <a:blipFill>
                <a:blip r:embed="rId2"/>
                <a:stretch>
                  <a:fillRect l="-6154" t="-30435" r="-30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/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/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blipFill>
                <a:blip r:embed="rId3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/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blipFill>
                <a:blip r:embed="rId4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B1BEC96-F5C1-4844-814F-EDB306BA2896}"/>
                  </a:ext>
                </a:extLst>
              </p:cNvPr>
              <p:cNvSpPr txBox="1"/>
              <p:nvPr/>
            </p:nvSpPr>
            <p:spPr>
              <a:xfrm>
                <a:off x="1727200" y="4988728"/>
                <a:ext cx="2052638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B1BEC96-F5C1-4844-814F-EDB306BA2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4988728"/>
                <a:ext cx="2052638" cy="299249"/>
              </a:xfrm>
              <a:prstGeom prst="rect">
                <a:avLst/>
              </a:prstGeom>
              <a:blipFill>
                <a:blip r:embed="rId5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/>
              <p:nvPr/>
            </p:nvSpPr>
            <p:spPr>
              <a:xfrm>
                <a:off x="7228716" y="1122570"/>
                <a:ext cx="139814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16" y="1122570"/>
                <a:ext cx="1398140" cy="276999"/>
              </a:xfrm>
              <a:prstGeom prst="rect">
                <a:avLst/>
              </a:prstGeom>
              <a:blipFill>
                <a:blip r:embed="rId6"/>
                <a:stretch>
                  <a:fillRect l="-901" r="-270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/>
              <p:nvPr/>
            </p:nvSpPr>
            <p:spPr>
              <a:xfrm>
                <a:off x="7222051" y="3016800"/>
                <a:ext cx="69108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051" y="3016800"/>
                <a:ext cx="691087" cy="276999"/>
              </a:xfrm>
              <a:prstGeom prst="rect">
                <a:avLst/>
              </a:prstGeom>
              <a:blipFill>
                <a:blip r:embed="rId7"/>
                <a:stretch>
                  <a:fillRect l="-7273" r="-1818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/>
              <p:nvPr/>
            </p:nvSpPr>
            <p:spPr>
              <a:xfrm>
                <a:off x="7258995" y="2205719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95" y="2205719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10526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4027C22-769D-084F-8365-D3AD92BD768D}"/>
                  </a:ext>
                </a:extLst>
              </p:cNvPr>
              <p:cNvSpPr txBox="1"/>
              <p:nvPr/>
            </p:nvSpPr>
            <p:spPr>
              <a:xfrm>
                <a:off x="6787358" y="4988727"/>
                <a:ext cx="2052638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4027C22-769D-084F-8365-D3AD92BD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58" y="4988727"/>
                <a:ext cx="2052638" cy="299249"/>
              </a:xfrm>
              <a:prstGeom prst="rect">
                <a:avLst/>
              </a:prstGeom>
              <a:blipFill>
                <a:blip r:embed="rId9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562ACFF-918F-BE48-A8E7-65EAEE6579D0}"/>
              </a:ext>
            </a:extLst>
          </p:cNvPr>
          <p:cNvSpPr txBox="1"/>
          <p:nvPr/>
        </p:nvSpPr>
        <p:spPr>
          <a:xfrm>
            <a:off x="1184977" y="3962444"/>
            <a:ext cx="30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Complete inelastic collision</a:t>
            </a:r>
          </a:p>
        </p:txBody>
      </p:sp>
    </p:spTree>
    <p:extLst>
      <p:ext uri="{BB962C8B-B14F-4D97-AF65-F5344CB8AC3E}">
        <p14:creationId xmlns:p14="http://schemas.microsoft.com/office/powerpoint/2010/main" val="141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8216" grpId="0" animBg="1"/>
      <p:bldP spid="823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0052" r="3244" b="47807"/>
          <a:stretch>
            <a:fillRect/>
          </a:stretch>
        </p:blipFill>
        <p:spPr bwMode="auto">
          <a:xfrm>
            <a:off x="872254" y="1261646"/>
            <a:ext cx="243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72254" y="3386810"/>
                <a:ext cx="1744517" cy="42947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54" y="3386810"/>
                <a:ext cx="1744517" cy="4294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6369" y="4073924"/>
                <a:ext cx="2001958" cy="467564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𝐻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69" y="4073924"/>
                <a:ext cx="2001958" cy="467564"/>
              </a:xfrm>
              <a:prstGeom prst="rect">
                <a:avLst/>
              </a:prstGeom>
              <a:blipFill rotWithShape="1"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34690" y="4942048"/>
                <a:ext cx="8674619" cy="50545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0+0+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TW" dirty="0"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zh-TW" altLang="en-US" i="1" smtClean="0">
                            <a:latin typeface="Cambria Math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0" y="4942048"/>
                <a:ext cx="8674619" cy="505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696413" y="687043"/>
            <a:ext cx="502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對移動中的希格斯粒子所衰變出的兩個光子：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38B8C7-7F87-964B-BFED-68B88FA98C3C}"/>
              </a:ext>
            </a:extLst>
          </p:cNvPr>
          <p:cNvSpPr/>
          <p:nvPr/>
        </p:nvSpPr>
        <p:spPr>
          <a:xfrm>
            <a:off x="826369" y="5596354"/>
            <a:ext cx="4277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Decay prodcut energy depends on the angle.</a:t>
            </a:r>
            <a:endParaRPr lang="en-TW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38923-7F0D-8F46-9A2C-0835B632D15D}"/>
              </a:ext>
            </a:extLst>
          </p:cNvPr>
          <p:cNvSpPr txBox="1"/>
          <p:nvPr/>
        </p:nvSpPr>
        <p:spPr>
          <a:xfrm>
            <a:off x="826368" y="2863716"/>
            <a:ext cx="71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Could we have a condition in any frame?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AB127-9ABA-3844-A050-38ADE75B2569}"/>
              </a:ext>
            </a:extLst>
          </p:cNvPr>
          <p:cNvSpPr txBox="1"/>
          <p:nvPr/>
        </p:nvSpPr>
        <p:spPr>
          <a:xfrm>
            <a:off x="2828326" y="3429000"/>
            <a:ext cx="557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Momentum Conservation is correct in any frame!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02E47-E787-D246-9CEE-362AA1D7F6D9}"/>
              </a:ext>
            </a:extLst>
          </p:cNvPr>
          <p:cNvSpPr txBox="1"/>
          <p:nvPr/>
        </p:nvSpPr>
        <p:spPr>
          <a:xfrm>
            <a:off x="2984500" y="4165600"/>
            <a:ext cx="572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Inner porducts are invariant, independent of frames.</a:t>
            </a:r>
          </a:p>
        </p:txBody>
      </p:sp>
    </p:spTree>
    <p:extLst>
      <p:ext uri="{BB962C8B-B14F-4D97-AF65-F5344CB8AC3E}">
        <p14:creationId xmlns:p14="http://schemas.microsoft.com/office/powerpoint/2010/main" val="2737725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6"/>
          <a:stretch/>
        </p:blipFill>
        <p:spPr bwMode="auto">
          <a:xfrm>
            <a:off x="863600" y="1156335"/>
            <a:ext cx="7170738" cy="5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" y="2734945"/>
            <a:ext cx="74533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1" b="53930"/>
          <a:stretch/>
        </p:blipFill>
        <p:spPr bwMode="auto">
          <a:xfrm>
            <a:off x="929798" y="5117465"/>
            <a:ext cx="7170738" cy="8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63600" y="1749425"/>
            <a:ext cx="4174648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What is the momentum of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3373" y="14528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Speed is usually inconvenient to use.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產物不同時的二體衰變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blipFill>
                <a:blip r:embed="rId7"/>
                <a:stretch>
                  <a:fillRect l="-136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/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022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11272" y="1911051"/>
                <a:ext cx="4460240" cy="41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這些能量都可以用動量大小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來表示：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2" y="1911051"/>
                <a:ext cx="4460240" cy="411395"/>
              </a:xfrm>
              <a:prstGeom prst="rect">
                <a:avLst/>
              </a:prstGeom>
              <a:blipFill>
                <a:blip r:embed="rId2"/>
                <a:stretch>
                  <a:fillRect l="-1136"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/>
              <p:nvPr/>
            </p:nvSpPr>
            <p:spPr>
              <a:xfrm>
                <a:off x="1311273" y="656447"/>
                <a:ext cx="6204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選擇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的靜止座標系，這就是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的質心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COM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坐標系：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3" y="656447"/>
                <a:ext cx="6204029" cy="369332"/>
              </a:xfrm>
              <a:prstGeom prst="rect">
                <a:avLst/>
              </a:prstGeom>
              <a:blipFill>
                <a:blip r:embed="rId3"/>
                <a:stretch>
                  <a:fillRect l="-81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">
            <a:extLst>
              <a:ext uri="{FF2B5EF4-FFF2-40B4-BE49-F238E27FC236}">
                <a16:creationId xmlns:a16="http://schemas.microsoft.com/office/drawing/2014/main" id="{70321CDC-061C-997D-0D4A-537569F85CA2}"/>
              </a:ext>
            </a:extLst>
          </p:cNvPr>
          <p:cNvSpPr txBox="1"/>
          <p:nvPr/>
        </p:nvSpPr>
        <p:spPr>
          <a:xfrm>
            <a:off x="1311272" y="1516502"/>
            <a:ext cx="24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由能量守恆可得：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/>
              <p:nvPr/>
            </p:nvSpPr>
            <p:spPr>
              <a:xfrm>
                <a:off x="1311272" y="1099299"/>
                <a:ext cx="6638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由動量守恆，可得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的三維動量大小相等，方向相反：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2" y="1099299"/>
                <a:ext cx="6638007" cy="369332"/>
              </a:xfrm>
              <a:prstGeom prst="rect">
                <a:avLst/>
              </a:prstGeom>
              <a:blipFill>
                <a:blip r:embed="rId4"/>
                <a:stretch>
                  <a:fillRect l="-76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/>
              <p:nvPr/>
            </p:nvSpPr>
            <p:spPr>
              <a:xfrm>
                <a:off x="3336009" y="239969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09" y="239969"/>
                <a:ext cx="1620957" cy="391646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/>
              <p:nvPr/>
            </p:nvSpPr>
            <p:spPr>
              <a:xfrm>
                <a:off x="3336009" y="1561689"/>
                <a:ext cx="1378904" cy="2993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09" y="1561689"/>
                <a:ext cx="1378904" cy="299313"/>
              </a:xfrm>
              <a:prstGeom prst="rect">
                <a:avLst/>
              </a:prstGeom>
              <a:blipFill>
                <a:blip r:embed="rId6"/>
                <a:stretch>
                  <a:fillRect l="-2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/>
              <p:nvPr/>
            </p:nvSpPr>
            <p:spPr>
              <a:xfrm>
                <a:off x="3289576" y="2793330"/>
                <a:ext cx="2195088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6" y="2793330"/>
                <a:ext cx="2195088" cy="563680"/>
              </a:xfrm>
              <a:prstGeom prst="rect">
                <a:avLst/>
              </a:prstGeom>
              <a:blipFill>
                <a:blip r:embed="rId7"/>
                <a:stretch>
                  <a:fillRect l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/>
              <p:nvPr/>
            </p:nvSpPr>
            <p:spPr>
              <a:xfrm>
                <a:off x="5516676" y="1879835"/>
                <a:ext cx="2185919" cy="42800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76" y="1879835"/>
                <a:ext cx="2185919" cy="428002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/>
              <p:nvPr/>
            </p:nvSpPr>
            <p:spPr>
              <a:xfrm>
                <a:off x="3289576" y="2427812"/>
                <a:ext cx="115685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6" y="2427812"/>
                <a:ext cx="1156855" cy="276999"/>
              </a:xfrm>
              <a:prstGeom prst="rect">
                <a:avLst/>
              </a:prstGeom>
              <a:blipFill>
                <a:blip r:embed="rId9"/>
                <a:stretch>
                  <a:fillRect l="-4396" t="-4348" r="-219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/>
              <p:nvPr/>
            </p:nvSpPr>
            <p:spPr>
              <a:xfrm>
                <a:off x="3283648" y="3442651"/>
                <a:ext cx="1956882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48" y="3442651"/>
                <a:ext cx="1956882" cy="319062"/>
              </a:xfrm>
              <a:prstGeom prst="rect">
                <a:avLst/>
              </a:prstGeom>
              <a:blipFill>
                <a:blip r:embed="rId10"/>
                <a:stretch>
                  <a:fillRect l="-645" t="-230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/>
              <p:nvPr/>
            </p:nvSpPr>
            <p:spPr>
              <a:xfrm>
                <a:off x="2627859" y="3865086"/>
                <a:ext cx="3268459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59" y="3865086"/>
                <a:ext cx="3268459" cy="563680"/>
              </a:xfrm>
              <a:prstGeom prst="rect">
                <a:avLst/>
              </a:prstGeom>
              <a:blipFill>
                <a:blip r:embed="rId11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/>
              <p:nvPr/>
            </p:nvSpPr>
            <p:spPr>
              <a:xfrm>
                <a:off x="2627858" y="4556319"/>
                <a:ext cx="3268459" cy="376834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58" y="4556319"/>
                <a:ext cx="3268459" cy="376834"/>
              </a:xfrm>
              <a:prstGeom prst="rect">
                <a:avLst/>
              </a:prstGeom>
              <a:blipFill>
                <a:blip r:embed="rId12"/>
                <a:stretch>
                  <a:fillRect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A551F-31E2-5FD8-3590-6547CBE0A361}"/>
                  </a:ext>
                </a:extLst>
              </p:cNvPr>
              <p:cNvSpPr txBox="1"/>
              <p:nvPr/>
            </p:nvSpPr>
            <p:spPr>
              <a:xfrm>
                <a:off x="7049289" y="1124434"/>
                <a:ext cx="1123320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A551F-31E2-5FD8-3590-6547CBE0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89" y="1124434"/>
                <a:ext cx="1123320" cy="319062"/>
              </a:xfrm>
              <a:prstGeom prst="rect">
                <a:avLst/>
              </a:prstGeom>
              <a:blipFill>
                <a:blip r:embed="rId13"/>
                <a:stretch>
                  <a:fillRect t="-1923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7F24A-9A65-311B-7325-C5748B9B3F42}"/>
                  </a:ext>
                </a:extLst>
              </p:cNvPr>
              <p:cNvSpPr txBox="1"/>
              <p:nvPr/>
            </p:nvSpPr>
            <p:spPr>
              <a:xfrm>
                <a:off x="2627167" y="5080688"/>
                <a:ext cx="2745052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7F24A-9A65-311B-7325-C5748B9B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67" y="5080688"/>
                <a:ext cx="2745052" cy="319062"/>
              </a:xfrm>
              <a:prstGeom prst="rect">
                <a:avLst/>
              </a:prstGeom>
              <a:blipFill>
                <a:blip r:embed="rId14"/>
                <a:stretch>
                  <a:fillRect t="-1481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EFA83-A4EF-7B0D-E6A8-F055D6BC15AC}"/>
                  </a:ext>
                </a:extLst>
              </p:cNvPr>
              <p:cNvSpPr txBox="1"/>
              <p:nvPr/>
            </p:nvSpPr>
            <p:spPr>
              <a:xfrm>
                <a:off x="1335326" y="6013241"/>
                <a:ext cx="2087746" cy="6105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EFA83-A4EF-7B0D-E6A8-F055D6BC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6" y="6013241"/>
                <a:ext cx="2087746" cy="610552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6873E6A-685D-D3F5-4115-ECB613FC3493}"/>
              </a:ext>
            </a:extLst>
          </p:cNvPr>
          <p:cNvSpPr txBox="1"/>
          <p:nvPr/>
        </p:nvSpPr>
        <p:spPr>
          <a:xfrm>
            <a:off x="1335326" y="4046124"/>
            <a:ext cx="22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能量守恆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C9D1C-A483-9DE8-4510-A7A4291CDF1E}"/>
                  </a:ext>
                </a:extLst>
              </p:cNvPr>
              <p:cNvSpPr txBox="1"/>
              <p:nvPr/>
            </p:nvSpPr>
            <p:spPr>
              <a:xfrm>
                <a:off x="1335326" y="5546644"/>
                <a:ext cx="45720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就可以解出：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C9D1C-A483-9DE8-4510-A7A4291C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6" y="5546644"/>
                <a:ext cx="4572000" cy="411395"/>
              </a:xfrm>
              <a:prstGeom prst="rect">
                <a:avLst/>
              </a:prstGeom>
              <a:blipFill>
                <a:blip r:embed="rId16"/>
                <a:stretch>
                  <a:fillRect l="-1108"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1A6E1F-AC53-7D30-850F-A4C42DE3EB42}"/>
                  </a:ext>
                </a:extLst>
              </p:cNvPr>
              <p:cNvSpPr txBox="1"/>
              <p:nvPr/>
            </p:nvSpPr>
            <p:spPr>
              <a:xfrm>
                <a:off x="4283833" y="5968577"/>
                <a:ext cx="3741794" cy="61427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1A6E1F-AC53-7D30-850F-A4C42DE3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33" y="5968577"/>
                <a:ext cx="3741794" cy="614271"/>
              </a:xfrm>
              <a:prstGeom prst="rect">
                <a:avLst/>
              </a:prstGeom>
              <a:blipFill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7188698-4A40-7CBE-628B-8E9E148EFDDD}"/>
              </a:ext>
            </a:extLst>
          </p:cNvPr>
          <p:cNvSpPr txBox="1"/>
          <p:nvPr/>
        </p:nvSpPr>
        <p:spPr>
          <a:xfrm>
            <a:off x="4215760" y="5568258"/>
            <a:ext cx="22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能量也可以解出：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 animBg="1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1"/>
          <a:stretch/>
        </p:blipFill>
        <p:spPr bwMode="auto">
          <a:xfrm>
            <a:off x="917575" y="97080"/>
            <a:ext cx="7308850" cy="33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">
            <a:extLst>
              <a:ext uri="{FF2B5EF4-FFF2-40B4-BE49-F238E27FC236}">
                <a16:creationId xmlns:a16="http://schemas.microsoft.com/office/drawing/2014/main" id="{C3B797B2-472B-F257-DF7E-C477B4699D98}"/>
              </a:ext>
            </a:extLst>
          </p:cNvPr>
          <p:cNvSpPr txBox="1"/>
          <p:nvPr/>
        </p:nvSpPr>
        <p:spPr>
          <a:xfrm>
            <a:off x="917575" y="3429000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4D519-1C07-4431-91AB-64EE89C9C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8"/>
          <a:stretch/>
        </p:blipFill>
        <p:spPr bwMode="auto">
          <a:xfrm>
            <a:off x="899235" y="3973480"/>
            <a:ext cx="7308850" cy="25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44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92213"/>
            <a:ext cx="7273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661025"/>
            <a:ext cx="5616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5113"/>
            <a:ext cx="55816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文字方塊 2"/>
          <p:cNvSpPr txBox="1">
            <a:spLocks noChangeArrowheads="1"/>
          </p:cNvSpPr>
          <p:nvPr/>
        </p:nvSpPr>
        <p:spPr bwMode="auto">
          <a:xfrm>
            <a:off x="971550" y="893763"/>
            <a:ext cx="58324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And Remember that for any real particles:</a:t>
            </a:r>
            <a:endParaRPr kumimoji="0" lang="zh-TW" altLang="en-US" sz="1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7">
                <a:extLst>
                  <a:ext uri="{FF2B5EF4-FFF2-40B4-BE49-F238E27FC236}">
                    <a16:creationId xmlns:a16="http://schemas.microsoft.com/office/drawing/2014/main" id="{52FC50A2-0657-CD41-9E62-A5F2FD64B6DF}"/>
                  </a:ext>
                </a:extLst>
              </p:cNvPr>
              <p:cNvSpPr txBox="1"/>
              <p:nvPr/>
            </p:nvSpPr>
            <p:spPr>
              <a:xfrm>
                <a:off x="2419090" y="2466940"/>
                <a:ext cx="3991606" cy="62074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 dirty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 dirty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dirty="0"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7">
                <a:extLst>
                  <a:ext uri="{FF2B5EF4-FFF2-40B4-BE49-F238E27FC236}">
                    <a16:creationId xmlns:a16="http://schemas.microsoft.com/office/drawing/2014/main" id="{52FC50A2-0657-CD41-9E62-A5F2FD64B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90" y="2466940"/>
                <a:ext cx="3991606" cy="620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61A3FED3-4240-9C4B-8667-8E54E62E6516}"/>
                  </a:ext>
                </a:extLst>
              </p:cNvPr>
              <p:cNvSpPr txBox="1"/>
              <p:nvPr/>
            </p:nvSpPr>
            <p:spPr>
              <a:xfrm>
                <a:off x="6538913" y="299127"/>
                <a:ext cx="23516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">
                <a:extLst>
                  <a:ext uri="{FF2B5EF4-FFF2-40B4-BE49-F238E27FC236}">
                    <a16:creationId xmlns:a16="http://schemas.microsoft.com/office/drawing/2014/main" id="{61A3FED3-4240-9C4B-8667-8E54E62E6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13" y="299127"/>
                <a:ext cx="2351606" cy="555858"/>
              </a:xfrm>
              <a:prstGeom prst="rect">
                <a:avLst/>
              </a:prstGeom>
              <a:blipFill>
                <a:blip r:embed="rId6"/>
                <a:stretch>
                  <a:fillRect l="-2162" r="-541" b="-888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CF6D53-1C35-F149-8CBF-1BF5D3DF4219}"/>
              </a:ext>
            </a:extLst>
          </p:cNvPr>
          <p:cNvSpPr txBox="1"/>
          <p:nvPr/>
        </p:nvSpPr>
        <p:spPr>
          <a:xfrm>
            <a:off x="911225" y="2752487"/>
            <a:ext cx="147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n 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97D44-87E7-E547-BA89-7D3480685BFA}"/>
              </a:ext>
            </a:extLst>
          </p:cNvPr>
          <p:cNvSpPr txBox="1"/>
          <p:nvPr/>
        </p:nvSpPr>
        <p:spPr>
          <a:xfrm>
            <a:off x="6432016" y="2567821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ondition for any frame</a:t>
            </a:r>
          </a:p>
        </p:txBody>
      </p:sp>
    </p:spTree>
    <p:extLst>
      <p:ext uri="{BB962C8B-B14F-4D97-AF65-F5344CB8AC3E}">
        <p14:creationId xmlns:p14="http://schemas.microsoft.com/office/powerpoint/2010/main" val="717685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72FEC-51A3-6517-F0A9-A9EE19FE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3" y="601072"/>
            <a:ext cx="7303003" cy="991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52" y="1592492"/>
            <a:ext cx="7361775" cy="197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E5B5-8FDF-FCA6-14C9-14D29F0B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04" y="287755"/>
            <a:ext cx="4152900" cy="2159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37B1FD-564B-8D84-A3E3-667F740DE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1" r="53343" b="8712"/>
          <a:stretch/>
        </p:blipFill>
        <p:spPr bwMode="auto">
          <a:xfrm>
            <a:off x="1794642" y="3707523"/>
            <a:ext cx="3692244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68784E-A86D-7F8B-C0B8-096D79C6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2135" r="58078" b="19908"/>
          <a:stretch/>
        </p:blipFill>
        <p:spPr bwMode="auto">
          <a:xfrm>
            <a:off x="4689972" y="4847288"/>
            <a:ext cx="2936838" cy="1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16A3272-8BEE-02B8-824B-D109CDD1B26B}"/>
              </a:ext>
            </a:extLst>
          </p:cNvPr>
          <p:cNvSpPr/>
          <p:nvPr/>
        </p:nvSpPr>
        <p:spPr>
          <a:xfrm>
            <a:off x="2496258" y="4152814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C9FB4A9-C687-108C-A2B1-4352973F53FF}"/>
              </a:ext>
            </a:extLst>
          </p:cNvPr>
          <p:cNvSpPr/>
          <p:nvPr/>
        </p:nvSpPr>
        <p:spPr>
          <a:xfrm>
            <a:off x="5609752" y="5439628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/>
              <p:nvPr/>
            </p:nvSpPr>
            <p:spPr>
              <a:xfrm>
                <a:off x="2039057" y="45043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57" y="4504374"/>
                <a:ext cx="338867" cy="276999"/>
              </a:xfrm>
              <a:prstGeom prst="rect">
                <a:avLst/>
              </a:prstGeom>
              <a:blipFill>
                <a:blip r:embed="rId7"/>
                <a:stretch>
                  <a:fillRect l="-17857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/>
              <p:nvPr/>
            </p:nvSpPr>
            <p:spPr>
              <a:xfrm>
                <a:off x="3409760" y="43658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60" y="4365874"/>
                <a:ext cx="338867" cy="276999"/>
              </a:xfrm>
              <a:prstGeom prst="rect">
                <a:avLst/>
              </a:prstGeom>
              <a:blipFill>
                <a:blip r:embed="rId8"/>
                <a:stretch>
                  <a:fillRect l="-3571" t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/>
              <p:nvPr/>
            </p:nvSpPr>
            <p:spPr>
              <a:xfrm>
                <a:off x="4580005" y="436587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05" y="4365874"/>
                <a:ext cx="338867" cy="276999"/>
              </a:xfrm>
              <a:prstGeom prst="rect">
                <a:avLst/>
              </a:prstGeom>
              <a:blipFill>
                <a:blip r:embed="rId9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/>
              <p:nvPr/>
            </p:nvSpPr>
            <p:spPr>
              <a:xfrm>
                <a:off x="5904964" y="3914816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設</m:t>
                    </m:r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質量接近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64" y="3914816"/>
                <a:ext cx="2002390" cy="276999"/>
              </a:xfrm>
              <a:prstGeom prst="rect">
                <a:avLst/>
              </a:prstGeom>
              <a:blipFill>
                <a:blip r:embed="rId10"/>
                <a:stretch>
                  <a:fillRect l="-5696" t="-26087" r="-1899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/>
              <p:nvPr/>
            </p:nvSpPr>
            <p:spPr>
              <a:xfrm>
                <a:off x="5904964" y="4396230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質量為零。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64" y="4396230"/>
                <a:ext cx="2002390" cy="276999"/>
              </a:xfrm>
              <a:prstGeom prst="rect">
                <a:avLst/>
              </a:prstGeom>
              <a:blipFill>
                <a:blip r:embed="rId11"/>
                <a:stretch>
                  <a:fillRect l="-3165" t="-26087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585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84" y="562733"/>
            <a:ext cx="7361775" cy="197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8E5B5-8FDF-FCA6-14C9-14D29F0B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04" y="287755"/>
            <a:ext cx="4152900" cy="2159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37B1FD-564B-8D84-A3E3-667F740DE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1" r="53343" b="8712"/>
          <a:stretch/>
        </p:blipFill>
        <p:spPr bwMode="auto">
          <a:xfrm>
            <a:off x="1816117" y="2988513"/>
            <a:ext cx="3692244" cy="10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16A3272-8BEE-02B8-824B-D109CDD1B26B}"/>
              </a:ext>
            </a:extLst>
          </p:cNvPr>
          <p:cNvSpPr/>
          <p:nvPr/>
        </p:nvSpPr>
        <p:spPr>
          <a:xfrm>
            <a:off x="2517733" y="3433804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/>
              <p:nvPr/>
            </p:nvSpPr>
            <p:spPr>
              <a:xfrm>
                <a:off x="2060532" y="37853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A5F0A4-33DA-3516-D92E-E2901587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32" y="3785364"/>
                <a:ext cx="338867" cy="276999"/>
              </a:xfrm>
              <a:prstGeom prst="rect">
                <a:avLst/>
              </a:prstGeom>
              <a:blipFill>
                <a:blip r:embed="rId5"/>
                <a:stretch>
                  <a:fillRect l="-17857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/>
              <p:nvPr/>
            </p:nvSpPr>
            <p:spPr>
              <a:xfrm>
                <a:off x="3431235" y="36468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12FC9-6E7B-D601-7F08-E9DC3DA7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35" y="3646864"/>
                <a:ext cx="338867" cy="276999"/>
              </a:xfrm>
              <a:prstGeom prst="rect">
                <a:avLst/>
              </a:prstGeom>
              <a:blipFill>
                <a:blip r:embed="rId6"/>
                <a:stretch>
                  <a:fillRect l="-3704" t="-4348" r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/>
              <p:nvPr/>
            </p:nvSpPr>
            <p:spPr>
              <a:xfrm>
                <a:off x="4601480" y="3646864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F23774-E6EE-7EB0-0097-AE430D1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80" y="3646864"/>
                <a:ext cx="338867" cy="276999"/>
              </a:xfrm>
              <a:prstGeom prst="rect">
                <a:avLst/>
              </a:prstGeom>
              <a:blipFill>
                <a:blip r:embed="rId7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/>
              <p:nvPr/>
            </p:nvSpPr>
            <p:spPr>
              <a:xfrm>
                <a:off x="1009084" y="2619181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設</m:t>
                    </m:r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質量接近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8CC9E-8CF9-4579-2691-944E2E4A5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84" y="2619181"/>
                <a:ext cx="2002390" cy="276999"/>
              </a:xfrm>
              <a:prstGeom prst="rect">
                <a:avLst/>
              </a:prstGeom>
              <a:blipFill>
                <a:blip r:embed="rId8"/>
                <a:stretch>
                  <a:fillRect l="-5660" t="-26087" r="-1887" b="-4347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0">
                <a:extLst>
                  <a:ext uri="{FF2B5EF4-FFF2-40B4-BE49-F238E27FC236}">
                    <a16:creationId xmlns:a16="http://schemas.microsoft.com/office/drawing/2014/main" id="{9F08724C-4D21-F4C9-2F78-7EF2BCEAFFAD}"/>
                  </a:ext>
                </a:extLst>
              </p:cNvPr>
              <p:cNvSpPr/>
              <p:nvPr/>
            </p:nvSpPr>
            <p:spPr>
              <a:xfrm>
                <a:off x="1768056" y="4175769"/>
                <a:ext cx="1525033" cy="6109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20">
                <a:extLst>
                  <a:ext uri="{FF2B5EF4-FFF2-40B4-BE49-F238E27FC236}">
                    <a16:creationId xmlns:a16="http://schemas.microsoft.com/office/drawing/2014/main" id="{9F08724C-4D21-F4C9-2F78-7EF2BCEAF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6" y="4175769"/>
                <a:ext cx="1525033" cy="61093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C716608C-D12C-8E3C-FA81-AB874138D187}"/>
                  </a:ext>
                </a:extLst>
              </p:cNvPr>
              <p:cNvSpPr/>
              <p:nvPr/>
            </p:nvSpPr>
            <p:spPr>
              <a:xfrm>
                <a:off x="7063152" y="5733143"/>
                <a:ext cx="1932965" cy="9106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C716608C-D12C-8E3C-FA81-AB874138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2" y="5733143"/>
                <a:ext cx="1932965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1">
                <a:extLst>
                  <a:ext uri="{FF2B5EF4-FFF2-40B4-BE49-F238E27FC236}">
                    <a16:creationId xmlns:a16="http://schemas.microsoft.com/office/drawing/2014/main" id="{A7591A41-80E3-7895-DBF2-93ECFE0E41C8}"/>
                  </a:ext>
                </a:extLst>
              </p:cNvPr>
              <p:cNvSpPr/>
              <p:nvPr/>
            </p:nvSpPr>
            <p:spPr>
              <a:xfrm>
                <a:off x="1751367" y="5859653"/>
                <a:ext cx="2333588" cy="66293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21">
                <a:extLst>
                  <a:ext uri="{FF2B5EF4-FFF2-40B4-BE49-F238E27FC236}">
                    <a16:creationId xmlns:a16="http://schemas.microsoft.com/office/drawing/2014/main" id="{A7591A41-80E3-7895-DBF2-93ECFE0E4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67" y="5859653"/>
                <a:ext cx="2333588" cy="662938"/>
              </a:xfrm>
              <a:prstGeom prst="rect">
                <a:avLst/>
              </a:prstGeom>
              <a:blipFill>
                <a:blip r:embed="rId1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3B6E50-DCD5-2D1C-2956-D187BF0806A2}"/>
                  </a:ext>
                </a:extLst>
              </p:cNvPr>
              <p:cNvSpPr txBox="1"/>
              <p:nvPr/>
            </p:nvSpPr>
            <p:spPr>
              <a:xfrm>
                <a:off x="3164439" y="2619181"/>
                <a:ext cx="4232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衰變就是第一種產物質量相同的情況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3B6E50-DCD5-2D1C-2956-D187BF08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39" y="2619181"/>
                <a:ext cx="4232953" cy="369332"/>
              </a:xfrm>
              <a:prstGeom prst="rect">
                <a:avLst/>
              </a:prstGeom>
              <a:blipFill>
                <a:blip r:embed="rId12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C2D60DC0-3C45-C5C5-EDF0-914E73CAEC01}"/>
                  </a:ext>
                </a:extLst>
              </p:cNvPr>
              <p:cNvSpPr/>
              <p:nvPr/>
            </p:nvSpPr>
            <p:spPr>
              <a:xfrm>
                <a:off x="1768056" y="5200147"/>
                <a:ext cx="2809872" cy="61093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C2D60DC0-3C45-C5C5-EDF0-914E73CAE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56" y="5200147"/>
                <a:ext cx="2809872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20">
                <a:extLst>
                  <a:ext uri="{FF2B5EF4-FFF2-40B4-BE49-F238E27FC236}">
                    <a16:creationId xmlns:a16="http://schemas.microsoft.com/office/drawing/2014/main" id="{55F01C2D-6C44-9082-CD5F-28ADB50A06F6}"/>
                  </a:ext>
                </a:extLst>
              </p:cNvPr>
              <p:cNvSpPr/>
              <p:nvPr/>
            </p:nvSpPr>
            <p:spPr>
              <a:xfrm>
                <a:off x="5989199" y="4627968"/>
                <a:ext cx="2649443" cy="99270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20">
                <a:extLst>
                  <a:ext uri="{FF2B5EF4-FFF2-40B4-BE49-F238E27FC236}">
                    <a16:creationId xmlns:a16="http://schemas.microsoft.com/office/drawing/2014/main" id="{55F01C2D-6C44-9082-CD5F-28ADB50A0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9" y="4627968"/>
                <a:ext cx="2649443" cy="9927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7212F-1810-0F05-F1F9-4E5F1EDF1CB8}"/>
                  </a:ext>
                </a:extLst>
              </p:cNvPr>
              <p:cNvSpPr txBox="1"/>
              <p:nvPr/>
            </p:nvSpPr>
            <p:spPr>
              <a:xfrm>
                <a:off x="3513762" y="4253501"/>
                <a:ext cx="4857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由此式還可以算出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的動量與速度：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7212F-1810-0F05-F1F9-4E5F1EDF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62" y="4253501"/>
                <a:ext cx="4857097" cy="369332"/>
              </a:xfrm>
              <a:prstGeom prst="rect">
                <a:avLst/>
              </a:prstGeom>
              <a:blipFill>
                <a:blip r:embed="rId15"/>
                <a:stretch>
                  <a:fillRect l="-1042" t="-10345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5283E-7A0B-E957-D485-5E675E492670}"/>
                  </a:ext>
                </a:extLst>
              </p:cNvPr>
              <p:cNvSpPr txBox="1"/>
              <p:nvPr/>
            </p:nvSpPr>
            <p:spPr>
              <a:xfrm>
                <a:off x="5508361" y="5865830"/>
                <a:ext cx="1443509" cy="65768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5283E-7A0B-E957-D485-5E675E49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61" y="5865830"/>
                <a:ext cx="1443509" cy="6576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02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534C6-8219-D418-06D3-8A9615119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07" b="9550"/>
          <a:stretch/>
        </p:blipFill>
        <p:spPr>
          <a:xfrm>
            <a:off x="1020440" y="955601"/>
            <a:ext cx="7361775" cy="34921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68784E-A86D-7F8B-C0B8-096D79C6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2135" r="58078" b="19908"/>
          <a:stretch/>
        </p:blipFill>
        <p:spPr bwMode="auto">
          <a:xfrm>
            <a:off x="1887109" y="2212955"/>
            <a:ext cx="2936838" cy="1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C9FB4A9-C687-108C-A2B1-4352973F53FF}"/>
              </a:ext>
            </a:extLst>
          </p:cNvPr>
          <p:cNvSpPr/>
          <p:nvPr/>
        </p:nvSpPr>
        <p:spPr>
          <a:xfrm>
            <a:off x="2806889" y="2805295"/>
            <a:ext cx="24742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/>
              <p:nvPr/>
            </p:nvSpPr>
            <p:spPr>
              <a:xfrm>
                <a:off x="1148255" y="1400550"/>
                <a:ext cx="20023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質量為零。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A0D65B-4AD8-2CD0-552F-27138421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55" y="1400550"/>
                <a:ext cx="2002390" cy="276999"/>
              </a:xfrm>
              <a:prstGeom prst="rect">
                <a:avLst/>
              </a:prstGeom>
              <a:blipFill>
                <a:blip r:embed="rId4"/>
                <a:stretch>
                  <a:fillRect l="-3145" t="-27273" b="-5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AE9462-AC65-E845-FAEC-C4B01297C0A8}"/>
                  </a:ext>
                </a:extLst>
              </p:cNvPr>
              <p:cNvSpPr txBox="1"/>
              <p:nvPr/>
            </p:nvSpPr>
            <p:spPr>
              <a:xfrm>
                <a:off x="1048812" y="1712493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的靜止座標，就是第二種，產物一質量為零的情況：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AE9462-AC65-E845-FAEC-C4B01297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12" y="1712493"/>
                <a:ext cx="6102850" cy="369332"/>
              </a:xfrm>
              <a:prstGeom prst="rect">
                <a:avLst/>
              </a:prstGeom>
              <a:blipFill>
                <a:blip r:embed="rId5"/>
                <a:stretch>
                  <a:fillRect l="-830" t="-6452"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1804B9-DA14-6DB5-1D76-9D2C567DD909}"/>
                  </a:ext>
                </a:extLst>
              </p:cNvPr>
              <p:cNvSpPr txBox="1"/>
              <p:nvPr/>
            </p:nvSpPr>
            <p:spPr>
              <a:xfrm>
                <a:off x="1887109" y="3543461"/>
                <a:ext cx="1769267" cy="6105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1804B9-DA14-6DB5-1D76-9D2C567D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09" y="3543461"/>
                <a:ext cx="1769267" cy="610552"/>
              </a:xfrm>
              <a:prstGeom prst="rect">
                <a:avLst/>
              </a:prstGeom>
              <a:blipFill>
                <a:blip r:embed="rId6"/>
                <a:stretch>
                  <a:fillRect l="-2143" r="-714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717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5CF0375-D0FF-1A4E-5518-6778B825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58078"/>
          <a:stretch/>
        </p:blipFill>
        <p:spPr bwMode="auto">
          <a:xfrm>
            <a:off x="3566577" y="2064612"/>
            <a:ext cx="29368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6">
                <a:extLst>
                  <a:ext uri="{FF2B5EF4-FFF2-40B4-BE49-F238E27FC236}">
                    <a16:creationId xmlns:a16="http://schemas.microsoft.com/office/drawing/2014/main" id="{F32AFF47-FB03-A626-946E-E5375D2C816C}"/>
                  </a:ext>
                </a:extLst>
              </p:cNvPr>
              <p:cNvSpPr/>
              <p:nvPr/>
            </p:nvSpPr>
            <p:spPr>
              <a:xfrm>
                <a:off x="1086551" y="2110896"/>
                <a:ext cx="2217210" cy="567207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矩形 16">
                <a:extLst>
                  <a:ext uri="{FF2B5EF4-FFF2-40B4-BE49-F238E27FC236}">
                    <a16:creationId xmlns:a16="http://schemas.microsoft.com/office/drawing/2014/main" id="{F32AFF47-FB03-A626-946E-E5375D2C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51" y="2110896"/>
                <a:ext cx="2217210" cy="567207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6">
                <a:extLst>
                  <a:ext uri="{FF2B5EF4-FFF2-40B4-BE49-F238E27FC236}">
                    <a16:creationId xmlns:a16="http://schemas.microsoft.com/office/drawing/2014/main" id="{4B86896A-2627-FF3F-D2A3-C78DE1F4F691}"/>
                  </a:ext>
                </a:extLst>
              </p:cNvPr>
              <p:cNvSpPr/>
              <p:nvPr/>
            </p:nvSpPr>
            <p:spPr>
              <a:xfrm>
                <a:off x="1058163" y="2786652"/>
                <a:ext cx="2043123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′=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6" name="矩形 16">
                <a:extLst>
                  <a:ext uri="{FF2B5EF4-FFF2-40B4-BE49-F238E27FC236}">
                    <a16:creationId xmlns:a16="http://schemas.microsoft.com/office/drawing/2014/main" id="{4B86896A-2627-FF3F-D2A3-C78DE1F4F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2786652"/>
                <a:ext cx="204312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941A5318-C8D5-E00D-A34B-D75CF6C6FD2B}"/>
                  </a:ext>
                </a:extLst>
              </p:cNvPr>
              <p:cNvSpPr/>
              <p:nvPr/>
            </p:nvSpPr>
            <p:spPr>
              <a:xfrm>
                <a:off x="1058163" y="3279319"/>
                <a:ext cx="1275349" cy="39126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16">
                <a:extLst>
                  <a:ext uri="{FF2B5EF4-FFF2-40B4-BE49-F238E27FC236}">
                    <a16:creationId xmlns:a16="http://schemas.microsoft.com/office/drawing/2014/main" id="{941A5318-C8D5-E00D-A34B-D75CF6C6F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3279319"/>
                <a:ext cx="1275349" cy="391261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5A45C-3ADA-DB45-6960-6675FD320354}"/>
                  </a:ext>
                </a:extLst>
              </p:cNvPr>
              <p:cNvSpPr txBox="1"/>
              <p:nvPr/>
            </p:nvSpPr>
            <p:spPr>
              <a:xfrm>
                <a:off x="6218337" y="2347187"/>
                <a:ext cx="1942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5A45C-3ADA-DB45-6960-6675FD32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37" y="2347187"/>
                <a:ext cx="194284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059886-E62B-8F45-62EF-65F38C5FC8EB}"/>
              </a:ext>
            </a:extLst>
          </p:cNvPr>
          <p:cNvCxnSpPr>
            <a:cxnSpLocks/>
          </p:cNvCxnSpPr>
          <p:nvPr/>
        </p:nvCxnSpPr>
        <p:spPr>
          <a:xfrm>
            <a:off x="5997805" y="2624186"/>
            <a:ext cx="50561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67318C9F-A181-9E3B-269B-75887231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4" r="88479" b="8712"/>
          <a:stretch/>
        </p:blipFill>
        <p:spPr bwMode="auto">
          <a:xfrm>
            <a:off x="3508941" y="1019451"/>
            <a:ext cx="911707" cy="6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F1A3BFDC-1DB1-1B8C-3A40-B9468B5BB0FB}"/>
              </a:ext>
            </a:extLst>
          </p:cNvPr>
          <p:cNvSpPr/>
          <p:nvPr/>
        </p:nvSpPr>
        <p:spPr>
          <a:xfrm flipH="1">
            <a:off x="3654806" y="1782063"/>
            <a:ext cx="338867" cy="1681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2DA86C-99A5-A8F6-B919-4C9A875CEAB0}"/>
                  </a:ext>
                </a:extLst>
              </p:cNvPr>
              <p:cNvSpPr txBox="1"/>
              <p:nvPr/>
            </p:nvSpPr>
            <p:spPr>
              <a:xfrm>
                <a:off x="3753356" y="1437668"/>
                <a:ext cx="3388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2DA86C-99A5-A8F6-B919-4C9A875CE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56" y="1437668"/>
                <a:ext cx="338867" cy="276999"/>
              </a:xfrm>
              <a:prstGeom prst="rect">
                <a:avLst/>
              </a:prstGeom>
              <a:blipFill>
                <a:blip r:embed="rId8"/>
                <a:stretch>
                  <a:fillRect l="-17857" r="-714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FA5A980-EA62-63BD-81F5-1475EB7255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2806" b="-421"/>
          <a:stretch/>
        </p:blipFill>
        <p:spPr>
          <a:xfrm>
            <a:off x="986944" y="333098"/>
            <a:ext cx="7361775" cy="546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2FA9C7-C559-C096-DD88-77A33330F3B6}"/>
                  </a:ext>
                </a:extLst>
              </p:cNvPr>
              <p:cNvSpPr txBox="1"/>
              <p:nvPr/>
            </p:nvSpPr>
            <p:spPr>
              <a:xfrm>
                <a:off x="1058163" y="3747808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的靜止座標相對於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的靜止座標，是以速度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移動。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2FA9C7-C559-C096-DD88-77A33330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3747808"/>
                <a:ext cx="6102850" cy="369332"/>
              </a:xfrm>
              <a:prstGeom prst="rect">
                <a:avLst/>
              </a:prstGeom>
              <a:blipFill>
                <a:blip r:embed="rId10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823F7-E638-6A43-BC53-A94DE173B167}"/>
                  </a:ext>
                </a:extLst>
              </p:cNvPr>
              <p:cNvSpPr txBox="1"/>
              <p:nvPr/>
            </p:nvSpPr>
            <p:spPr>
              <a:xfrm>
                <a:off x="1058163" y="4157779"/>
                <a:ext cx="6102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的靜止座標內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的能量，利用羅倫茲變換就等於：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7823F7-E638-6A43-BC53-A94DE173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3" y="4157779"/>
                <a:ext cx="6102850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BABD072C-8BF8-2E02-B583-2549349055B8}"/>
                  </a:ext>
                </a:extLst>
              </p:cNvPr>
              <p:cNvSpPr/>
              <p:nvPr/>
            </p:nvSpPr>
            <p:spPr>
              <a:xfrm>
                <a:off x="1086551" y="4607377"/>
                <a:ext cx="4511107" cy="411395"/>
              </a:xfrm>
              <a:prstGeom prst="rect">
                <a:avLst/>
              </a:prstGeom>
              <a:solidFill>
                <a:srgbClr val="FFFB7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i="1" dirty="0"/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BABD072C-8BF8-2E02-B583-25493490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51" y="4607377"/>
                <a:ext cx="4511107" cy="411395"/>
              </a:xfrm>
              <a:prstGeom prst="rect">
                <a:avLst/>
              </a:prstGeom>
              <a:blipFill>
                <a:blip r:embed="rId12"/>
                <a:stretch>
                  <a:fillRect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A4028A8-975D-D692-7590-8028B4C9ABF8}"/>
              </a:ext>
            </a:extLst>
          </p:cNvPr>
          <p:cNvSpPr txBox="1"/>
          <p:nvPr/>
        </p:nvSpPr>
        <p:spPr>
          <a:xfrm>
            <a:off x="1047813" y="5093327"/>
            <a:ext cx="575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二體衰變能量與動量都固定，因此此式只有角度可變！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5B031-655E-915E-7872-3CE12B99F4C9}"/>
                  </a:ext>
                </a:extLst>
              </p:cNvPr>
              <p:cNvSpPr txBox="1"/>
              <p:nvPr/>
            </p:nvSpPr>
            <p:spPr>
              <a:xfrm>
                <a:off x="1058162" y="5536963"/>
                <a:ext cx="4027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最大值與最小值就在</a:t>
                </a: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=±1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45B031-655E-915E-7872-3CE12B99F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2" y="5536963"/>
                <a:ext cx="4027546" cy="369332"/>
              </a:xfrm>
              <a:prstGeom prst="rect">
                <a:avLst/>
              </a:prstGeom>
              <a:blipFill>
                <a:blip r:embed="rId13"/>
                <a:stretch>
                  <a:fillRect l="-1258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198688-6661-A9C1-EBD9-29A198DE0B44}"/>
                  </a:ext>
                </a:extLst>
              </p:cNvPr>
              <p:cNvSpPr txBox="1"/>
              <p:nvPr/>
            </p:nvSpPr>
            <p:spPr>
              <a:xfrm>
                <a:off x="3108578" y="1664950"/>
                <a:ext cx="5291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198688-6661-A9C1-EBD9-29A198DE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78" y="1664950"/>
                <a:ext cx="52911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804CA5A-D3F6-AD17-2FC3-36A0539B6CA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86794"/>
          <a:stretch/>
        </p:blipFill>
        <p:spPr>
          <a:xfrm>
            <a:off x="1086551" y="619611"/>
            <a:ext cx="7361775" cy="261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C6C65-1CE0-EB94-FD8D-F3165AAA4F0C}"/>
                  </a:ext>
                </a:extLst>
              </p:cNvPr>
              <p:cNvSpPr txBox="1"/>
              <p:nvPr/>
            </p:nvSpPr>
            <p:spPr>
              <a:xfrm>
                <a:off x="6801492" y="4445498"/>
                <a:ext cx="1769267" cy="61055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C6C65-1CE0-EB94-FD8D-F3165AAA4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92" y="4445498"/>
                <a:ext cx="1769267" cy="610552"/>
              </a:xfrm>
              <a:prstGeom prst="rect">
                <a:avLst/>
              </a:prstGeom>
              <a:blipFill>
                <a:blip r:embed="rId16"/>
                <a:stretch>
                  <a:fillRect r="-2143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8F0D14-2DB4-C182-9358-EF34225E99FE}"/>
                  </a:ext>
                </a:extLst>
              </p:cNvPr>
              <p:cNvSpPr txBox="1"/>
              <p:nvPr/>
            </p:nvSpPr>
            <p:spPr>
              <a:xfrm>
                <a:off x="6801492" y="5186845"/>
                <a:ext cx="1769267" cy="61055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8F0D14-2DB4-C182-9358-EF34225E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92" y="5186845"/>
                <a:ext cx="1769267" cy="610552"/>
              </a:xfrm>
              <a:prstGeom prst="rect">
                <a:avLst/>
              </a:prstGeom>
              <a:blipFill>
                <a:blip r:embed="rId17"/>
                <a:stretch>
                  <a:fillRect l="-2143" r="-714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5">
                <a:extLst>
                  <a:ext uri="{FF2B5EF4-FFF2-40B4-BE49-F238E27FC236}">
                    <a16:creationId xmlns:a16="http://schemas.microsoft.com/office/drawing/2014/main" id="{8FF487C9-F21D-A146-FDF2-E3740A75C110}"/>
                  </a:ext>
                </a:extLst>
              </p:cNvPr>
              <p:cNvSpPr/>
              <p:nvPr/>
            </p:nvSpPr>
            <p:spPr>
              <a:xfrm>
                <a:off x="6801492" y="2706314"/>
                <a:ext cx="1932965" cy="9106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5">
                <a:extLst>
                  <a:ext uri="{FF2B5EF4-FFF2-40B4-BE49-F238E27FC236}">
                    <a16:creationId xmlns:a16="http://schemas.microsoft.com/office/drawing/2014/main" id="{8FF487C9-F21D-A146-FDF2-E3740A75C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92" y="2706314"/>
                <a:ext cx="1932965" cy="9106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7D0F8F-414B-5325-B20C-FBAFE19B3126}"/>
                  </a:ext>
                </a:extLst>
              </p:cNvPr>
              <p:cNvSpPr txBox="1"/>
              <p:nvPr/>
            </p:nvSpPr>
            <p:spPr>
              <a:xfrm>
                <a:off x="6776869" y="3722419"/>
                <a:ext cx="1443509" cy="65768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7D0F8F-414B-5325-B20C-FBAFE19B3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69" y="3722419"/>
                <a:ext cx="1443509" cy="65768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5870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8C44-0EB5-8ADF-8183-6A9DDFEF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0" descr="4013">
            <a:extLst>
              <a:ext uri="{FF2B5EF4-FFF2-40B4-BE49-F238E27FC236}">
                <a16:creationId xmlns:a16="http://schemas.microsoft.com/office/drawing/2014/main" id="{4BE3F674-E653-3086-D9D6-75BFED07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1" r="11843"/>
          <a:stretch/>
        </p:blipFill>
        <p:spPr bwMode="auto">
          <a:xfrm>
            <a:off x="803516" y="1453009"/>
            <a:ext cx="3505726" cy="22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1D44FA53-E12B-28CA-404C-F8B5B4AC9479}"/>
              </a:ext>
            </a:extLst>
          </p:cNvPr>
          <p:cNvSpPr/>
          <p:nvPr/>
        </p:nvSpPr>
        <p:spPr>
          <a:xfrm>
            <a:off x="1019415" y="22210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30638B0-B712-488F-2F3F-390029EF784A}"/>
              </a:ext>
            </a:extLst>
          </p:cNvPr>
          <p:cNvSpPr/>
          <p:nvPr/>
        </p:nvSpPr>
        <p:spPr>
          <a:xfrm>
            <a:off x="2891077" y="279730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" name="Picture 2" descr="D:\Dropbox\Documents\課程\YoungTextBook\Images\Chapter38\A_Images\A_Figures_and_Photos\38_11_Figure.jpg">
            <a:extLst>
              <a:ext uri="{FF2B5EF4-FFF2-40B4-BE49-F238E27FC236}">
                <a16:creationId xmlns:a16="http://schemas.microsoft.com/office/drawing/2014/main" id="{856948B3-54D3-E6BE-2356-529248B4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82" y="1453010"/>
            <a:ext cx="4738521" cy="22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8">
            <a:extLst>
              <a:ext uri="{FF2B5EF4-FFF2-40B4-BE49-F238E27FC236}">
                <a16:creationId xmlns:a16="http://schemas.microsoft.com/office/drawing/2014/main" id="{D306ECA6-7FE0-F710-7208-F8EE43BC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84" y="4185535"/>
            <a:ext cx="6882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光子，與電子碰撞後，光子動量會改變。因此波長會改變。</a:t>
            </a:r>
          </a:p>
        </p:txBody>
      </p:sp>
      <p:pic>
        <p:nvPicPr>
          <p:cNvPr id="2" name="Graphic 1" descr="Cat with solid fill">
            <a:extLst>
              <a:ext uri="{FF2B5EF4-FFF2-40B4-BE49-F238E27FC236}">
                <a16:creationId xmlns:a16="http://schemas.microsoft.com/office/drawing/2014/main" id="{A44AF5B9-973E-ABB2-204F-95747B7E9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CE8AE-20B9-EB54-56EA-BC00C4CDC1C5}"/>
              </a:ext>
            </a:extLst>
          </p:cNvPr>
          <p:cNvSpPr txBox="1"/>
          <p:nvPr/>
        </p:nvSpPr>
        <p:spPr>
          <a:xfrm>
            <a:off x="2792896" y="844246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Cambria Math" panose="02040503050406030204" pitchFamily="18" charset="0"/>
              </a:rPr>
              <a:t>康普頓效應</a:t>
            </a:r>
            <a:r>
              <a:rPr lang="zh-TW" altLang="en-US" sz="1800" dirty="0">
                <a:latin typeface="Cambria Math" panose="02040503050406030204" pitchFamily="18" charset="0"/>
              </a:rPr>
              <a:t> </a:t>
            </a:r>
            <a:r>
              <a:rPr lang="en-US" altLang="zh-TW" sz="1800" dirty="0">
                <a:latin typeface="Cambria Math" panose="02040503050406030204" pitchFamily="18" charset="0"/>
              </a:rPr>
              <a:t>Compton Scattering</a:t>
            </a:r>
            <a:endParaRPr lang="en-US" sz="1800" dirty="0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36EAD-3C8D-3E87-F394-A13C1DA1BA89}"/>
              </a:ext>
            </a:extLst>
          </p:cNvPr>
          <p:cNvSpPr txBox="1"/>
          <p:nvPr/>
        </p:nvSpPr>
        <p:spPr>
          <a:xfrm>
            <a:off x="1743183" y="4677103"/>
            <a:ext cx="49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這是典型的相對論性二體彈性碰撞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197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Oval 4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4" name="Oval 5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5" name="Oval 6"/>
          <p:cNvSpPr>
            <a:spLocks noChangeArrowheads="1"/>
          </p:cNvSpPr>
          <p:nvPr/>
        </p:nvSpPr>
        <p:spPr bwMode="auto">
          <a:xfrm>
            <a:off x="1692275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6" name="Oval 7"/>
          <p:cNvSpPr>
            <a:spLocks noChangeArrowheads="1"/>
          </p:cNvSpPr>
          <p:nvPr/>
        </p:nvSpPr>
        <p:spPr bwMode="auto">
          <a:xfrm>
            <a:off x="2051050" y="3284538"/>
            <a:ext cx="360363" cy="3603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10597" name="Line 8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8" name="Line 9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8211" name="Oval 12"/>
          <p:cNvSpPr>
            <a:spLocks noChangeArrowheads="1"/>
          </p:cNvSpPr>
          <p:nvPr/>
        </p:nvSpPr>
        <p:spPr bwMode="auto">
          <a:xfrm>
            <a:off x="47513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2" name="Oval 13"/>
          <p:cNvSpPr>
            <a:spLocks noChangeArrowheads="1"/>
          </p:cNvSpPr>
          <p:nvPr/>
        </p:nvSpPr>
        <p:spPr bwMode="auto">
          <a:xfrm>
            <a:off x="6516688" y="13763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3" name="Oval 14"/>
          <p:cNvSpPr>
            <a:spLocks noChangeArrowheads="1"/>
          </p:cNvSpPr>
          <p:nvPr/>
        </p:nvSpPr>
        <p:spPr bwMode="auto">
          <a:xfrm>
            <a:off x="5400675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4" name="Oval 15"/>
          <p:cNvSpPr>
            <a:spLocks noChangeArrowheads="1"/>
          </p:cNvSpPr>
          <p:nvPr/>
        </p:nvSpPr>
        <p:spPr bwMode="auto">
          <a:xfrm>
            <a:off x="5759450" y="3355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8215" name="Line 16"/>
          <p:cNvSpPr>
            <a:spLocks noChangeShapeType="1"/>
          </p:cNvSpPr>
          <p:nvPr/>
        </p:nvSpPr>
        <p:spPr bwMode="auto">
          <a:xfrm>
            <a:off x="5472113" y="31416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6" name="Line 17"/>
          <p:cNvSpPr>
            <a:spLocks noChangeShapeType="1"/>
          </p:cNvSpPr>
          <p:nvPr/>
        </p:nvSpPr>
        <p:spPr bwMode="auto">
          <a:xfrm flipH="1">
            <a:off x="5327650" y="1231900"/>
            <a:ext cx="162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7" name="Text Box 18"/>
          <p:cNvSpPr txBox="1">
            <a:spLocks noChangeArrowheads="1"/>
          </p:cNvSpPr>
          <p:nvPr/>
        </p:nvSpPr>
        <p:spPr bwMode="auto">
          <a:xfrm>
            <a:off x="5759450" y="2781300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10609" name="Line 20"/>
          <p:cNvSpPr>
            <a:spLocks noChangeShapeType="1"/>
          </p:cNvSpPr>
          <p:nvPr/>
        </p:nvSpPr>
        <p:spPr bwMode="auto">
          <a:xfrm>
            <a:off x="1223963" y="486886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10" name="Line 21"/>
          <p:cNvSpPr>
            <a:spLocks noChangeShapeType="1"/>
          </p:cNvSpPr>
          <p:nvPr/>
        </p:nvSpPr>
        <p:spPr bwMode="auto">
          <a:xfrm>
            <a:off x="1223963" y="5984875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611" name="Text Box 22"/>
              <p:cNvSpPr txBox="1">
                <a:spLocks noChangeArrowheads="1"/>
              </p:cNvSpPr>
              <p:nvPr/>
            </p:nvSpPr>
            <p:spPr bwMode="auto">
              <a:xfrm>
                <a:off x="774783" y="5618162"/>
                <a:ext cx="468312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061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783" y="5618162"/>
                <a:ext cx="468312" cy="366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2" name="Line 23"/>
          <p:cNvSpPr>
            <a:spLocks noChangeShapeType="1"/>
          </p:cNvSpPr>
          <p:nvPr/>
        </p:nvSpPr>
        <p:spPr bwMode="auto">
          <a:xfrm>
            <a:off x="5148263" y="4797425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3" name="Line 24"/>
          <p:cNvSpPr>
            <a:spLocks noChangeShapeType="1"/>
          </p:cNvSpPr>
          <p:nvPr/>
        </p:nvSpPr>
        <p:spPr bwMode="auto">
          <a:xfrm>
            <a:off x="5148263" y="5913438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4" name="Text Box 25"/>
              <p:cNvSpPr txBox="1">
                <a:spLocks noChangeArrowheads="1"/>
              </p:cNvSpPr>
              <p:nvPr/>
            </p:nvSpPr>
            <p:spPr bwMode="auto">
              <a:xfrm>
                <a:off x="4751388" y="5654052"/>
                <a:ext cx="4683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2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1388" y="5654052"/>
                <a:ext cx="4683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5" name="Line 26"/>
          <p:cNvSpPr>
            <a:spLocks noChangeShapeType="1"/>
          </p:cNvSpPr>
          <p:nvPr/>
        </p:nvSpPr>
        <p:spPr bwMode="auto">
          <a:xfrm>
            <a:off x="5580063" y="533717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6" name="Text Box 27"/>
          <p:cNvSpPr txBox="1">
            <a:spLocks noChangeArrowheads="1"/>
          </p:cNvSpPr>
          <p:nvPr/>
        </p:nvSpPr>
        <p:spPr bwMode="auto">
          <a:xfrm>
            <a:off x="5580063" y="486886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v=u</a:t>
            </a:r>
          </a:p>
        </p:txBody>
      </p:sp>
      <p:sp>
        <p:nvSpPr>
          <p:cNvPr id="110618" name="Text Box 29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10622" name="Text Box 33"/>
          <p:cNvSpPr txBox="1">
            <a:spLocks noChangeArrowheads="1"/>
          </p:cNvSpPr>
          <p:nvPr/>
        </p:nvSpPr>
        <p:spPr bwMode="auto">
          <a:xfrm>
            <a:off x="2735263" y="34655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完全非彈性碰撞</a:t>
            </a:r>
          </a:p>
        </p:txBody>
      </p:sp>
      <p:cxnSp>
        <p:nvCxnSpPr>
          <p:cNvPr id="110630" name="直線接點 39"/>
          <p:cNvCxnSpPr>
            <a:cxnSpLocks noChangeShapeType="1"/>
          </p:cNvCxnSpPr>
          <p:nvPr/>
        </p:nvCxnSpPr>
        <p:spPr bwMode="auto">
          <a:xfrm rot="5400000">
            <a:off x="1906588" y="3429000"/>
            <a:ext cx="540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/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16DF5368-CE65-0A4E-8531-19795C5B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47" y="1364753"/>
                <a:ext cx="185948" cy="276999"/>
              </a:xfrm>
              <a:prstGeom prst="rect">
                <a:avLst/>
              </a:prstGeom>
              <a:blipFill>
                <a:blip r:embed="rId4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/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0B52DB9-DFA1-7A46-85AF-ABA264A1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79" y="3141496"/>
                <a:ext cx="185948" cy="276999"/>
              </a:xfrm>
              <a:prstGeom prst="rect">
                <a:avLst/>
              </a:prstGeom>
              <a:blipFill>
                <a:blip r:embed="rId4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/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1065E5-171E-DB4D-AC2E-2E70491E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10" y="2303035"/>
                <a:ext cx="230832" cy="276999"/>
              </a:xfrm>
              <a:prstGeom prst="rect">
                <a:avLst/>
              </a:prstGeom>
              <a:blipFill>
                <a:blip r:embed="rId5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/>
              <p:nvPr/>
            </p:nvSpPr>
            <p:spPr>
              <a:xfrm>
                <a:off x="7217875" y="1308550"/>
                <a:ext cx="139814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3C395519-CE63-0D43-B6CC-693B99A9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75" y="1308550"/>
                <a:ext cx="1398140" cy="276999"/>
              </a:xfrm>
              <a:prstGeom prst="rect">
                <a:avLst/>
              </a:prstGeom>
              <a:blipFill>
                <a:blip r:embed="rId6"/>
                <a:stretch>
                  <a:fillRect l="-901" r="-270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/>
              <p:nvPr/>
            </p:nvSpPr>
            <p:spPr>
              <a:xfrm>
                <a:off x="7228716" y="3149570"/>
                <a:ext cx="69108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1BCD053-61B6-844F-ACA8-3C2D8FE1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16" y="3149570"/>
                <a:ext cx="691087" cy="276999"/>
              </a:xfrm>
              <a:prstGeom prst="rect">
                <a:avLst/>
              </a:prstGeom>
              <a:blipFill>
                <a:blip r:embed="rId7"/>
                <a:stretch>
                  <a:fillRect l="-5357" r="-1786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/>
              <p:nvPr/>
            </p:nvSpPr>
            <p:spPr>
              <a:xfrm>
                <a:off x="7223859" y="2272104"/>
                <a:ext cx="2308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985CB20-0D4C-EC46-94D7-4062006B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59" y="2272104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6">
            <a:extLst>
              <a:ext uri="{FF2B5EF4-FFF2-40B4-BE49-F238E27FC236}">
                <a16:creationId xmlns:a16="http://schemas.microsoft.com/office/drawing/2014/main" id="{E602BD82-BADA-AA40-8825-6635ED9A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597" y="253205"/>
            <a:ext cx="3421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>
                <a:latin typeface="Arial" pitchFamily="34" charset="0"/>
              </a:rPr>
              <a:t>但？如果考慮相對性效應</a:t>
            </a:r>
            <a:r>
              <a:rPr kumimoji="0" lang="en-US" altLang="zh-TW" sz="1800">
                <a:latin typeface="Arial" pitchFamily="34" charset="0"/>
              </a:rPr>
              <a:t>…..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61B00C96-A641-6A4C-8DB5-FEEF8BB3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117" y="81438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 dirty="0">
                <a:latin typeface="Times New Roman" pitchFamily="18" charset="0"/>
              </a:rPr>
              <a:t>u’   </a:t>
            </a:r>
            <a:r>
              <a:rPr kumimoji="0" lang="zh-TW" altLang="en-US" sz="1800" dirty="0">
                <a:solidFill>
                  <a:srgbClr val="FF0000"/>
                </a:solidFill>
                <a:latin typeface="Times New Roman" pitchFamily="18" charset="0"/>
              </a:rPr>
              <a:t>？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4C1017DD-591E-C540-B5D5-3F88A732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96946"/>
            <a:ext cx="5868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動量守恆定律在羅倫茲轉換後就不像動量守恆了！</a:t>
            </a:r>
          </a:p>
        </p:txBody>
      </p:sp>
      <p:sp>
        <p:nvSpPr>
          <p:cNvPr id="52" name="文字方塊 41">
            <a:extLst>
              <a:ext uri="{FF2B5EF4-FFF2-40B4-BE49-F238E27FC236}">
                <a16:creationId xmlns:a16="http://schemas.microsoft.com/office/drawing/2014/main" id="{82038FFA-3632-3647-8530-D4431265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00071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動量守恆定律在左方是正確，但在右方就不正確，反之亦然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BA08287-8927-D34F-ADAF-1ED926D3B105}"/>
                  </a:ext>
                </a:extLst>
              </p:cNvPr>
              <p:cNvSpPr txBox="1"/>
              <p:nvPr/>
            </p:nvSpPr>
            <p:spPr>
              <a:xfrm>
                <a:off x="7204941" y="345432"/>
                <a:ext cx="1785489" cy="7632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BA08287-8927-D34F-ADAF-1ED926D3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41" y="345432"/>
                <a:ext cx="1785489" cy="763286"/>
              </a:xfrm>
              <a:prstGeom prst="rect">
                <a:avLst/>
              </a:prstGeom>
              <a:blipFill>
                <a:blip r:embed="rId9"/>
                <a:stretch>
                  <a:fillRect l="-704" r="-140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DABEFD-44CB-BA47-9C38-1B21F3E2C476}"/>
                  </a:ext>
                </a:extLst>
              </p:cNvPr>
              <p:cNvSpPr txBox="1"/>
              <p:nvPr/>
            </p:nvSpPr>
            <p:spPr>
              <a:xfrm>
                <a:off x="1637508" y="5014540"/>
                <a:ext cx="2052638" cy="32675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DABEFD-44CB-BA47-9C38-1B21F3E2C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08" y="5014540"/>
                <a:ext cx="2052638" cy="326756"/>
              </a:xfrm>
              <a:prstGeom prst="rect">
                <a:avLst/>
              </a:prstGeom>
              <a:blipFill>
                <a:blip r:embed="rId10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2333067-1F3B-AB4D-8F0C-023DAB2F0EA4}"/>
                  </a:ext>
                </a:extLst>
              </p:cNvPr>
              <p:cNvSpPr txBox="1"/>
              <p:nvPr/>
            </p:nvSpPr>
            <p:spPr>
              <a:xfrm>
                <a:off x="6787358" y="4988727"/>
                <a:ext cx="2052638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2333067-1F3B-AB4D-8F0C-023DAB2F0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58" y="4988727"/>
                <a:ext cx="2052638" cy="299249"/>
              </a:xfrm>
              <a:prstGeom prst="rect">
                <a:avLst/>
              </a:prstGeom>
              <a:blipFill>
                <a:blip r:embed="rId11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5">
            <a:extLst>
              <a:ext uri="{FF2B5EF4-FFF2-40B4-BE49-F238E27FC236}">
                <a16:creationId xmlns:a16="http://schemas.microsoft.com/office/drawing/2014/main" id="{F9AF8D98-584E-934D-ED99-B89309AC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017" y="3968246"/>
            <a:ext cx="370837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這可以看成是動量的羅倫茲變換！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D86972D5-4E53-C6E1-4BDE-0C92991EB372}"/>
              </a:ext>
            </a:extLst>
          </p:cNvPr>
          <p:cNvSpPr/>
          <p:nvPr/>
        </p:nvSpPr>
        <p:spPr>
          <a:xfrm>
            <a:off x="3307529" y="4382196"/>
            <a:ext cx="3961009" cy="1149618"/>
          </a:xfrm>
          <a:prstGeom prst="blockArc">
            <a:avLst/>
          </a:prstGeom>
          <a:solidFill>
            <a:srgbClr val="33CC33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8216" grpId="0" animBg="1"/>
      <p:bldP spid="45" grpId="0" animBg="1"/>
      <p:bldP spid="46" grpId="0" animBg="1"/>
      <p:bldP spid="47" grpId="0" animBg="1"/>
      <p:bldP spid="51" grpId="0"/>
      <p:bldP spid="52" grpId="0"/>
      <p:bldP spid="53" grpId="0" animBg="1"/>
      <p:bldP spid="53" grpId="1" animBg="1"/>
      <p:bldP spid="50" grpId="0" animBg="1"/>
      <p:bldP spid="54" grpId="0" animBg="1"/>
      <p:bldP spid="2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2F03-C90A-BDDB-43DE-D94A760A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1" descr="f39_04">
            <a:extLst>
              <a:ext uri="{FF2B5EF4-FFF2-40B4-BE49-F238E27FC236}">
                <a16:creationId xmlns:a16="http://schemas.microsoft.com/office/drawing/2014/main" id="{66D47059-7656-662E-3FD5-AE3EF0B4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1455"/>
            <a:ext cx="3214256" cy="32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863" name="文字方塊 10">
                <a:extLst>
                  <a:ext uri="{FF2B5EF4-FFF2-40B4-BE49-F238E27FC236}">
                    <a16:creationId xmlns:a16="http://schemas.microsoft.com/office/drawing/2014/main" id="{AE9077E5-984E-F6DC-C631-204475E30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824" y="303081"/>
                <a:ext cx="31855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動量的改變與散射角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有關，</a:t>
                </a:r>
              </a:p>
            </p:txBody>
          </p:sp>
        </mc:Choice>
        <mc:Fallback xmlns="">
          <p:sp>
            <p:nvSpPr>
              <p:cNvPr id="121863" name="文字方塊 10">
                <a:extLst>
                  <a:ext uri="{FF2B5EF4-FFF2-40B4-BE49-F238E27FC236}">
                    <a16:creationId xmlns:a16="http://schemas.microsoft.com/office/drawing/2014/main" id="{AE9077E5-984E-F6DC-C631-204475E3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303081"/>
                <a:ext cx="3185514" cy="369332"/>
              </a:xfrm>
              <a:prstGeom prst="rect">
                <a:avLst/>
              </a:prstGeom>
              <a:blipFill>
                <a:blip r:embed="rId3"/>
                <a:stretch>
                  <a:fillRect l="-158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FD6559C3-FD97-775B-17B0-7B1ECE041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6145"/>
            <a:ext cx="3024336" cy="335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DE122CEB-FA49-14C1-C0E6-308B4B482B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824" y="748058"/>
                <a:ext cx="3888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因此波長的變化也與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有關。</a:t>
                </a:r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DE122CEB-FA49-14C1-C0E6-308B4B48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748058"/>
                <a:ext cx="3888432" cy="369332"/>
              </a:xfrm>
              <a:prstGeom prst="rect">
                <a:avLst/>
              </a:prstGeom>
              <a:blipFill>
                <a:blip r:embed="rId5"/>
                <a:stretch>
                  <a:fillRect l="-1303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09D9A-B742-3428-0A9B-92D0115B39F3}"/>
                  </a:ext>
                </a:extLst>
              </p:cNvPr>
              <p:cNvSpPr txBox="1"/>
              <p:nvPr/>
            </p:nvSpPr>
            <p:spPr>
              <a:xfrm>
                <a:off x="3345734" y="4786406"/>
                <a:ext cx="2452531" cy="525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09D9A-B742-3428-0A9B-92D0115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734" y="4786406"/>
                <a:ext cx="2452531" cy="525978"/>
              </a:xfrm>
              <a:prstGeom prst="rect">
                <a:avLst/>
              </a:prstGeom>
              <a:blipFill>
                <a:blip r:embed="rId6"/>
                <a:stretch>
                  <a:fillRect l="-515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at with solid fill">
            <a:extLst>
              <a:ext uri="{FF2B5EF4-FFF2-40B4-BE49-F238E27FC236}">
                <a16:creationId xmlns:a16="http://schemas.microsoft.com/office/drawing/2014/main" id="{B5B208BF-3C91-8513-5BDA-3A919F7FE5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2201C-2822-9466-3D4F-739A917B3200}"/>
              </a:ext>
            </a:extLst>
          </p:cNvPr>
          <p:cNvSpPr txBox="1"/>
          <p:nvPr/>
        </p:nvSpPr>
        <p:spPr>
          <a:xfrm>
            <a:off x="5798265" y="4918859"/>
            <a:ext cx="232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見課本推導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C067-359C-51FD-48A6-27AB7286D202}"/>
                  </a:ext>
                </a:extLst>
              </p:cNvPr>
              <p:cNvSpPr txBox="1"/>
              <p:nvPr/>
            </p:nvSpPr>
            <p:spPr>
              <a:xfrm>
                <a:off x="1370706" y="5441048"/>
                <a:ext cx="6287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解題訣竅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：寫下各個粒子的動量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用上動量守恆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C067-359C-51FD-48A6-27AB7286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06" y="5441048"/>
                <a:ext cx="6287108" cy="369332"/>
              </a:xfrm>
              <a:prstGeom prst="rect">
                <a:avLst/>
              </a:prstGeom>
              <a:blipFill>
                <a:blip r:embed="rId9"/>
                <a:stretch>
                  <a:fillRect l="-1010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FFE07-722B-4973-EED1-F20D7724554E}"/>
                  </a:ext>
                </a:extLst>
              </p:cNvPr>
              <p:cNvSpPr txBox="1"/>
              <p:nvPr/>
            </p:nvSpPr>
            <p:spPr>
              <a:xfrm>
                <a:off x="1368562" y="5819140"/>
                <a:ext cx="6676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將各個粒子的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能量以其動量大小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用上能量守恆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FFE07-722B-4973-EED1-F20D7724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62" y="5819140"/>
                <a:ext cx="6676877" cy="369332"/>
              </a:xfrm>
              <a:prstGeom prst="rect">
                <a:avLst/>
              </a:prstGeom>
              <a:blipFill>
                <a:blip r:embed="rId10"/>
                <a:stretch>
                  <a:fillRect l="-951" t="-1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CCEA1-1D19-1F96-8638-793FE8472C2A}"/>
                  </a:ext>
                </a:extLst>
              </p:cNvPr>
              <p:cNvSpPr txBox="1"/>
              <p:nvPr/>
            </p:nvSpPr>
            <p:spPr>
              <a:xfrm>
                <a:off x="3291267" y="6209075"/>
                <a:ext cx="36719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CCEA1-1D19-1F96-8638-793FE8472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67" y="6209075"/>
                <a:ext cx="3671924" cy="369332"/>
              </a:xfrm>
              <a:prstGeom prst="rect">
                <a:avLst/>
              </a:prstGeom>
              <a:blipFill>
                <a:blip r:embed="rId11"/>
                <a:stretch>
                  <a:fillRect t="-10345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7597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735B40B-BD2A-9053-99EA-2AA323EEC1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8381" y="1340334"/>
                <a:ext cx="31855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以散射角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TW" altLang="en-US" sz="1800" dirty="0"/>
                  <a:t>為例：</a:t>
                </a:r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735B40B-BD2A-9053-99EA-2AA323EE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381" y="1340334"/>
                <a:ext cx="3185514" cy="369332"/>
              </a:xfrm>
              <a:prstGeom prst="rect">
                <a:avLst/>
              </a:prstGeom>
              <a:blipFill>
                <a:blip r:embed="rId2"/>
                <a:stretch>
                  <a:fillRect l="-158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452E14-4BD5-E91D-7FAE-BCD505A40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4" y="1947169"/>
            <a:ext cx="8116956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24D5-4974-37FE-F111-327962F6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1" descr="f39_04">
            <a:extLst>
              <a:ext uri="{FF2B5EF4-FFF2-40B4-BE49-F238E27FC236}">
                <a16:creationId xmlns:a16="http://schemas.microsoft.com/office/drawing/2014/main" id="{5022FDC9-3D81-1C79-578D-F2D9D03E5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3" r="48466"/>
          <a:stretch/>
        </p:blipFill>
        <p:spPr bwMode="auto">
          <a:xfrm>
            <a:off x="1586105" y="293606"/>
            <a:ext cx="2093346" cy="20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F70E692-AB85-4594-1137-AC0655499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6" b="38203"/>
          <a:stretch/>
        </p:blipFill>
        <p:spPr>
          <a:xfrm>
            <a:off x="3933740" y="242679"/>
            <a:ext cx="3024336" cy="2134405"/>
          </a:xfrm>
          <a:prstGeom prst="rect">
            <a:avLst/>
          </a:prstGeom>
        </p:spPr>
      </p:pic>
      <p:pic>
        <p:nvPicPr>
          <p:cNvPr id="5" name="Graphic 4" descr="Cat with solid fill">
            <a:extLst>
              <a:ext uri="{FF2B5EF4-FFF2-40B4-BE49-F238E27FC236}">
                <a16:creationId xmlns:a16="http://schemas.microsoft.com/office/drawing/2014/main" id="{DE1D18C4-019A-C656-699A-32EB29EE4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2C12AF0E-7AC9-B28B-E05A-C3A80BC7B2BE}"/>
              </a:ext>
            </a:extLst>
          </p:cNvPr>
          <p:cNvSpPr/>
          <p:nvPr/>
        </p:nvSpPr>
        <p:spPr>
          <a:xfrm>
            <a:off x="4250117" y="1126908"/>
            <a:ext cx="367862" cy="3846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3A938-E025-D075-D4F9-79D88D0A9588}"/>
              </a:ext>
            </a:extLst>
          </p:cNvPr>
          <p:cNvSpPr/>
          <p:nvPr/>
        </p:nvSpPr>
        <p:spPr>
          <a:xfrm>
            <a:off x="5815332" y="283319"/>
            <a:ext cx="1122030" cy="101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76E5AAC-191B-9FEA-7AF2-C628DB0A5E14}"/>
              </a:ext>
            </a:extLst>
          </p:cNvPr>
          <p:cNvSpPr/>
          <p:nvPr/>
        </p:nvSpPr>
        <p:spPr>
          <a:xfrm>
            <a:off x="5445908" y="293606"/>
            <a:ext cx="363103" cy="3693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17BA4A-3DA1-4951-419F-2A29B20BA711}"/>
              </a:ext>
            </a:extLst>
          </p:cNvPr>
          <p:cNvCxnSpPr/>
          <p:nvPr/>
        </p:nvCxnSpPr>
        <p:spPr>
          <a:xfrm flipV="1">
            <a:off x="5627460" y="662937"/>
            <a:ext cx="0" cy="53506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CBB6A-FA31-BCD2-AAF2-11C29D56CA88}"/>
              </a:ext>
            </a:extLst>
          </p:cNvPr>
          <p:cNvSpPr/>
          <p:nvPr/>
        </p:nvSpPr>
        <p:spPr>
          <a:xfrm>
            <a:off x="4621919" y="1197999"/>
            <a:ext cx="924901" cy="305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5DC2F4-BD39-44D2-478C-D82D2D92E936}"/>
              </a:ext>
            </a:extLst>
          </p:cNvPr>
          <p:cNvCxnSpPr>
            <a:cxnSpLocks/>
          </p:cNvCxnSpPr>
          <p:nvPr/>
        </p:nvCxnSpPr>
        <p:spPr>
          <a:xfrm>
            <a:off x="4548339" y="1297848"/>
            <a:ext cx="91259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34BF77-DDDC-E350-5AE9-C7244F658151}"/>
                  </a:ext>
                </a:extLst>
              </p:cNvPr>
              <p:cNvSpPr txBox="1"/>
              <p:nvPr/>
            </p:nvSpPr>
            <p:spPr>
              <a:xfrm>
                <a:off x="2528446" y="2386391"/>
                <a:ext cx="36719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34BF77-DDDC-E350-5AE9-C7244F65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46" y="2386391"/>
                <a:ext cx="3671924" cy="369332"/>
              </a:xfrm>
              <a:prstGeom prst="rect">
                <a:avLst/>
              </a:prstGeom>
              <a:blipFill>
                <a:blip r:embed="rId7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84AD119-6C55-CCAF-9556-872A37C79CD2}"/>
              </a:ext>
            </a:extLst>
          </p:cNvPr>
          <p:cNvSpPr txBox="1"/>
          <p:nvPr/>
        </p:nvSpPr>
        <p:spPr>
          <a:xfrm>
            <a:off x="1036923" y="2742665"/>
            <a:ext cx="62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解題訣竅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：寫下各個粒子的動量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大小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用上動量守恆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1E064-DE33-177C-3ED7-F83824AD7309}"/>
              </a:ext>
            </a:extLst>
          </p:cNvPr>
          <p:cNvSpPr txBox="1"/>
          <p:nvPr/>
        </p:nvSpPr>
        <p:spPr>
          <a:xfrm>
            <a:off x="1036923" y="3461152"/>
            <a:ext cx="6676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將各個粒子的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能量以其動量大小表示。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用上能量守恆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CAB40882-59A8-0305-8888-B1A2C8029FDD}"/>
                  </a:ext>
                </a:extLst>
              </p:cNvPr>
              <p:cNvSpPr txBox="1"/>
              <p:nvPr/>
            </p:nvSpPr>
            <p:spPr bwMode="auto">
              <a:xfrm>
                <a:off x="2545087" y="4199846"/>
                <a:ext cx="1735442" cy="39151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CAB40882-59A8-0305-8888-B1A2C802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087" y="4199846"/>
                <a:ext cx="1735442" cy="391517"/>
              </a:xfrm>
              <a:prstGeom prst="rect">
                <a:avLst/>
              </a:prstGeom>
              <a:blipFill>
                <a:blip r:embed="rId10"/>
                <a:stretch>
                  <a:fillRect t="-12500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7235E9-9EC8-4D57-89B0-71C52E3C0974}"/>
              </a:ext>
            </a:extLst>
          </p:cNvPr>
          <p:cNvSpPr txBox="1"/>
          <p:nvPr/>
        </p:nvSpPr>
        <p:spPr>
          <a:xfrm>
            <a:off x="1036923" y="3821207"/>
            <a:ext cx="36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因為光子質量為零，因此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B6CBE869-18FF-BF3E-3279-5E0E2FAE9F1A}"/>
                  </a:ext>
                </a:extLst>
              </p:cNvPr>
              <p:cNvSpPr txBox="1"/>
              <p:nvPr/>
            </p:nvSpPr>
            <p:spPr bwMode="auto">
              <a:xfrm>
                <a:off x="4548339" y="4179639"/>
                <a:ext cx="1845505" cy="39151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B6CBE869-18FF-BF3E-3279-5E0E2FAE9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8339" y="4179639"/>
                <a:ext cx="1845505" cy="391517"/>
              </a:xfrm>
              <a:prstGeom prst="rect">
                <a:avLst/>
              </a:prstGeom>
              <a:blipFill>
                <a:blip r:embed="rId11"/>
                <a:stretch>
                  <a:fillRect t="-12903"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48AD8372-13AE-F15B-9B79-CF707DBA5069}"/>
                  </a:ext>
                </a:extLst>
              </p:cNvPr>
              <p:cNvSpPr txBox="1"/>
              <p:nvPr/>
            </p:nvSpPr>
            <p:spPr bwMode="auto">
              <a:xfrm>
                <a:off x="2528446" y="4652476"/>
                <a:ext cx="4299737" cy="6560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48AD8372-13AE-F15B-9B79-CF707DBA5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8446" y="4652476"/>
                <a:ext cx="4299737" cy="6560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CC7414F4-8FEA-75DD-44A4-C531DDA67666}"/>
                  </a:ext>
                </a:extLst>
              </p:cNvPr>
              <p:cNvSpPr txBox="1"/>
              <p:nvPr/>
            </p:nvSpPr>
            <p:spPr bwMode="auto">
              <a:xfrm>
                <a:off x="2545087" y="3084935"/>
                <a:ext cx="2025497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CC7414F4-8FEA-75DD-44A4-C531DDA6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087" y="3084935"/>
                <a:ext cx="2025497" cy="369332"/>
              </a:xfrm>
              <a:prstGeom prst="rect">
                <a:avLst/>
              </a:prstGeom>
              <a:blipFill>
                <a:blip r:embed="rId13"/>
                <a:stretch>
                  <a:fillRect t="-9677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0">
                <a:extLst>
                  <a:ext uri="{FF2B5EF4-FFF2-40B4-BE49-F238E27FC236}">
                    <a16:creationId xmlns:a16="http://schemas.microsoft.com/office/drawing/2014/main" id="{B543E4E8-2B97-CB21-FA42-7001D364451C}"/>
                  </a:ext>
                </a:extLst>
              </p:cNvPr>
              <p:cNvSpPr txBox="1"/>
              <p:nvPr/>
            </p:nvSpPr>
            <p:spPr bwMode="auto">
              <a:xfrm>
                <a:off x="2536766" y="5367183"/>
                <a:ext cx="4283096" cy="6560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0">
                <a:extLst>
                  <a:ext uri="{FF2B5EF4-FFF2-40B4-BE49-F238E27FC236}">
                    <a16:creationId xmlns:a16="http://schemas.microsoft.com/office/drawing/2014/main" id="{B543E4E8-2B97-CB21-FA42-7001D364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766" y="5367183"/>
                <a:ext cx="4283096" cy="656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0">
                <a:extLst>
                  <a:ext uri="{FF2B5EF4-FFF2-40B4-BE49-F238E27FC236}">
                    <a16:creationId xmlns:a16="http://schemas.microsoft.com/office/drawing/2014/main" id="{12AC06BA-E139-678A-4A7B-F468C1CE2F0A}"/>
                  </a:ext>
                </a:extLst>
              </p:cNvPr>
              <p:cNvSpPr txBox="1"/>
              <p:nvPr/>
            </p:nvSpPr>
            <p:spPr bwMode="auto">
              <a:xfrm>
                <a:off x="2536765" y="6081890"/>
                <a:ext cx="2177657" cy="6135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10">
                <a:extLst>
                  <a:ext uri="{FF2B5EF4-FFF2-40B4-BE49-F238E27FC236}">
                    <a16:creationId xmlns:a16="http://schemas.microsoft.com/office/drawing/2014/main" id="{12AC06BA-E139-678A-4A7B-F468C1CE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765" y="6081890"/>
                <a:ext cx="2177657" cy="613501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0">
                <a:extLst>
                  <a:ext uri="{FF2B5EF4-FFF2-40B4-BE49-F238E27FC236}">
                    <a16:creationId xmlns:a16="http://schemas.microsoft.com/office/drawing/2014/main" id="{EC28E324-5D67-1678-20C7-311B54D0CC73}"/>
                  </a:ext>
                </a:extLst>
              </p:cNvPr>
              <p:cNvSpPr txBox="1"/>
              <p:nvPr/>
            </p:nvSpPr>
            <p:spPr bwMode="auto">
              <a:xfrm>
                <a:off x="4907835" y="6081890"/>
                <a:ext cx="1932728" cy="6949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10">
                <a:extLst>
                  <a:ext uri="{FF2B5EF4-FFF2-40B4-BE49-F238E27FC236}">
                    <a16:creationId xmlns:a16="http://schemas.microsoft.com/office/drawing/2014/main" id="{EC28E324-5D67-1678-20C7-311B54D0C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7835" y="6081890"/>
                <a:ext cx="1932728" cy="694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43D49-2B01-B40B-D7F6-0B2496B243AB}"/>
                  </a:ext>
                </a:extLst>
              </p:cNvPr>
              <p:cNvSpPr txBox="1"/>
              <p:nvPr/>
            </p:nvSpPr>
            <p:spPr>
              <a:xfrm>
                <a:off x="4729891" y="897603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43D49-2B01-B40B-D7F6-0B2496B2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91" y="897603"/>
                <a:ext cx="360529" cy="338554"/>
              </a:xfrm>
              <a:prstGeom prst="rect">
                <a:avLst/>
              </a:prstGeom>
              <a:blipFill>
                <a:blip r:embed="rId17"/>
                <a:stretch>
                  <a:fillRect t="-1071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2EC328-15B7-A82F-FED4-B3B255C08E0A}"/>
                  </a:ext>
                </a:extLst>
              </p:cNvPr>
              <p:cNvSpPr txBox="1"/>
              <p:nvPr/>
            </p:nvSpPr>
            <p:spPr>
              <a:xfrm>
                <a:off x="6393844" y="1571428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2EC328-15B7-A82F-FED4-B3B255C08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44" y="1571428"/>
                <a:ext cx="360529" cy="338554"/>
              </a:xfrm>
              <a:prstGeom prst="rect">
                <a:avLst/>
              </a:prstGeom>
              <a:blipFill>
                <a:blip r:embed="rId18"/>
                <a:stretch>
                  <a:fillRect t="-10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F205E-75E4-8A67-2A92-96A0049F094F}"/>
                  </a:ext>
                </a:extLst>
              </p:cNvPr>
              <p:cNvSpPr txBox="1"/>
              <p:nvPr/>
            </p:nvSpPr>
            <p:spPr>
              <a:xfrm>
                <a:off x="5708101" y="751856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F205E-75E4-8A67-2A92-96A0049F0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01" y="751856"/>
                <a:ext cx="360529" cy="338554"/>
              </a:xfrm>
              <a:prstGeom prst="rect">
                <a:avLst/>
              </a:prstGeom>
              <a:blipFill>
                <a:blip r:embed="rId19"/>
                <a:stretch>
                  <a:fillRect t="-1481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40E1A-56E1-6440-762A-786119B596F1}"/>
                  </a:ext>
                </a:extLst>
              </p:cNvPr>
              <p:cNvSpPr txBox="1"/>
              <p:nvPr/>
            </p:nvSpPr>
            <p:spPr>
              <a:xfrm>
                <a:off x="6139555" y="1349755"/>
                <a:ext cx="3605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40E1A-56E1-6440-762A-786119B59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55" y="1349755"/>
                <a:ext cx="360529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DD989-9EE0-9D13-2E1B-A87CC8E2080E}"/>
                  </a:ext>
                </a:extLst>
              </p:cNvPr>
              <p:cNvSpPr txBox="1"/>
              <p:nvPr/>
            </p:nvSpPr>
            <p:spPr>
              <a:xfrm>
                <a:off x="6574108" y="2718423"/>
                <a:ext cx="1771513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DD989-9EE0-9D13-2E1B-A87CC8E2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108" y="2718423"/>
                <a:ext cx="1771513" cy="369332"/>
              </a:xfrm>
              <a:prstGeom prst="rect">
                <a:avLst/>
              </a:prstGeom>
              <a:blipFill>
                <a:blip r:embed="rId21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0CE4079-B26A-1EC3-B338-671786530C46}"/>
              </a:ext>
            </a:extLst>
          </p:cNvPr>
          <p:cNvSpPr txBox="1"/>
          <p:nvPr/>
        </p:nvSpPr>
        <p:spPr>
          <a:xfrm>
            <a:off x="4714422" y="3111997"/>
            <a:ext cx="429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兩光子動量正好是散射電子動量的分量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8615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D4774-AD3D-DC2A-4D84-98A012FB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9449"/>
            <a:ext cx="7687129" cy="4981122"/>
          </a:xfrm>
          <a:prstGeom prst="rect">
            <a:avLst/>
          </a:prstGeom>
        </p:spPr>
      </p:pic>
      <p:sp>
        <p:nvSpPr>
          <p:cNvPr id="3" name="Text Box 35">
            <a:extLst>
              <a:ext uri="{FF2B5EF4-FFF2-40B4-BE49-F238E27FC236}">
                <a16:creationId xmlns:a16="http://schemas.microsoft.com/office/drawing/2014/main" id="{072876B5-3B09-87AD-BFCF-1D9C33AA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99" y="667429"/>
            <a:ext cx="7794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看來動量得重新定義，使動量守恆定律在羅倫茲轉換前後都是正確的！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43">
                <a:extLst>
                  <a:ext uri="{FF2B5EF4-FFF2-40B4-BE49-F238E27FC236}">
                    <a16:creationId xmlns:a16="http://schemas.microsoft.com/office/drawing/2014/main" id="{4624F4F6-B935-40AD-F230-BC197B873F3C}"/>
                  </a:ext>
                </a:extLst>
              </p:cNvPr>
              <p:cNvSpPr txBox="1"/>
              <p:nvPr/>
            </p:nvSpPr>
            <p:spPr>
              <a:xfrm>
                <a:off x="6550650" y="1988840"/>
                <a:ext cx="1117694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43">
                <a:extLst>
                  <a:ext uri="{FF2B5EF4-FFF2-40B4-BE49-F238E27FC236}">
                    <a16:creationId xmlns:a16="http://schemas.microsoft.com/office/drawing/2014/main" id="{4624F4F6-B935-40AD-F230-BC197B873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50" y="1988840"/>
                <a:ext cx="1117694" cy="299249"/>
              </a:xfrm>
              <a:prstGeom prst="rect">
                <a:avLst/>
              </a:prstGeom>
              <a:blipFill>
                <a:blip r:embed="rId3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7">
                <a:extLst>
                  <a:ext uri="{FF2B5EF4-FFF2-40B4-BE49-F238E27FC236}">
                    <a16:creationId xmlns:a16="http://schemas.microsoft.com/office/drawing/2014/main" id="{D328A58C-11D9-FDD2-53A8-9F32D611C4F9}"/>
                  </a:ext>
                </a:extLst>
              </p:cNvPr>
              <p:cNvSpPr txBox="1"/>
              <p:nvPr/>
            </p:nvSpPr>
            <p:spPr>
              <a:xfrm>
                <a:off x="6570592" y="3786769"/>
                <a:ext cx="1117694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7">
                <a:extLst>
                  <a:ext uri="{FF2B5EF4-FFF2-40B4-BE49-F238E27FC236}">
                    <a16:creationId xmlns:a16="http://schemas.microsoft.com/office/drawing/2014/main" id="{D328A58C-11D9-FDD2-53A8-9F32D611C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592" y="3786769"/>
                <a:ext cx="1117694" cy="299249"/>
              </a:xfrm>
              <a:prstGeom prst="rect">
                <a:avLst/>
              </a:prstGeom>
              <a:blipFill>
                <a:blip r:embed="rId4"/>
                <a:stretch>
                  <a:fillRect l="-1124" t="-833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5">
            <a:extLst>
              <a:ext uri="{FF2B5EF4-FFF2-40B4-BE49-F238E27FC236}">
                <a16:creationId xmlns:a16="http://schemas.microsoft.com/office/drawing/2014/main" id="{3D42F562-7C78-48AB-F6AD-6C471B98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64" y="2544901"/>
            <a:ext cx="370837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這可以看成是動量的羅倫茲變換！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D805CFD-2015-E42A-E28A-BBF73755B5A9}"/>
              </a:ext>
            </a:extLst>
          </p:cNvPr>
          <p:cNvSpPr/>
          <p:nvPr/>
        </p:nvSpPr>
        <p:spPr>
          <a:xfrm>
            <a:off x="6948264" y="2996952"/>
            <a:ext cx="288032" cy="432048"/>
          </a:xfrm>
          <a:prstGeom prst="downArrow">
            <a:avLst/>
          </a:prstGeom>
          <a:solidFill>
            <a:srgbClr val="00B050"/>
          </a:solidFill>
          <a:ln w="444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lt;strong&amp;gt;Figure 2.&amp;lt;/strong&amp;gt; Event recorded with the CMS detector in 2012 at a proton-proton centre-of-mass energy of 8 TeV. The event shows characteristics expected from the decay of the SM Higgs boson to a pair of Z bosons, one of which subsequently decays to a pair of electrons (green lines and green towers) and the other Z decays to a pair of muons (red lines). The event could also be due to known standard model background processes.&amp;lt;br /&amp;gt;&amp;lt;a href=&amp;quot;https://cdsweb.cern.ch/record/1459462/&amp;quot;&amp;gt;DOWNLOAD high-resolution images&amp;lt;/a&amp;gt;">
            <a:extLst>
              <a:ext uri="{FF2B5EF4-FFF2-40B4-BE49-F238E27FC236}">
                <a16:creationId xmlns:a16="http://schemas.microsoft.com/office/drawing/2014/main" id="{8B5C06B1-FCC8-3594-453E-B3F80E5B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58" y="968786"/>
            <a:ext cx="67468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C1FFD-4C97-CF22-E4FF-525D49E6A278}"/>
              </a:ext>
            </a:extLst>
          </p:cNvPr>
          <p:cNvSpPr txBox="1"/>
          <p:nvPr/>
        </p:nvSpPr>
        <p:spPr>
          <a:xfrm>
            <a:off x="1972638" y="5519882"/>
            <a:ext cx="601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實驗證實在高速碰撞下，能量與動量守恆都是正確的！</a:t>
            </a:r>
          </a:p>
        </p:txBody>
      </p:sp>
    </p:spTree>
    <p:extLst>
      <p:ext uri="{BB962C8B-B14F-4D97-AF65-F5344CB8AC3E}">
        <p14:creationId xmlns:p14="http://schemas.microsoft.com/office/powerpoint/2010/main" val="170867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2887" name="Text Box 12"/>
          <p:cNvSpPr txBox="1">
            <a:spLocks noChangeArrowheads="1"/>
          </p:cNvSpPr>
          <p:nvPr/>
        </p:nvSpPr>
        <p:spPr bwMode="auto">
          <a:xfrm>
            <a:off x="4496416" y="2022220"/>
            <a:ext cx="241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接近牛頓的定義</a:t>
            </a:r>
          </a:p>
        </p:txBody>
      </p:sp>
      <p:sp>
        <p:nvSpPr>
          <p:cNvPr id="122888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/>
              <p:nvPr/>
            </p:nvSpPr>
            <p:spPr>
              <a:xfrm>
                <a:off x="1130123" y="1048438"/>
                <a:ext cx="1541704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1048438"/>
                <a:ext cx="1541704" cy="818942"/>
              </a:xfrm>
              <a:prstGeom prst="rect">
                <a:avLst/>
              </a:prstGeom>
              <a:blipFill>
                <a:blip r:embed="rId2"/>
                <a:stretch>
                  <a:fillRect l="-3252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/>
              <p:nvPr/>
            </p:nvSpPr>
            <p:spPr>
              <a:xfrm>
                <a:off x="1130123" y="2048799"/>
                <a:ext cx="3011209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≪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因此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2048799"/>
                <a:ext cx="3011209" cy="276999"/>
              </a:xfrm>
              <a:prstGeom prst="rect">
                <a:avLst/>
              </a:prstGeom>
              <a:blipFill>
                <a:blip r:embed="rId3"/>
                <a:stretch>
                  <a:fillRect l="-420" t="-8696" r="-42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FAE71-381C-C80F-4F48-C606BC82D3FD}"/>
              </a:ext>
            </a:extLst>
          </p:cNvPr>
          <p:cNvSpPr txBox="1"/>
          <p:nvPr/>
        </p:nvSpPr>
        <p:spPr>
          <a:xfrm>
            <a:off x="1047929" y="5693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/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0">
            <a:extLst>
              <a:ext uri="{FF2B5EF4-FFF2-40B4-BE49-F238E27FC236}">
                <a16:creationId xmlns:a16="http://schemas.microsoft.com/office/drawing/2014/main" id="{5D72320E-6FF0-81A7-7F46-D443B60BB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9736" y="4549900"/>
            <a:ext cx="99386" cy="484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8205D74-10B7-A750-E86B-27513814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73" y="2638028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  <p:sp>
        <p:nvSpPr>
          <p:cNvPr id="6" name="文字方塊 16">
            <a:extLst>
              <a:ext uri="{FF2B5EF4-FFF2-40B4-BE49-F238E27FC236}">
                <a16:creationId xmlns:a16="http://schemas.microsoft.com/office/drawing/2014/main" id="{ECD5D7E4-021E-F5A3-9D07-16B9936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305" y="4180012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動能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BEE1993-044A-21FF-6F80-CEE942ECA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882" y="4513386"/>
            <a:ext cx="44231" cy="6647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18">
            <a:extLst>
              <a:ext uri="{FF2B5EF4-FFF2-40B4-BE49-F238E27FC236}">
                <a16:creationId xmlns:a16="http://schemas.microsoft.com/office/drawing/2014/main" id="{15FF9D2C-93A8-DF38-526C-5280A9A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61" y="4189536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靜止能量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/>
              <p:nvPr/>
            </p:nvSpPr>
            <p:spPr bwMode="auto">
              <a:xfrm>
                <a:off x="1078473" y="3064768"/>
                <a:ext cx="1746824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3" y="3064768"/>
                <a:ext cx="1746824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/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blipFill>
                <a:blip r:embed="rId6"/>
                <a:stretch>
                  <a:fillRect l="-4651"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13608</TotalTime>
  <Words>3762</Words>
  <Application>Microsoft Macintosh PowerPoint</Application>
  <PresentationFormat>On-screen Show (4:3)</PresentationFormat>
  <Paragraphs>518</Paragraphs>
  <Slides>62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PMingLiU</vt:lpstr>
      <vt:lpstr>Arial</vt:lpstr>
      <vt:lpstr>Calibri</vt:lpstr>
      <vt:lpstr>Cambria Math</vt:lpstr>
      <vt:lpstr>Tahoma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有夢</dc:title>
  <dc:creator>Chia-Hung Chang</dc:creator>
  <cp:lastModifiedBy>Chia-Hung Vincent Chang</cp:lastModifiedBy>
  <cp:revision>954</cp:revision>
  <cp:lastPrinted>2024-10-13T18:00:36Z</cp:lastPrinted>
  <dcterms:created xsi:type="dcterms:W3CDTF">1998-11-28T03:19:55Z</dcterms:created>
  <dcterms:modified xsi:type="dcterms:W3CDTF">2024-10-16T13:20:27Z</dcterms:modified>
</cp:coreProperties>
</file>