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1" r:id="rId2"/>
    <p:sldId id="477" r:id="rId3"/>
    <p:sldId id="475" r:id="rId4"/>
    <p:sldId id="476" r:id="rId5"/>
    <p:sldId id="436" r:id="rId6"/>
    <p:sldId id="1657" r:id="rId7"/>
    <p:sldId id="1658" r:id="rId8"/>
    <p:sldId id="1018" r:id="rId9"/>
    <p:sldId id="621" r:id="rId10"/>
    <p:sldId id="1562" r:id="rId11"/>
    <p:sldId id="1561" r:id="rId12"/>
    <p:sldId id="1574" r:id="rId13"/>
    <p:sldId id="1656" r:id="rId14"/>
    <p:sldId id="576" r:id="rId15"/>
    <p:sldId id="1055" r:id="rId16"/>
    <p:sldId id="1111" r:id="rId17"/>
    <p:sldId id="433" r:id="rId18"/>
    <p:sldId id="1108" r:id="rId19"/>
    <p:sldId id="1110" r:id="rId20"/>
    <p:sldId id="1116" r:id="rId21"/>
    <p:sldId id="1117" r:id="rId22"/>
    <p:sldId id="1082" r:id="rId23"/>
    <p:sldId id="1109" r:id="rId24"/>
    <p:sldId id="1084" r:id="rId25"/>
    <p:sldId id="430" r:id="rId26"/>
    <p:sldId id="1115" r:id="rId27"/>
    <p:sldId id="435" r:id="rId28"/>
    <p:sldId id="778" r:id="rId29"/>
    <p:sldId id="1454" r:id="rId30"/>
    <p:sldId id="1652" r:id="rId31"/>
    <p:sldId id="1568" r:id="rId32"/>
    <p:sldId id="1519" r:id="rId33"/>
    <p:sldId id="1481" r:id="rId34"/>
    <p:sldId id="564" r:id="rId35"/>
    <p:sldId id="537" r:id="rId36"/>
    <p:sldId id="1653" r:id="rId37"/>
    <p:sldId id="1654" r:id="rId38"/>
    <p:sldId id="1655" r:id="rId39"/>
    <p:sldId id="550" r:id="rId4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00FF"/>
    <a:srgbClr val="FF3300"/>
    <a:srgbClr val="33CC33"/>
    <a:srgbClr val="FFFF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21"/>
    <p:restoredTop sz="94660"/>
  </p:normalViewPr>
  <p:slideViewPr>
    <p:cSldViewPr>
      <p:cViewPr varScale="1">
        <p:scale>
          <a:sx n="113" d="100"/>
          <a:sy n="113" d="100"/>
        </p:scale>
        <p:origin x="17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5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E6D94F1-40E0-4B2C-A682-0C538A41D9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2452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CC227-A06E-4045-969E-8215EA5DAF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5741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18888-5E35-4699-940E-B2FE5F12B4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76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B1832-6C3B-4051-BE9D-61CFC95E10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942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5346E-6623-4D8D-928F-7E41E3AC25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11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388AF-86EB-4D3D-A2EF-E8C94E07D1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010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47F68-513E-4E10-A163-7FE3D86DB1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527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67F72-01CE-4BE7-8D01-AF6BC60BC1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557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D01E-C4B5-4106-9B03-7D4C4EAE78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058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0B03-B977-4CA5-9F41-744F78FE49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1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46330-8267-4AAB-BAF7-62CB9E7857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107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A26CB-7821-4E54-A076-9E08975941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76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7C40E-B24E-4909-BF50-5D68274CE4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535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7FEF-2984-4CA0-97AF-B5C1C09031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484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C982-535D-49AB-881E-9636999D97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818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53A1-616E-492E-9FEF-F56A93BB67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820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F38E31F-2BA2-4AD8-9169-E98D49DB39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HVincentChang" TargetMode="External"/><Relationship Id="rId2" Type="http://schemas.openxmlformats.org/officeDocument/2006/relationships/hyperlink" Target="mailto:chvchang@hotmail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hy.ntnu.edu.tw/~chchang/MP.htm" TargetMode="External"/><Relationship Id="rId4" Type="http://schemas.openxmlformats.org/officeDocument/2006/relationships/hyperlink" Target="http://phy.ntnu.edu.tw/~chchan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as.wiley.com/WileyCDA/WileyTitle/productCd-1118230744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rrorvoice.com.tw/podcasts/14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irrorvoice.com.tw/podcasts/78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cw.mit.edu/courses/8-04-quantum-physics-i-spring-2016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ocw.mit.edu/courses/8-04-quantum-physics-i-spring-2016/resources/quantum-mechanics-as-a-framework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mirrorvoice.com.tw/podcasts/78/200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850357" y="1268760"/>
            <a:ext cx="546284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老師：張嘉泓                 物理系</a:t>
            </a:r>
            <a:endParaRPr lang="en-US" altLang="zh-TW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                                                   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Office:   A213     Phone #: 7749-6038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手機：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0922-492150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E-mail: 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2"/>
              </a:rPr>
              <a:t>chvchang@hotmail.com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FB: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3"/>
              </a:rPr>
              <a:t>https://www.facebook.com/CHVincentChang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個人網址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4"/>
              </a:rPr>
              <a:t>http://phy.ntnu.edu.tw/~chchang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     課程網址：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  <a:hlinkClick r:id="rId5"/>
              </a:rPr>
              <a:t>http://phy.ntnu.edu.tw/~chchang/MP.htm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1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518ABE48-CCA5-4AAA-AB6E-DBA9CAC5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5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04" r="6216" b="42061"/>
          <a:stretch/>
        </p:blipFill>
        <p:spPr>
          <a:xfrm>
            <a:off x="332467" y="908720"/>
            <a:ext cx="8479065" cy="54590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2B59B6-0107-40C3-C6C2-8DA2DBE4AAE6}"/>
              </a:ext>
            </a:extLst>
          </p:cNvPr>
          <p:cNvSpPr/>
          <p:nvPr/>
        </p:nvSpPr>
        <p:spPr>
          <a:xfrm>
            <a:off x="332466" y="3573016"/>
            <a:ext cx="2295317" cy="432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9B45D6-5F3B-BFF9-F07F-0F877758E3C2}"/>
              </a:ext>
            </a:extLst>
          </p:cNvPr>
          <p:cNvSpPr/>
          <p:nvPr/>
        </p:nvSpPr>
        <p:spPr>
          <a:xfrm>
            <a:off x="317658" y="2131655"/>
            <a:ext cx="581934" cy="361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987CD-1AA2-A171-72E0-D513D5E50CA8}"/>
              </a:ext>
            </a:extLst>
          </p:cNvPr>
          <p:cNvSpPr txBox="1"/>
          <p:nvPr/>
        </p:nvSpPr>
        <p:spPr bwMode="auto">
          <a:xfrm>
            <a:off x="1408513" y="4365152"/>
            <a:ext cx="6031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古典牛頓力學Newtonian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79573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" t="57939" r="6547"/>
          <a:stretch/>
        </p:blipFill>
        <p:spPr>
          <a:xfrm>
            <a:off x="277074" y="1268760"/>
            <a:ext cx="8589852" cy="3960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57254-9FF0-1604-3A49-EC3BF9FB6239}"/>
              </a:ext>
            </a:extLst>
          </p:cNvPr>
          <p:cNvSpPr/>
          <p:nvPr/>
        </p:nvSpPr>
        <p:spPr>
          <a:xfrm>
            <a:off x="1619672" y="1617643"/>
            <a:ext cx="1872208" cy="40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3174B1-26D0-8C8D-79BE-872508499BBE}"/>
              </a:ext>
            </a:extLst>
          </p:cNvPr>
          <p:cNvSpPr/>
          <p:nvPr/>
        </p:nvSpPr>
        <p:spPr>
          <a:xfrm>
            <a:off x="683568" y="2132856"/>
            <a:ext cx="25202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2709-8CA0-C6CC-5647-0B6188F1F2F2}"/>
              </a:ext>
            </a:extLst>
          </p:cNvPr>
          <p:cNvSpPr txBox="1"/>
          <p:nvPr/>
        </p:nvSpPr>
        <p:spPr bwMode="auto">
          <a:xfrm>
            <a:off x="3203848" y="2433261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wavefunction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we use to describe electron.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75C6F-4568-A75B-90C2-D9654C7C99CF}"/>
              </a:ext>
            </a:extLst>
          </p:cNvPr>
          <p:cNvSpPr txBox="1"/>
          <p:nvPr/>
        </p:nvSpPr>
        <p:spPr bwMode="auto">
          <a:xfrm>
            <a:off x="3228833" y="2085450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量子力學Quantum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1447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F33109DC-80B8-9382-7D6D-649620FD1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9544" y="2566273"/>
                <a:ext cx="108012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F33109DC-80B8-9382-7D6D-649620FD1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9544" y="2566273"/>
                <a:ext cx="1080120" cy="369332"/>
              </a:xfrm>
              <a:prstGeom prst="rect">
                <a:avLst/>
              </a:prstGeom>
              <a:blipFill>
                <a:blip r:embed="rId2"/>
                <a:stretch>
                  <a:fillRect b="-9677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D3EFC703-9CD0-D6F8-B2FC-32C139E0E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3709" y="406033"/>
                <a:ext cx="79179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D3EFC703-9CD0-D6F8-B2FC-32C139E0E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3709" y="406033"/>
                <a:ext cx="79179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B675B576-67CA-08F6-44E7-C157A16A22FD}"/>
              </a:ext>
            </a:extLst>
          </p:cNvPr>
          <p:cNvSpPr/>
          <p:nvPr/>
        </p:nvSpPr>
        <p:spPr>
          <a:xfrm>
            <a:off x="2195737" y="1270129"/>
            <a:ext cx="360040" cy="648072"/>
          </a:xfrm>
          <a:prstGeom prst="downArrow">
            <a:avLst/>
          </a:prstGeom>
          <a:solidFill>
            <a:srgbClr val="00B050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9" descr="http://www.thegeekestlink.com/store/images/uploads/thumbs/thumb_particleelectron.jpg">
            <a:extLst>
              <a:ext uri="{FF2B5EF4-FFF2-40B4-BE49-F238E27FC236}">
                <a16:creationId xmlns:a16="http://schemas.microsoft.com/office/drawing/2014/main" id="{B255846D-456B-20FE-B2F5-10B573D6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1692177" y="3244603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A56857F8-2CF6-E8A1-A584-38C94482D607}"/>
                  </a:ext>
                </a:extLst>
              </p:cNvPr>
              <p:cNvSpPr txBox="1"/>
              <p:nvPr/>
            </p:nvSpPr>
            <p:spPr>
              <a:xfrm>
                <a:off x="4716017" y="266636"/>
                <a:ext cx="1656094" cy="6481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𝑚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5">
                <a:extLst>
                  <a:ext uri="{FF2B5EF4-FFF2-40B4-BE49-F238E27FC236}">
                    <a16:creationId xmlns:a16="http://schemas.microsoft.com/office/drawing/2014/main" id="{A56857F8-2CF6-E8A1-A584-38C94482D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7" y="266636"/>
                <a:ext cx="1656094" cy="648126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8">
                <a:extLst>
                  <a:ext uri="{FF2B5EF4-FFF2-40B4-BE49-F238E27FC236}">
                    <a16:creationId xmlns:a16="http://schemas.microsoft.com/office/drawing/2014/main" id="{D8C56CA0-4E56-12BA-A88B-89883AF8545C}"/>
                  </a:ext>
                </a:extLst>
              </p:cNvPr>
              <p:cNvSpPr txBox="1"/>
              <p:nvPr/>
            </p:nvSpPr>
            <p:spPr bwMode="auto">
              <a:xfrm>
                <a:off x="4427985" y="2426876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8">
                <a:extLst>
                  <a:ext uri="{FF2B5EF4-FFF2-40B4-BE49-F238E27FC236}">
                    <a16:creationId xmlns:a16="http://schemas.microsoft.com/office/drawing/2014/main" id="{D8C56CA0-4E56-12BA-A88B-89883AF85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5" y="2426876"/>
                <a:ext cx="3035318" cy="648126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>
            <a:extLst>
              <a:ext uri="{FF2B5EF4-FFF2-40B4-BE49-F238E27FC236}">
                <a16:creationId xmlns:a16="http://schemas.microsoft.com/office/drawing/2014/main" id="{99CD8104-6762-6422-9B77-2D935E41DAAD}"/>
              </a:ext>
            </a:extLst>
          </p:cNvPr>
          <p:cNvSpPr/>
          <p:nvPr/>
        </p:nvSpPr>
        <p:spPr>
          <a:xfrm>
            <a:off x="5364044" y="1279569"/>
            <a:ext cx="360040" cy="648072"/>
          </a:xfrm>
          <a:prstGeom prst="downArrow">
            <a:avLst/>
          </a:prstGeom>
          <a:solidFill>
            <a:srgbClr val="00B050"/>
          </a:solidFill>
          <a:ln w="444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B7CF3-4471-F50A-C1AF-FB56380BBA1F}"/>
              </a:ext>
            </a:extLst>
          </p:cNvPr>
          <p:cNvSpPr txBox="1"/>
          <p:nvPr/>
        </p:nvSpPr>
        <p:spPr>
          <a:xfrm>
            <a:off x="1692176" y="5459454"/>
            <a:ext cx="705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這是一個嶄新的時代開始！描述微觀世界的方法不同了</a:t>
            </a:r>
            <a:r>
              <a:rPr lang="en-US" dirty="0"/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F9381-8761-8A6D-CC13-5D58194D95CA}"/>
              </a:ext>
            </a:extLst>
          </p:cNvPr>
          <p:cNvSpPr txBox="1"/>
          <p:nvPr/>
        </p:nvSpPr>
        <p:spPr>
          <a:xfrm>
            <a:off x="1695884" y="6267301"/>
            <a:ext cx="298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而這才是物理的未來</a:t>
            </a:r>
            <a:r>
              <a:rPr lang="en-US" dirty="0"/>
              <a:t>。</a:t>
            </a:r>
          </a:p>
        </p:txBody>
      </p:sp>
      <p:pic>
        <p:nvPicPr>
          <p:cNvPr id="11" name="Picture 4" descr="http://p9.p.pixnet.net/albums/userpics/9/8/255498/1194355454.jpg">
            <a:extLst>
              <a:ext uri="{FF2B5EF4-FFF2-40B4-BE49-F238E27FC236}">
                <a16:creationId xmlns:a16="http://schemas.microsoft.com/office/drawing/2014/main" id="{5B42BC74-32B0-4C31-C5B7-04EF2DB0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61004"/>
            <a:ext cx="3035319" cy="227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90473-3A22-D400-3D14-EE1C746C439A}"/>
              </a:ext>
            </a:extLst>
          </p:cNvPr>
          <p:cNvSpPr txBox="1"/>
          <p:nvPr/>
        </p:nvSpPr>
        <p:spPr>
          <a:xfrm>
            <a:off x="1692177" y="5860306"/>
            <a:ext cx="633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物理測量的方式、可以問的問題也都必須改變</a:t>
            </a:r>
            <a:r>
              <a:rPr 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1900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6850" name="文字方塊 1"/>
              <p:cNvSpPr txBox="1">
                <a:spLocks noChangeArrowheads="1"/>
              </p:cNvSpPr>
              <p:nvPr/>
            </p:nvSpPr>
            <p:spPr bwMode="auto">
              <a:xfrm>
                <a:off x="3132138" y="4076700"/>
                <a:ext cx="3456086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由波函數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800" dirty="0"/>
                  <a:t>來描述的粒子</a:t>
                </a:r>
              </a:p>
            </p:txBody>
          </p:sp>
        </mc:Choice>
        <mc:Fallback xmlns="">
          <p:sp>
            <p:nvSpPr>
              <p:cNvPr id="206850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2138" y="4076700"/>
                <a:ext cx="3456086" cy="369332"/>
              </a:xfrm>
              <a:prstGeom prst="rect">
                <a:avLst/>
              </a:prstGeom>
              <a:blipFill>
                <a:blip r:embed="rId2"/>
                <a:stretch>
                  <a:fillRect l="-1460" t="-6452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圖說文字 3"/>
          <p:cNvSpPr/>
          <p:nvPr/>
        </p:nvSpPr>
        <p:spPr>
          <a:xfrm flipH="1">
            <a:off x="755650" y="2781300"/>
            <a:ext cx="3529013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狀態的變化是以波方程式來計算</a:t>
            </a:r>
            <a:endParaRPr lang="en-US" altLang="zh-TW" sz="1800" dirty="0"/>
          </a:p>
          <a:p>
            <a:pPr algn="ctr" eaLnBrk="1" hangingPunct="1">
              <a:defRPr/>
            </a:pPr>
            <a:r>
              <a:rPr lang="en-US" altLang="zh-TW" sz="1800" dirty="0"/>
              <a:t>(</a:t>
            </a:r>
            <a:r>
              <a:rPr lang="zh-TW" altLang="en-US" sz="1800" dirty="0"/>
              <a:t>未觀察時）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4716463" y="2781300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3492500" y="2133600"/>
            <a:ext cx="1728788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2197100" y="1701800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波的強度等於若觀察時在該處發現此粒子的機率！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636963" y="98107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805613" y="4078288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>
                <a:spLocks noChangeArrowheads="1"/>
              </p:cNvSpPr>
              <p:nvPr/>
            </p:nvSpPr>
            <p:spPr bwMode="auto">
              <a:xfrm>
                <a:off x="3348038" y="4437063"/>
                <a:ext cx="252010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600" dirty="0"/>
                  <a:t>（而不是位置函數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sz="1600" dirty="0"/>
                  <a:t>）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8038" y="4437063"/>
                <a:ext cx="2520106" cy="338554"/>
              </a:xfrm>
              <a:prstGeom prst="rect">
                <a:avLst/>
              </a:prstGeom>
              <a:blipFill>
                <a:blip r:embed="rId4"/>
                <a:stretch>
                  <a:fillRect l="-1000" t="-3704" b="-2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858" name="文字方塊 9"/>
          <p:cNvSpPr txBox="1">
            <a:spLocks noChangeArrowheads="1"/>
          </p:cNvSpPr>
          <p:nvPr/>
        </p:nvSpPr>
        <p:spPr bwMode="auto">
          <a:xfrm>
            <a:off x="2052638" y="4868863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Calibri" pitchFamily="34" charset="0"/>
              </a:rPr>
              <a:t>波函數無法觀察，所以只是一個數學語言！</a:t>
            </a:r>
          </a:p>
        </p:txBody>
      </p:sp>
      <p:sp>
        <p:nvSpPr>
          <p:cNvPr id="206859" name="文字方塊 10"/>
          <p:cNvSpPr txBox="1">
            <a:spLocks noChangeArrowheads="1"/>
          </p:cNvSpPr>
          <p:nvPr/>
        </p:nvSpPr>
        <p:spPr bwMode="auto">
          <a:xfrm>
            <a:off x="2052638" y="6053138"/>
            <a:ext cx="439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波的語言可以以抽象的向量空間來取代</a:t>
            </a:r>
            <a:r>
              <a:rPr lang="zh-TW" altLang="en-US" sz="1800" dirty="0">
                <a:latin typeface="Calibri" pitchFamily="34" charset="0"/>
              </a:rPr>
              <a:t>！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文字方塊 1"/>
          <p:cNvSpPr txBox="1">
            <a:spLocks noChangeArrowheads="1"/>
          </p:cNvSpPr>
          <p:nvPr/>
        </p:nvSpPr>
        <p:spPr bwMode="auto">
          <a:xfrm>
            <a:off x="1219449" y="3658849"/>
            <a:ext cx="4572371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狀態由無限維向量空間的向量來描述的粒子</a:t>
            </a:r>
          </a:p>
        </p:txBody>
      </p:sp>
      <p:sp>
        <p:nvSpPr>
          <p:cNvPr id="4" name="矩形圖說文字 3"/>
          <p:cNvSpPr/>
          <p:nvPr/>
        </p:nvSpPr>
        <p:spPr>
          <a:xfrm flipH="1">
            <a:off x="210960" y="2363449"/>
            <a:ext cx="488100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狀態向量的變化可以向量的演化方程式來計算</a:t>
            </a:r>
            <a:endParaRPr lang="en-US" altLang="zh-TW" sz="1800" dirty="0"/>
          </a:p>
          <a:p>
            <a:pPr algn="ctr" eaLnBrk="1" hangingPunct="1">
              <a:defRPr/>
            </a:pPr>
            <a:r>
              <a:rPr lang="en-US" altLang="zh-TW" sz="1800" dirty="0"/>
              <a:t>(</a:t>
            </a:r>
            <a:r>
              <a:rPr lang="zh-TW" altLang="en-US" sz="1800" dirty="0"/>
              <a:t>未觀察時）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251277" y="2329589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2947814" y="1715749"/>
            <a:ext cx="2844006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1507481" y="1282362"/>
            <a:ext cx="590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向量的長度等於若觀察時在該處發現此粒子的機率！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099204" y="31586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764164" y="3694677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803352" y="4019212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（而不是位置函數）</a:t>
            </a:r>
          </a:p>
        </p:txBody>
      </p:sp>
      <p:sp>
        <p:nvSpPr>
          <p:cNvPr id="206858" name="文字方塊 9"/>
          <p:cNvSpPr txBox="1">
            <a:spLocks noChangeArrowheads="1"/>
          </p:cNvSpPr>
          <p:nvPr/>
        </p:nvSpPr>
        <p:spPr bwMode="auto">
          <a:xfrm>
            <a:off x="1147441" y="5669527"/>
            <a:ext cx="60521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波也是一個等價的數學語言！但不是一定必要的！</a:t>
            </a:r>
          </a:p>
        </p:txBody>
      </p:sp>
      <p:sp>
        <p:nvSpPr>
          <p:cNvPr id="12" name="文字方塊 1"/>
          <p:cNvSpPr txBox="1">
            <a:spLocks noChangeArrowheads="1"/>
          </p:cNvSpPr>
          <p:nvPr/>
        </p:nvSpPr>
        <p:spPr bwMode="auto">
          <a:xfrm>
            <a:off x="1219448" y="4358937"/>
            <a:ext cx="5328593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而物理量是由無限維向量空間的算子來描述的粒子</a:t>
            </a:r>
          </a:p>
        </p:txBody>
      </p:sp>
      <p:sp>
        <p:nvSpPr>
          <p:cNvPr id="13" name="文字方塊 10"/>
          <p:cNvSpPr txBox="1">
            <a:spLocks noChangeArrowheads="1"/>
          </p:cNvSpPr>
          <p:nvPr/>
        </p:nvSpPr>
        <p:spPr bwMode="auto">
          <a:xfrm>
            <a:off x="1508403" y="819921"/>
            <a:ext cx="547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波的語言可以以抽象的</a:t>
            </a:r>
            <a:r>
              <a:rPr lang="zh-TW" altLang="en-US" sz="1800" dirty="0">
                <a:solidFill>
                  <a:srgbClr val="FF0000"/>
                </a:solidFill>
              </a:rPr>
              <a:t>無限維</a:t>
            </a: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向量空間來取代</a:t>
            </a:r>
            <a:r>
              <a:rPr lang="zh-TW" altLang="en-US" sz="1800" dirty="0">
                <a:latin typeface="Calibri" pitchFamily="34" charset="0"/>
              </a:rPr>
              <a:t>！</a:t>
            </a:r>
          </a:p>
        </p:txBody>
      </p:sp>
      <p:sp>
        <p:nvSpPr>
          <p:cNvPr id="14" name="文字方塊 9"/>
          <p:cNvSpPr txBox="1">
            <a:spLocks noChangeArrowheads="1"/>
          </p:cNvSpPr>
          <p:nvPr/>
        </p:nvSpPr>
        <p:spPr bwMode="auto">
          <a:xfrm>
            <a:off x="1147441" y="6141908"/>
            <a:ext cx="78890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波性只是反映出電子粒子狀態是一個滿足疊加定理的</a:t>
            </a:r>
            <a:r>
              <a:rPr lang="zh-TW" altLang="en-US" sz="1800" dirty="0">
                <a:solidFill>
                  <a:srgbClr val="FF0000"/>
                </a:solidFill>
              </a:rPr>
              <a:t>無限維向量空間的向量</a:t>
            </a: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93047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A4949-C38B-5939-BA04-8CD76B04E808}"/>
              </a:ext>
            </a:extLst>
          </p:cNvPr>
          <p:cNvSpPr txBox="1"/>
          <p:nvPr/>
        </p:nvSpPr>
        <p:spPr>
          <a:xfrm>
            <a:off x="3347864" y="7611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這是一個補習班！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5099E-FC15-8FD1-85B5-DC4B29C3D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2892"/>
            <a:ext cx="7772400" cy="62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89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63599" y="5877272"/>
            <a:ext cx="501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課本：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Physics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3/E, S. </a:t>
            </a:r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Gasiorowicz</a:t>
            </a: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media.wiley.com/product_data/coverImage300/44/11182307/111823074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1975" y="-26008013"/>
            <a:ext cx="28575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0041473-71C5-A4E5-886F-DB112DDFE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6564465" cy="52059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5EC486B-5453-2EF3-92F1-44AB0E12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1"/>
            <a:ext cx="3432385" cy="52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7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70A6E-1314-8404-65FC-A5D0AE2B75B4}"/>
              </a:ext>
            </a:extLst>
          </p:cNvPr>
          <p:cNvSpPr txBox="1"/>
          <p:nvPr/>
        </p:nvSpPr>
        <p:spPr>
          <a:xfrm>
            <a:off x="827584" y="6124654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/>
              <a:t>電機系用的，對物理系有點太簡單了！但實驗的討論很多，</a:t>
            </a:r>
            <a:r>
              <a:rPr lang="en-US" dirty="0" err="1"/>
              <a:t>非常值得</a:t>
            </a:r>
            <a:r>
              <a:rPr lang="en-TW"/>
              <a:t>參考</a:t>
            </a:r>
            <a:r>
              <a:rPr lang="en-TW" dirty="0"/>
              <a:t>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88FBC-63B4-C82E-EC05-2413A4DFE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548680"/>
            <a:ext cx="4296122" cy="53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5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5EA40-C350-902E-F3BD-3055C422C73C}"/>
              </a:ext>
            </a:extLst>
          </p:cNvPr>
          <p:cNvSpPr txBox="1"/>
          <p:nvPr/>
        </p:nvSpPr>
        <p:spPr>
          <a:xfrm>
            <a:off x="3203848" y="6093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我會偷偷置入…….</a:t>
            </a:r>
          </a:p>
        </p:txBody>
      </p:sp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9E34FD-D3D1-4BF6-D3EF-A4E5DCB7E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/>
        </p:blipFill>
        <p:spPr>
          <a:xfrm>
            <a:off x="1" y="1412776"/>
            <a:ext cx="9134563" cy="388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3B295-00D6-6191-241E-8CD29BA010F3}"/>
              </a:ext>
            </a:extLst>
          </p:cNvPr>
          <p:cNvSpPr txBox="1"/>
          <p:nvPr/>
        </p:nvSpPr>
        <p:spPr>
          <a:xfrm>
            <a:off x="2303748" y="6029839"/>
            <a:ext cx="4536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https://www.mirrorvoice.com.tw/podcasts/140</a:t>
            </a:r>
            <a:endParaRPr lang="en-TW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4C59C8E-F239-F724-1968-0AC3B7240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20073" r="11529"/>
          <a:stretch/>
        </p:blipFill>
        <p:spPr>
          <a:xfrm>
            <a:off x="0" y="1844966"/>
            <a:ext cx="6444208" cy="370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F195B-40EA-B267-C85E-6FF8B8428EF4}"/>
              </a:ext>
            </a:extLst>
          </p:cNvPr>
          <p:cNvSpPr txBox="1"/>
          <p:nvPr/>
        </p:nvSpPr>
        <p:spPr>
          <a:xfrm>
            <a:off x="2303748" y="5660507"/>
            <a:ext cx="5076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www.mirrorvoice.com.tw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/podcasts/78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3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10484F4-0E66-E802-560C-1751CD31A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772400" cy="39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9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473264E-164A-4925-104E-0F7AA684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21790"/>
            <a:ext cx="7772400" cy="48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6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r="15935"/>
          <a:stretch/>
        </p:blipFill>
        <p:spPr bwMode="auto">
          <a:xfrm>
            <a:off x="2411760" y="404664"/>
            <a:ext cx="3744416" cy="569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A6602A-DA38-17A2-CEFA-DD462738EFE5}"/>
              </a:ext>
            </a:extLst>
          </p:cNvPr>
          <p:cNvSpPr txBox="1"/>
          <p:nvPr/>
        </p:nvSpPr>
        <p:spPr>
          <a:xfrm>
            <a:off x="3131840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標準教科書，可以參考。</a:t>
            </a:r>
          </a:p>
        </p:txBody>
      </p:sp>
    </p:spTree>
    <p:extLst>
      <p:ext uri="{BB962C8B-B14F-4D97-AF65-F5344CB8AC3E}">
        <p14:creationId xmlns:p14="http://schemas.microsoft.com/office/powerpoint/2010/main" val="3297060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EDF7791E-BC69-5C16-D801-2B18EDF4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>
          <a:xfrm>
            <a:off x="848305" y="53916"/>
            <a:ext cx="7447389" cy="2952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B6E33-B500-9FDA-C082-01A716D36B44}"/>
              </a:ext>
            </a:extLst>
          </p:cNvPr>
          <p:cNvSpPr txBox="1"/>
          <p:nvPr/>
        </p:nvSpPr>
        <p:spPr>
          <a:xfrm>
            <a:off x="3347864" y="305966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大四</a:t>
            </a:r>
            <a:r>
              <a:rPr lang="zh-TW" altLang="en-US" dirty="0"/>
              <a:t> 量子力學導論</a:t>
            </a:r>
            <a:endParaRPr lang="en-TW" dirty="0"/>
          </a:p>
        </p:txBody>
      </p:sp>
      <p:pic>
        <p:nvPicPr>
          <p:cNvPr id="6" name="Picture 5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450D51D6-D81D-C125-7661-B031C83D7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8" y="2636912"/>
            <a:ext cx="3097666" cy="400506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1867A24-C4F3-36FC-CEA3-372B5A080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6177"/>
            <a:ext cx="3082022" cy="4005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41DA2-0C29-2427-7C08-9A10AE70170D}"/>
              </a:ext>
            </a:extLst>
          </p:cNvPr>
          <p:cNvSpPr txBox="1"/>
          <p:nvPr/>
        </p:nvSpPr>
        <p:spPr>
          <a:xfrm>
            <a:off x="3347864" y="35730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清晰好懂</a:t>
            </a:r>
            <a:r>
              <a:rPr lang="en-GB" dirty="0"/>
              <a:t>，</a:t>
            </a:r>
            <a:endParaRPr lang="en-TW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F8F40-C793-72E2-434C-BC98FA7FA647}"/>
              </a:ext>
            </a:extLst>
          </p:cNvPr>
          <p:cNvSpPr txBox="1"/>
          <p:nvPr/>
        </p:nvSpPr>
        <p:spPr>
          <a:xfrm>
            <a:off x="3367612" y="40863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又有貓…….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66CC1-D778-EC44-FC99-42A6099FC69B}"/>
              </a:ext>
            </a:extLst>
          </p:cNvPr>
          <p:cNvSpPr txBox="1"/>
          <p:nvPr/>
        </p:nvSpPr>
        <p:spPr>
          <a:xfrm>
            <a:off x="3367612" y="4614421"/>
            <a:ext cx="329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大推</a:t>
            </a:r>
            <a:r>
              <a:rPr lang="en-GB" dirty="0"/>
              <a:t>……</a:t>
            </a:r>
            <a:r>
              <a:rPr lang="en-GB" dirty="0" err="1"/>
              <a:t>也會置入</a:t>
            </a:r>
            <a:r>
              <a:rPr lang="en-GB" dirty="0"/>
              <a:t>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748072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513"/>
            <a:ext cx="33337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B1307B-F51A-05A9-06CE-11439490F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69337"/>
            <a:ext cx="3650284" cy="4752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A75946-8A99-0569-0C40-A277B777292B}"/>
              </a:ext>
            </a:extLst>
          </p:cNvPr>
          <p:cNvSpPr txBox="1"/>
          <p:nvPr/>
        </p:nvSpPr>
        <p:spPr>
          <a:xfrm>
            <a:off x="2915816" y="60212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研一量子力學，很棒，但再說吧…..</a:t>
            </a:r>
          </a:p>
        </p:txBody>
      </p:sp>
    </p:spTree>
    <p:extLst>
      <p:ext uri="{BB962C8B-B14F-4D97-AF65-F5344CB8AC3E}">
        <p14:creationId xmlns:p14="http://schemas.microsoft.com/office/powerpoint/2010/main" val="414569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ABF406-B4EC-0F13-EA41-974EA7028FFE}"/>
              </a:ext>
            </a:extLst>
          </p:cNvPr>
          <p:cNvSpPr txBox="1"/>
          <p:nvPr/>
        </p:nvSpPr>
        <p:spPr>
          <a:xfrm>
            <a:off x="418751" y="548680"/>
            <a:ext cx="8712968" cy="58663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50000"/>
              </a:lnSpc>
              <a:defRPr sz="180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defRPr>
            </a:lvl1pPr>
          </a:lstStyle>
          <a:p>
            <a:r>
              <a:rPr lang="en-TW"/>
              <a:t>week 1</a:t>
            </a:r>
            <a:r>
              <a:rPr lang="en-US" dirty="0"/>
              <a:t>,2 </a:t>
            </a:r>
            <a:r>
              <a:rPr lang="en-TW"/>
              <a:t> </a:t>
            </a:r>
            <a:r>
              <a:rPr lang="en-TW" dirty="0"/>
              <a:t>Special Relativity (</a:t>
            </a:r>
            <a:r>
              <a:rPr lang="en-TW" dirty="0">
                <a:solidFill>
                  <a:srgbClr val="FF0000"/>
                </a:solidFill>
              </a:rPr>
              <a:t>Oppenheimer and Einstein</a:t>
            </a:r>
            <a:r>
              <a:rPr lang="en-TW" dirty="0"/>
              <a:t>)</a:t>
            </a:r>
          </a:p>
          <a:p>
            <a:r>
              <a:rPr lang="en-TW"/>
              <a:t>week </a:t>
            </a:r>
            <a:r>
              <a:rPr lang="en-US" dirty="0"/>
              <a:t>1,</a:t>
            </a:r>
            <a:r>
              <a:rPr lang="en-TW"/>
              <a:t>2 </a:t>
            </a:r>
            <a:r>
              <a:rPr lang="en-TW" dirty="0"/>
              <a:t>簡介</a:t>
            </a:r>
            <a:r>
              <a:rPr lang="en-US" altLang="zh-TW" dirty="0"/>
              <a:t>Particle and Waves, </a:t>
            </a:r>
            <a:r>
              <a:rPr lang="en-US" dirty="0"/>
              <a:t>Probability interpretation,</a:t>
            </a:r>
            <a:r>
              <a:rPr lang="zh-TW" altLang="en-US" dirty="0"/>
              <a:t> </a:t>
            </a:r>
            <a:r>
              <a:rPr lang="en-US" dirty="0"/>
              <a:t> Quantum Mechanics </a:t>
            </a:r>
          </a:p>
          <a:p>
            <a:r>
              <a:rPr lang="en-TW" dirty="0"/>
              <a:t>week 3 </a:t>
            </a:r>
            <a:r>
              <a:rPr lang="en-US" dirty="0"/>
              <a:t>Photoelectric Effects,</a:t>
            </a:r>
            <a:r>
              <a:rPr lang="en-TW" dirty="0"/>
              <a:t> Photons, Borh’s Model of The Atom</a:t>
            </a:r>
            <a:r>
              <a:rPr lang="en-US" dirty="0"/>
              <a:t>, Matter Wave (Where Quantum Mechanics was from)</a:t>
            </a:r>
            <a:endParaRPr lang="en-TW" dirty="0"/>
          </a:p>
          <a:p>
            <a:r>
              <a:rPr lang="en-TW" dirty="0">
                <a:solidFill>
                  <a:srgbClr val="00B050"/>
                </a:solidFill>
              </a:rPr>
              <a:t>week 4</a:t>
            </a:r>
            <a:r>
              <a:rPr lang="en-US" dirty="0">
                <a:solidFill>
                  <a:srgbClr val="00B050"/>
                </a:solidFill>
              </a:rPr>
              <a:t> Wave function and </a:t>
            </a:r>
            <a:r>
              <a:rPr lang="en-TW" dirty="0">
                <a:solidFill>
                  <a:srgbClr val="00B050"/>
                </a:solidFill>
              </a:rPr>
              <a:t>Schrodinger's equations</a:t>
            </a:r>
          </a:p>
          <a:p>
            <a:r>
              <a:rPr lang="en-TW" dirty="0">
                <a:solidFill>
                  <a:srgbClr val="00B050"/>
                </a:solidFill>
              </a:rPr>
              <a:t>week 5 </a:t>
            </a:r>
            <a:r>
              <a:rPr lang="en-US" dirty="0">
                <a:solidFill>
                  <a:srgbClr val="00B050"/>
                </a:solidFill>
              </a:rPr>
              <a:t>Wave Packet, Expectation Values </a:t>
            </a:r>
            <a:endParaRPr lang="en-TW" dirty="0">
              <a:solidFill>
                <a:srgbClr val="00B050"/>
              </a:solidFill>
            </a:endParaRPr>
          </a:p>
          <a:p>
            <a:r>
              <a:rPr lang="en-TW" dirty="0">
                <a:solidFill>
                  <a:srgbClr val="00B050"/>
                </a:solidFill>
              </a:rPr>
              <a:t>week 6</a:t>
            </a:r>
            <a:r>
              <a:rPr lang="en-US" dirty="0">
                <a:solidFill>
                  <a:srgbClr val="00B050"/>
                </a:solidFill>
              </a:rPr>
              <a:t> Stationary State, Eigenvalues, Eigenfunctions (QM as Wave Mechanics)</a:t>
            </a:r>
            <a:endParaRPr lang="en-TW" dirty="0">
              <a:solidFill>
                <a:srgbClr val="00B050"/>
              </a:solidFill>
            </a:endParaRPr>
          </a:p>
          <a:p>
            <a:r>
              <a:rPr lang="en-TW" dirty="0">
                <a:solidFill>
                  <a:srgbClr val="00B050"/>
                </a:solidFill>
              </a:rPr>
              <a:t>week </a:t>
            </a:r>
            <a:r>
              <a:rPr lang="en-US" dirty="0">
                <a:solidFill>
                  <a:srgbClr val="00B050"/>
                </a:solidFill>
              </a:rPr>
              <a:t>7 Eigenvalues, Eigenfunctions (QM as Wave Mechanics)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 dirty="0">
                <a:solidFill>
                  <a:srgbClr val="FF0000"/>
                </a:solidFill>
              </a:rPr>
              <a:t>week </a:t>
            </a:r>
            <a:r>
              <a:rPr lang="en-US" dirty="0">
                <a:solidFill>
                  <a:srgbClr val="FF0000"/>
                </a:solidFill>
              </a:rPr>
              <a:t>8 One-dimensional Potentials, Energy Quantization, Scattering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 dirty="0"/>
              <a:t>week 9 Mid-term exam</a:t>
            </a:r>
          </a:p>
          <a:p>
            <a:r>
              <a:rPr lang="en-TW">
                <a:solidFill>
                  <a:srgbClr val="FF0000"/>
                </a:solidFill>
              </a:rPr>
              <a:t>week 10</a:t>
            </a:r>
            <a:r>
              <a:rPr lang="en-US" dirty="0">
                <a:solidFill>
                  <a:srgbClr val="FF0000"/>
                </a:solidFill>
              </a:rPr>
              <a:t>,11 Simple Harmonic Motion, Operator Methods,  </a:t>
            </a:r>
          </a:p>
          <a:p>
            <a:r>
              <a:rPr lang="en-TW">
                <a:solidFill>
                  <a:srgbClr val="FF0000"/>
                </a:solidFill>
              </a:rPr>
              <a:t>week </a:t>
            </a:r>
            <a:r>
              <a:rPr lang="en-US" dirty="0">
                <a:solidFill>
                  <a:srgbClr val="FF0000"/>
                </a:solidFill>
              </a:rPr>
              <a:t>12,13</a:t>
            </a:r>
            <a:r>
              <a:rPr lang="zh-TW" altLang="en-US" dirty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General Structures of Wave Mechanics</a:t>
            </a:r>
            <a:r>
              <a:rPr lang="en-TW">
                <a:solidFill>
                  <a:srgbClr val="FF0000"/>
                </a:solidFill>
              </a:rPr>
              <a:t>   </a:t>
            </a:r>
            <a:r>
              <a:rPr lang="en-US" dirty="0">
                <a:solidFill>
                  <a:srgbClr val="FF0000"/>
                </a:solidFill>
              </a:rPr>
              <a:t>(Examples of Wave Mechanics)</a:t>
            </a:r>
            <a:endParaRPr lang="en-US" dirty="0">
              <a:solidFill>
                <a:srgbClr val="990099"/>
              </a:solidFill>
            </a:endParaRPr>
          </a:p>
          <a:p>
            <a:r>
              <a:rPr lang="en-TW">
                <a:solidFill>
                  <a:srgbClr val="990099"/>
                </a:solidFill>
              </a:rPr>
              <a:t>week 1</a:t>
            </a:r>
            <a:r>
              <a:rPr lang="en-US" dirty="0">
                <a:solidFill>
                  <a:srgbClr val="990099"/>
                </a:solidFill>
              </a:rPr>
              <a:t>4-15 </a:t>
            </a:r>
            <a:r>
              <a:rPr lang="en-TW">
                <a:solidFill>
                  <a:srgbClr val="990099"/>
                </a:solidFill>
              </a:rPr>
              <a:t>Schrodinger's equations</a:t>
            </a:r>
            <a:r>
              <a:rPr lang="en-US" dirty="0">
                <a:solidFill>
                  <a:srgbClr val="990099"/>
                </a:solidFill>
              </a:rPr>
              <a:t> in 3D, Angular Momentum, </a:t>
            </a:r>
          </a:p>
          <a:p>
            <a:r>
              <a:rPr lang="en-TW"/>
              <a:t>week </a:t>
            </a:r>
            <a:r>
              <a:rPr lang="en-TW" dirty="0"/>
              <a:t>1</a:t>
            </a:r>
            <a:r>
              <a:rPr lang="en-US" dirty="0"/>
              <a:t>6</a:t>
            </a:r>
            <a:r>
              <a:rPr lang="en-TW" dirty="0"/>
              <a:t> Final exam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ABF406-B4EC-0F13-EA41-974EA7028FFE}"/>
              </a:ext>
            </a:extLst>
          </p:cNvPr>
          <p:cNvSpPr txBox="1"/>
          <p:nvPr/>
        </p:nvSpPr>
        <p:spPr>
          <a:xfrm>
            <a:off x="431540" y="495825"/>
            <a:ext cx="8280920" cy="58663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50000"/>
              </a:lnSpc>
              <a:defRPr sz="1800">
                <a:solidFill>
                  <a:srgbClr val="000000"/>
                </a:solidFill>
                <a:effectLst/>
                <a:latin typeface="-webkit-standard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Semester</a:t>
            </a:r>
          </a:p>
          <a:p>
            <a:r>
              <a:rPr lang="en-US" dirty="0">
                <a:solidFill>
                  <a:srgbClr val="990099"/>
                </a:solidFill>
              </a:rPr>
              <a:t>W</a:t>
            </a:r>
            <a:r>
              <a:rPr lang="en-TW">
                <a:solidFill>
                  <a:srgbClr val="990099"/>
                </a:solidFill>
              </a:rPr>
              <a:t>eek 1</a:t>
            </a:r>
            <a:r>
              <a:rPr lang="en-US" dirty="0">
                <a:solidFill>
                  <a:srgbClr val="990099"/>
                </a:solidFill>
              </a:rPr>
              <a:t>,2 Hydrogen (</a:t>
            </a:r>
            <a:r>
              <a:rPr lang="en-TW">
                <a:solidFill>
                  <a:srgbClr val="990099"/>
                </a:solidFill>
              </a:rPr>
              <a:t>Schrodinger's equations in </a:t>
            </a:r>
            <a:r>
              <a:rPr lang="en-US" dirty="0">
                <a:solidFill>
                  <a:srgbClr val="990099"/>
                </a:solidFill>
              </a:rPr>
              <a:t>3D)</a:t>
            </a:r>
            <a:endParaRPr lang="en-TW" dirty="0">
              <a:solidFill>
                <a:srgbClr val="990099"/>
              </a:solidFill>
            </a:endParaRPr>
          </a:p>
          <a:p>
            <a:r>
              <a:rPr lang="en-GB" dirty="0">
                <a:solidFill>
                  <a:srgbClr val="990099"/>
                </a:solidFill>
              </a:rPr>
              <a:t>W</a:t>
            </a:r>
            <a:r>
              <a:rPr lang="en-TW">
                <a:solidFill>
                  <a:srgbClr val="990099"/>
                </a:solidFill>
              </a:rPr>
              <a:t>eek </a:t>
            </a:r>
            <a:r>
              <a:rPr lang="en-US" dirty="0">
                <a:solidFill>
                  <a:srgbClr val="990099"/>
                </a:solidFill>
              </a:rPr>
              <a:t>3,4</a:t>
            </a:r>
            <a:r>
              <a:rPr lang="en-TW">
                <a:solidFill>
                  <a:srgbClr val="990099"/>
                </a:solidFill>
              </a:rPr>
              <a:t> </a:t>
            </a:r>
            <a:r>
              <a:rPr lang="en-US" dirty="0">
                <a:solidFill>
                  <a:srgbClr val="990099"/>
                </a:solidFill>
              </a:rPr>
              <a:t>Electron Spin</a:t>
            </a:r>
            <a:r>
              <a:rPr lang="en-TW">
                <a:solidFill>
                  <a:srgbClr val="990099"/>
                </a:solidFill>
              </a:rPr>
              <a:t>, </a:t>
            </a:r>
            <a:r>
              <a:rPr lang="en-US" dirty="0">
                <a:solidFill>
                  <a:srgbClr val="990099"/>
                </a:solidFill>
              </a:rPr>
              <a:t>Matrix Formulation</a:t>
            </a:r>
            <a:r>
              <a:rPr lang="en-TW">
                <a:solidFill>
                  <a:srgbClr val="990099"/>
                </a:solidFill>
              </a:rPr>
              <a:t>, </a:t>
            </a:r>
            <a:r>
              <a:rPr lang="en-TW" dirty="0">
                <a:solidFill>
                  <a:srgbClr val="990099"/>
                </a:solidFill>
              </a:rPr>
              <a:t>Dynamics of QM, Resonance</a:t>
            </a:r>
          </a:p>
          <a:p>
            <a:r>
              <a:rPr lang="en-GB" dirty="0">
                <a:solidFill>
                  <a:srgbClr val="FF0000"/>
                </a:solidFill>
              </a:rPr>
              <a:t>W</a:t>
            </a:r>
            <a:r>
              <a:rPr lang="en-TW">
                <a:solidFill>
                  <a:srgbClr val="FF0000"/>
                </a:solidFill>
              </a:rPr>
              <a:t>eek </a:t>
            </a:r>
            <a:r>
              <a:rPr lang="en-US" dirty="0">
                <a:solidFill>
                  <a:srgbClr val="FF0000"/>
                </a:solidFill>
              </a:rPr>
              <a:t>5,6</a:t>
            </a:r>
            <a:r>
              <a:rPr lang="en-TW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Time-Independent Perturbation, </a:t>
            </a:r>
            <a:endParaRPr lang="en-TW" dirty="0">
              <a:solidFill>
                <a:srgbClr val="FF0000"/>
              </a:solidFill>
            </a:endParaRPr>
          </a:p>
          <a:p>
            <a:r>
              <a:rPr lang="en-TW">
                <a:solidFill>
                  <a:srgbClr val="FF0000"/>
                </a:solidFill>
              </a:rPr>
              <a:t>Week </a:t>
            </a:r>
            <a:r>
              <a:rPr lang="en-US" dirty="0">
                <a:solidFill>
                  <a:srgbClr val="FF0000"/>
                </a:solidFill>
              </a:rPr>
              <a:t>7 Stark Effect, Perturbation with degeneracy</a:t>
            </a:r>
          </a:p>
          <a:p>
            <a:r>
              <a:rPr lang="en-TW">
                <a:solidFill>
                  <a:srgbClr val="00B050"/>
                </a:solidFill>
              </a:rPr>
              <a:t>Week </a:t>
            </a:r>
            <a:r>
              <a:rPr lang="en-US" dirty="0">
                <a:solidFill>
                  <a:srgbClr val="00B050"/>
                </a:solidFill>
              </a:rPr>
              <a:t>8 Periodic Potential </a:t>
            </a:r>
          </a:p>
          <a:p>
            <a:r>
              <a:rPr lang="en-US" dirty="0"/>
              <a:t>W</a:t>
            </a:r>
            <a:r>
              <a:rPr lang="en-TW"/>
              <a:t>eek 9 Mid-term exam</a:t>
            </a:r>
          </a:p>
          <a:p>
            <a:r>
              <a:rPr lang="en-TW">
                <a:solidFill>
                  <a:srgbClr val="FF0000"/>
                </a:solidFill>
              </a:rPr>
              <a:t>Week </a:t>
            </a:r>
            <a:r>
              <a:rPr lang="en-US" dirty="0">
                <a:solidFill>
                  <a:srgbClr val="FF0000"/>
                </a:solidFill>
              </a:rPr>
              <a:t>10  Real Hydrogen Atom</a:t>
            </a:r>
          </a:p>
          <a:p>
            <a:r>
              <a:rPr lang="en-US" dirty="0">
                <a:solidFill>
                  <a:srgbClr val="00B050"/>
                </a:solidFill>
              </a:rPr>
              <a:t>Week 11 Identical Particles, Many Particle System</a:t>
            </a:r>
          </a:p>
          <a:p>
            <a:r>
              <a:rPr lang="en-US" dirty="0">
                <a:solidFill>
                  <a:srgbClr val="00B050"/>
                </a:solidFill>
              </a:rPr>
              <a:t>Week 12 Bloch Equation, Solid State Physics, Semiconductor (Application of QM)</a:t>
            </a:r>
          </a:p>
          <a:p>
            <a:r>
              <a:rPr lang="en-US" dirty="0">
                <a:solidFill>
                  <a:srgbClr val="00B050"/>
                </a:solidFill>
              </a:rPr>
              <a:t>Week 13 Molecules</a:t>
            </a:r>
          </a:p>
          <a:p>
            <a:r>
              <a:rPr lang="en-US" dirty="0">
                <a:solidFill>
                  <a:srgbClr val="00B050"/>
                </a:solidFill>
              </a:rPr>
              <a:t>Week 14 Semiconductor again</a:t>
            </a:r>
          </a:p>
          <a:p>
            <a:r>
              <a:rPr lang="en-US" dirty="0"/>
              <a:t>Nuclear Physics </a:t>
            </a:r>
          </a:p>
          <a:p>
            <a:r>
              <a:rPr lang="en-US" dirty="0">
                <a:solidFill>
                  <a:schemeClr val="tx1"/>
                </a:solidFill>
              </a:rPr>
              <a:t>Time-dependent Perturbation, Interaction of electron with EM Field, Radiation (Laser)</a:t>
            </a:r>
          </a:p>
        </p:txBody>
      </p:sp>
    </p:spTree>
    <p:extLst>
      <p:ext uri="{BB962C8B-B14F-4D97-AF65-F5344CB8AC3E}">
        <p14:creationId xmlns:p14="http://schemas.microsoft.com/office/powerpoint/2010/main" val="2860623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2800" b="1" dirty="0">
              <a:solidFill>
                <a:schemeClr val="bg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TW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It is an exciting time to be a scientist!</a:t>
            </a:r>
          </a:p>
          <a:p>
            <a:endParaRPr lang="zh-TW" altLang="en-US" sz="2800" b="1" dirty="0">
              <a:solidFill>
                <a:srgbClr val="0000FF"/>
              </a:solidFill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339752" y="8994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+mn-lt"/>
              </a:rPr>
              <a:t>做科學很令人興奮</a:t>
            </a:r>
            <a:r>
              <a:rPr lang="en-US" altLang="zh-TW" b="1" dirty="0">
                <a:latin typeface="+mn-lt"/>
              </a:rPr>
              <a:t>!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08D3014-A8A4-BAB1-D0EE-07491118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"/>
          <a:stretch/>
        </p:blipFill>
        <p:spPr>
          <a:xfrm>
            <a:off x="1919284" y="1831092"/>
            <a:ext cx="5305431" cy="4680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AD71CD-8D83-615C-ED4F-E65B5628C8FE}"/>
              </a:ext>
            </a:extLst>
          </p:cNvPr>
          <p:cNvSpPr txBox="1"/>
          <p:nvPr/>
        </p:nvSpPr>
        <p:spPr>
          <a:xfrm>
            <a:off x="2411760" y="12550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Webb Space Telescope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韋伯太空望遠鏡</a:t>
            </a:r>
            <a:endParaRPr lang="en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86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4442D-F62B-7DB2-2887-6F0BE5AEA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563"/>
            <a:ext cx="5976664" cy="6097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99A678-528F-0F10-7E21-591A631428F3}"/>
              </a:ext>
            </a:extLst>
          </p:cNvPr>
          <p:cNvSpPr txBox="1"/>
          <p:nvPr/>
        </p:nvSpPr>
        <p:spPr>
          <a:xfrm>
            <a:off x="6228184" y="404664"/>
            <a:ext cx="27363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第一張韋伯深空區照片，包含上千個星系，每個星系又有上億顆恆星，是宇宙至今最深、最清晰的紅外線影像。照片前景中，大部分星系是屬於星系團</a:t>
            </a:r>
            <a:r>
              <a:rPr lang="en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SMACS 0723</a:t>
            </a:r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，距離我們大約</a:t>
            </a:r>
            <a:r>
              <a:rPr lang="en-US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50</a:t>
            </a:r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億光年。</a:t>
            </a:r>
            <a:r>
              <a:rPr lang="zh-TW" sz="1800" dirty="0">
                <a:effectLst/>
                <a:latin typeface="AppleSystemUIFont"/>
                <a:ea typeface="PMingLiU" panose="02020500000000000000" pitchFamily="18" charset="-120"/>
                <a:cs typeface="AppleSystemUIFont"/>
              </a:rPr>
              <a:t>而更顯眼、正要緊的是許多後方更加極度遙遠的星系，它們發出的光先經過</a:t>
            </a:r>
            <a:r>
              <a:rPr lang="en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SMACS 0723</a:t>
            </a:r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才到地球。被</a:t>
            </a:r>
            <a:r>
              <a:rPr lang="en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SMACS 0723</a:t>
            </a:r>
            <a:r>
              <a:rPr lang="zh-TW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極大的重力影響，光</a:t>
            </a:r>
            <a:r>
              <a:rPr lang="zh-TW" sz="1800" dirty="0">
                <a:effectLst/>
                <a:latin typeface="AppleSystemUIFont"/>
                <a:ea typeface="PMingLiU" panose="02020500000000000000" pitchFamily="18" charset="-120"/>
                <a:cs typeface="AppleSystemUIFont"/>
              </a:rPr>
              <a:t>是彎著走的，</a:t>
            </a:r>
            <a:r>
              <a:rPr lang="zh-TW" altLang="en-US" dirty="0"/>
              <a:t>所以它們影像好像經過了透鏡，被扭曲、放大成奇怪的形狀，有的看似毛筆隨意的一筆，有的像一段圓弧，有的甚至像是被壓扁了的麵疙瘩。這是典型的重力透鏡效應，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659994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949B1-5BA4-45A0-81FF-462D7DE6E081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1" y="352373"/>
            <a:ext cx="8314952" cy="620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00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547664" y="1315912"/>
            <a:ext cx="5832648" cy="961770"/>
            <a:chOff x="443932" y="838200"/>
            <a:chExt cx="7776864" cy="1282360"/>
          </a:xfrm>
        </p:grpSpPr>
        <p:sp>
          <p:nvSpPr>
            <p:cNvPr id="3" name="矩形 2"/>
            <p:cNvSpPr/>
            <p:nvPr/>
          </p:nvSpPr>
          <p:spPr>
            <a:xfrm>
              <a:off x="489488" y="1474272"/>
              <a:ext cx="4404015" cy="646288"/>
            </a:xfrm>
            <a:prstGeom prst="rect">
              <a:avLst/>
            </a:prstGeom>
            <a:noFill/>
          </p:spPr>
          <p:txBody>
            <a:bodyPr wrap="square" lIns="68547" tIns="34274" rIns="68547" bIns="34274">
              <a:spAutoFit/>
            </a:bodyPr>
            <a:lstStyle/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知識已經太過複雜，但容易取得，</a:t>
              </a:r>
              <a:endParaRPr lang="en-US" altLang="zh-TW" sz="1350" b="1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endParaRPr>
            </a:p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而且許多人未來的發展還有各式的可能！</a:t>
              </a:r>
              <a:endParaRPr lang="en-US" altLang="zh-TW" sz="1350" b="1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43932" y="838200"/>
              <a:ext cx="7776864" cy="636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ts val="3000"/>
                </a:lnSpc>
                <a:defRPr/>
              </a:pPr>
              <a:r>
                <a:rPr lang="zh-TW" altLang="en-US" sz="3000" b="1" spc="-225" dirty="0">
                  <a:ln w="3175">
                    <a:noFill/>
                  </a:ln>
                  <a:solidFill>
                    <a:srgbClr val="000000"/>
                  </a:solidFill>
                  <a:latin typeface="Agency FB" panose="020B0503020202020204" pitchFamily="34" charset="0"/>
                  <a:ea typeface="微軟正黑體"/>
                  <a:cs typeface="Arial"/>
                </a:rPr>
                <a:t>大學學習的重點是能力，不是知識</a:t>
              </a:r>
              <a:endParaRPr lang="en-US" altLang="zh-TW" sz="3000" b="1" spc="-225" dirty="0">
                <a:ln w="3175">
                  <a:noFill/>
                </a:ln>
                <a:solidFill>
                  <a:srgbClr val="000000"/>
                </a:solidFill>
                <a:latin typeface="Agency FB" panose="020B0503020202020204" pitchFamily="34" charset="0"/>
                <a:ea typeface="微軟正黑體"/>
                <a:cs typeface="Arial"/>
              </a:endParaRPr>
            </a:p>
          </p:txBody>
        </p:sp>
      </p:grpSp>
      <p:sp>
        <p:nvSpPr>
          <p:cNvPr id="5" name="手繪多邊形 4"/>
          <p:cNvSpPr/>
          <p:nvPr/>
        </p:nvSpPr>
        <p:spPr>
          <a:xfrm>
            <a:off x="1996478" y="630112"/>
            <a:ext cx="34289" cy="571500"/>
          </a:xfrm>
          <a:custGeom>
            <a:avLst/>
            <a:gdLst>
              <a:gd name="connsiteX0" fmla="*/ 0 w 0"/>
              <a:gd name="connsiteY0" fmla="*/ 0 h 1850572"/>
              <a:gd name="connsiteX1" fmla="*/ 0 w 0"/>
              <a:gd name="connsiteY1" fmla="*/ 1850572 h 185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50572">
                <a:moveTo>
                  <a:pt x="0" y="0"/>
                </a:moveTo>
                <a:lnTo>
                  <a:pt x="0" y="18505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624900" y="323053"/>
            <a:ext cx="778513" cy="778511"/>
            <a:chOff x="1675607" y="1096631"/>
            <a:chExt cx="732170" cy="732170"/>
          </a:xfrm>
        </p:grpSpPr>
        <p:sp>
          <p:nvSpPr>
            <p:cNvPr id="7" name="文字方塊 6"/>
            <p:cNvSpPr txBox="1"/>
            <p:nvPr/>
          </p:nvSpPr>
          <p:spPr>
            <a:xfrm>
              <a:off x="1698792" y="1251872"/>
              <a:ext cx="685798" cy="3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/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能力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7"/>
            <p:cNvGrpSpPr/>
            <p:nvPr/>
          </p:nvGrpSpPr>
          <p:grpSpPr>
            <a:xfrm>
              <a:off x="1675607" y="1096631"/>
              <a:ext cx="732170" cy="732170"/>
              <a:chOff x="1746269" y="879893"/>
              <a:chExt cx="892247" cy="892247"/>
            </a:xfrm>
          </p:grpSpPr>
          <p:sp>
            <p:nvSpPr>
              <p:cNvPr id="9" name="弧形 8"/>
              <p:cNvSpPr/>
              <p:nvPr/>
            </p:nvSpPr>
            <p:spPr>
              <a:xfrm>
                <a:off x="1746269" y="879893"/>
                <a:ext cx="892247" cy="892247"/>
              </a:xfrm>
              <a:prstGeom prst="arc">
                <a:avLst>
                  <a:gd name="adj1" fmla="val 14592305"/>
                  <a:gd name="adj2" fmla="val 12875246"/>
                </a:avLst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1887365" y="97230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</p:grpSp>
      </p:grpSp>
      <p:grpSp>
        <p:nvGrpSpPr>
          <p:cNvPr id="11" name="群組 10"/>
          <p:cNvGrpSpPr/>
          <p:nvPr/>
        </p:nvGrpSpPr>
        <p:grpSpPr>
          <a:xfrm>
            <a:off x="1519266" y="3837993"/>
            <a:ext cx="6234628" cy="1110108"/>
            <a:chOff x="443932" y="838200"/>
            <a:chExt cx="8312836" cy="1480144"/>
          </a:xfrm>
        </p:grpSpPr>
        <p:sp>
          <p:nvSpPr>
            <p:cNvPr id="12" name="矩形 11"/>
            <p:cNvSpPr/>
            <p:nvPr/>
          </p:nvSpPr>
          <p:spPr>
            <a:xfrm>
              <a:off x="481608" y="1620760"/>
              <a:ext cx="5722168" cy="697584"/>
            </a:xfrm>
            <a:prstGeom prst="rect">
              <a:avLst/>
            </a:prstGeom>
            <a:noFill/>
          </p:spPr>
          <p:txBody>
            <a:bodyPr wrap="square" lIns="68547" tIns="34274" rIns="68547" bIns="34274">
              <a:spAutoFit/>
            </a:bodyPr>
            <a:lstStyle/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只有透過知識的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/>
                  <a:ea typeface="微軟正黑體"/>
                  <a:cs typeface="Arial"/>
                </a:rPr>
                <a:t>學習、思考、討論、掙扎、挫折，</a:t>
              </a:r>
              <a:r>
                <a:rPr lang="zh-TW" altLang="en-US" sz="1350" b="1" dirty="0">
                  <a:solidFill>
                    <a:srgbClr val="000000"/>
                  </a:solidFill>
                  <a:latin typeface="微軟正黑體"/>
                  <a:ea typeface="微軟正黑體"/>
                  <a:cs typeface="Arial"/>
                </a:rPr>
                <a:t>才能培養思考與解決問題的能力！</a:t>
              </a:r>
              <a:endParaRPr lang="en-US" altLang="zh-TW" sz="1350" b="1" dirty="0">
                <a:solidFill>
                  <a:srgbClr val="000000"/>
                </a:solidFill>
                <a:latin typeface="微軟正黑體"/>
                <a:ea typeface="微軟正黑體"/>
                <a:cs typeface="Arial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43932" y="838200"/>
              <a:ext cx="8312836" cy="636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ts val="3000"/>
                </a:lnSpc>
                <a:defRPr/>
              </a:pPr>
              <a:r>
                <a:rPr lang="zh-TW" altLang="en-US" sz="3000" b="1" spc="-225" dirty="0">
                  <a:ln w="3175">
                    <a:noFill/>
                  </a:ln>
                  <a:solidFill>
                    <a:srgbClr val="000000"/>
                  </a:solidFill>
                  <a:latin typeface="Agency FB" panose="020B0503020202020204" pitchFamily="34" charset="0"/>
                  <a:ea typeface="微軟正黑體"/>
                  <a:cs typeface="Arial"/>
                </a:rPr>
                <a:t>但培養能力，必須透過知識的學習</a:t>
              </a:r>
              <a:endParaRPr lang="en-US" altLang="zh-TW" sz="3000" b="1" spc="-225" dirty="0">
                <a:ln w="3175">
                  <a:noFill/>
                </a:ln>
                <a:solidFill>
                  <a:srgbClr val="000000"/>
                </a:solidFill>
                <a:latin typeface="Agency FB" panose="020B0503020202020204" pitchFamily="34" charset="0"/>
                <a:ea typeface="微軟正黑體"/>
                <a:cs typeface="Arial"/>
              </a:endParaRPr>
            </a:p>
          </p:txBody>
        </p:sp>
      </p:grpSp>
      <p:sp>
        <p:nvSpPr>
          <p:cNvPr id="14" name="手繪多邊形 13"/>
          <p:cNvSpPr/>
          <p:nvPr/>
        </p:nvSpPr>
        <p:spPr>
          <a:xfrm>
            <a:off x="1968080" y="3152193"/>
            <a:ext cx="34289" cy="571500"/>
          </a:xfrm>
          <a:custGeom>
            <a:avLst/>
            <a:gdLst>
              <a:gd name="connsiteX0" fmla="*/ 0 w 0"/>
              <a:gd name="connsiteY0" fmla="*/ 0 h 1850572"/>
              <a:gd name="connsiteX1" fmla="*/ 0 w 0"/>
              <a:gd name="connsiteY1" fmla="*/ 1850572 h 185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50572">
                <a:moveTo>
                  <a:pt x="0" y="0"/>
                </a:moveTo>
                <a:lnTo>
                  <a:pt x="0" y="185057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131840" y="5990742"/>
            <a:ext cx="203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思考力的重訓！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36" y="4790641"/>
            <a:ext cx="2971059" cy="1898177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5649553" y="2726708"/>
            <a:ext cx="778513" cy="778511"/>
            <a:chOff x="1675607" y="1096631"/>
            <a:chExt cx="732170" cy="732170"/>
          </a:xfrm>
        </p:grpSpPr>
        <p:sp>
          <p:nvSpPr>
            <p:cNvPr id="23" name="文字方塊 22"/>
            <p:cNvSpPr txBox="1"/>
            <p:nvPr/>
          </p:nvSpPr>
          <p:spPr>
            <a:xfrm>
              <a:off x="1698792" y="1251872"/>
              <a:ext cx="685798" cy="3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800"/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知識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1675607" y="1096631"/>
              <a:ext cx="732170" cy="732170"/>
              <a:chOff x="1746269" y="879893"/>
              <a:chExt cx="892247" cy="892247"/>
            </a:xfrm>
          </p:grpSpPr>
          <p:sp>
            <p:nvSpPr>
              <p:cNvPr id="25" name="弧形 24"/>
              <p:cNvSpPr/>
              <p:nvPr/>
            </p:nvSpPr>
            <p:spPr>
              <a:xfrm>
                <a:off x="1746269" y="879893"/>
                <a:ext cx="892247" cy="892247"/>
              </a:xfrm>
              <a:prstGeom prst="arc">
                <a:avLst>
                  <a:gd name="adj1" fmla="val 14592305"/>
                  <a:gd name="adj2" fmla="val 12875246"/>
                </a:avLst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1887365" y="972304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2000">
                  <a:solidFill>
                    <a:srgbClr val="FFFFFF"/>
                  </a:solidFill>
                  <a:latin typeface="Arial"/>
                  <a:ea typeface="微軟正黑體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87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845141" y="327024"/>
            <a:ext cx="1197234" cy="600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77800" y="327025"/>
            <a:ext cx="8729663" cy="600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8851" name="Picture 1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276" r="17174" b="-276"/>
          <a:stretch/>
        </p:blipFill>
        <p:spPr bwMode="auto">
          <a:xfrm>
            <a:off x="33298" y="327025"/>
            <a:ext cx="9018666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2734690-3917-4804-BED7-3FFF27B000C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911855" y="5376685"/>
            <a:ext cx="2525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signals</a:t>
            </a:r>
            <a:endParaRPr lang="zh-TW" alt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4" b="13453"/>
          <a:stretch/>
        </p:blipFill>
        <p:spPr bwMode="auto">
          <a:xfrm>
            <a:off x="5840776" y="4313419"/>
            <a:ext cx="2257425" cy="4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703757" y="5051685"/>
            <a:ext cx="554636" cy="20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819338" y="382249"/>
            <a:ext cx="408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質心能量</a:t>
            </a:r>
            <a:r>
              <a:rPr lang="en-US" altLang="zh-TW" dirty="0">
                <a:latin typeface="+mn-lt"/>
              </a:rPr>
              <a:t>14TeV</a:t>
            </a:r>
            <a:r>
              <a:rPr lang="zh-TW" altLang="en-US" dirty="0">
                <a:latin typeface="+mn-lt"/>
              </a:rPr>
              <a:t>，台灣光子源的</a:t>
            </a:r>
            <a:r>
              <a:rPr lang="en-US" altLang="zh-TW" dirty="0">
                <a:latin typeface="+mn-lt"/>
              </a:rPr>
              <a:t>5000</a:t>
            </a:r>
            <a:r>
              <a:rPr lang="zh-TW" altLang="en-US" dirty="0">
                <a:latin typeface="+mn-lt"/>
              </a:rPr>
              <a:t>倍。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819338" y="742810"/>
            <a:ext cx="349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美國的</a:t>
            </a:r>
            <a:r>
              <a:rPr lang="en-US" altLang="zh-TW" dirty="0" err="1">
                <a:latin typeface="+mn-lt"/>
              </a:rPr>
              <a:t>Tevatron</a:t>
            </a:r>
            <a:r>
              <a:rPr lang="zh-TW" altLang="en-US" dirty="0"/>
              <a:t>的</a:t>
            </a:r>
            <a:r>
              <a:rPr lang="en-US" altLang="zh-TW" dirty="0">
                <a:latin typeface="+mn-lt"/>
              </a:rPr>
              <a:t>14</a:t>
            </a:r>
            <a:r>
              <a:rPr lang="zh-TW" altLang="en-US" dirty="0"/>
              <a:t>倍。</a:t>
            </a:r>
          </a:p>
        </p:txBody>
      </p:sp>
      <p:sp>
        <p:nvSpPr>
          <p:cNvPr id="8" name="矩形 7"/>
          <p:cNvSpPr/>
          <p:nvPr/>
        </p:nvSpPr>
        <p:spPr>
          <a:xfrm>
            <a:off x="7292715" y="4519534"/>
            <a:ext cx="479685" cy="20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F55822-9948-7E43-8024-6BD58A8039D4}"/>
              </a:ext>
            </a:extLst>
          </p:cNvPr>
          <p:cNvSpPr/>
          <p:nvPr/>
        </p:nvSpPr>
        <p:spPr>
          <a:xfrm>
            <a:off x="5703757" y="4187687"/>
            <a:ext cx="2608289" cy="715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58CE818D-5A0A-B345-A069-3E39C576DA6F}"/>
              </a:ext>
            </a:extLst>
          </p:cNvPr>
          <p:cNvSpPr/>
          <p:nvPr/>
        </p:nvSpPr>
        <p:spPr>
          <a:xfrm>
            <a:off x="6003235" y="3790122"/>
            <a:ext cx="255158" cy="39756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4CD338-51E5-8349-A8BC-975B4B30A651}"/>
              </a:ext>
            </a:extLst>
          </p:cNvPr>
          <p:cNvSpPr/>
          <p:nvPr/>
        </p:nvSpPr>
        <p:spPr>
          <a:xfrm>
            <a:off x="2127534" y="6327625"/>
            <a:ext cx="567792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232DC62-40D4-D849-9FC6-9FF7A922F4D2}"/>
              </a:ext>
            </a:extLst>
          </p:cNvPr>
          <p:cNvSpPr/>
          <p:nvPr/>
        </p:nvSpPr>
        <p:spPr>
          <a:xfrm>
            <a:off x="4437089" y="5801241"/>
            <a:ext cx="382250" cy="4843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338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F82F-4459-44CB-8F1A-EC4A99B6DCE5}" type="slidenum">
              <a:rPr lang="zh-TW" altLang="en-US" smtClean="0"/>
              <a:pPr>
                <a:defRPr/>
              </a:pPr>
              <a:t>31</a:t>
            </a:fld>
            <a:endParaRPr lang="en-US" altLang="zh-TW" dirty="0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2" y="450798"/>
            <a:ext cx="6861413" cy="439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879672" y="5590733"/>
            <a:ext cx="7664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Event recorded with the CMS detector in 2012 at a proton-proton </a:t>
            </a:r>
            <a:r>
              <a:rPr lang="en-US" altLang="zh-TW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centre</a:t>
            </a: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-of-mass energy of 8 </a:t>
            </a:r>
            <a:r>
              <a:rPr lang="en-US" altLang="zh-TW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TeV</a:t>
            </a: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The event shows characteristics expected from the decay of the SM Higgs boson to a pair of Z bosons, one of which subsequently decays to a pair of electrons (green lines and green towers) and the other Z decays to a pair of muons (red lines).</a:t>
            </a:r>
            <a:endParaRPr lang="zh-TW" altLang="en-US" sz="14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8780E-E739-3F4E-B1C2-979FA506AD8A}"/>
              </a:ext>
            </a:extLst>
          </p:cNvPr>
          <p:cNvSpPr txBox="1"/>
          <p:nvPr/>
        </p:nvSpPr>
        <p:spPr>
          <a:xfrm>
            <a:off x="879672" y="4893252"/>
            <a:ext cx="826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one event, we record the tracks of charged partciles, the energy deposited in a certain direction at two layers and the tracks of muons! </a:t>
            </a:r>
          </a:p>
        </p:txBody>
      </p:sp>
    </p:spTree>
    <p:extLst>
      <p:ext uri="{BB962C8B-B14F-4D97-AF65-F5344CB8AC3E}">
        <p14:creationId xmlns:p14="http://schemas.microsoft.com/office/powerpoint/2010/main" val="1556917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31" y="1824666"/>
            <a:ext cx="48387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F88A3FA-6704-42FB-8012-FD853683A0D6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4" b="13453"/>
          <a:stretch/>
        </p:blipFill>
        <p:spPr bwMode="auto">
          <a:xfrm>
            <a:off x="2693179" y="1265495"/>
            <a:ext cx="2257425" cy="4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2" t="62691" r="48865" b="31972"/>
          <a:stretch/>
        </p:blipFill>
        <p:spPr bwMode="auto">
          <a:xfrm>
            <a:off x="2693179" y="973188"/>
            <a:ext cx="3160479" cy="2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152274" y="1531770"/>
            <a:ext cx="727023" cy="145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259836" y="192019"/>
            <a:ext cx="701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希格斯粒子很難產生，但撞擊的次數夠多，產生的數量也不算少！</a:t>
            </a:r>
            <a:endParaRPr lang="en-US" altLang="zh-TW" dirty="0">
              <a:latin typeface="+mn-ea"/>
              <a:ea typeface="+mn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52649" y="6028366"/>
            <a:ext cx="483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難的是如何識別出產生出來的希格斯粒子。</a:t>
            </a:r>
            <a:endParaRPr lang="zh-TW" altLang="en-US" dirty="0">
              <a:latin typeface="Cambria Math" panose="02040503050406030204" pitchFamily="18" charset="0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159C8-8A6D-224F-B6B9-A65518BB59B2}"/>
              </a:ext>
            </a:extLst>
          </p:cNvPr>
          <p:cNvSpPr txBox="1"/>
          <p:nvPr/>
        </p:nvSpPr>
        <p:spPr>
          <a:xfrm>
            <a:off x="231494" y="567217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Cambria Math" panose="02040503050406030204" pitchFamily="18" charset="0"/>
                <a:ea typeface="Cambria Math" panose="02040503050406030204" pitchFamily="18" charset="0"/>
              </a:rPr>
              <a:t>It is not difficult to produce Higgs Boson if you have large enough number of collisions.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2A44C-914D-2347-A66F-50F07D254D4F}"/>
              </a:ext>
            </a:extLst>
          </p:cNvPr>
          <p:cNvSpPr/>
          <p:nvPr/>
        </p:nvSpPr>
        <p:spPr>
          <a:xfrm>
            <a:off x="2136717" y="6357312"/>
            <a:ext cx="5190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What is difficult is to identify a Higgs Boson.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489562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08" y="908276"/>
            <a:ext cx="6284705" cy="56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7D037C9-59F0-4ADE-8F50-6DF330252A8B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06708" y="404734"/>
            <a:ext cx="6558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confirmed Standard Model and Standard Model 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39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2D57-B40A-3A0C-0A33-642405B2A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Picture 4" descr="Graphical user interface, text, application, chat or text messag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9E76896-CB64-24D6-79FB-200259A2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1"/>
            <a:ext cx="9144000" cy="404321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3FF07E17-7B3D-DBC3-B47F-0F81DB62F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72698"/>
            <a:ext cx="7772400" cy="38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4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ECD72-03C6-6B45-B37D-0F962A91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3B3597-3399-104E-989E-D6DDD10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8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na needs Taiwan's biggest chipmaker — more than the other way around">
            <a:extLst>
              <a:ext uri="{FF2B5EF4-FFF2-40B4-BE49-F238E27FC236}">
                <a16:creationId xmlns:a16="http://schemas.microsoft.com/office/drawing/2014/main" id="{3D717E3B-8F40-9CC8-16DA-27A7DDAA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9144000" cy="59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20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ple chip-maker TSMC is building a $12 billion plant in Arizona">
            <a:extLst>
              <a:ext uri="{FF2B5EF4-FFF2-40B4-BE49-F238E27FC236}">
                <a16:creationId xmlns:a16="http://schemas.microsoft.com/office/drawing/2014/main" id="{96704E86-358F-EBEF-4E4B-779918BF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8"/>
            <a:ext cx="9144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29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A0670F5-1A8E-A0B7-FFA9-7EBD881E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" y="620688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422839D-44DB-F7C4-D55C-5447A3392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49" y="1296144"/>
            <a:ext cx="334211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170DE-611F-D5FF-872A-78456D8E73B1}"/>
              </a:ext>
            </a:extLst>
          </p:cNvPr>
          <p:cNvSpPr txBox="1"/>
          <p:nvPr/>
        </p:nvSpPr>
        <p:spPr>
          <a:xfrm>
            <a:off x="1259632" y="6381328"/>
            <a:ext cx="62281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EUV stands for extreme ultraviolet light, which produces the circuitry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8BA24-C34B-993A-0A27-582CF62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693366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973-AD9B-3438-5736-06A40977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/>
          <a:stretch/>
        </p:blipFill>
        <p:spPr>
          <a:xfrm>
            <a:off x="4499991" y="1103351"/>
            <a:ext cx="3693366" cy="209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/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blipFill>
                <a:blip r:embed="rId4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/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blipFill>
                <a:blip r:embed="rId5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2">
            <a:extLst>
              <a:ext uri="{FF2B5EF4-FFF2-40B4-BE49-F238E27FC236}">
                <a16:creationId xmlns:a16="http://schemas.microsoft.com/office/drawing/2014/main" id="{9E72297D-5ED5-9F4E-1CB4-3340116F8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947816" y="3391126"/>
            <a:ext cx="1669639" cy="419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4789-A0E5-E0EE-4DB4-091B2A83E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63" y="4885294"/>
            <a:ext cx="3200400" cy="14351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056C870-1456-357B-76EA-9AEAD5E07BA3}"/>
              </a:ext>
            </a:extLst>
          </p:cNvPr>
          <p:cNvSpPr/>
          <p:nvPr/>
        </p:nvSpPr>
        <p:spPr>
          <a:xfrm>
            <a:off x="6300192" y="4653136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/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/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07C97AAB-D698-F4F6-85BB-3A0E784934F4}"/>
              </a:ext>
            </a:extLst>
          </p:cNvPr>
          <p:cNvSpPr/>
          <p:nvPr/>
        </p:nvSpPr>
        <p:spPr>
          <a:xfrm rot="16200000">
            <a:off x="5702075" y="5502621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/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1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95F75-A590-FA46-BAB5-41817078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78196"/>
            <a:ext cx="6273800" cy="337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3A9223-2E64-5D43-BD9A-0FF6374ECA42}"/>
              </a:ext>
            </a:extLst>
          </p:cNvPr>
          <p:cNvSpPr txBox="1"/>
          <p:nvPr/>
        </p:nvSpPr>
        <p:spPr>
          <a:xfrm>
            <a:off x="2027456" y="4590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競爭是殘酷的！ 你競爭的利基是什麼？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B3B68-02C3-274A-AA3B-CD0B3AD72D49}"/>
              </a:ext>
            </a:extLst>
          </p:cNvPr>
          <p:cNvSpPr txBox="1"/>
          <p:nvPr/>
        </p:nvSpPr>
        <p:spPr>
          <a:xfrm>
            <a:off x="2027456" y="414908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收入的分配是越來越不平均，報酬集中在頂端。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322CB-F1BF-D54B-8E31-7C869DAA4BC8}"/>
              </a:ext>
            </a:extLst>
          </p:cNvPr>
          <p:cNvSpPr txBox="1"/>
          <p:nvPr/>
        </p:nvSpPr>
        <p:spPr>
          <a:xfrm>
            <a:off x="2027456" y="5038786"/>
            <a:ext cx="643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如果你的志向就是尋找臉書上評分最高，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</a:t>
            </a:r>
            <a:r>
              <a:rPr lang="en-TW" dirty="0"/>
              <a:t>上追隨者最多的，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F51D7-A548-9E44-8952-9954860A1837}"/>
              </a:ext>
            </a:extLst>
          </p:cNvPr>
          <p:cNvSpPr/>
          <p:nvPr/>
        </p:nvSpPr>
        <p:spPr>
          <a:xfrm>
            <a:off x="2027456" y="5475364"/>
            <a:ext cx="3840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dirty="0"/>
              <a:t>你註定就是與平均值對齊。</a:t>
            </a:r>
          </a:p>
        </p:txBody>
      </p:sp>
    </p:spTree>
    <p:extLst>
      <p:ext uri="{BB962C8B-B14F-4D97-AF65-F5344CB8AC3E}">
        <p14:creationId xmlns:p14="http://schemas.microsoft.com/office/powerpoint/2010/main" val="27850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346019" y="2260322"/>
            <a:ext cx="611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希望能在這個課程中，讓你感覺到物理思考的 </a:t>
            </a: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en-US" altLang="zh-TW" sz="1800" b="1" dirty="0">
                <a:solidFill>
                  <a:srgbClr val="FF0000"/>
                </a:solidFill>
              </a:rPr>
              <a:t>─</a:t>
            </a:r>
            <a:r>
              <a:rPr lang="zh-TW" altLang="en-US" sz="1800" b="1" dirty="0">
                <a:solidFill>
                  <a:srgbClr val="FF0000"/>
                </a:solidFill>
              </a:rPr>
              <a:t>樂趣。 </a:t>
            </a: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346019" y="2908394"/>
            <a:ext cx="68405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了解物理是一種有系統而且理性的思考方式</a:t>
            </a:r>
            <a:endParaRPr lang="en-US" altLang="zh-TW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提供了我們面對自然世界，一個珍貴而不可或缺的觀點。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1346019" y="3988514"/>
            <a:ext cx="5040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rgbClr val="FF0000"/>
                </a:solidFill>
              </a:rPr>
              <a:t>以這個觀點來了解自然，是充滿了 </a:t>
            </a:r>
            <a:r>
              <a:rPr lang="en-US" altLang="zh-TW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zh-TW" altLang="en-US" sz="1800" b="1" dirty="0">
                <a:solidFill>
                  <a:srgbClr val="FF0000"/>
                </a:solidFill>
              </a:rPr>
              <a:t> 樂趣。</a:t>
            </a:r>
          </a:p>
        </p:txBody>
      </p:sp>
    </p:spTree>
    <p:extLst>
      <p:ext uri="{BB962C8B-B14F-4D97-AF65-F5344CB8AC3E}">
        <p14:creationId xmlns:p14="http://schemas.microsoft.com/office/powerpoint/2010/main" val="26068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27D79-6FAE-E242-0A03-BD1847E131EB}"/>
              </a:ext>
            </a:extLst>
          </p:cNvPr>
          <p:cNvSpPr txBox="1"/>
          <p:nvPr/>
        </p:nvSpPr>
        <p:spPr>
          <a:xfrm>
            <a:off x="2119478" y="82856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近代物理＝相對論＋量子論</a:t>
            </a:r>
            <a:endParaRPr lang="en-US" dirty="0"/>
          </a:p>
        </p:txBody>
      </p:sp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87963811-9EE7-FEC0-A78D-5CE988ADF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4864"/>
            <a:ext cx="2865694" cy="37051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82962CE-DC9D-771A-ECD8-64804715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50459"/>
            <a:ext cx="2762809" cy="3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18BFE-51FE-B6F8-1CC3-FD6287860632}"/>
              </a:ext>
            </a:extLst>
          </p:cNvPr>
          <p:cNvSpPr txBox="1"/>
          <p:nvPr/>
        </p:nvSpPr>
        <p:spPr>
          <a:xfrm>
            <a:off x="2098130" y="45281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近代物理＝不是古典的物理學</a:t>
            </a:r>
            <a:r>
              <a:rPr lang="en-US" dirty="0"/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04201-2058-961C-9F62-A27FE44C69EA}"/>
              </a:ext>
            </a:extLst>
          </p:cNvPr>
          <p:cNvSpPr txBox="1"/>
          <p:nvPr/>
        </p:nvSpPr>
        <p:spPr>
          <a:xfrm>
            <a:off x="2109648" y="157542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但量子力學其實是非相對論性量子力學</a:t>
            </a:r>
            <a:r>
              <a:rPr lang="en-US" dirty="0"/>
              <a:t>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0845A-4FD1-AFC3-46B0-F977356AD126}"/>
              </a:ext>
            </a:extLst>
          </p:cNvPr>
          <p:cNvSpPr txBox="1"/>
          <p:nvPr/>
        </p:nvSpPr>
        <p:spPr>
          <a:xfrm>
            <a:off x="2983574" y="1197895"/>
            <a:ext cx="529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＝</a:t>
            </a:r>
            <a:r>
              <a:rPr lang="en-US" dirty="0" err="1"/>
              <a:t>速度接近光速的物理＋大小小於原子的物理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B27D79-6FAE-E242-0A03-BD1847E131EB}"/>
                  </a:ext>
                </a:extLst>
              </p:cNvPr>
              <p:cNvSpPr txBox="1"/>
              <p:nvPr/>
            </p:nvSpPr>
            <p:spPr>
              <a:xfrm>
                <a:off x="2119478" y="1556792"/>
                <a:ext cx="3096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近代物理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量子力學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B27D79-6FAE-E242-0A03-BD1847E13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78" y="1556792"/>
                <a:ext cx="3096344" cy="369332"/>
              </a:xfrm>
              <a:prstGeom prst="rect">
                <a:avLst/>
              </a:prstGeom>
              <a:blipFill>
                <a:blip r:embed="rId2"/>
                <a:stretch>
                  <a:fillRect l="-204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87963811-9EE7-FEC0-A78D-5CE988ADF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4864"/>
            <a:ext cx="2865694" cy="37051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82962CE-DC9D-771A-ECD8-64804715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50459"/>
            <a:ext cx="2762809" cy="3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992ACF-B6B7-586C-5591-EA5A6E8C4070}"/>
              </a:ext>
            </a:extLst>
          </p:cNvPr>
          <p:cNvSpPr txBox="1"/>
          <p:nvPr/>
        </p:nvSpPr>
        <p:spPr>
          <a:xfrm>
            <a:off x="2119478" y="116194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但相對論篇幅</a:t>
            </a:r>
            <a:r>
              <a:rPr lang="en-US" dirty="0"/>
              <a:t>&lt;&lt;</a:t>
            </a:r>
            <a:r>
              <a:rPr lang="en-US" dirty="0" err="1"/>
              <a:t>量子力學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home.vicnet.net.au/~richard/raczr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980728"/>
            <a:ext cx="3643313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 descr="http://images2.layoutsparks.com/1/3094/Alice-wonderland-paradise-tre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3" y="980728"/>
            <a:ext cx="3513457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文字方塊 5"/>
          <p:cNvSpPr txBox="1">
            <a:spLocks noChangeArrowheads="1"/>
          </p:cNvSpPr>
          <p:nvPr/>
        </p:nvSpPr>
        <p:spPr bwMode="auto">
          <a:xfrm>
            <a:off x="1078241" y="3802628"/>
            <a:ext cx="7532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微觀的世界的物理定律竟然與巨觀世界有截然的差異！</a:t>
            </a:r>
          </a:p>
        </p:txBody>
      </p:sp>
      <p:sp>
        <p:nvSpPr>
          <p:cNvPr id="75781" name="文字方塊 6"/>
          <p:cNvSpPr txBox="1">
            <a:spLocks noChangeArrowheads="1"/>
          </p:cNvSpPr>
          <p:nvPr/>
        </p:nvSpPr>
        <p:spPr bwMode="auto">
          <a:xfrm>
            <a:off x="1058543" y="4718884"/>
            <a:ext cx="7711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這個微觀的世界是物理學家的私人後花園。在大眾文化中沒有太多痕跡！</a:t>
            </a:r>
          </a:p>
        </p:txBody>
      </p:sp>
      <p:sp>
        <p:nvSpPr>
          <p:cNvPr id="75782" name="文字方塊 7"/>
          <p:cNvSpPr txBox="1">
            <a:spLocks noChangeArrowheads="1"/>
          </p:cNvSpPr>
          <p:nvPr/>
        </p:nvSpPr>
        <p:spPr bwMode="auto">
          <a:xfrm>
            <a:off x="1078241" y="4202459"/>
            <a:ext cx="6668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在近代物理學課，我們將幾乎從</a:t>
            </a:r>
            <a:r>
              <a:rPr lang="zh-TW" altLang="en-US" sz="1800" dirty="0">
                <a:solidFill>
                  <a:srgbClr val="FF0000"/>
                </a:solidFill>
              </a:rPr>
              <a:t>基礎開始，重新學習物理</a:t>
            </a:r>
            <a:r>
              <a:rPr lang="zh-TW" altLang="en-US" sz="1800" dirty="0"/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D1240-6B0A-565B-C6E0-E5457277B2BB}"/>
              </a:ext>
            </a:extLst>
          </p:cNvPr>
          <p:cNvSpPr txBox="1"/>
          <p:nvPr/>
        </p:nvSpPr>
        <p:spPr>
          <a:xfrm>
            <a:off x="1068462" y="5224129"/>
            <a:ext cx="771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拋棄牛頓力學，</a:t>
            </a:r>
            <a:r>
              <a:rPr lang="en-TW" dirty="0">
                <a:solidFill>
                  <a:srgbClr val="FF0000"/>
                </a:solidFill>
              </a:rPr>
              <a:t>粒子竟然要用波來了解</a:t>
            </a:r>
            <a:r>
              <a:rPr lang="en-TW"/>
              <a:t>！簡言之這是</a:t>
            </a:r>
            <a:r>
              <a:rPr lang="en-GB" dirty="0"/>
              <a:t>：</a:t>
            </a:r>
            <a:r>
              <a:rPr lang="en-TW"/>
              <a:t>波動力學。</a:t>
            </a:r>
            <a:endParaRPr lang="en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511BD-A97F-FC98-34D6-2752F76B9D38}"/>
              </a:ext>
            </a:extLst>
          </p:cNvPr>
          <p:cNvSpPr txBox="1"/>
          <p:nvPr/>
        </p:nvSpPr>
        <p:spPr>
          <a:xfrm>
            <a:off x="1068462" y="6132306"/>
            <a:ext cx="7711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近代物理課程主要以</a:t>
            </a:r>
            <a:r>
              <a:rPr lang="en-TW"/>
              <a:t>波動力學</a:t>
            </a:r>
            <a:r>
              <a:rPr lang="en-GB" dirty="0" err="1"/>
              <a:t>的角度介紹微觀世界的物理定律，但不只</a:t>
            </a:r>
            <a:r>
              <a:rPr lang="en-GB" dirty="0"/>
              <a:t>….</a:t>
            </a:r>
            <a:endParaRPr lang="en-TW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A67B90-2D1A-4F53-A0B7-60510669A16D}"/>
                  </a:ext>
                </a:extLst>
              </p:cNvPr>
              <p:cNvSpPr txBox="1"/>
              <p:nvPr/>
            </p:nvSpPr>
            <p:spPr>
              <a:xfrm>
                <a:off x="1115616" y="476672"/>
                <a:ext cx="54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近代物理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 err="1"/>
                  <a:t>量子力學：微觀世界的物理</a:t>
                </a:r>
                <a:r>
                  <a:rPr lang="en-US" dirty="0"/>
                  <a:t>！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A67B90-2D1A-4F53-A0B7-60510669A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76672"/>
                <a:ext cx="5400600" cy="369332"/>
              </a:xfrm>
              <a:prstGeom prst="rect">
                <a:avLst/>
              </a:prstGeom>
              <a:blipFill>
                <a:blip r:embed="rId4"/>
                <a:stretch>
                  <a:fillRect l="-70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08C501-D36B-9A39-0D1E-08F2F31C14E5}"/>
                  </a:ext>
                </a:extLst>
              </p:cNvPr>
              <p:cNvSpPr txBox="1"/>
              <p:nvPr/>
            </p:nvSpPr>
            <p:spPr>
              <a:xfrm>
                <a:off x="1081063" y="5676285"/>
                <a:ext cx="54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量子力學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TW"/>
                  <a:t>波動力學</a:t>
                </a:r>
                <a:r>
                  <a:rPr lang="en-US" dirty="0"/>
                  <a:t>！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08C501-D36B-9A39-0D1E-08F2F31C1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063" y="5676285"/>
                <a:ext cx="5400600" cy="369332"/>
              </a:xfrm>
              <a:prstGeom prst="rect">
                <a:avLst/>
              </a:prstGeom>
              <a:blipFill>
                <a:blip r:embed="rId5"/>
                <a:stretch>
                  <a:fillRect l="-70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7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57600" y="457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量子力學</a:t>
            </a:r>
          </a:p>
        </p:txBody>
      </p:sp>
      <p:pic>
        <p:nvPicPr>
          <p:cNvPr id="4" name="圖片 3" descr="一張含有 路面, 室外, 建築物, 街道 的圖片&#10;&#10;自動產生的描述">
            <a:extLst>
              <a:ext uri="{FF2B5EF4-FFF2-40B4-BE49-F238E27FC236}">
                <a16:creationId xmlns:a16="http://schemas.microsoft.com/office/drawing/2014/main" id="{E1B848D7-7E47-414B-ACE0-956372C40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71600"/>
            <a:ext cx="3962400" cy="52832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8D5FC9D-84FC-8942-B71C-28A586FA7B52}"/>
              </a:ext>
            </a:extLst>
          </p:cNvPr>
          <p:cNvSpPr txBox="1"/>
          <p:nvPr/>
        </p:nvSpPr>
        <p:spPr>
          <a:xfrm>
            <a:off x="3467100" y="82653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物理的成年禮！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FFB0338-F702-FA46-8934-42E3FC92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365504"/>
            <a:ext cx="3238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44450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9083</TotalTime>
  <Words>1308</Words>
  <Application>Microsoft Macintosh PowerPoint</Application>
  <PresentationFormat>On-screen Show (4:3)</PresentationFormat>
  <Paragraphs>139</Paragraphs>
  <Slides>39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AppleSystemUIFont</vt:lpstr>
      <vt:lpstr>微軟正黑體</vt:lpstr>
      <vt:lpstr>Agency FB</vt:lpstr>
      <vt:lpstr>Arial</vt:lpstr>
      <vt:lpstr>Calibri</vt:lpstr>
      <vt:lpstr>Cambria Math</vt:lpstr>
      <vt:lpstr>Tahoma</vt:lpstr>
      <vt:lpstr>Times New Roman</vt:lpstr>
      <vt:lpstr>預設簡報設計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724</cp:revision>
  <cp:lastPrinted>2024-09-03T01:42:25Z</cp:lastPrinted>
  <dcterms:created xsi:type="dcterms:W3CDTF">2005-09-09T06:37:29Z</dcterms:created>
  <dcterms:modified xsi:type="dcterms:W3CDTF">2024-09-03T01:59:00Z</dcterms:modified>
</cp:coreProperties>
</file>