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41"/>
  </p:notesMasterIdLst>
  <p:handoutMasterIdLst>
    <p:handoutMasterId r:id="rId242"/>
  </p:handoutMasterIdLst>
  <p:sldIdLst>
    <p:sldId id="1857" r:id="rId2"/>
    <p:sldId id="1875" r:id="rId3"/>
    <p:sldId id="1771" r:id="rId4"/>
    <p:sldId id="1482" r:id="rId5"/>
    <p:sldId id="632" r:id="rId6"/>
    <p:sldId id="633" r:id="rId7"/>
    <p:sldId id="941" r:id="rId8"/>
    <p:sldId id="1768" r:id="rId9"/>
    <p:sldId id="1769" r:id="rId10"/>
    <p:sldId id="1770" r:id="rId11"/>
    <p:sldId id="260" r:id="rId12"/>
    <p:sldId id="566" r:id="rId13"/>
    <p:sldId id="1410" r:id="rId14"/>
    <p:sldId id="1772" r:id="rId15"/>
    <p:sldId id="1367" r:id="rId16"/>
    <p:sldId id="1411" r:id="rId17"/>
    <p:sldId id="1368" r:id="rId18"/>
    <p:sldId id="1414" r:id="rId19"/>
    <p:sldId id="583" r:id="rId20"/>
    <p:sldId id="1369" r:id="rId21"/>
    <p:sldId id="1371" r:id="rId22"/>
    <p:sldId id="1372" r:id="rId23"/>
    <p:sldId id="576" r:id="rId24"/>
    <p:sldId id="1055" r:id="rId25"/>
    <p:sldId id="1599" r:id="rId26"/>
    <p:sldId id="1426" r:id="rId27"/>
    <p:sldId id="1427" r:id="rId28"/>
    <p:sldId id="1425" r:id="rId29"/>
    <p:sldId id="924" r:id="rId30"/>
    <p:sldId id="406" r:id="rId31"/>
    <p:sldId id="1316" r:id="rId32"/>
    <p:sldId id="405" r:id="rId33"/>
    <p:sldId id="479" r:id="rId34"/>
    <p:sldId id="1429" r:id="rId35"/>
    <p:sldId id="1852" r:id="rId36"/>
    <p:sldId id="1820" r:id="rId37"/>
    <p:sldId id="1407" r:id="rId38"/>
    <p:sldId id="1403" r:id="rId39"/>
    <p:sldId id="1767" r:id="rId40"/>
    <p:sldId id="1773" r:id="rId41"/>
    <p:sldId id="1328" r:id="rId42"/>
    <p:sldId id="1704" r:id="rId43"/>
    <p:sldId id="1762" r:id="rId44"/>
    <p:sldId id="1428" r:id="rId45"/>
    <p:sldId id="1726" r:id="rId46"/>
    <p:sldId id="545" r:id="rId47"/>
    <p:sldId id="1693" r:id="rId48"/>
    <p:sldId id="1709" r:id="rId49"/>
    <p:sldId id="1765" r:id="rId50"/>
    <p:sldId id="1766" r:id="rId51"/>
    <p:sldId id="1774" r:id="rId52"/>
    <p:sldId id="1775" r:id="rId53"/>
    <p:sldId id="1776" r:id="rId54"/>
    <p:sldId id="1777" r:id="rId55"/>
    <p:sldId id="1778" r:id="rId56"/>
    <p:sldId id="1779" r:id="rId57"/>
    <p:sldId id="1780" r:id="rId58"/>
    <p:sldId id="998" r:id="rId59"/>
    <p:sldId id="999" r:id="rId60"/>
    <p:sldId id="1000" r:id="rId61"/>
    <p:sldId id="1633" r:id="rId62"/>
    <p:sldId id="1001" r:id="rId63"/>
    <p:sldId id="1250" r:id="rId64"/>
    <p:sldId id="1248" r:id="rId65"/>
    <p:sldId id="1327" r:id="rId66"/>
    <p:sldId id="1029" r:id="rId67"/>
    <p:sldId id="1781" r:id="rId68"/>
    <p:sldId id="1782" r:id="rId69"/>
    <p:sldId id="1783" r:id="rId70"/>
    <p:sldId id="1476" r:id="rId71"/>
    <p:sldId id="1477" r:id="rId72"/>
    <p:sldId id="1784" r:id="rId73"/>
    <p:sldId id="1785" r:id="rId74"/>
    <p:sldId id="1786" r:id="rId75"/>
    <p:sldId id="1682" r:id="rId76"/>
    <p:sldId id="1479" r:id="rId77"/>
    <p:sldId id="1478" r:id="rId78"/>
    <p:sldId id="1039" r:id="rId79"/>
    <p:sldId id="1041" r:id="rId80"/>
    <p:sldId id="1042" r:id="rId81"/>
    <p:sldId id="1043" r:id="rId82"/>
    <p:sldId id="1047" r:id="rId83"/>
    <p:sldId id="1048" r:id="rId84"/>
    <p:sldId id="1049" r:id="rId85"/>
    <p:sldId id="1050" r:id="rId86"/>
    <p:sldId id="1051" r:id="rId87"/>
    <p:sldId id="1018" r:id="rId88"/>
    <p:sldId id="1017" r:id="rId89"/>
    <p:sldId id="1010" r:id="rId90"/>
    <p:sldId id="1011" r:id="rId91"/>
    <p:sldId id="1790" r:id="rId92"/>
    <p:sldId id="1012" r:id="rId93"/>
    <p:sldId id="1013" r:id="rId94"/>
    <p:sldId id="1015" r:id="rId95"/>
    <p:sldId id="1791" r:id="rId96"/>
    <p:sldId id="1792" r:id="rId97"/>
    <p:sldId id="1022" r:id="rId98"/>
    <p:sldId id="1471" r:id="rId99"/>
    <p:sldId id="1524" r:id="rId100"/>
    <p:sldId id="1523" r:id="rId101"/>
    <p:sldId id="1521" r:id="rId102"/>
    <p:sldId id="1522" r:id="rId103"/>
    <p:sldId id="1423" r:id="rId104"/>
    <p:sldId id="1533" r:id="rId105"/>
    <p:sldId id="1535" r:id="rId106"/>
    <p:sldId id="1534" r:id="rId107"/>
    <p:sldId id="1538" r:id="rId108"/>
    <p:sldId id="1542" r:id="rId109"/>
    <p:sldId id="1483" r:id="rId110"/>
    <p:sldId id="1484" r:id="rId111"/>
    <p:sldId id="1529" r:id="rId112"/>
    <p:sldId id="1528" r:id="rId113"/>
    <p:sldId id="1800" r:id="rId114"/>
    <p:sldId id="1801" r:id="rId115"/>
    <p:sldId id="1802" r:id="rId116"/>
    <p:sldId id="1485" r:id="rId117"/>
    <p:sldId id="1439" r:id="rId118"/>
    <p:sldId id="1548" r:id="rId119"/>
    <p:sldId id="1551" r:id="rId120"/>
    <p:sldId id="1552" r:id="rId121"/>
    <p:sldId id="1553" r:id="rId122"/>
    <p:sldId id="1803" r:id="rId123"/>
    <p:sldId id="1326" r:id="rId124"/>
    <p:sldId id="1804" r:id="rId125"/>
    <p:sldId id="1389" r:id="rId126"/>
    <p:sldId id="1805" r:id="rId127"/>
    <p:sldId id="1508" r:id="rId128"/>
    <p:sldId id="1509" r:id="rId129"/>
    <p:sldId id="1510" r:id="rId130"/>
    <p:sldId id="1557" r:id="rId131"/>
    <p:sldId id="1558" r:id="rId132"/>
    <p:sldId id="1506" r:id="rId133"/>
    <p:sldId id="1513" r:id="rId134"/>
    <p:sldId id="1514" r:id="rId135"/>
    <p:sldId id="1515" r:id="rId136"/>
    <p:sldId id="1516" r:id="rId137"/>
    <p:sldId id="1517" r:id="rId138"/>
    <p:sldId id="1518" r:id="rId139"/>
    <p:sldId id="1806" r:id="rId140"/>
    <p:sldId id="1807" r:id="rId141"/>
    <p:sldId id="1808" r:id="rId142"/>
    <p:sldId id="1816" r:id="rId143"/>
    <p:sldId id="1395" r:id="rId144"/>
    <p:sldId id="1817" r:id="rId145"/>
    <p:sldId id="1818" r:id="rId146"/>
    <p:sldId id="1819" r:id="rId147"/>
    <p:sldId id="1821" r:id="rId148"/>
    <p:sldId id="1822" r:id="rId149"/>
    <p:sldId id="1872" r:id="rId150"/>
    <p:sldId id="1823" r:id="rId151"/>
    <p:sldId id="1824" r:id="rId152"/>
    <p:sldId id="1825" r:id="rId153"/>
    <p:sldId id="1826" r:id="rId154"/>
    <p:sldId id="1827" r:id="rId155"/>
    <p:sldId id="1828" r:id="rId156"/>
    <p:sldId id="1829" r:id="rId157"/>
    <p:sldId id="824" r:id="rId158"/>
    <p:sldId id="1650" r:id="rId159"/>
    <p:sldId id="1873" r:id="rId160"/>
    <p:sldId id="823" r:id="rId161"/>
    <p:sldId id="1276" r:id="rId162"/>
    <p:sldId id="1277" r:id="rId163"/>
    <p:sldId id="1874" r:id="rId164"/>
    <p:sldId id="765" r:id="rId165"/>
    <p:sldId id="786" r:id="rId166"/>
    <p:sldId id="808" r:id="rId167"/>
    <p:sldId id="809" r:id="rId168"/>
    <p:sldId id="791" r:id="rId169"/>
    <p:sldId id="1281" r:id="rId170"/>
    <p:sldId id="1226" r:id="rId171"/>
    <p:sldId id="1830" r:id="rId172"/>
    <p:sldId id="1831" r:id="rId173"/>
    <p:sldId id="1832" r:id="rId174"/>
    <p:sldId id="1833" r:id="rId175"/>
    <p:sldId id="1834" r:id="rId176"/>
    <p:sldId id="1835" r:id="rId177"/>
    <p:sldId id="1836" r:id="rId178"/>
    <p:sldId id="1837" r:id="rId179"/>
    <p:sldId id="1838" r:id="rId180"/>
    <p:sldId id="1839" r:id="rId181"/>
    <p:sldId id="1840" r:id="rId182"/>
    <p:sldId id="1841" r:id="rId183"/>
    <p:sldId id="1842" r:id="rId184"/>
    <p:sldId id="1843" r:id="rId185"/>
    <p:sldId id="1844" r:id="rId186"/>
    <p:sldId id="1845" r:id="rId187"/>
    <p:sldId id="1870" r:id="rId188"/>
    <p:sldId id="1871" r:id="rId189"/>
    <p:sldId id="1865" r:id="rId190"/>
    <p:sldId id="1866" r:id="rId191"/>
    <p:sldId id="1868" r:id="rId192"/>
    <p:sldId id="1867" r:id="rId193"/>
    <p:sldId id="1507" r:id="rId194"/>
    <p:sldId id="1511" r:id="rId195"/>
    <p:sldId id="1520" r:id="rId196"/>
    <p:sldId id="1854" r:id="rId197"/>
    <p:sldId id="1454" r:id="rId198"/>
    <p:sldId id="966" r:id="rId199"/>
    <p:sldId id="1273" r:id="rId200"/>
    <p:sldId id="1274" r:id="rId201"/>
    <p:sldId id="759" r:id="rId202"/>
    <p:sldId id="756" r:id="rId203"/>
    <p:sldId id="1847" r:id="rId204"/>
    <p:sldId id="1848" r:id="rId205"/>
    <p:sldId id="718" r:id="rId206"/>
    <p:sldId id="772" r:id="rId207"/>
    <p:sldId id="728" r:id="rId208"/>
    <p:sldId id="754" r:id="rId209"/>
    <p:sldId id="1849" r:id="rId210"/>
    <p:sldId id="723" r:id="rId211"/>
    <p:sldId id="724" r:id="rId212"/>
    <p:sldId id="1850" r:id="rId213"/>
    <p:sldId id="726" r:id="rId214"/>
    <p:sldId id="722" r:id="rId215"/>
    <p:sldId id="1851" r:id="rId216"/>
    <p:sldId id="1855" r:id="rId217"/>
    <p:sldId id="1856" r:id="rId218"/>
    <p:sldId id="714" r:id="rId219"/>
    <p:sldId id="715" r:id="rId220"/>
    <p:sldId id="729" r:id="rId221"/>
    <p:sldId id="743" r:id="rId222"/>
    <p:sldId id="744" r:id="rId223"/>
    <p:sldId id="747" r:id="rId224"/>
    <p:sldId id="1846" r:id="rId225"/>
    <p:sldId id="1858" r:id="rId226"/>
    <p:sldId id="425" r:id="rId227"/>
    <p:sldId id="1860" r:id="rId228"/>
    <p:sldId id="1861" r:id="rId229"/>
    <p:sldId id="1458" r:id="rId230"/>
    <p:sldId id="1459" r:id="rId231"/>
    <p:sldId id="1460" r:id="rId232"/>
    <p:sldId id="1461" r:id="rId233"/>
    <p:sldId id="1862" r:id="rId234"/>
    <p:sldId id="1869" r:id="rId235"/>
    <p:sldId id="1863" r:id="rId236"/>
    <p:sldId id="1864" r:id="rId237"/>
    <p:sldId id="1859" r:id="rId238"/>
    <p:sldId id="757" r:id="rId239"/>
    <p:sldId id="710" r:id="rId240"/>
  </p:sldIdLst>
  <p:sldSz cx="9144000" cy="6858000" type="screen4x3"/>
  <p:notesSz cx="9658350" cy="6858000"/>
  <p:defaultTextStyle>
    <a:defPPr>
      <a:defRPr lang="en-US"/>
    </a:defPPr>
    <a:lvl1pPr algn="l" rtl="0" fontAlgn="base">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9"/>
    <p:restoredTop sz="94694"/>
  </p:normalViewPr>
  <p:slideViewPr>
    <p:cSldViewPr snapToGrid="0" showGuides="1">
      <p:cViewPr varScale="1">
        <p:scale>
          <a:sx n="121" d="100"/>
          <a:sy n="121" d="100"/>
        </p:scale>
        <p:origin x="122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EA5BCF-AA05-BA8A-8D5C-1CC6452A09D0}"/>
              </a:ext>
            </a:extLst>
          </p:cNvPr>
          <p:cNvSpPr>
            <a:spLocks noGrp="1" noChangeArrowheads="1"/>
          </p:cNvSpPr>
          <p:nvPr>
            <p:ph type="hdr" sz="quarter"/>
          </p:nvPr>
        </p:nvSpPr>
        <p:spPr bwMode="auto">
          <a:xfrm>
            <a:off x="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3075" name="Rectangle 3">
            <a:extLst>
              <a:ext uri="{FF2B5EF4-FFF2-40B4-BE49-F238E27FC236}">
                <a16:creationId xmlns:a16="http://schemas.microsoft.com/office/drawing/2014/main" id="{6D063C8F-9A54-2F83-8052-BA45C3BBF321}"/>
              </a:ext>
            </a:extLst>
          </p:cNvPr>
          <p:cNvSpPr>
            <a:spLocks noGrp="1" noChangeArrowheads="1"/>
          </p:cNvSpPr>
          <p:nvPr>
            <p:ph type="dt" sz="quarter" idx="1"/>
          </p:nvPr>
        </p:nvSpPr>
        <p:spPr bwMode="auto">
          <a:xfrm>
            <a:off x="547370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新細明體" pitchFamily="18" charset="-120"/>
                <a:cs typeface="+mn-cs"/>
              </a:defRPr>
            </a:lvl1pPr>
          </a:lstStyle>
          <a:p>
            <a:pPr>
              <a:defRPr/>
            </a:pPr>
            <a:endParaRPr lang="en-US" altLang="zh-TW"/>
          </a:p>
        </p:txBody>
      </p:sp>
      <p:sp>
        <p:nvSpPr>
          <p:cNvPr id="3076" name="Rectangle 4">
            <a:extLst>
              <a:ext uri="{FF2B5EF4-FFF2-40B4-BE49-F238E27FC236}">
                <a16:creationId xmlns:a16="http://schemas.microsoft.com/office/drawing/2014/main" id="{F4079816-E741-892A-29A8-EB9BD2F92B5C}"/>
              </a:ext>
            </a:extLst>
          </p:cNvPr>
          <p:cNvSpPr>
            <a:spLocks noGrp="1" noChangeArrowheads="1"/>
          </p:cNvSpPr>
          <p:nvPr>
            <p:ph type="ftr" sz="quarter" idx="2"/>
          </p:nvPr>
        </p:nvSpPr>
        <p:spPr bwMode="auto">
          <a:xfrm>
            <a:off x="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3077" name="Rectangle 5">
            <a:extLst>
              <a:ext uri="{FF2B5EF4-FFF2-40B4-BE49-F238E27FC236}">
                <a16:creationId xmlns:a16="http://schemas.microsoft.com/office/drawing/2014/main" id="{E4B0A6D1-837F-C386-9B80-89427F6A524F}"/>
              </a:ext>
            </a:extLst>
          </p:cNvPr>
          <p:cNvSpPr>
            <a:spLocks noGrp="1" noChangeArrowheads="1"/>
          </p:cNvSpPr>
          <p:nvPr>
            <p:ph type="sldNum" sz="quarter" idx="3"/>
          </p:nvPr>
        </p:nvSpPr>
        <p:spPr bwMode="auto">
          <a:xfrm>
            <a:off x="547370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D6E2AF87-75A3-2A44-BCAA-F937BEC03EC6}"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69A6E5C-8254-21B9-67A6-B56AE12EE9E2}"/>
              </a:ext>
            </a:extLst>
          </p:cNvPr>
          <p:cNvSpPr>
            <a:spLocks noGrp="1" noChangeArrowheads="1"/>
          </p:cNvSpPr>
          <p:nvPr>
            <p:ph type="hdr" sz="quarter"/>
          </p:nvPr>
        </p:nvSpPr>
        <p:spPr bwMode="auto">
          <a:xfrm>
            <a:off x="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5123" name="Rectangle 3">
            <a:extLst>
              <a:ext uri="{FF2B5EF4-FFF2-40B4-BE49-F238E27FC236}">
                <a16:creationId xmlns:a16="http://schemas.microsoft.com/office/drawing/2014/main" id="{27ADFDA1-A0EC-831D-2C70-5B3A3A6DB373}"/>
              </a:ext>
            </a:extLst>
          </p:cNvPr>
          <p:cNvSpPr>
            <a:spLocks noGrp="1" noChangeArrowheads="1"/>
          </p:cNvSpPr>
          <p:nvPr>
            <p:ph type="dt" idx="1"/>
          </p:nvPr>
        </p:nvSpPr>
        <p:spPr bwMode="auto">
          <a:xfrm>
            <a:off x="547370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新細明體" pitchFamily="18" charset="-120"/>
                <a:cs typeface="+mn-cs"/>
              </a:defRPr>
            </a:lvl1pPr>
          </a:lstStyle>
          <a:p>
            <a:pPr>
              <a:defRPr/>
            </a:pPr>
            <a:endParaRPr lang="en-US" altLang="zh-TW"/>
          </a:p>
        </p:txBody>
      </p:sp>
      <p:sp>
        <p:nvSpPr>
          <p:cNvPr id="15364" name="Rectangle 4">
            <a:extLst>
              <a:ext uri="{FF2B5EF4-FFF2-40B4-BE49-F238E27FC236}">
                <a16:creationId xmlns:a16="http://schemas.microsoft.com/office/drawing/2014/main" id="{A5FC595B-DF8D-A5F0-9E99-91EE46BFCE03}"/>
              </a:ext>
            </a:extLst>
          </p:cNvPr>
          <p:cNvSpPr>
            <a:spLocks noGrp="1" noRot="1" noChangeAspect="1" noChangeArrowheads="1"/>
          </p:cNvSpPr>
          <p:nvPr>
            <p:ph type="sldImg" idx="2"/>
          </p:nvPr>
        </p:nvSpPr>
        <p:spPr bwMode="auto">
          <a:xfrm>
            <a:off x="3114675"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43702B6-8AB7-C67B-ED25-74327A2B1299}"/>
              </a:ext>
            </a:extLst>
          </p:cNvPr>
          <p:cNvSpPr>
            <a:spLocks noGrp="1" noChangeArrowheads="1"/>
          </p:cNvSpPr>
          <p:nvPr>
            <p:ph type="body" sz="quarter" idx="3"/>
          </p:nvPr>
        </p:nvSpPr>
        <p:spPr bwMode="auto">
          <a:xfrm>
            <a:off x="1287463" y="3257550"/>
            <a:ext cx="7083425"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5126" name="Rectangle 6">
            <a:extLst>
              <a:ext uri="{FF2B5EF4-FFF2-40B4-BE49-F238E27FC236}">
                <a16:creationId xmlns:a16="http://schemas.microsoft.com/office/drawing/2014/main" id="{E0883939-80F1-F77E-4952-F0624CB9BE70}"/>
              </a:ext>
            </a:extLst>
          </p:cNvPr>
          <p:cNvSpPr>
            <a:spLocks noGrp="1" noChangeArrowheads="1"/>
          </p:cNvSpPr>
          <p:nvPr>
            <p:ph type="ftr" sz="quarter" idx="4"/>
          </p:nvPr>
        </p:nvSpPr>
        <p:spPr bwMode="auto">
          <a:xfrm>
            <a:off x="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en-US" altLang="zh-TW"/>
          </a:p>
        </p:txBody>
      </p:sp>
      <p:sp>
        <p:nvSpPr>
          <p:cNvPr id="5127" name="Rectangle 7">
            <a:extLst>
              <a:ext uri="{FF2B5EF4-FFF2-40B4-BE49-F238E27FC236}">
                <a16:creationId xmlns:a16="http://schemas.microsoft.com/office/drawing/2014/main" id="{43223F58-43B9-70D4-3322-A445DDFE610C}"/>
              </a:ext>
            </a:extLst>
          </p:cNvPr>
          <p:cNvSpPr>
            <a:spLocks noGrp="1" noChangeArrowheads="1"/>
          </p:cNvSpPr>
          <p:nvPr>
            <p:ph type="sldNum" sz="quarter" idx="5"/>
          </p:nvPr>
        </p:nvSpPr>
        <p:spPr bwMode="auto">
          <a:xfrm>
            <a:off x="547370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B0A09D9B-7526-DC4D-B857-9B17834BC68F}"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09D9B-7526-DC4D-B857-9B17834BC68F}" type="slidenum">
              <a:rPr lang="zh-TW" altLang="en-US" smtClean="0"/>
              <a:pPr/>
              <a:t>37</a:t>
            </a:fld>
            <a:endParaRPr lang="en-US" altLang="zh-TW"/>
          </a:p>
        </p:txBody>
      </p:sp>
    </p:spTree>
    <p:extLst>
      <p:ext uri="{BB962C8B-B14F-4D97-AF65-F5344CB8AC3E}">
        <p14:creationId xmlns:p14="http://schemas.microsoft.com/office/powerpoint/2010/main" val="376408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FF880AB-497E-163C-9C92-A6493A72BEEA}"/>
              </a:ext>
            </a:extLst>
          </p:cNvPr>
          <p:cNvGrpSpPr>
            <a:grpSpLocks/>
          </p:cNvGrpSpPr>
          <p:nvPr/>
        </p:nvGrpSpPr>
        <p:grpSpPr bwMode="auto">
          <a:xfrm>
            <a:off x="0" y="2438400"/>
            <a:ext cx="9009063" cy="1052513"/>
            <a:chOff x="0" y="1536"/>
            <a:chExt cx="5675" cy="663"/>
          </a:xfrm>
        </p:grpSpPr>
        <p:grpSp>
          <p:nvGrpSpPr>
            <p:cNvPr id="3" name="Group 3">
              <a:extLst>
                <a:ext uri="{FF2B5EF4-FFF2-40B4-BE49-F238E27FC236}">
                  <a16:creationId xmlns:a16="http://schemas.microsoft.com/office/drawing/2014/main" id="{7441701B-7E70-BFE4-F39B-8DA79D6429F7}"/>
                </a:ext>
              </a:extLst>
            </p:cNvPr>
            <p:cNvGrpSpPr>
              <a:grpSpLocks/>
            </p:cNvGrpSpPr>
            <p:nvPr/>
          </p:nvGrpSpPr>
          <p:grpSpPr bwMode="auto">
            <a:xfrm>
              <a:off x="185" y="1604"/>
              <a:ext cx="449" cy="299"/>
              <a:chOff x="720" y="336"/>
              <a:chExt cx="624" cy="432"/>
            </a:xfrm>
          </p:grpSpPr>
          <p:sp>
            <p:nvSpPr>
              <p:cNvPr id="10" name="Rectangle 4">
                <a:extLst>
                  <a:ext uri="{FF2B5EF4-FFF2-40B4-BE49-F238E27FC236}">
                    <a16:creationId xmlns:a16="http://schemas.microsoft.com/office/drawing/2014/main" id="{E28DE5DE-1921-22B9-E136-9B1916AD68D5}"/>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sp>
            <p:nvSpPr>
              <p:cNvPr id="11" name="Rectangle 5">
                <a:extLst>
                  <a:ext uri="{FF2B5EF4-FFF2-40B4-BE49-F238E27FC236}">
                    <a16:creationId xmlns:a16="http://schemas.microsoft.com/office/drawing/2014/main" id="{994DCFFD-9B95-62AE-E435-CBD0598BC85D}"/>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grpSp>
        <p:grpSp>
          <p:nvGrpSpPr>
            <p:cNvPr id="4" name="Group 6">
              <a:extLst>
                <a:ext uri="{FF2B5EF4-FFF2-40B4-BE49-F238E27FC236}">
                  <a16:creationId xmlns:a16="http://schemas.microsoft.com/office/drawing/2014/main" id="{C0116E0B-4064-4989-743F-357316AE0A0E}"/>
                </a:ext>
              </a:extLst>
            </p:cNvPr>
            <p:cNvGrpSpPr>
              <a:grpSpLocks/>
            </p:cNvGrpSpPr>
            <p:nvPr/>
          </p:nvGrpSpPr>
          <p:grpSpPr bwMode="auto">
            <a:xfrm>
              <a:off x="263" y="1870"/>
              <a:ext cx="466" cy="299"/>
              <a:chOff x="912" y="2640"/>
              <a:chExt cx="672" cy="432"/>
            </a:xfrm>
          </p:grpSpPr>
          <p:sp>
            <p:nvSpPr>
              <p:cNvPr id="8" name="Rectangle 7">
                <a:extLst>
                  <a:ext uri="{FF2B5EF4-FFF2-40B4-BE49-F238E27FC236}">
                    <a16:creationId xmlns:a16="http://schemas.microsoft.com/office/drawing/2014/main" id="{B51FD4D1-5A66-3499-BC16-84CE06684D5D}"/>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sp>
            <p:nvSpPr>
              <p:cNvPr id="9" name="Rectangle 8">
                <a:extLst>
                  <a:ext uri="{FF2B5EF4-FFF2-40B4-BE49-F238E27FC236}">
                    <a16:creationId xmlns:a16="http://schemas.microsoft.com/office/drawing/2014/main" id="{747F5545-32CF-3E52-F8CC-AE825434B421}"/>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grpSp>
        <p:sp>
          <p:nvSpPr>
            <p:cNvPr id="5" name="Rectangle 9">
              <a:extLst>
                <a:ext uri="{FF2B5EF4-FFF2-40B4-BE49-F238E27FC236}">
                  <a16:creationId xmlns:a16="http://schemas.microsoft.com/office/drawing/2014/main" id="{15BF7F37-82EF-1738-3F69-42161769BDEF}"/>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sp>
          <p:nvSpPr>
            <p:cNvPr id="6" name="Rectangle 10">
              <a:extLst>
                <a:ext uri="{FF2B5EF4-FFF2-40B4-BE49-F238E27FC236}">
                  <a16:creationId xmlns:a16="http://schemas.microsoft.com/office/drawing/2014/main" id="{5F5C0B33-CDD8-7682-4B0B-8FFCDA903681}"/>
                </a:ext>
              </a:extLst>
            </p:cNvPr>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sp>
          <p:nvSpPr>
            <p:cNvPr id="7" name="Rectangle 11">
              <a:extLst>
                <a:ext uri="{FF2B5EF4-FFF2-40B4-BE49-F238E27FC236}">
                  <a16:creationId xmlns:a16="http://schemas.microsoft.com/office/drawing/2014/main" id="{60AB4DD7-F66C-7DB0-0387-7136438267F6}"/>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zh-TW" altLang="en-US" sz="1800"/>
            </a:p>
          </p:txBody>
        </p:sp>
      </p:grpSp>
      <p:sp>
        <p:nvSpPr>
          <p:cNvPr id="126988" name="Rectangle 12"/>
          <p:cNvSpPr>
            <a:spLocks noGrp="1" noChangeArrowheads="1"/>
          </p:cNvSpPr>
          <p:nvPr>
            <p:ph type="ctrTitle"/>
          </p:nvPr>
        </p:nvSpPr>
        <p:spPr>
          <a:xfrm>
            <a:off x="990600" y="1676400"/>
            <a:ext cx="7772400" cy="1462088"/>
          </a:xfrm>
        </p:spPr>
        <p:txBody>
          <a:bodyPr/>
          <a:lstStyle>
            <a:lvl1pPr>
              <a:defRPr/>
            </a:lvl1pPr>
          </a:lstStyle>
          <a:p>
            <a:r>
              <a:rPr lang="zh-TW" altLang="en-US"/>
              <a:t>按一下以編輯母片標題樣式</a:t>
            </a:r>
          </a:p>
        </p:txBody>
      </p:sp>
      <p:sp>
        <p:nvSpPr>
          <p:cNvPr id="12698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2" name="Rectangle 14">
            <a:extLst>
              <a:ext uri="{FF2B5EF4-FFF2-40B4-BE49-F238E27FC236}">
                <a16:creationId xmlns:a16="http://schemas.microsoft.com/office/drawing/2014/main" id="{AF945BA4-22BC-5EA6-F170-03D4BEAE75C5}"/>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TW"/>
          </a:p>
        </p:txBody>
      </p:sp>
      <p:sp>
        <p:nvSpPr>
          <p:cNvPr id="13" name="Rectangle 15">
            <a:extLst>
              <a:ext uri="{FF2B5EF4-FFF2-40B4-BE49-F238E27FC236}">
                <a16:creationId xmlns:a16="http://schemas.microsoft.com/office/drawing/2014/main" id="{250ADF21-28CD-0CB5-C149-EB1E6F4BE1E1}"/>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TW"/>
          </a:p>
        </p:txBody>
      </p:sp>
      <p:sp>
        <p:nvSpPr>
          <p:cNvPr id="14" name="Rectangle 16">
            <a:extLst>
              <a:ext uri="{FF2B5EF4-FFF2-40B4-BE49-F238E27FC236}">
                <a16:creationId xmlns:a16="http://schemas.microsoft.com/office/drawing/2014/main" id="{7669E44B-D2E4-431C-E160-DACE3E2BA8E2}"/>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E55F2864-72AF-3C44-9565-2AF564CCD446}" type="slidenum">
              <a:rPr lang="zh-TW" altLang="en-US"/>
              <a:pPr/>
              <a:t>‹#›</a:t>
            </a:fld>
            <a:endParaRPr lang="en-US" altLang="zh-TW"/>
          </a:p>
        </p:txBody>
      </p:sp>
    </p:spTree>
    <p:extLst>
      <p:ext uri="{BB962C8B-B14F-4D97-AF65-F5344CB8AC3E}">
        <p14:creationId xmlns:p14="http://schemas.microsoft.com/office/powerpoint/2010/main" val="352178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55F996D9-D7F1-A775-DDFB-E30C2FFA9B2B}"/>
              </a:ext>
            </a:extLst>
          </p:cNvPr>
          <p:cNvSpPr>
            <a:spLocks noGrp="1" noChangeArrowheads="1"/>
          </p:cNvSpPr>
          <p:nvPr>
            <p:ph type="dt" sz="half" idx="10"/>
          </p:nvPr>
        </p:nvSpPr>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C2CD8512-6FF7-29C4-196D-182773F8EA57}"/>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0CC4FBDD-2276-767D-8525-9D67325D2356}"/>
              </a:ext>
            </a:extLst>
          </p:cNvPr>
          <p:cNvSpPr>
            <a:spLocks noGrp="1" noChangeArrowheads="1"/>
          </p:cNvSpPr>
          <p:nvPr>
            <p:ph type="sldNum" sz="quarter" idx="12"/>
          </p:nvPr>
        </p:nvSpPr>
        <p:spPr/>
        <p:txBody>
          <a:bodyPr/>
          <a:lstStyle>
            <a:lvl1pPr>
              <a:defRPr/>
            </a:lvl1pPr>
          </a:lstStyle>
          <a:p>
            <a:fld id="{391B7044-4FE2-EC4A-A914-ED98E06A4D67}" type="slidenum">
              <a:rPr lang="zh-TW" altLang="en-US"/>
              <a:pPr/>
              <a:t>‹#›</a:t>
            </a:fld>
            <a:endParaRPr lang="en-US" altLang="zh-TW"/>
          </a:p>
        </p:txBody>
      </p:sp>
    </p:spTree>
    <p:extLst>
      <p:ext uri="{BB962C8B-B14F-4D97-AF65-F5344CB8AC3E}">
        <p14:creationId xmlns:p14="http://schemas.microsoft.com/office/powerpoint/2010/main" val="121014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214313"/>
            <a:ext cx="1951038" cy="59182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150938" y="214313"/>
            <a:ext cx="5700712" cy="59182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84C5E7DF-A537-4217-FA09-45FF3B1E0160}"/>
              </a:ext>
            </a:extLst>
          </p:cNvPr>
          <p:cNvSpPr>
            <a:spLocks noGrp="1" noChangeArrowheads="1"/>
          </p:cNvSpPr>
          <p:nvPr>
            <p:ph type="dt" sz="half" idx="10"/>
          </p:nvPr>
        </p:nvSpPr>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B0902644-592F-FF73-2E7F-27697A33CF3C}"/>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E130F768-95CE-1CF0-79C5-2DA365AC26BC}"/>
              </a:ext>
            </a:extLst>
          </p:cNvPr>
          <p:cNvSpPr>
            <a:spLocks noGrp="1" noChangeArrowheads="1"/>
          </p:cNvSpPr>
          <p:nvPr>
            <p:ph type="sldNum" sz="quarter" idx="12"/>
          </p:nvPr>
        </p:nvSpPr>
        <p:spPr/>
        <p:txBody>
          <a:bodyPr/>
          <a:lstStyle>
            <a:lvl1pPr>
              <a:defRPr/>
            </a:lvl1pPr>
          </a:lstStyle>
          <a:p>
            <a:fld id="{BC9FC6EB-DFB8-6647-8B0C-45CAFD29F9EC}" type="slidenum">
              <a:rPr lang="zh-TW" altLang="en-US"/>
              <a:pPr/>
              <a:t>‹#›</a:t>
            </a:fld>
            <a:endParaRPr lang="en-US" altLang="zh-TW"/>
          </a:p>
        </p:txBody>
      </p:sp>
    </p:spTree>
    <p:extLst>
      <p:ext uri="{BB962C8B-B14F-4D97-AF65-F5344CB8AC3E}">
        <p14:creationId xmlns:p14="http://schemas.microsoft.com/office/powerpoint/2010/main" val="3304612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1150938" y="214313"/>
            <a:ext cx="7793037" cy="1462087"/>
          </a:xfrm>
        </p:spPr>
        <p:txBody>
          <a:bodyPr/>
          <a:lstStyle/>
          <a:p>
            <a:r>
              <a:rPr lang="zh-TW" altLang="en-US"/>
              <a:t>按一下以編輯母片標題樣式</a:t>
            </a:r>
          </a:p>
        </p:txBody>
      </p:sp>
      <p:sp>
        <p:nvSpPr>
          <p:cNvPr id="3" name="文字版面配置區 2"/>
          <p:cNvSpPr>
            <a:spLocks noGrp="1"/>
          </p:cNvSpPr>
          <p:nvPr>
            <p:ph type="body" sz="half" idx="1"/>
          </p:nvPr>
        </p:nvSpPr>
        <p:spPr>
          <a:xfrm>
            <a:off x="1182688" y="2017713"/>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5145088" y="2017713"/>
            <a:ext cx="3810000" cy="4114800"/>
          </a:xfrm>
        </p:spPr>
        <p:txBody>
          <a:bodyPr/>
          <a:lstStyle/>
          <a:p>
            <a:pPr lvl="0"/>
            <a:endParaRPr lang="zh-TW" altLang="en-US" noProof="0"/>
          </a:p>
        </p:txBody>
      </p:sp>
      <p:sp>
        <p:nvSpPr>
          <p:cNvPr id="5" name="Rectangle 11">
            <a:extLst>
              <a:ext uri="{FF2B5EF4-FFF2-40B4-BE49-F238E27FC236}">
                <a16:creationId xmlns:a16="http://schemas.microsoft.com/office/drawing/2014/main" id="{0B398132-FBD8-22E1-9FD9-B1E0B9A695D5}"/>
              </a:ext>
            </a:extLst>
          </p:cNvPr>
          <p:cNvSpPr>
            <a:spLocks noGrp="1" noChangeArrowheads="1"/>
          </p:cNvSpPr>
          <p:nvPr>
            <p:ph type="dt" sz="half" idx="10"/>
          </p:nvPr>
        </p:nvSpPr>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3BFD83FD-55E9-B43D-05EB-2A401795B6D2}"/>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3A5F1FA7-286F-A9F5-1083-CF937312DC44}"/>
              </a:ext>
            </a:extLst>
          </p:cNvPr>
          <p:cNvSpPr>
            <a:spLocks noGrp="1" noChangeArrowheads="1"/>
          </p:cNvSpPr>
          <p:nvPr>
            <p:ph type="sldNum" sz="quarter" idx="12"/>
          </p:nvPr>
        </p:nvSpPr>
        <p:spPr/>
        <p:txBody>
          <a:bodyPr/>
          <a:lstStyle>
            <a:lvl1pPr>
              <a:defRPr/>
            </a:lvl1pPr>
          </a:lstStyle>
          <a:p>
            <a:fld id="{4CAA8688-E679-5548-8EA0-F550BB60099F}" type="slidenum">
              <a:rPr lang="zh-TW" altLang="en-US"/>
              <a:pPr/>
              <a:t>‹#›</a:t>
            </a:fld>
            <a:endParaRPr lang="en-US" altLang="zh-TW"/>
          </a:p>
        </p:txBody>
      </p:sp>
    </p:spTree>
    <p:extLst>
      <p:ext uri="{BB962C8B-B14F-4D97-AF65-F5344CB8AC3E}">
        <p14:creationId xmlns:p14="http://schemas.microsoft.com/office/powerpoint/2010/main" val="786797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49479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D50BDFDE-72C9-A96C-08CF-56CD35F6E683}"/>
              </a:ext>
            </a:extLst>
          </p:cNvPr>
          <p:cNvSpPr>
            <a:spLocks noGrp="1" noChangeArrowheads="1"/>
          </p:cNvSpPr>
          <p:nvPr>
            <p:ph type="dt" sz="half" idx="10"/>
          </p:nvPr>
        </p:nvSpPr>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349B1EE4-DF64-7C15-34C8-29781F2E8E8D}"/>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B5534815-B4A8-9A15-7B42-426AE28AE46F}"/>
              </a:ext>
            </a:extLst>
          </p:cNvPr>
          <p:cNvSpPr>
            <a:spLocks noGrp="1" noChangeArrowheads="1"/>
          </p:cNvSpPr>
          <p:nvPr>
            <p:ph type="sldNum" sz="quarter" idx="12"/>
          </p:nvPr>
        </p:nvSpPr>
        <p:spPr/>
        <p:txBody>
          <a:bodyPr/>
          <a:lstStyle>
            <a:lvl1pPr>
              <a:defRPr/>
            </a:lvl1pPr>
          </a:lstStyle>
          <a:p>
            <a:fld id="{23190E08-8399-0844-9EB3-7A263ABC15AD}" type="slidenum">
              <a:rPr lang="zh-TW" altLang="en-US"/>
              <a:pPr/>
              <a:t>‹#›</a:t>
            </a:fld>
            <a:endParaRPr lang="en-US" altLang="zh-TW"/>
          </a:p>
        </p:txBody>
      </p:sp>
    </p:spTree>
    <p:extLst>
      <p:ext uri="{BB962C8B-B14F-4D97-AF65-F5344CB8AC3E}">
        <p14:creationId xmlns:p14="http://schemas.microsoft.com/office/powerpoint/2010/main" val="21885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1">
            <a:extLst>
              <a:ext uri="{FF2B5EF4-FFF2-40B4-BE49-F238E27FC236}">
                <a16:creationId xmlns:a16="http://schemas.microsoft.com/office/drawing/2014/main" id="{046013FA-3FB4-C96F-4B31-76EF7A467955}"/>
              </a:ext>
            </a:extLst>
          </p:cNvPr>
          <p:cNvSpPr>
            <a:spLocks noGrp="1" noChangeArrowheads="1"/>
          </p:cNvSpPr>
          <p:nvPr>
            <p:ph type="dt" sz="half" idx="10"/>
          </p:nvPr>
        </p:nvSpPr>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4314CDCB-6670-F950-B8A8-D0995EDEBE3E}"/>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468B052F-8194-EF54-DDBC-D5C5F194D43E}"/>
              </a:ext>
            </a:extLst>
          </p:cNvPr>
          <p:cNvSpPr>
            <a:spLocks noGrp="1" noChangeArrowheads="1"/>
          </p:cNvSpPr>
          <p:nvPr>
            <p:ph type="sldNum" sz="quarter" idx="12"/>
          </p:nvPr>
        </p:nvSpPr>
        <p:spPr/>
        <p:txBody>
          <a:bodyPr/>
          <a:lstStyle>
            <a:lvl1pPr>
              <a:defRPr/>
            </a:lvl1pPr>
          </a:lstStyle>
          <a:p>
            <a:fld id="{8764F8C7-7048-2946-99DC-38E0116FD344}" type="slidenum">
              <a:rPr lang="zh-TW" altLang="en-US"/>
              <a:pPr/>
              <a:t>‹#›</a:t>
            </a:fld>
            <a:endParaRPr lang="en-US" altLang="zh-TW"/>
          </a:p>
        </p:txBody>
      </p:sp>
    </p:spTree>
    <p:extLst>
      <p:ext uri="{BB962C8B-B14F-4D97-AF65-F5344CB8AC3E}">
        <p14:creationId xmlns:p14="http://schemas.microsoft.com/office/powerpoint/2010/main" val="320143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17C236C9-5FDB-19C7-2D40-F8A1CD05B973}"/>
              </a:ext>
            </a:extLst>
          </p:cNvPr>
          <p:cNvSpPr>
            <a:spLocks noGrp="1" noChangeArrowheads="1"/>
          </p:cNvSpPr>
          <p:nvPr>
            <p:ph type="dt" sz="half" idx="10"/>
          </p:nvPr>
        </p:nvSpPr>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71DC0AE3-2A02-0657-54D7-C2C8AF303A04}"/>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7E7D1810-0B4C-67B3-C9F5-42D573310807}"/>
              </a:ext>
            </a:extLst>
          </p:cNvPr>
          <p:cNvSpPr>
            <a:spLocks noGrp="1" noChangeArrowheads="1"/>
          </p:cNvSpPr>
          <p:nvPr>
            <p:ph type="sldNum" sz="quarter" idx="12"/>
          </p:nvPr>
        </p:nvSpPr>
        <p:spPr/>
        <p:txBody>
          <a:bodyPr/>
          <a:lstStyle>
            <a:lvl1pPr>
              <a:defRPr/>
            </a:lvl1pPr>
          </a:lstStyle>
          <a:p>
            <a:fld id="{7F9BE2ED-9716-9F41-98F4-113260456C8E}" type="slidenum">
              <a:rPr lang="zh-TW" altLang="en-US"/>
              <a:pPr/>
              <a:t>‹#›</a:t>
            </a:fld>
            <a:endParaRPr lang="en-US" altLang="zh-TW"/>
          </a:p>
        </p:txBody>
      </p:sp>
    </p:spTree>
    <p:extLst>
      <p:ext uri="{BB962C8B-B14F-4D97-AF65-F5344CB8AC3E}">
        <p14:creationId xmlns:p14="http://schemas.microsoft.com/office/powerpoint/2010/main" val="218851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a:extLst>
              <a:ext uri="{FF2B5EF4-FFF2-40B4-BE49-F238E27FC236}">
                <a16:creationId xmlns:a16="http://schemas.microsoft.com/office/drawing/2014/main" id="{19B5A9CF-3D63-FA17-71BC-C1559FDF171D}"/>
              </a:ext>
            </a:extLst>
          </p:cNvPr>
          <p:cNvSpPr>
            <a:spLocks noGrp="1" noChangeArrowheads="1"/>
          </p:cNvSpPr>
          <p:nvPr>
            <p:ph type="dt" sz="half" idx="10"/>
          </p:nvPr>
        </p:nvSpPr>
        <p:spPr/>
        <p:txBody>
          <a:bodyPr/>
          <a:lstStyle>
            <a:lvl1pPr>
              <a:defRPr/>
            </a:lvl1pPr>
          </a:lstStyle>
          <a:p>
            <a:pPr>
              <a:defRPr/>
            </a:pPr>
            <a:endParaRPr lang="en-US" altLang="zh-TW"/>
          </a:p>
        </p:txBody>
      </p:sp>
      <p:sp>
        <p:nvSpPr>
          <p:cNvPr id="8" name="Rectangle 12">
            <a:extLst>
              <a:ext uri="{FF2B5EF4-FFF2-40B4-BE49-F238E27FC236}">
                <a16:creationId xmlns:a16="http://schemas.microsoft.com/office/drawing/2014/main" id="{55D0CC0F-158A-D54F-5EFC-07D6D76C03ED}"/>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9" name="Rectangle 13">
            <a:extLst>
              <a:ext uri="{FF2B5EF4-FFF2-40B4-BE49-F238E27FC236}">
                <a16:creationId xmlns:a16="http://schemas.microsoft.com/office/drawing/2014/main" id="{0B19E181-1423-3EA7-910D-21A38EB0218F}"/>
              </a:ext>
            </a:extLst>
          </p:cNvPr>
          <p:cNvSpPr>
            <a:spLocks noGrp="1" noChangeArrowheads="1"/>
          </p:cNvSpPr>
          <p:nvPr>
            <p:ph type="sldNum" sz="quarter" idx="12"/>
          </p:nvPr>
        </p:nvSpPr>
        <p:spPr/>
        <p:txBody>
          <a:bodyPr/>
          <a:lstStyle>
            <a:lvl1pPr>
              <a:defRPr/>
            </a:lvl1pPr>
          </a:lstStyle>
          <a:p>
            <a:fld id="{A2DD83A9-D585-434A-B6B8-1E177E2736EF}" type="slidenum">
              <a:rPr lang="zh-TW" altLang="en-US"/>
              <a:pPr/>
              <a:t>‹#›</a:t>
            </a:fld>
            <a:endParaRPr lang="en-US" altLang="zh-TW"/>
          </a:p>
        </p:txBody>
      </p:sp>
    </p:spTree>
    <p:extLst>
      <p:ext uri="{BB962C8B-B14F-4D97-AF65-F5344CB8AC3E}">
        <p14:creationId xmlns:p14="http://schemas.microsoft.com/office/powerpoint/2010/main" val="359742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1">
            <a:extLst>
              <a:ext uri="{FF2B5EF4-FFF2-40B4-BE49-F238E27FC236}">
                <a16:creationId xmlns:a16="http://schemas.microsoft.com/office/drawing/2014/main" id="{1687E10D-1AD1-FACA-3B4B-5CDB7AC6C91A}"/>
              </a:ext>
            </a:extLst>
          </p:cNvPr>
          <p:cNvSpPr>
            <a:spLocks noGrp="1" noChangeArrowheads="1"/>
          </p:cNvSpPr>
          <p:nvPr>
            <p:ph type="dt" sz="half" idx="10"/>
          </p:nvPr>
        </p:nvSpPr>
        <p:spPr/>
        <p:txBody>
          <a:bodyPr/>
          <a:lstStyle>
            <a:lvl1pPr>
              <a:defRPr/>
            </a:lvl1pPr>
          </a:lstStyle>
          <a:p>
            <a:pPr>
              <a:defRPr/>
            </a:pPr>
            <a:endParaRPr lang="en-US" altLang="zh-TW"/>
          </a:p>
        </p:txBody>
      </p:sp>
      <p:sp>
        <p:nvSpPr>
          <p:cNvPr id="4" name="Rectangle 12">
            <a:extLst>
              <a:ext uri="{FF2B5EF4-FFF2-40B4-BE49-F238E27FC236}">
                <a16:creationId xmlns:a16="http://schemas.microsoft.com/office/drawing/2014/main" id="{596CCBE3-43E3-4402-593E-7C995BC2ADF1}"/>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5" name="Rectangle 13">
            <a:extLst>
              <a:ext uri="{FF2B5EF4-FFF2-40B4-BE49-F238E27FC236}">
                <a16:creationId xmlns:a16="http://schemas.microsoft.com/office/drawing/2014/main" id="{913FE631-6942-C28B-26A5-880521A31E03}"/>
              </a:ext>
            </a:extLst>
          </p:cNvPr>
          <p:cNvSpPr>
            <a:spLocks noGrp="1" noChangeArrowheads="1"/>
          </p:cNvSpPr>
          <p:nvPr>
            <p:ph type="sldNum" sz="quarter" idx="12"/>
          </p:nvPr>
        </p:nvSpPr>
        <p:spPr/>
        <p:txBody>
          <a:bodyPr/>
          <a:lstStyle>
            <a:lvl1pPr>
              <a:defRPr/>
            </a:lvl1pPr>
          </a:lstStyle>
          <a:p>
            <a:fld id="{2F6C0D8F-4A25-DF46-96CA-C943428CEF0F}" type="slidenum">
              <a:rPr lang="zh-TW" altLang="en-US"/>
              <a:pPr/>
              <a:t>‹#›</a:t>
            </a:fld>
            <a:endParaRPr lang="en-US" altLang="zh-TW"/>
          </a:p>
        </p:txBody>
      </p:sp>
    </p:spTree>
    <p:extLst>
      <p:ext uri="{BB962C8B-B14F-4D97-AF65-F5344CB8AC3E}">
        <p14:creationId xmlns:p14="http://schemas.microsoft.com/office/powerpoint/2010/main" val="244805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731A07F-E5B1-5980-D468-C294A437C84F}"/>
              </a:ext>
            </a:extLst>
          </p:cNvPr>
          <p:cNvSpPr>
            <a:spLocks noGrp="1" noChangeArrowheads="1"/>
          </p:cNvSpPr>
          <p:nvPr>
            <p:ph type="dt" sz="half" idx="10"/>
          </p:nvPr>
        </p:nvSpPr>
        <p:spPr/>
        <p:txBody>
          <a:bodyPr/>
          <a:lstStyle>
            <a:lvl1pPr>
              <a:defRPr/>
            </a:lvl1pPr>
          </a:lstStyle>
          <a:p>
            <a:pPr>
              <a:defRPr/>
            </a:pPr>
            <a:endParaRPr lang="en-US" altLang="zh-TW"/>
          </a:p>
        </p:txBody>
      </p:sp>
      <p:sp>
        <p:nvSpPr>
          <p:cNvPr id="3" name="Rectangle 12">
            <a:extLst>
              <a:ext uri="{FF2B5EF4-FFF2-40B4-BE49-F238E27FC236}">
                <a16:creationId xmlns:a16="http://schemas.microsoft.com/office/drawing/2014/main" id="{97834A97-2FB9-C05F-DE48-46A8187D3644}"/>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4" name="Rectangle 13">
            <a:extLst>
              <a:ext uri="{FF2B5EF4-FFF2-40B4-BE49-F238E27FC236}">
                <a16:creationId xmlns:a16="http://schemas.microsoft.com/office/drawing/2014/main" id="{04B0487E-36E5-AE4A-E2FC-D8DC029795F0}"/>
              </a:ext>
            </a:extLst>
          </p:cNvPr>
          <p:cNvSpPr>
            <a:spLocks noGrp="1" noChangeArrowheads="1"/>
          </p:cNvSpPr>
          <p:nvPr>
            <p:ph type="sldNum" sz="quarter" idx="12"/>
          </p:nvPr>
        </p:nvSpPr>
        <p:spPr/>
        <p:txBody>
          <a:bodyPr/>
          <a:lstStyle>
            <a:lvl1pPr>
              <a:defRPr/>
            </a:lvl1pPr>
          </a:lstStyle>
          <a:p>
            <a:fld id="{53F17D2C-ED75-344B-815D-19EE3DC5D3F1}" type="slidenum">
              <a:rPr lang="zh-TW" altLang="en-US"/>
              <a:pPr/>
              <a:t>‹#›</a:t>
            </a:fld>
            <a:endParaRPr lang="en-US" altLang="zh-TW"/>
          </a:p>
        </p:txBody>
      </p:sp>
    </p:spTree>
    <p:extLst>
      <p:ext uri="{BB962C8B-B14F-4D97-AF65-F5344CB8AC3E}">
        <p14:creationId xmlns:p14="http://schemas.microsoft.com/office/powerpoint/2010/main" val="34163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1">
            <a:extLst>
              <a:ext uri="{FF2B5EF4-FFF2-40B4-BE49-F238E27FC236}">
                <a16:creationId xmlns:a16="http://schemas.microsoft.com/office/drawing/2014/main" id="{B528C324-420E-7861-F5D9-A921CAE6F957}"/>
              </a:ext>
            </a:extLst>
          </p:cNvPr>
          <p:cNvSpPr>
            <a:spLocks noGrp="1" noChangeArrowheads="1"/>
          </p:cNvSpPr>
          <p:nvPr>
            <p:ph type="dt" sz="half" idx="10"/>
          </p:nvPr>
        </p:nvSpPr>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1AB17E51-77D7-3822-A812-A18600737D5B}"/>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2CF39F0E-CE90-4A12-6F39-2C2851E89C41}"/>
              </a:ext>
            </a:extLst>
          </p:cNvPr>
          <p:cNvSpPr>
            <a:spLocks noGrp="1" noChangeArrowheads="1"/>
          </p:cNvSpPr>
          <p:nvPr>
            <p:ph type="sldNum" sz="quarter" idx="12"/>
          </p:nvPr>
        </p:nvSpPr>
        <p:spPr/>
        <p:txBody>
          <a:bodyPr/>
          <a:lstStyle>
            <a:lvl1pPr>
              <a:defRPr/>
            </a:lvl1pPr>
          </a:lstStyle>
          <a:p>
            <a:fld id="{BC78EE51-09FE-BC42-99D4-2452556AEDF6}" type="slidenum">
              <a:rPr lang="zh-TW" altLang="en-US"/>
              <a:pPr/>
              <a:t>‹#›</a:t>
            </a:fld>
            <a:endParaRPr lang="en-US" altLang="zh-TW"/>
          </a:p>
        </p:txBody>
      </p:sp>
    </p:spTree>
    <p:extLst>
      <p:ext uri="{BB962C8B-B14F-4D97-AF65-F5344CB8AC3E}">
        <p14:creationId xmlns:p14="http://schemas.microsoft.com/office/powerpoint/2010/main" val="140397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1">
            <a:extLst>
              <a:ext uri="{FF2B5EF4-FFF2-40B4-BE49-F238E27FC236}">
                <a16:creationId xmlns:a16="http://schemas.microsoft.com/office/drawing/2014/main" id="{41A0AD34-CFCF-EDF2-71C3-7F2BE9C8362D}"/>
              </a:ext>
            </a:extLst>
          </p:cNvPr>
          <p:cNvSpPr>
            <a:spLocks noGrp="1" noChangeArrowheads="1"/>
          </p:cNvSpPr>
          <p:nvPr>
            <p:ph type="dt" sz="half" idx="10"/>
          </p:nvPr>
        </p:nvSpPr>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48CFCFEC-8842-785D-768D-4A03CC3A4CF7}"/>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92C09E47-8C41-90D1-B3A0-34B306A4F155}"/>
              </a:ext>
            </a:extLst>
          </p:cNvPr>
          <p:cNvSpPr>
            <a:spLocks noGrp="1" noChangeArrowheads="1"/>
          </p:cNvSpPr>
          <p:nvPr>
            <p:ph type="sldNum" sz="quarter" idx="12"/>
          </p:nvPr>
        </p:nvSpPr>
        <p:spPr/>
        <p:txBody>
          <a:bodyPr/>
          <a:lstStyle>
            <a:lvl1pPr>
              <a:defRPr/>
            </a:lvl1pPr>
          </a:lstStyle>
          <a:p>
            <a:fld id="{0B830302-587D-0344-A6F7-28DE44055759}" type="slidenum">
              <a:rPr lang="zh-TW" altLang="en-US"/>
              <a:pPr/>
              <a:t>‹#›</a:t>
            </a:fld>
            <a:endParaRPr lang="en-US" altLang="zh-TW"/>
          </a:p>
        </p:txBody>
      </p:sp>
    </p:spTree>
    <p:extLst>
      <p:ext uri="{BB962C8B-B14F-4D97-AF65-F5344CB8AC3E}">
        <p14:creationId xmlns:p14="http://schemas.microsoft.com/office/powerpoint/2010/main" val="242001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A374C4-6DD8-7C09-5D9D-E2D8173C7C09}"/>
              </a:ext>
            </a:extLst>
          </p:cNvPr>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27" name="Rectangle 3">
            <a:extLst>
              <a:ext uri="{FF2B5EF4-FFF2-40B4-BE49-F238E27FC236}">
                <a16:creationId xmlns:a16="http://schemas.microsoft.com/office/drawing/2014/main" id="{419B051C-8F3F-5799-C28B-764A196701F5}"/>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28" name="Rectangle 4">
            <a:extLst>
              <a:ext uri="{FF2B5EF4-FFF2-40B4-BE49-F238E27FC236}">
                <a16:creationId xmlns:a16="http://schemas.microsoft.com/office/drawing/2014/main" id="{5655F843-B462-ED0E-BA85-E7BC1265F41A}"/>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29" name="Rectangle 5">
            <a:extLst>
              <a:ext uri="{FF2B5EF4-FFF2-40B4-BE49-F238E27FC236}">
                <a16:creationId xmlns:a16="http://schemas.microsoft.com/office/drawing/2014/main" id="{EB865B42-C943-A886-7B3D-1892EED7711C}"/>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30" name="Rectangle 6">
            <a:extLst>
              <a:ext uri="{FF2B5EF4-FFF2-40B4-BE49-F238E27FC236}">
                <a16:creationId xmlns:a16="http://schemas.microsoft.com/office/drawing/2014/main" id="{32C896DE-0FAD-81A3-BE8C-0CB2BE336FB6}"/>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31" name="Rectangle 7">
            <a:extLst>
              <a:ext uri="{FF2B5EF4-FFF2-40B4-BE49-F238E27FC236}">
                <a16:creationId xmlns:a16="http://schemas.microsoft.com/office/drawing/2014/main" id="{0708AE9E-8E45-40DB-9C7F-A5E8FC50FCA8}"/>
              </a:ext>
            </a:extLst>
          </p:cNvPr>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32" name="Rectangle 8">
            <a:extLst>
              <a:ext uri="{FF2B5EF4-FFF2-40B4-BE49-F238E27FC236}">
                <a16:creationId xmlns:a16="http://schemas.microsoft.com/office/drawing/2014/main" id="{60D9F515-31B8-A32E-9418-0864C2A3C56A}"/>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ctr"/>
            <a:endParaRPr lang="zh-TW" altLang="en-US"/>
          </a:p>
        </p:txBody>
      </p:sp>
      <p:sp>
        <p:nvSpPr>
          <p:cNvPr id="1033" name="Rectangle 9">
            <a:extLst>
              <a:ext uri="{FF2B5EF4-FFF2-40B4-BE49-F238E27FC236}">
                <a16:creationId xmlns:a16="http://schemas.microsoft.com/office/drawing/2014/main" id="{E60C84C4-F472-3FD9-B5E5-889D499AF7CE}"/>
              </a:ext>
            </a:extLst>
          </p:cNvPr>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34" name="Rectangle 10">
            <a:extLst>
              <a:ext uri="{FF2B5EF4-FFF2-40B4-BE49-F238E27FC236}">
                <a16:creationId xmlns:a16="http://schemas.microsoft.com/office/drawing/2014/main" id="{1133C5AD-1003-15E3-995E-E73B5CA1E9A3}"/>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25963" name="Rectangle 11">
            <a:extLst>
              <a:ext uri="{FF2B5EF4-FFF2-40B4-BE49-F238E27FC236}">
                <a16:creationId xmlns:a16="http://schemas.microsoft.com/office/drawing/2014/main" id="{B1AE5F83-4C77-46C2-A406-E23B99AFFDC6}"/>
              </a:ext>
            </a:extLst>
          </p:cNvPr>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Tahoma" pitchFamily="34" charset="0"/>
                <a:ea typeface="新細明體" pitchFamily="18" charset="-120"/>
                <a:cs typeface="+mn-cs"/>
              </a:defRPr>
            </a:lvl1pPr>
          </a:lstStyle>
          <a:p>
            <a:pPr>
              <a:defRPr/>
            </a:pPr>
            <a:endParaRPr lang="en-US" altLang="zh-TW"/>
          </a:p>
        </p:txBody>
      </p:sp>
      <p:sp>
        <p:nvSpPr>
          <p:cNvPr id="125964" name="Rectangle 12">
            <a:extLst>
              <a:ext uri="{FF2B5EF4-FFF2-40B4-BE49-F238E27FC236}">
                <a16:creationId xmlns:a16="http://schemas.microsoft.com/office/drawing/2014/main" id="{27A355DD-04A5-EB44-CA9C-8D26FF581F12}"/>
              </a:ext>
            </a:extLst>
          </p:cNvPr>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Tahoma" pitchFamily="34" charset="0"/>
                <a:ea typeface="新細明體" pitchFamily="18" charset="-120"/>
                <a:cs typeface="+mn-cs"/>
              </a:defRPr>
            </a:lvl1pPr>
          </a:lstStyle>
          <a:p>
            <a:pPr>
              <a:defRPr/>
            </a:pPr>
            <a:endParaRPr lang="en-US" altLang="zh-TW"/>
          </a:p>
        </p:txBody>
      </p:sp>
      <p:sp>
        <p:nvSpPr>
          <p:cNvPr id="125965" name="Rectangle 13">
            <a:extLst>
              <a:ext uri="{FF2B5EF4-FFF2-40B4-BE49-F238E27FC236}">
                <a16:creationId xmlns:a16="http://schemas.microsoft.com/office/drawing/2014/main" id="{DC6799B2-29BF-D6D5-6D47-2B8C1546B574}"/>
              </a:ext>
            </a:extLst>
          </p:cNvPr>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fld id="{303A7C70-71EC-8447-B62C-3A4E63D26DE0}"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Lst>
  <p:txStyles>
    <p:titleStyle>
      <a:lvl1pPr algn="l" rtl="0" eaLnBrk="0" fontAlgn="base" hangingPunct="0">
        <a:spcBef>
          <a:spcPct val="0"/>
        </a:spcBef>
        <a:spcAft>
          <a:spcPct val="0"/>
        </a:spcAft>
        <a:defRPr kumimoji="1" sz="4400">
          <a:solidFill>
            <a:schemeClr val="tx2"/>
          </a:solidFill>
          <a:latin typeface="+mj-lt"/>
          <a:ea typeface="新細明體" charset="0"/>
          <a:cs typeface="新細明體" charset="0"/>
        </a:defRPr>
      </a:lvl1pPr>
      <a:lvl2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l" rtl="0" fontAlgn="base">
        <a:spcBef>
          <a:spcPct val="0"/>
        </a:spcBef>
        <a:spcAft>
          <a:spcPct val="0"/>
        </a:spcAft>
        <a:defRPr kumimoji="1" sz="4400">
          <a:solidFill>
            <a:schemeClr val="tx2"/>
          </a:solidFill>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latin typeface="Tahoma" pitchFamily="34"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新細明體" charset="0"/>
          <a:cs typeface="新細明體"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新細明體" charset="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新細明體"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新細明體"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charset="0"/>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80.png"/><Relationship Id="rId7" Type="http://schemas.openxmlformats.org/officeDocument/2006/relationships/image" Target="NULL"/><Relationship Id="rId2" Type="http://schemas.openxmlformats.org/officeDocument/2006/relationships/hyperlink" Target="http://upload.wikimedia.org/wikipedia/commons/3/3d/Ferromagnetic_ordering.svg" TargetMode="External"/><Relationship Id="rId1" Type="http://schemas.openxmlformats.org/officeDocument/2006/relationships/slideLayout" Target="../slideLayouts/slideLayout7.xml"/><Relationship Id="rId5" Type="http://schemas.openxmlformats.org/officeDocument/2006/relationships/image" Target="../media/image181.wmf"/><Relationship Id="rId4" Type="http://schemas.openxmlformats.org/officeDocument/2006/relationships/oleObject" Target="../embeddings/oleObject57.bin"/><Relationship Id="rId9" Type="http://schemas.openxmlformats.org/officeDocument/2006/relationships/image" Target="NULL"/></Relationships>
</file>

<file path=ppt/slides/_rels/slide10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0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1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198.emf"/><Relationship Id="rId3" Type="http://schemas.openxmlformats.org/officeDocument/2006/relationships/image" Target="../media/image100.png"/><Relationship Id="rId7" Type="http://schemas.openxmlformats.org/officeDocument/2006/relationships/oleObject" Target="../embeddings/oleObject59.bin"/><Relationship Id="rId2"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97.emf"/><Relationship Id="rId5" Type="http://schemas.openxmlformats.org/officeDocument/2006/relationships/oleObject" Target="../embeddings/oleObject58.bin"/><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16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oleObject" Target="../embeddings/oleObject60.bin"/><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67.png"/></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94.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95.png"/></Relationships>
</file>

<file path=ppt/slides/_rels/slide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202.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168.png"/><Relationship Id="rId4" Type="http://schemas.openxmlformats.org/officeDocument/2006/relationships/image" Target="../media/image162.jpeg"/></Relationships>
</file>

<file path=ppt/slides/_rels/slide12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1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hyperlink" Target="http://www.geeksiren.net/go/higgs-boson-bag-cafepress"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1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5.png"/><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13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mail2web.com/blog/wp-content/uploads/2008/04/higgs-1.jpg" TargetMode="External"/><Relationship Id="rId1" Type="http://schemas.openxmlformats.org/officeDocument/2006/relationships/slideLayout" Target="../slideLayouts/slideLayout7.xml"/><Relationship Id="rId5" Type="http://schemas.openxmlformats.org/officeDocument/2006/relationships/image" Target="../media/image218.jpeg"/><Relationship Id="rId4" Type="http://schemas.openxmlformats.org/officeDocument/2006/relationships/hyperlink" Target="http://mail2web.com/blog/wp-content/uploads/2008/04/higgs-2.jpg"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3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png"/><Relationship Id="rId4" Type="http://schemas.openxmlformats.org/officeDocument/2006/relationships/image" Target="../media/image230.emf"/></Relationships>
</file>

<file path=ppt/slides/_rels/slide143.xml.rels><?xml version="1.0" encoding="UTF-8" standalone="yes"?>
<Relationships xmlns="http://schemas.openxmlformats.org/package/2006/relationships"><Relationship Id="rId3" Type="http://schemas.openxmlformats.org/officeDocument/2006/relationships/image" Target="../media/image233.wmf"/><Relationship Id="rId7" Type="http://schemas.openxmlformats.org/officeDocument/2006/relationships/image" Target="../media/image194.png"/><Relationship Id="rId2" Type="http://schemas.openxmlformats.org/officeDocument/2006/relationships/oleObject" Target="../embeddings/oleObject62.bin"/><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4.wmf"/><Relationship Id="rId4" Type="http://schemas.openxmlformats.org/officeDocument/2006/relationships/oleObject" Target="../embeddings/oleObject63.bin"/></Relationships>
</file>

<file path=ppt/slides/_rels/slide14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 Id="rId4" Type="http://schemas.openxmlformats.org/officeDocument/2006/relationships/image" Target="../media/image243.jpeg"/></Relationships>
</file>

<file path=ppt/slides/_rels/slide14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250.jpeg"/></Relationships>
</file>

<file path=ppt/slides/_rels/slide155.xml.rels><?xml version="1.0" encoding="UTF-8" standalone="yes"?>
<Relationships xmlns="http://schemas.openxmlformats.org/package/2006/relationships"><Relationship Id="rId2" Type="http://schemas.openxmlformats.org/officeDocument/2006/relationships/image" Target="../media/image251.e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Layout" Target="../slideLayouts/slideLayout7.xml"/><Relationship Id="rId5" Type="http://schemas.openxmlformats.org/officeDocument/2006/relationships/image" Target="../media/image259.png"/><Relationship Id="rId4" Type="http://schemas.openxmlformats.org/officeDocument/2006/relationships/image" Target="../media/image258.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60.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hyperlink" Target="file:///upload.wikimedia.org/wikipedia/commons/a/af/CMScollaborationPoster.png"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hyperlink" Target="file:///upload.wikimedia.org/wikipedia/commons/8/8a/CMS_Slice.gif" TargetMode="External"/><Relationship Id="rId1" Type="http://schemas.openxmlformats.org/officeDocument/2006/relationships/slideLayout" Target="../slideLayouts/slideLayout7.xml"/><Relationship Id="rId5" Type="http://schemas.openxmlformats.org/officeDocument/2006/relationships/image" Target="../media/image268.png"/><Relationship Id="rId4" Type="http://schemas.openxmlformats.org/officeDocument/2006/relationships/hyperlink" Target="file:///upload.wikimedia.org/wikipedia/commons/a/af/CMScollaborationPoster.png"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file:///upload.wikimedia.org/wikipedia/en/5/5c/ATLAS-logo.jpg" TargetMode="External"/><Relationship Id="rId2" Type="http://schemas.openxmlformats.org/officeDocument/2006/relationships/image" Target="../media/image270.jpeg"/><Relationship Id="rId1" Type="http://schemas.openxmlformats.org/officeDocument/2006/relationships/slideLayout" Target="../slideLayouts/slideLayout7.xml"/><Relationship Id="rId4" Type="http://schemas.openxmlformats.org/officeDocument/2006/relationships/image" Target="../media/image271.jpeg"/></Relationships>
</file>

<file path=ppt/slides/_rels/slide169.xml.rels><?xml version="1.0" encoding="UTF-8" standalone="yes"?>
<Relationships xmlns="http://schemas.openxmlformats.org/package/2006/relationships"><Relationship Id="rId8" Type="http://schemas.openxmlformats.org/officeDocument/2006/relationships/hyperlink" Target="file:///upload.wikimedia.org/wikipedia/commons/f/fd/ATLAS_Tile_Calorimeter.png" TargetMode="External"/><Relationship Id="rId3" Type="http://schemas.openxmlformats.org/officeDocument/2006/relationships/image" Target="../media/image272.jpeg"/><Relationship Id="rId7" Type="http://schemas.openxmlformats.org/officeDocument/2006/relationships/image" Target="../media/image274.jpeg"/><Relationship Id="rId2" Type="http://schemas.openxmlformats.org/officeDocument/2006/relationships/hyperlink" Target="file:///upload.wikimedia.org/wikipedia/commons/0/04/ATLAS_Drawing.jpg" TargetMode="External"/><Relationship Id="rId1" Type="http://schemas.openxmlformats.org/officeDocument/2006/relationships/slideLayout" Target="../slideLayouts/slideLayout7.xml"/><Relationship Id="rId6" Type="http://schemas.openxmlformats.org/officeDocument/2006/relationships/hyperlink" Target="file:///upload.wikimedia.org/wikipedia/commons/8/89/ATLAS_Above.jpg" TargetMode="External"/><Relationship Id="rId5" Type="http://schemas.openxmlformats.org/officeDocument/2006/relationships/image" Target="../media/image273.jpeg"/><Relationship Id="rId4" Type="http://schemas.openxmlformats.org/officeDocument/2006/relationships/hyperlink" Target="file:///upload.wikimedia.org/wikipedia/commons/5/53/ATLAS_TRT.jpg" TargetMode="External"/><Relationship Id="rId9" Type="http://schemas.openxmlformats.org/officeDocument/2006/relationships/image" Target="../media/image27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hyperlink" Target="http://www.atlas.ch/multimedia/#2-photon-event"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NUL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319.png"/><Relationship Id="rId4" Type="http://schemas.openxmlformats.org/officeDocument/2006/relationships/image" Target="../media/image318.png"/></Relationships>
</file>

<file path=ppt/slides/_rels/slide1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jpeg"/><Relationship Id="rId1" Type="http://schemas.openxmlformats.org/officeDocument/2006/relationships/slideLayout" Target="../slideLayouts/slideLayout7.xml"/><Relationship Id="rId4" Type="http://schemas.openxmlformats.org/officeDocument/2006/relationships/image" Target="../media/image236.jpeg"/></Relationships>
</file>

<file path=ppt/slides/_rels/slide199.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20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image" Target="../media/image332.png"/><Relationship Id="rId1" Type="http://schemas.openxmlformats.org/officeDocument/2006/relationships/slideLayout" Target="../slideLayouts/slideLayout7.xml"/><Relationship Id="rId4" Type="http://schemas.openxmlformats.org/officeDocument/2006/relationships/image" Target="../media/image333.emf"/></Relationships>
</file>

<file path=ppt/slides/_rels/slide204.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hyperlink" Target="http://upload.wikimedia.org/wikipedia/en/3/34/Quad_cancellation.png" TargetMode="External"/><Relationship Id="rId2" Type="http://schemas.openxmlformats.org/officeDocument/2006/relationships/image" Target="../media/image335.jpeg"/><Relationship Id="rId1" Type="http://schemas.openxmlformats.org/officeDocument/2006/relationships/slideLayout" Target="../slideLayouts/slideLayout7.xml"/><Relationship Id="rId4" Type="http://schemas.openxmlformats.org/officeDocument/2006/relationships/image" Target="../media/image336.png"/></Relationships>
</file>

<file path=ppt/slides/_rels/slide206.xml.rels><?xml version="1.0" encoding="UTF-8" standalone="yes"?>
<Relationships xmlns="http://schemas.openxmlformats.org/package/2006/relationships"><Relationship Id="rId13" Type="http://schemas.openxmlformats.org/officeDocument/2006/relationships/image" Target="../media/image343.wmf"/><Relationship Id="rId18" Type="http://schemas.openxmlformats.org/officeDocument/2006/relationships/oleObject" Target="../embeddings/oleObject72.bin"/><Relationship Id="rId26" Type="http://schemas.openxmlformats.org/officeDocument/2006/relationships/oleObject" Target="../embeddings/oleObject78.bin"/><Relationship Id="rId3" Type="http://schemas.openxmlformats.org/officeDocument/2006/relationships/image" Target="../media/image337.wmf"/><Relationship Id="rId21" Type="http://schemas.openxmlformats.org/officeDocument/2006/relationships/oleObject" Target="../embeddings/oleObject74.bin"/><Relationship Id="rId34" Type="http://schemas.openxmlformats.org/officeDocument/2006/relationships/oleObject" Target="../embeddings/oleObject84.bin"/><Relationship Id="rId7" Type="http://schemas.openxmlformats.org/officeDocument/2006/relationships/image" Target="../media/image340.wmf"/><Relationship Id="rId12" Type="http://schemas.openxmlformats.org/officeDocument/2006/relationships/oleObject" Target="../embeddings/oleObject69.bin"/><Relationship Id="rId17" Type="http://schemas.openxmlformats.org/officeDocument/2006/relationships/image" Target="../media/image345.wmf"/><Relationship Id="rId25" Type="http://schemas.openxmlformats.org/officeDocument/2006/relationships/oleObject" Target="../embeddings/oleObject77.bin"/><Relationship Id="rId33" Type="http://schemas.openxmlformats.org/officeDocument/2006/relationships/oleObject" Target="../embeddings/oleObject83.bin"/><Relationship Id="rId2" Type="http://schemas.openxmlformats.org/officeDocument/2006/relationships/oleObject" Target="../embeddings/oleObject65.bin"/><Relationship Id="rId16" Type="http://schemas.openxmlformats.org/officeDocument/2006/relationships/oleObject" Target="../embeddings/oleObject71.bin"/><Relationship Id="rId20" Type="http://schemas.openxmlformats.org/officeDocument/2006/relationships/oleObject" Target="../embeddings/oleObject73.bin"/><Relationship Id="rId29" Type="http://schemas.openxmlformats.org/officeDocument/2006/relationships/oleObject" Target="../embeddings/oleObject81.bin"/><Relationship Id="rId1" Type="http://schemas.openxmlformats.org/officeDocument/2006/relationships/slideLayout" Target="../slideLayouts/slideLayout7.xml"/><Relationship Id="rId6" Type="http://schemas.openxmlformats.org/officeDocument/2006/relationships/oleObject" Target="../embeddings/oleObject66.bin"/><Relationship Id="rId11" Type="http://schemas.openxmlformats.org/officeDocument/2006/relationships/image" Target="../media/image342.wmf"/><Relationship Id="rId24" Type="http://schemas.openxmlformats.org/officeDocument/2006/relationships/oleObject" Target="../embeddings/oleObject76.bin"/><Relationship Id="rId32" Type="http://schemas.openxmlformats.org/officeDocument/2006/relationships/image" Target="../media/image349.wmf"/><Relationship Id="rId5" Type="http://schemas.openxmlformats.org/officeDocument/2006/relationships/image" Target="../media/image339.png"/><Relationship Id="rId15" Type="http://schemas.openxmlformats.org/officeDocument/2006/relationships/image" Target="../media/image344.wmf"/><Relationship Id="rId23" Type="http://schemas.openxmlformats.org/officeDocument/2006/relationships/image" Target="../media/image347.wmf"/><Relationship Id="rId28" Type="http://schemas.openxmlformats.org/officeDocument/2006/relationships/oleObject" Target="../embeddings/oleObject80.bin"/><Relationship Id="rId36" Type="http://schemas.openxmlformats.org/officeDocument/2006/relationships/image" Target="../media/image350.png"/><Relationship Id="rId10" Type="http://schemas.openxmlformats.org/officeDocument/2006/relationships/oleObject" Target="../embeddings/oleObject68.bin"/><Relationship Id="rId19" Type="http://schemas.openxmlformats.org/officeDocument/2006/relationships/image" Target="../media/image346.wmf"/><Relationship Id="rId31" Type="http://schemas.openxmlformats.org/officeDocument/2006/relationships/oleObject" Target="../embeddings/oleObject82.bin"/><Relationship Id="rId4" Type="http://schemas.openxmlformats.org/officeDocument/2006/relationships/image" Target="../media/image338.png"/><Relationship Id="rId9" Type="http://schemas.openxmlformats.org/officeDocument/2006/relationships/image" Target="../media/image341.wmf"/><Relationship Id="rId14" Type="http://schemas.openxmlformats.org/officeDocument/2006/relationships/oleObject" Target="../embeddings/oleObject70.bin"/><Relationship Id="rId22" Type="http://schemas.openxmlformats.org/officeDocument/2006/relationships/oleObject" Target="../embeddings/oleObject75.bin"/><Relationship Id="rId27" Type="http://schemas.openxmlformats.org/officeDocument/2006/relationships/oleObject" Target="../embeddings/oleObject79.bin"/><Relationship Id="rId30" Type="http://schemas.openxmlformats.org/officeDocument/2006/relationships/image" Target="../media/image348.wmf"/><Relationship Id="rId35" Type="http://schemas.openxmlformats.org/officeDocument/2006/relationships/oleObject" Target="../embeddings/oleObject85.bin"/><Relationship Id="rId8" Type="http://schemas.openxmlformats.org/officeDocument/2006/relationships/oleObject" Target="../embeddings/oleObject67.bin"/></Relationships>
</file>

<file path=ppt/slides/_rels/slide207.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80.png"/><Relationship Id="rId7" Type="http://schemas.openxmlformats.org/officeDocument/2006/relationships/image" Target="../media/image3230.png"/><Relationship Id="rId2" Type="http://schemas.openxmlformats.org/officeDocument/2006/relationships/image" Target="../media/image351.png"/><Relationship Id="rId1" Type="http://schemas.openxmlformats.org/officeDocument/2006/relationships/slideLayout" Target="../slideLayouts/slideLayout7.xml"/><Relationship Id="rId6" Type="http://schemas.openxmlformats.org/officeDocument/2006/relationships/image" Target="../media/image3220.png"/><Relationship Id="rId11" Type="http://schemas.openxmlformats.org/officeDocument/2006/relationships/image" Target="../media/image3270.png"/><Relationship Id="rId5" Type="http://schemas.openxmlformats.org/officeDocument/2006/relationships/image" Target="../media/image3210.png"/><Relationship Id="rId10" Type="http://schemas.openxmlformats.org/officeDocument/2006/relationships/image" Target="../media/image3260.png"/><Relationship Id="rId4" Type="http://schemas.openxmlformats.org/officeDocument/2006/relationships/image" Target="../media/image3190.png"/><Relationship Id="rId9" Type="http://schemas.openxmlformats.org/officeDocument/2006/relationships/image" Target="../media/image325.png"/></Relationships>
</file>

<file path=ppt/slides/_rels/slide208.xml.rels><?xml version="1.0" encoding="UTF-8" standalone="yes"?>
<Relationships xmlns="http://schemas.openxmlformats.org/package/2006/relationships"><Relationship Id="rId3" Type="http://schemas.openxmlformats.org/officeDocument/2006/relationships/image" Target="../media/image3280.png"/><Relationship Id="rId2" Type="http://schemas.openxmlformats.org/officeDocument/2006/relationships/image" Target="../media/image351.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0.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7.xml"/><Relationship Id="rId4" Type="http://schemas.openxmlformats.org/officeDocument/2006/relationships/image" Target="../media/image356.jpeg"/></Relationships>
</file>

<file path=ppt/slides/_rels/slide211.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35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3380.png"/><Relationship Id="rId2" Type="http://schemas.openxmlformats.org/officeDocument/2006/relationships/image" Target="../media/image360.jpeg"/><Relationship Id="rId1" Type="http://schemas.openxmlformats.org/officeDocument/2006/relationships/slideLayout" Target="../slideLayouts/slideLayout7.xml"/><Relationship Id="rId5" Type="http://schemas.openxmlformats.org/officeDocument/2006/relationships/image" Target="../media/image340.png"/><Relationship Id="rId4" Type="http://schemas.openxmlformats.org/officeDocument/2006/relationships/image" Target="../media/image3390.png"/></Relationships>
</file>

<file path=ppt/slides/_rels/slide214.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 Id="rId4" Type="http://schemas.openxmlformats.org/officeDocument/2006/relationships/image" Target="../media/image366.png"/></Relationships>
</file>

<file path=ppt/slides/_rels/slide218.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png"/><Relationship Id="rId1" Type="http://schemas.openxmlformats.org/officeDocument/2006/relationships/slideLayout" Target="../slideLayouts/slideLayout4.xml"/><Relationship Id="rId4" Type="http://schemas.openxmlformats.org/officeDocument/2006/relationships/image" Target="../media/image367.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0.xml.rels><?xml version="1.0" encoding="UTF-8" standalone="yes"?>
<Relationships xmlns="http://schemas.openxmlformats.org/package/2006/relationships"><Relationship Id="rId3" Type="http://schemas.openxmlformats.org/officeDocument/2006/relationships/image" Target="../media/image372.gif"/><Relationship Id="rId2" Type="http://schemas.openxmlformats.org/officeDocument/2006/relationships/image" Target="../media/image371.gif"/><Relationship Id="rId1" Type="http://schemas.openxmlformats.org/officeDocument/2006/relationships/slideLayout" Target="../slideLayouts/slideLayout7.xml"/><Relationship Id="rId4" Type="http://schemas.openxmlformats.org/officeDocument/2006/relationships/image" Target="../media/image373.png"/></Relationships>
</file>

<file path=ppt/slides/_rels/slide221.xml.rels><?xml version="1.0" encoding="UTF-8" standalone="yes"?>
<Relationships xmlns="http://schemas.openxmlformats.org/package/2006/relationships"><Relationship Id="rId3" Type="http://schemas.openxmlformats.org/officeDocument/2006/relationships/image" Target="../media/image336.png"/><Relationship Id="rId7" Type="http://schemas.openxmlformats.org/officeDocument/2006/relationships/image" Target="../media/image375.wmf"/><Relationship Id="rId2" Type="http://schemas.openxmlformats.org/officeDocument/2006/relationships/hyperlink" Target="http://upload.wikimedia.org/wikipedia/en/3/34/Quad_cancellation.png" TargetMode="External"/><Relationship Id="rId1" Type="http://schemas.openxmlformats.org/officeDocument/2006/relationships/slideLayout" Target="../slideLayouts/slideLayout7.xml"/><Relationship Id="rId6" Type="http://schemas.openxmlformats.org/officeDocument/2006/relationships/oleObject" Target="../embeddings/oleObject87.bin"/><Relationship Id="rId5" Type="http://schemas.openxmlformats.org/officeDocument/2006/relationships/image" Target="../media/image374.wmf"/><Relationship Id="rId4" Type="http://schemas.openxmlformats.org/officeDocument/2006/relationships/oleObject" Target="../embeddings/oleObject86.bin"/></Relationships>
</file>

<file path=ppt/slides/_rels/slide222.xml.rels><?xml version="1.0" encoding="UTF-8" standalone="yes"?>
<Relationships xmlns="http://schemas.openxmlformats.org/package/2006/relationships"><Relationship Id="rId3" Type="http://schemas.openxmlformats.org/officeDocument/2006/relationships/hyperlink" Target="http://www.phys.ncku.edu.tw/~astrolab/e_book/astron_western/images/geocentric_Ptolemy.jpg" TargetMode="External"/><Relationship Id="rId7" Type="http://schemas.openxmlformats.org/officeDocument/2006/relationships/image" Target="../media/image379.jpeg"/><Relationship Id="rId2" Type="http://schemas.openxmlformats.org/officeDocument/2006/relationships/image" Target="../media/image376.jpeg"/><Relationship Id="rId1" Type="http://schemas.openxmlformats.org/officeDocument/2006/relationships/slideLayout" Target="../slideLayouts/slideLayout7.xml"/><Relationship Id="rId6" Type="http://schemas.openxmlformats.org/officeDocument/2006/relationships/image" Target="../media/image378.jpeg"/><Relationship Id="rId5" Type="http://schemas.openxmlformats.org/officeDocument/2006/relationships/hyperlink" Target="http://wmoov.com/focus/content/152284" TargetMode="External"/><Relationship Id="rId4" Type="http://schemas.openxmlformats.org/officeDocument/2006/relationships/image" Target="../media/image377.jpeg"/></Relationships>
</file>

<file path=ppt/slides/_rels/slide223.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jpeg"/><Relationship Id="rId1" Type="http://schemas.openxmlformats.org/officeDocument/2006/relationships/slideLayout" Target="../slideLayouts/slideLayout7.xml"/><Relationship Id="rId4" Type="http://schemas.openxmlformats.org/officeDocument/2006/relationships/image" Target="../media/image395.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wmf"/><Relationship Id="rId7" Type="http://schemas.openxmlformats.org/officeDocument/2006/relationships/image" Target="../media/image2480.png"/><Relationship Id="rId2" Type="http://schemas.openxmlformats.org/officeDocument/2006/relationships/oleObject" Target="../embeddings/oleObject4.bin"/><Relationship Id="rId1" Type="http://schemas.openxmlformats.org/officeDocument/2006/relationships/slideLayout" Target="../slideLayouts/slideLayout7.xml"/><Relationship Id="rId5" Type="http://schemas.openxmlformats.org/officeDocument/2006/relationships/image" Target="../media/image42.jpeg"/><Relationship Id="rId10" Type="http://schemas.openxmlformats.org/officeDocument/2006/relationships/image" Target="../media/image2490.png"/><Relationship Id="rId4" Type="http://schemas.openxmlformats.org/officeDocument/2006/relationships/image" Target="../media/image41.jpe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13" Type="http://schemas.openxmlformats.org/officeDocument/2006/relationships/image" Target="../media/image2590.png"/><Relationship Id="rId3" Type="http://schemas.openxmlformats.org/officeDocument/2006/relationships/image" Target="../media/image45.jpeg"/><Relationship Id="rId12" Type="http://schemas.openxmlformats.org/officeDocument/2006/relationships/image" Target="../media/image2190.png"/><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2630.png"/><Relationship Id="rId4" Type="http://schemas.openxmlformats.org/officeDocument/2006/relationships/image" Target="../media/image47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hyperlink" Target="http://graphicleftovers.com/deposit/98135/" TargetMode="External"/><Relationship Id="rId5" Type="http://schemas.openxmlformats.org/officeDocument/2006/relationships/image" Target="../media/image51.jpeg"/><Relationship Id="rId4" Type="http://schemas.openxmlformats.org/officeDocument/2006/relationships/hyperlink" Target="http://upload.wikimedia.org/wikipedia/commons/4/4c/Solar_Spectrum.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50.png"/><Relationship Id="rId2" Type="http://schemas.openxmlformats.org/officeDocument/2006/relationships/image" Target="../media/image1841.png"/><Relationship Id="rId1" Type="http://schemas.openxmlformats.org/officeDocument/2006/relationships/slideLayout" Target="../slideLayouts/slideLayout7.xml"/><Relationship Id="rId4" Type="http://schemas.openxmlformats.org/officeDocument/2006/relationships/image" Target="../media/image1860.png"/></Relationships>
</file>

<file path=ppt/slides/_rels/slide32.xml.rels><?xml version="1.0" encoding="UTF-8" standalone="yes"?>
<Relationships xmlns="http://schemas.openxmlformats.org/package/2006/relationships"><Relationship Id="rId8" Type="http://schemas.openxmlformats.org/officeDocument/2006/relationships/image" Target="../media/image2710.png"/><Relationship Id="rId3" Type="http://schemas.openxmlformats.org/officeDocument/2006/relationships/image" Target="../media/image55.jpeg"/><Relationship Id="rId7" Type="http://schemas.openxmlformats.org/officeDocument/2006/relationships/image" Target="../media/image1310.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7.xm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21.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2132.png"/></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430.png"/><Relationship Id="rId4" Type="http://schemas.openxmlformats.org/officeDocument/2006/relationships/image" Target="../media/image1422.pn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file:///localhost/upload.wikimedia.org/wikipedia/en/4/42/Richard_Feynman_Nobel.jpg" TargetMode="Externa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8.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7.wmf"/><Relationship Id="rId11" Type="http://schemas.openxmlformats.org/officeDocument/2006/relationships/image" Target="../media/image1110.png"/><Relationship Id="rId5" Type="http://schemas.openxmlformats.org/officeDocument/2006/relationships/oleObject" Target="../embeddings/oleObject6.bin"/><Relationship Id="rId10" Type="http://schemas.openxmlformats.org/officeDocument/2006/relationships/image" Target="../media/image106.png"/><Relationship Id="rId4" Type="http://schemas.openxmlformats.org/officeDocument/2006/relationships/image" Target="../media/image116.wmf"/><Relationship Id="rId9" Type="http://schemas.openxmlformats.org/officeDocument/2006/relationships/image" Target="../media/image1100.png"/></Relationships>
</file>

<file path=ppt/slides/_rels/slide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2011.png"/><Relationship Id="rId1" Type="http://schemas.openxmlformats.org/officeDocument/2006/relationships/slideLayout" Target="../slideLayouts/slideLayout7.xml"/><Relationship Id="rId6" Type="http://schemas.openxmlformats.org/officeDocument/2006/relationships/image" Target="../media/image4030.png"/><Relationship Id="rId5" Type="http://schemas.openxmlformats.org/officeDocument/2006/relationships/image" Target="../media/image402.png"/><Relationship Id="rId4" Type="http://schemas.openxmlformats.org/officeDocument/2006/relationships/image" Target="../media/image401.png"/></Relationships>
</file>

<file path=ppt/slides/_rels/slide66.xml.rels><?xml version="1.0" encoding="UTF-8" standalone="yes"?>
<Relationships xmlns="http://schemas.openxmlformats.org/package/2006/relationships"><Relationship Id="rId8" Type="http://schemas.openxmlformats.org/officeDocument/2006/relationships/image" Target="../media/image2361.png"/><Relationship Id="rId7" Type="http://schemas.openxmlformats.org/officeDocument/2006/relationships/image" Target="../media/image2351.png"/><Relationship Id="rId12" Type="http://schemas.openxmlformats.org/officeDocument/2006/relationships/image" Target="../media/image230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341.png"/><Relationship Id="rId11" Type="http://schemas.openxmlformats.org/officeDocument/2006/relationships/image" Target="../media/image2390.png"/><Relationship Id="rId10" Type="http://schemas.openxmlformats.org/officeDocument/2006/relationships/image" Target="../media/image2380.png"/><Relationship Id="rId9" Type="http://schemas.openxmlformats.org/officeDocument/2006/relationships/image" Target="../media/image2370.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571.png"/><Relationship Id="rId7" Type="http://schemas.openxmlformats.org/officeDocument/2006/relationships/image" Target="../media/image2591.png"/><Relationship Id="rId1" Type="http://schemas.openxmlformats.org/officeDocument/2006/relationships/slideLayout" Target="../slideLayouts/slideLayout7.xml"/><Relationship Id="rId6" Type="http://schemas.openxmlformats.org/officeDocument/2006/relationships/image" Target="../media/image124.wmf"/><Relationship Id="rId5" Type="http://schemas.openxmlformats.org/officeDocument/2006/relationships/oleObject" Target="../embeddings/oleObject7.bin"/><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upload.wikimedia.org/wikipedia/commons/c/c8/Leucippe_(portrait).jpg"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0.png"/><Relationship Id="rId7" Type="http://schemas.openxmlformats.org/officeDocument/2006/relationships/image" Target="../media/image284.png"/><Relationship Id="rId12" Type="http://schemas.openxmlformats.org/officeDocument/2006/relationships/image" Target="../media/image2333.png"/><Relationship Id="rId2" Type="http://schemas.openxmlformats.org/officeDocument/2006/relationships/image" Target="../media/image279.png"/><Relationship Id="rId1" Type="http://schemas.openxmlformats.org/officeDocument/2006/relationships/slideLayout" Target="../slideLayouts/slideLayout7.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pn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png"/></Relationships>
</file>

<file path=ppt/slides/_rels/slide71.xml.rels><?xml version="1.0" encoding="UTF-8" standalone="yes"?>
<Relationships xmlns="http://schemas.openxmlformats.org/package/2006/relationships"><Relationship Id="rId3" Type="http://schemas.openxmlformats.org/officeDocument/2006/relationships/image" Target="../media/image447.png"/><Relationship Id="rId7" Type="http://schemas.openxmlformats.org/officeDocument/2006/relationships/image" Target="../media/image451.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450.png"/><Relationship Id="rId5" Type="http://schemas.openxmlformats.org/officeDocument/2006/relationships/image" Target="../media/image2310.png"/><Relationship Id="rId4" Type="http://schemas.openxmlformats.org/officeDocument/2006/relationships/image" Target="../media/image2300.png"/></Relationships>
</file>

<file path=ppt/slides/_rels/slide72.xml.rels><?xml version="1.0" encoding="UTF-8" standalone="yes"?>
<Relationships xmlns="http://schemas.openxmlformats.org/package/2006/relationships"><Relationship Id="rId3" Type="http://schemas.openxmlformats.org/officeDocument/2006/relationships/hyperlink" Target="http://www-d0.fnal.gov/public/pubs/w_mass/neutrondecay.eps" TargetMode="External"/><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2460.png"/><Relationship Id="rId4" Type="http://schemas.openxmlformats.org/officeDocument/2006/relationships/image" Target="../media/image127.jpe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2550.png"/><Relationship Id="rId13" Type="http://schemas.openxmlformats.org/officeDocument/2006/relationships/image" Target="../media/image2611.png"/><Relationship Id="rId3" Type="http://schemas.openxmlformats.org/officeDocument/2006/relationships/image" Target="../media/image2500.png"/><Relationship Id="rId7" Type="http://schemas.openxmlformats.org/officeDocument/2006/relationships/image" Target="../media/image2540.png"/><Relationship Id="rId12" Type="http://schemas.openxmlformats.org/officeDocument/2006/relationships/image" Target="../media/image2600.png"/><Relationship Id="rId2" Type="http://schemas.openxmlformats.org/officeDocument/2006/relationships/image" Target="../media/image24900.png"/><Relationship Id="rId1" Type="http://schemas.openxmlformats.org/officeDocument/2006/relationships/slideLayout" Target="../slideLayouts/slideLayout7.xml"/><Relationship Id="rId6" Type="http://schemas.openxmlformats.org/officeDocument/2006/relationships/image" Target="../media/image2530.png"/><Relationship Id="rId11" Type="http://schemas.openxmlformats.org/officeDocument/2006/relationships/image" Target="../media/image25900.png"/><Relationship Id="rId5" Type="http://schemas.openxmlformats.org/officeDocument/2006/relationships/image" Target="../media/image2520.png"/><Relationship Id="rId10" Type="http://schemas.openxmlformats.org/officeDocument/2006/relationships/image" Target="../media/image2570.png"/><Relationship Id="rId4" Type="http://schemas.openxmlformats.org/officeDocument/2006/relationships/image" Target="../media/image2510.png"/><Relationship Id="rId9" Type="http://schemas.openxmlformats.org/officeDocument/2006/relationships/image" Target="../media/image2561.png"/></Relationships>
</file>

<file path=ppt/slides/_rels/slide75.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140.png"/><Relationship Id="rId7" Type="http://schemas.openxmlformats.org/officeDocument/2006/relationships/image" Target="../media/image2170.png"/><Relationship Id="rId2" Type="http://schemas.openxmlformats.org/officeDocument/2006/relationships/image" Target="../media/image2130.png"/><Relationship Id="rId1" Type="http://schemas.openxmlformats.org/officeDocument/2006/relationships/slideLayout" Target="../slideLayouts/slideLayout7.xml"/><Relationship Id="rId6" Type="http://schemas.openxmlformats.org/officeDocument/2006/relationships/image" Target="../media/image2160.png"/><Relationship Id="rId11" Type="http://schemas.openxmlformats.org/officeDocument/2006/relationships/image" Target="../media/image288.png"/><Relationship Id="rId5" Type="http://schemas.openxmlformats.org/officeDocument/2006/relationships/image" Target="../media/image2150.pn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pn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97.png"/><Relationship Id="rId3" Type="http://schemas.openxmlformats.org/officeDocument/2006/relationships/image" Target="../media/image129.png"/><Relationship Id="rId7" Type="http://schemas.openxmlformats.org/officeDocument/2006/relationships/image" Target="../media/image131.wmf"/><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oleObject" Target="../embeddings/oleObject9.bin"/><Relationship Id="rId11" Type="http://schemas.openxmlformats.org/officeDocument/2006/relationships/image" Target="../media/image2810.png"/><Relationship Id="rId5" Type="http://schemas.openxmlformats.org/officeDocument/2006/relationships/image" Target="../media/image130.wmf"/><Relationship Id="rId15" Type="http://schemas.openxmlformats.org/officeDocument/2006/relationships/image" Target="../media/image499.png"/><Relationship Id="rId4" Type="http://schemas.openxmlformats.org/officeDocument/2006/relationships/oleObject" Target="../embeddings/oleObject8.bin"/><Relationship Id="rId9" Type="http://schemas.openxmlformats.org/officeDocument/2006/relationships/image" Target="../media/image132.emf"/><Relationship Id="rId14" Type="http://schemas.openxmlformats.org/officeDocument/2006/relationships/image" Target="../media/image498.png"/></Relationships>
</file>

<file path=ppt/slides/_rels/slide77.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2661.png"/><Relationship Id="rId3" Type="http://schemas.openxmlformats.org/officeDocument/2006/relationships/image" Target="../media/image58.png"/><Relationship Id="rId7" Type="http://schemas.openxmlformats.org/officeDocument/2006/relationships/oleObject" Target="../embeddings/oleObject12.bin"/><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0.wmf"/><Relationship Id="rId11" Type="http://schemas.openxmlformats.org/officeDocument/2006/relationships/image" Target="../media/image106.png"/><Relationship Id="rId5" Type="http://schemas.openxmlformats.org/officeDocument/2006/relationships/oleObject" Target="../embeddings/oleObject11.bin"/><Relationship Id="rId10" Type="http://schemas.openxmlformats.org/officeDocument/2006/relationships/image" Target="../media/image132.emf"/><Relationship Id="rId4" Type="http://schemas.openxmlformats.org/officeDocument/2006/relationships/image" Target="../media/image129.png"/><Relationship Id="rId9" Type="http://schemas.openxmlformats.org/officeDocument/2006/relationships/oleObject" Target="../embeddings/oleObject13.bin"/></Relationships>
</file>

<file path=ppt/slides/_rels/slide78.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222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1.wmf"/><Relationship Id="rId5" Type="http://schemas.openxmlformats.org/officeDocument/2006/relationships/oleObject" Target="../embeddings/oleObject15.bin"/><Relationship Id="rId10" Type="http://schemas.openxmlformats.org/officeDocument/2006/relationships/oleObject" Target="../embeddings/oleObject18.bin"/><Relationship Id="rId4" Type="http://schemas.openxmlformats.org/officeDocument/2006/relationships/image" Target="../media/image130.wmf"/><Relationship Id="rId9" Type="http://schemas.openxmlformats.org/officeDocument/2006/relationships/oleObject" Target="../embeddings/oleObject17.bin"/></Relationships>
</file>

<file path=ppt/slides/_rels/slide79.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23.bin"/><Relationship Id="rId18" Type="http://schemas.openxmlformats.org/officeDocument/2006/relationships/image" Target="../media/image137.wmf"/><Relationship Id="rId3" Type="http://schemas.openxmlformats.org/officeDocument/2006/relationships/image" Target="../media/image128.png"/><Relationship Id="rId21" Type="http://schemas.openxmlformats.org/officeDocument/2006/relationships/oleObject" Target="../embeddings/oleObject27.bin"/><Relationship Id="rId7" Type="http://schemas.openxmlformats.org/officeDocument/2006/relationships/oleObject" Target="../embeddings/oleObject20.bin"/><Relationship Id="rId12" Type="http://schemas.openxmlformats.org/officeDocument/2006/relationships/image" Target="../media/image136.wmf"/><Relationship Id="rId17" Type="http://schemas.openxmlformats.org/officeDocument/2006/relationships/oleObject" Target="../embeddings/oleObject25.bin"/><Relationship Id="rId25" Type="http://schemas.openxmlformats.org/officeDocument/2006/relationships/image" Target="../media/image100.png"/><Relationship Id="rId2" Type="http://schemas.openxmlformats.org/officeDocument/2006/relationships/image" Target="../media/image129.png"/><Relationship Id="rId16" Type="http://schemas.openxmlformats.org/officeDocument/2006/relationships/image" Target="../media/image131.wmf"/><Relationship Id="rId20" Type="http://schemas.openxmlformats.org/officeDocument/2006/relationships/image" Target="../media/image138.wmf"/><Relationship Id="rId29" Type="http://schemas.openxmlformats.org/officeDocument/2006/relationships/image" Target="../media/image276.png"/><Relationship Id="rId1" Type="http://schemas.openxmlformats.org/officeDocument/2006/relationships/slideLayout" Target="../slideLayouts/slideLayout7.xml"/><Relationship Id="rId6" Type="http://schemas.openxmlformats.org/officeDocument/2006/relationships/image" Target="../media/image133.wmf"/><Relationship Id="rId11" Type="http://schemas.openxmlformats.org/officeDocument/2006/relationships/oleObject" Target="../embeddings/oleObject22.bin"/><Relationship Id="rId24" Type="http://schemas.openxmlformats.org/officeDocument/2006/relationships/image" Target="../media/image140.wmf"/><Relationship Id="rId5" Type="http://schemas.openxmlformats.org/officeDocument/2006/relationships/oleObject" Target="../embeddings/oleObject19.bin"/><Relationship Id="rId15" Type="http://schemas.openxmlformats.org/officeDocument/2006/relationships/oleObject" Target="../embeddings/oleObject24.bin"/><Relationship Id="rId23" Type="http://schemas.openxmlformats.org/officeDocument/2006/relationships/oleObject" Target="../embeddings/oleObject28.bin"/><Relationship Id="rId28" Type="http://schemas.openxmlformats.org/officeDocument/2006/relationships/image" Target="../media/image275.png"/><Relationship Id="rId10" Type="http://schemas.openxmlformats.org/officeDocument/2006/relationships/image" Target="../media/image135.wmf"/><Relationship Id="rId19" Type="http://schemas.openxmlformats.org/officeDocument/2006/relationships/oleObject" Target="../embeddings/oleObject26.bin"/><Relationship Id="rId4" Type="http://schemas.openxmlformats.org/officeDocument/2006/relationships/image" Target="../media/image58.png"/><Relationship Id="rId9" Type="http://schemas.openxmlformats.org/officeDocument/2006/relationships/oleObject" Target="../embeddings/oleObject21.bin"/><Relationship Id="rId14" Type="http://schemas.openxmlformats.org/officeDocument/2006/relationships/image" Target="../media/image130.wmf"/><Relationship Id="rId22" Type="http://schemas.openxmlformats.org/officeDocument/2006/relationships/image" Target="../media/image139.wmf"/><Relationship Id="rId27" Type="http://schemas.openxmlformats.org/officeDocument/2006/relationships/image" Target="../media/image29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tiff"/><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3" Type="http://schemas.openxmlformats.org/officeDocument/2006/relationships/oleObject" Target="../embeddings/oleObject33.bin"/><Relationship Id="rId18" Type="http://schemas.openxmlformats.org/officeDocument/2006/relationships/image" Target="../media/image137.wmf"/><Relationship Id="rId26" Type="http://schemas.openxmlformats.org/officeDocument/2006/relationships/oleObject" Target="../embeddings/oleObject39.bin"/><Relationship Id="rId39" Type="http://schemas.openxmlformats.org/officeDocument/2006/relationships/image" Target="../media/image289.png"/><Relationship Id="rId21" Type="http://schemas.openxmlformats.org/officeDocument/2006/relationships/oleObject" Target="../embeddings/oleObject37.bin"/><Relationship Id="rId34" Type="http://schemas.openxmlformats.org/officeDocument/2006/relationships/image" Target="../media/image142.wmf"/><Relationship Id="rId7" Type="http://schemas.openxmlformats.org/officeDocument/2006/relationships/oleObject" Target="../embeddings/oleObject30.bin"/><Relationship Id="rId12" Type="http://schemas.openxmlformats.org/officeDocument/2006/relationships/image" Target="../media/image136.wmf"/><Relationship Id="rId17" Type="http://schemas.openxmlformats.org/officeDocument/2006/relationships/oleObject" Target="../embeddings/oleObject35.bin"/><Relationship Id="rId25" Type="http://schemas.openxmlformats.org/officeDocument/2006/relationships/image" Target="../media/image100.png"/><Relationship Id="rId33" Type="http://schemas.openxmlformats.org/officeDocument/2006/relationships/oleObject" Target="../embeddings/oleObject45.bin"/><Relationship Id="rId38" Type="http://schemas.openxmlformats.org/officeDocument/2006/relationships/image" Target="../media/image4360.png"/><Relationship Id="rId2" Type="http://schemas.openxmlformats.org/officeDocument/2006/relationships/image" Target="../media/image129.png"/><Relationship Id="rId16" Type="http://schemas.openxmlformats.org/officeDocument/2006/relationships/image" Target="../media/image131.wmf"/><Relationship Id="rId20" Type="http://schemas.openxmlformats.org/officeDocument/2006/relationships/image" Target="../media/image138.wmf"/><Relationship Id="rId29" Type="http://schemas.openxmlformats.org/officeDocument/2006/relationships/oleObject" Target="../embeddings/oleObject41.bin"/><Relationship Id="rId1" Type="http://schemas.openxmlformats.org/officeDocument/2006/relationships/slideLayout" Target="../slideLayouts/slideLayout7.xml"/><Relationship Id="rId6" Type="http://schemas.openxmlformats.org/officeDocument/2006/relationships/image" Target="../media/image133.wmf"/><Relationship Id="rId11" Type="http://schemas.openxmlformats.org/officeDocument/2006/relationships/oleObject" Target="../embeddings/oleObject32.bin"/><Relationship Id="rId24" Type="http://schemas.openxmlformats.org/officeDocument/2006/relationships/image" Target="../media/image140.wmf"/><Relationship Id="rId32" Type="http://schemas.openxmlformats.org/officeDocument/2006/relationships/oleObject" Target="../embeddings/oleObject44.bin"/><Relationship Id="rId40" Type="http://schemas.openxmlformats.org/officeDocument/2006/relationships/image" Target="../media/image290.png"/><Relationship Id="rId5" Type="http://schemas.openxmlformats.org/officeDocument/2006/relationships/oleObject" Target="../embeddings/oleObject29.bin"/><Relationship Id="rId15" Type="http://schemas.openxmlformats.org/officeDocument/2006/relationships/oleObject" Target="../embeddings/oleObject34.bin"/><Relationship Id="rId23" Type="http://schemas.openxmlformats.org/officeDocument/2006/relationships/oleObject" Target="../embeddings/oleObject38.bin"/><Relationship Id="rId28" Type="http://schemas.openxmlformats.org/officeDocument/2006/relationships/oleObject" Target="../embeddings/oleObject40.bin"/><Relationship Id="rId36" Type="http://schemas.openxmlformats.org/officeDocument/2006/relationships/image" Target="../media/image143.wmf"/><Relationship Id="rId10" Type="http://schemas.openxmlformats.org/officeDocument/2006/relationships/image" Target="../media/image135.wmf"/><Relationship Id="rId19" Type="http://schemas.openxmlformats.org/officeDocument/2006/relationships/oleObject" Target="../embeddings/oleObject36.bin"/><Relationship Id="rId31" Type="http://schemas.openxmlformats.org/officeDocument/2006/relationships/oleObject" Target="../embeddings/oleObject43.bin"/><Relationship Id="rId4" Type="http://schemas.openxmlformats.org/officeDocument/2006/relationships/image" Target="../media/image58.png"/><Relationship Id="rId9" Type="http://schemas.openxmlformats.org/officeDocument/2006/relationships/oleObject" Target="../embeddings/oleObject31.bin"/><Relationship Id="rId14" Type="http://schemas.openxmlformats.org/officeDocument/2006/relationships/image" Target="../media/image130.wmf"/><Relationship Id="rId22" Type="http://schemas.openxmlformats.org/officeDocument/2006/relationships/image" Target="../media/image139.wmf"/><Relationship Id="rId27" Type="http://schemas.openxmlformats.org/officeDocument/2006/relationships/image" Target="../media/image141.wmf"/><Relationship Id="rId30" Type="http://schemas.openxmlformats.org/officeDocument/2006/relationships/oleObject" Target="../embeddings/oleObject42.bin"/><Relationship Id="rId35" Type="http://schemas.openxmlformats.org/officeDocument/2006/relationships/oleObject" Target="../embeddings/oleObject46.bin"/><Relationship Id="rId8" Type="http://schemas.openxmlformats.org/officeDocument/2006/relationships/image" Target="../media/image134.wmf"/><Relationship Id="rId3" Type="http://schemas.openxmlformats.org/officeDocument/2006/relationships/image" Target="../media/image128.png"/></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141.wmf"/><Relationship Id="rId18" Type="http://schemas.openxmlformats.org/officeDocument/2006/relationships/image" Target="../media/image2900.png"/><Relationship Id="rId3" Type="http://schemas.openxmlformats.org/officeDocument/2006/relationships/image" Target="../media/image129.png"/><Relationship Id="rId7" Type="http://schemas.openxmlformats.org/officeDocument/2006/relationships/image" Target="../media/image138.wmf"/><Relationship Id="rId12" Type="http://schemas.openxmlformats.org/officeDocument/2006/relationships/oleObject" Target="../embeddings/oleObject51.bin"/><Relationship Id="rId17" Type="http://schemas.openxmlformats.org/officeDocument/2006/relationships/image" Target="../media/image320.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oleObject" Target="../embeddings/oleObject48.bin"/><Relationship Id="rId11" Type="http://schemas.openxmlformats.org/officeDocument/2006/relationships/image" Target="../media/image131.wmf"/><Relationship Id="rId5" Type="http://schemas.openxmlformats.org/officeDocument/2006/relationships/image" Target="../media/image137.wmf"/><Relationship Id="rId10" Type="http://schemas.openxmlformats.org/officeDocument/2006/relationships/oleObject" Target="../embeddings/oleObject50.bin"/><Relationship Id="rId19" Type="http://schemas.openxmlformats.org/officeDocument/2006/relationships/image" Target="../media/image2760.png"/><Relationship Id="rId4" Type="http://schemas.openxmlformats.org/officeDocument/2006/relationships/oleObject" Target="../embeddings/oleObject47.bin"/><Relationship Id="rId9" Type="http://schemas.openxmlformats.org/officeDocument/2006/relationships/image" Target="../media/image130.wmf"/></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2970.png"/><Relationship Id="rId4" Type="http://schemas.openxmlformats.org/officeDocument/2006/relationships/image" Target="../media/image2960.png"/></Relationships>
</file>

<file path=ppt/slides/_rels/slide8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8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720.png"/><Relationship Id="rId3" Type="http://schemas.openxmlformats.org/officeDocument/2006/relationships/image" Target="../media/image106.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oleObject" Target="../embeddings/oleObject53.bin"/><Relationship Id="rId11" Type="http://schemas.openxmlformats.org/officeDocument/2006/relationships/image" Target="../media/image158.wmf"/><Relationship Id="rId5" Type="http://schemas.openxmlformats.org/officeDocument/2006/relationships/image" Target="../media/image156.wmf"/><Relationship Id="rId10" Type="http://schemas.openxmlformats.org/officeDocument/2006/relationships/oleObject" Target="../embeddings/oleObject54.bin"/><Relationship Id="rId4" Type="http://schemas.openxmlformats.org/officeDocument/2006/relationships/oleObject" Target="../embeddings/oleObject52.bin"/><Relationship Id="rId9" Type="http://schemas.openxmlformats.org/officeDocument/2006/relationships/image" Target="../media/image157.png"/></Relationships>
</file>

<file path=ppt/slides/_rels/slide8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9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632.png"/><Relationship Id="rId13" Type="http://schemas.openxmlformats.org/officeDocument/2006/relationships/oleObject" Target="../embeddings/oleObject56.bin"/><Relationship Id="rId18" Type="http://schemas.openxmlformats.org/officeDocument/2006/relationships/image" Target="../media/image1870.png"/><Relationship Id="rId21" Type="http://schemas.openxmlformats.org/officeDocument/2006/relationships/image" Target="../media/image571.png"/><Relationship Id="rId7" Type="http://schemas.openxmlformats.org/officeDocument/2006/relationships/image" Target="../media/image166.jpeg"/><Relationship Id="rId12" Type="http://schemas.openxmlformats.org/officeDocument/2006/relationships/image" Target="../media/image156.wmf"/><Relationship Id="rId17" Type="http://schemas.openxmlformats.org/officeDocument/2006/relationships/image" Target="../media/image129.png"/><Relationship Id="rId2" Type="http://schemas.openxmlformats.org/officeDocument/2006/relationships/image" Target="../media/image162.jpeg"/><Relationship Id="rId16" Type="http://schemas.openxmlformats.org/officeDocument/2006/relationships/image" Target="../media/image18600.png"/><Relationship Id="rId20" Type="http://schemas.openxmlformats.org/officeDocument/2006/relationships/image" Target="../media/image1890.png"/><Relationship Id="rId1" Type="http://schemas.openxmlformats.org/officeDocument/2006/relationships/slideLayout" Target="../slideLayouts/slideLayout7.xml"/><Relationship Id="rId6" Type="http://schemas.openxmlformats.org/officeDocument/2006/relationships/image" Target="../media/image165.jpeg"/><Relationship Id="rId11" Type="http://schemas.openxmlformats.org/officeDocument/2006/relationships/oleObject" Target="../embeddings/oleObject55.bin"/><Relationship Id="rId5" Type="http://schemas.openxmlformats.org/officeDocument/2006/relationships/image" Target="../media/image166.png"/><Relationship Id="rId10" Type="http://schemas.openxmlformats.org/officeDocument/2006/relationships/image" Target="../media/image106.png"/><Relationship Id="rId19" Type="http://schemas.openxmlformats.org/officeDocument/2006/relationships/image" Target="../media/image1880.png"/><Relationship Id="rId4" Type="http://schemas.openxmlformats.org/officeDocument/2006/relationships/image" Target="../media/image591.png"/><Relationship Id="rId9"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69.jpe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611.png"/><Relationship Id="rId5" Type="http://schemas.openxmlformats.org/officeDocument/2006/relationships/image" Target="../media/image602.png"/><Relationship Id="rId10" Type="http://schemas.openxmlformats.org/officeDocument/2006/relationships/image" Target="../media/image631.png"/></Relationships>
</file>

<file path=ppt/slides/_rels/slide9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8.png"/><Relationship Id="rId7" Type="http://schemas.openxmlformats.org/officeDocument/2006/relationships/image" Target="../media/image174.pn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6.jpeg"/><Relationship Id="rId9" Type="http://schemas.openxmlformats.org/officeDocument/2006/relationships/image" Target="../media/image176.png"/></Relationships>
</file>

<file path=ppt/slides/_rels/slide9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11.png"/><Relationship Id="rId7" Type="http://schemas.openxmlformats.org/officeDocument/2006/relationships/image" Target="../media/image1141.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140.png"/><Relationship Id="rId5" Type="http://schemas.openxmlformats.org/officeDocument/2006/relationships/image" Target="../media/image1131.png"/><Relationship Id="rId4" Type="http://schemas.openxmlformats.org/officeDocument/2006/relationships/image" Target="../media/image1121.png"/></Relationships>
</file>

<file path=ppt/slides/_rels/slide9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C45AC6-956B-9410-D9D2-E4B5B34CFF32}"/>
              </a:ext>
            </a:extLst>
          </p:cNvPr>
          <p:cNvSpPr txBox="1"/>
          <p:nvPr/>
        </p:nvSpPr>
        <p:spPr>
          <a:xfrm>
            <a:off x="1744716" y="1970689"/>
            <a:ext cx="5402317" cy="369332"/>
          </a:xfrm>
          <a:prstGeom prst="rect">
            <a:avLst/>
          </a:prstGeom>
          <a:noFill/>
        </p:spPr>
        <p:txBody>
          <a:bodyPr wrap="square" rtlCol="0">
            <a:spAutoFit/>
          </a:bodyPr>
          <a:lstStyle/>
          <a:p>
            <a:r>
              <a:rPr lang="zh-TW" altLang="en-US" b="0" i="0" u="none" strike="noStrike" dirty="0">
                <a:solidFill>
                  <a:srgbClr val="333333"/>
                </a:solidFill>
                <a:effectLst/>
                <a:highlight>
                  <a:srgbClr val="FFFFFF"/>
                </a:highlight>
                <a:latin typeface="Courier New" panose="02070309020205020404" pitchFamily="49" charset="0"/>
              </a:rPr>
              <a:t>讓粒子物理學家失眠的焦慮：希格斯粒子與暗物質</a:t>
            </a:r>
            <a:endParaRPr lang="en-US" dirty="0"/>
          </a:p>
        </p:txBody>
      </p:sp>
      <p:sp>
        <p:nvSpPr>
          <p:cNvPr id="7" name="TextBox 6">
            <a:extLst>
              <a:ext uri="{FF2B5EF4-FFF2-40B4-BE49-F238E27FC236}">
                <a16:creationId xmlns:a16="http://schemas.microsoft.com/office/drawing/2014/main" id="{2F608D1C-2A89-79F2-DF40-A8D948D8C851}"/>
              </a:ext>
            </a:extLst>
          </p:cNvPr>
          <p:cNvSpPr txBox="1"/>
          <p:nvPr/>
        </p:nvSpPr>
        <p:spPr>
          <a:xfrm>
            <a:off x="5402316" y="4887311"/>
            <a:ext cx="2375338" cy="369332"/>
          </a:xfrm>
          <a:prstGeom prst="rect">
            <a:avLst/>
          </a:prstGeom>
          <a:noFill/>
        </p:spPr>
        <p:txBody>
          <a:bodyPr wrap="square" rtlCol="0">
            <a:spAutoFit/>
          </a:bodyPr>
          <a:lstStyle/>
          <a:p>
            <a:r>
              <a:rPr lang="en-US" dirty="0" err="1"/>
              <a:t>臺師大物理系張嘉泓</a:t>
            </a:r>
            <a:endParaRPr lang="en-US" dirty="0"/>
          </a:p>
        </p:txBody>
      </p:sp>
      <p:sp>
        <p:nvSpPr>
          <p:cNvPr id="8" name="TextBox 7">
            <a:extLst>
              <a:ext uri="{FF2B5EF4-FFF2-40B4-BE49-F238E27FC236}">
                <a16:creationId xmlns:a16="http://schemas.microsoft.com/office/drawing/2014/main" id="{51D17614-69D0-212B-CFB4-C30403322933}"/>
              </a:ext>
            </a:extLst>
          </p:cNvPr>
          <p:cNvSpPr txBox="1"/>
          <p:nvPr/>
        </p:nvSpPr>
        <p:spPr>
          <a:xfrm>
            <a:off x="5402316" y="5375251"/>
            <a:ext cx="2932387" cy="646331"/>
          </a:xfrm>
          <a:prstGeom prst="rect">
            <a:avLst/>
          </a:prstGeom>
          <a:noFill/>
        </p:spPr>
        <p:txBody>
          <a:bodyPr wrap="square" rtlCol="0">
            <a:spAutoFit/>
          </a:bodyPr>
          <a:lstStyle/>
          <a:p>
            <a:r>
              <a:rPr lang="en-US" dirty="0" err="1"/>
              <a:t>陽明交大電物系書報討論</a:t>
            </a:r>
            <a:endParaRPr lang="en-US" dirty="0"/>
          </a:p>
          <a:p>
            <a:r>
              <a:rPr lang="en-US" dirty="0">
                <a:latin typeface="+mn-lt"/>
              </a:rPr>
              <a:t>05/09/2024</a:t>
            </a:r>
          </a:p>
        </p:txBody>
      </p:sp>
    </p:spTree>
    <p:extLst>
      <p:ext uri="{BB962C8B-B14F-4D97-AF65-F5344CB8AC3E}">
        <p14:creationId xmlns:p14="http://schemas.microsoft.com/office/powerpoint/2010/main" val="67744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789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3216"/>
            <a:ext cx="9588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0" y="5143500"/>
            <a:ext cx="4857750" cy="1071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p:cNvSpPr/>
          <p:nvPr/>
        </p:nvSpPr>
        <p:spPr>
          <a:xfrm>
            <a:off x="0" y="5759355"/>
            <a:ext cx="4857750" cy="45570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5162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圖片 1" descr="SSB.jpg"/>
          <p:cNvPicPr>
            <a:picLocks noChangeAspect="1"/>
          </p:cNvPicPr>
          <p:nvPr/>
        </p:nvPicPr>
        <p:blipFill>
          <a:blip r:embed="rId2">
            <a:extLst>
              <a:ext uri="{28A0092B-C50C-407E-A947-70E740481C1C}">
                <a14:useLocalDpi xmlns:a14="http://schemas.microsoft.com/office/drawing/2010/main" val="0"/>
              </a:ext>
            </a:extLst>
          </a:blip>
          <a:srcRect l="7813" t="45645" r="9375" b="5363"/>
          <a:stretch>
            <a:fillRect/>
          </a:stretch>
        </p:blipFill>
        <p:spPr bwMode="auto">
          <a:xfrm>
            <a:off x="343639" y="2141208"/>
            <a:ext cx="8581692" cy="364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855567" y="519068"/>
            <a:ext cx="4948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直覺的預期，如果能量有某個對稱，</a:t>
            </a:r>
          </a:p>
        </p:txBody>
      </p:sp>
      <p:sp>
        <p:nvSpPr>
          <p:cNvPr id="2" name="文字方塊 1"/>
          <p:cNvSpPr txBox="1"/>
          <p:nvPr/>
        </p:nvSpPr>
        <p:spPr>
          <a:xfrm>
            <a:off x="1855566" y="888955"/>
            <a:ext cx="4948237" cy="369332"/>
          </a:xfrm>
          <a:prstGeom prst="rect">
            <a:avLst/>
          </a:prstGeom>
          <a:noFill/>
        </p:spPr>
        <p:txBody>
          <a:bodyPr wrap="square" rtlCol="0">
            <a:spAutoFit/>
          </a:bodyPr>
          <a:lstStyle/>
          <a:p>
            <a:r>
              <a:rPr lang="zh-TW" altLang="en-US" dirty="0"/>
              <a:t>作為能量的最低值的真空，應該也遵守該對稱。</a:t>
            </a:r>
          </a:p>
        </p:txBody>
      </p:sp>
      <p:sp>
        <p:nvSpPr>
          <p:cNvPr id="3" name="文字方塊 2"/>
          <p:cNvSpPr txBox="1"/>
          <p:nvPr/>
        </p:nvSpPr>
        <p:spPr>
          <a:xfrm>
            <a:off x="1855567" y="1258287"/>
            <a:ext cx="4252280" cy="369332"/>
          </a:xfrm>
          <a:prstGeom prst="rect">
            <a:avLst/>
          </a:prstGeom>
          <a:noFill/>
        </p:spPr>
        <p:txBody>
          <a:bodyPr wrap="square" rtlCol="0">
            <a:spAutoFit/>
          </a:bodyPr>
          <a:lstStyle/>
          <a:p>
            <a:r>
              <a:rPr lang="zh-TW" altLang="en-US" dirty="0"/>
              <a:t>事實上不是如此：</a:t>
            </a:r>
          </a:p>
        </p:txBody>
      </p:sp>
      <p:sp>
        <p:nvSpPr>
          <p:cNvPr id="4" name="TextBox 3">
            <a:extLst>
              <a:ext uri="{FF2B5EF4-FFF2-40B4-BE49-F238E27FC236}">
                <a16:creationId xmlns:a16="http://schemas.microsoft.com/office/drawing/2014/main" id="{6A4330A5-4DB2-5002-6141-695D13F9C86B}"/>
              </a:ext>
            </a:extLst>
          </p:cNvPr>
          <p:cNvSpPr txBox="1"/>
          <p:nvPr/>
        </p:nvSpPr>
        <p:spPr>
          <a:xfrm>
            <a:off x="1855566" y="1645711"/>
            <a:ext cx="3342290" cy="369332"/>
          </a:xfrm>
          <a:prstGeom prst="rect">
            <a:avLst/>
          </a:prstGeom>
          <a:noFill/>
        </p:spPr>
        <p:txBody>
          <a:bodyPr wrap="square" rtlCol="0">
            <a:spAutoFit/>
          </a:bodyPr>
          <a:lstStyle/>
          <a:p>
            <a:r>
              <a:rPr lang="en-US" dirty="0" err="1">
                <a:solidFill>
                  <a:srgbClr val="FF0000"/>
                </a:solidFill>
              </a:rPr>
              <a:t>真空不見得遵守能量的對稱</a:t>
            </a:r>
            <a:r>
              <a:rPr lang="en-US" dirty="0">
                <a:solidFill>
                  <a:srgbClr val="FF0000"/>
                </a:solidFill>
              </a:rPr>
              <a:t>！</a:t>
            </a:r>
          </a:p>
        </p:txBody>
      </p:sp>
    </p:spTree>
    <p:extLst>
      <p:ext uri="{BB962C8B-B14F-4D97-AF65-F5344CB8AC3E}">
        <p14:creationId xmlns:p14="http://schemas.microsoft.com/office/powerpoint/2010/main" val="11897943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mage:Ferromagnetic ordering.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898" y="1583098"/>
            <a:ext cx="3518132" cy="1691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1379" name="文字方塊 2"/>
          <p:cNvSpPr txBox="1">
            <a:spLocks noChangeArrowheads="1"/>
          </p:cNvSpPr>
          <p:nvPr/>
        </p:nvSpPr>
        <p:spPr bwMode="auto">
          <a:xfrm>
            <a:off x="1167380" y="1398432"/>
            <a:ext cx="230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磁鐵的磁性就是如此</a:t>
            </a:r>
          </a:p>
        </p:txBody>
      </p:sp>
      <p:graphicFrame>
        <p:nvGraphicFramePr>
          <p:cNvPr id="101380" name="Object 1"/>
          <p:cNvGraphicFramePr>
            <a:graphicFrameLocks noChangeAspect="1"/>
          </p:cNvGraphicFramePr>
          <p:nvPr/>
        </p:nvGraphicFramePr>
        <p:xfrm>
          <a:off x="1322433" y="2839372"/>
          <a:ext cx="1597025" cy="560388"/>
        </p:xfrm>
        <a:graphic>
          <a:graphicData uri="http://schemas.openxmlformats.org/presentationml/2006/ole">
            <mc:AlternateContent xmlns:mc="http://schemas.openxmlformats.org/markup-compatibility/2006">
              <mc:Choice xmlns:v="urn:schemas-microsoft-com:vml" Requires="v">
                <p:oleObj name="方程式" r:id="rId4" imgW="977760" imgH="342720" progId="Equation.3">
                  <p:embed/>
                </p:oleObj>
              </mc:Choice>
              <mc:Fallback>
                <p:oleObj name="方程式" r:id="rId4" imgW="977760" imgH="342720" progId="Equation.3">
                  <p:embed/>
                  <p:pic>
                    <p:nvPicPr>
                      <p:cNvPr id="101380" name="Object 1"/>
                      <p:cNvPicPr>
                        <a:picLocks noChangeAspect="1" noChangeArrowheads="1"/>
                      </p:cNvPicPr>
                      <p:nvPr/>
                    </p:nvPicPr>
                    <p:blipFill>
                      <a:blip r:embed="rId5"/>
                      <a:srcRect/>
                      <a:stretch>
                        <a:fillRect/>
                      </a:stretch>
                    </p:blipFill>
                    <p:spPr bwMode="auto">
                      <a:xfrm>
                        <a:off x="1322433" y="2839372"/>
                        <a:ext cx="1597025" cy="5603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1381" name="文字方塊 4"/>
          <p:cNvSpPr txBox="1">
            <a:spLocks noChangeArrowheads="1"/>
          </p:cNvSpPr>
          <p:nvPr/>
        </p:nvSpPr>
        <p:spPr bwMode="auto">
          <a:xfrm>
            <a:off x="1226517" y="3517977"/>
            <a:ext cx="6350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這個能量是旋轉對稱，</a:t>
            </a:r>
            <a:r>
              <a:rPr lang="en-US" altLang="zh-TW" sz="1800" dirty="0">
                <a:cs typeface="Times New Roman" pitchFamily="18" charset="0"/>
              </a:rPr>
              <a:t>isotropy</a:t>
            </a:r>
            <a:r>
              <a:rPr lang="zh-TW" altLang="en-US" sz="1800" dirty="0">
                <a:cs typeface="Times New Roman" pitchFamily="18" charset="0"/>
              </a:rPr>
              <a:t>似乎隱含磁鐵不可能有磁性。</a:t>
            </a:r>
          </a:p>
        </p:txBody>
      </p:sp>
      <p:sp>
        <p:nvSpPr>
          <p:cNvPr id="101382" name="文字方塊 5"/>
          <p:cNvSpPr txBox="1">
            <a:spLocks noChangeArrowheads="1"/>
          </p:cNvSpPr>
          <p:nvPr/>
        </p:nvSpPr>
        <p:spPr bwMode="auto">
          <a:xfrm>
            <a:off x="1226517" y="3977121"/>
            <a:ext cx="4760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能量在所有小磁鐵都同向時會是最低。</a:t>
            </a:r>
          </a:p>
        </p:txBody>
      </p:sp>
      <p:sp>
        <p:nvSpPr>
          <p:cNvPr id="101383" name="文字方塊 6"/>
          <p:cNvSpPr txBox="1">
            <a:spLocks noChangeArrowheads="1"/>
          </p:cNvSpPr>
          <p:nvPr/>
        </p:nvSpPr>
        <p:spPr bwMode="auto">
          <a:xfrm>
            <a:off x="1224929" y="4442258"/>
            <a:ext cx="449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所有小磁鐵同向的狀態一定破壞旋轉對稱。</a:t>
            </a:r>
          </a:p>
        </p:txBody>
      </p:sp>
      <p:sp>
        <p:nvSpPr>
          <p:cNvPr id="101384" name="文字方塊 1"/>
          <p:cNvSpPr txBox="1">
            <a:spLocks noChangeArrowheads="1"/>
          </p:cNvSpPr>
          <p:nvPr/>
        </p:nvSpPr>
        <p:spPr bwMode="auto">
          <a:xfrm>
            <a:off x="1162618" y="1844520"/>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磁鐵是由一個個的小磁鐵組成，</a:t>
            </a:r>
          </a:p>
        </p:txBody>
      </p:sp>
      <p:sp>
        <p:nvSpPr>
          <p:cNvPr id="101385" name="文字方塊 2"/>
          <p:cNvSpPr txBox="1">
            <a:spLocks noChangeArrowheads="1"/>
          </p:cNvSpPr>
          <p:nvPr/>
        </p:nvSpPr>
        <p:spPr bwMode="auto">
          <a:xfrm>
            <a:off x="1149918" y="2304895"/>
            <a:ext cx="404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小磁鐵彼此同向時能量最小，</a:t>
            </a:r>
          </a:p>
        </p:txBody>
      </p:sp>
      <p:sp>
        <p:nvSpPr>
          <p:cNvPr id="10" name="文字方塊 2"/>
          <p:cNvSpPr txBox="1">
            <a:spLocks noChangeArrowheads="1"/>
          </p:cNvSpPr>
          <p:nvPr/>
        </p:nvSpPr>
        <p:spPr bwMode="auto">
          <a:xfrm>
            <a:off x="1162618" y="914400"/>
            <a:ext cx="5786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自發對稱破缺的例子在固態物理中早已被提出過了！</a:t>
            </a:r>
          </a:p>
        </p:txBody>
      </p:sp>
      <mc:AlternateContent xmlns:mc="http://schemas.openxmlformats.org/markup-compatibility/2006" xmlns:a14="http://schemas.microsoft.com/office/drawing/2010/main">
        <mc:Choice Requires="a14">
          <p:sp>
            <p:nvSpPr>
              <p:cNvPr id="2" name="文字方塊 1"/>
              <p:cNvSpPr txBox="1"/>
              <p:nvPr/>
            </p:nvSpPr>
            <p:spPr>
              <a:xfrm>
                <a:off x="1226517" y="4917298"/>
                <a:ext cx="5954399" cy="369653"/>
              </a:xfrm>
              <a:prstGeom prst="rect">
                <a:avLst/>
              </a:prstGeom>
              <a:noFill/>
            </p:spPr>
            <p:txBody>
              <a:bodyPr wrap="square" rtlCol="0">
                <a:spAutoFit/>
              </a:bodyPr>
              <a:lstStyle/>
              <a:p>
                <a:r>
                  <a:rPr lang="zh-TW" altLang="en-US" dirty="0"/>
                  <a:t>定義</a:t>
                </a:r>
                <a14:m>
                  <m:oMath xmlns:m="http://schemas.openxmlformats.org/officeDocument/2006/math">
                    <m:r>
                      <a:rPr lang="zh-TW" altLang="en-US" b="0" i="1" smtClean="0">
                        <a:latin typeface="Cambria Math"/>
                      </a:rPr>
                      <m:t>一總自旋：</m:t>
                    </m:r>
                    <m:sSub>
                      <m:sSubPr>
                        <m:ctrlPr>
                          <a:rPr lang="en-US" altLang="zh-TW" b="0" i="1" smtClean="0">
                            <a:latin typeface="Cambria Math" panose="02040503050406030204" pitchFamily="18" charset="0"/>
                          </a:rPr>
                        </m:ctrlPr>
                      </m:sSubPr>
                      <m:e>
                        <m:r>
                          <a:rPr lang="en-US" altLang="zh-TW" b="0" i="1" smtClean="0">
                            <a:latin typeface="Cambria Math"/>
                          </a:rPr>
                          <m:t>𝑠</m:t>
                        </m:r>
                      </m:e>
                      <m:sub>
                        <m:r>
                          <a:rPr lang="en-US" altLang="zh-TW" b="0" i="1" smtClean="0">
                            <a:latin typeface="Cambria Math"/>
                          </a:rPr>
                          <m:t>𝑧</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b="0" i="1" smtClean="0">
                                <a:latin typeface="Cambria Math"/>
                                <a:ea typeface="Cambria Math"/>
                              </a:rPr>
                              <m:t>𝑖𝑧</m:t>
                            </m:r>
                          </m:sub>
                        </m:sSub>
                      </m:e>
                    </m:nary>
                  </m:oMath>
                </a14:m>
                <a:r>
                  <a:rPr lang="zh-TW" altLang="en-US" dirty="0"/>
                  <a:t>，在基態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r>
                      <a:rPr lang="en-US" altLang="zh-TW" i="1" smtClean="0">
                        <a:latin typeface="Cambria Math"/>
                        <a:ea typeface="Cambria Math"/>
                      </a:rPr>
                      <m:t>≠</m:t>
                    </m:r>
                    <m:r>
                      <a:rPr lang="en-US" altLang="zh-TW" b="0" i="1" smtClean="0">
                        <a:latin typeface="Cambria Math"/>
                        <a:ea typeface="Cambria Math"/>
                      </a:rPr>
                      <m:t>0</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226517" y="4917298"/>
                <a:ext cx="5954399" cy="369653"/>
              </a:xfrm>
              <a:prstGeom prst="rect">
                <a:avLst/>
              </a:prstGeom>
              <a:blipFill rotWithShape="1">
                <a:blip r:embed="rId7"/>
                <a:stretch>
                  <a:fillRect l="-819" t="-120000" b="-19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224929" y="5376629"/>
                <a:ext cx="7126165" cy="369332"/>
              </a:xfrm>
              <a:prstGeom prst="rect">
                <a:avLst/>
              </a:prstGeom>
              <a:noFill/>
            </p:spPr>
            <p:txBody>
              <a:bodyPr wrap="square" rtlCol="0">
                <a:spAutoFit/>
              </a:bodyPr>
              <a:lstStyle/>
              <a:p>
                <a:r>
                  <a:rPr lang="zh-TW" altLang="en-US" dirty="0"/>
                  <a:t>在旋轉變換下，基態不為零的</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oMath>
                </a14:m>
                <a:r>
                  <a:rPr lang="zh-TW" altLang="en-US" dirty="0"/>
                  <a:t>會變換，因此破壞旋轉不變性。</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1224929" y="5376629"/>
                <a:ext cx="7126165" cy="369332"/>
              </a:xfrm>
              <a:prstGeom prst="rect">
                <a:avLst/>
              </a:prstGeom>
              <a:blipFill rotWithShape="1">
                <a:blip r:embed="rId8"/>
                <a:stretch>
                  <a:fillRect l="-770"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226516" y="5902036"/>
                <a:ext cx="6350987" cy="369332"/>
              </a:xfrm>
              <a:prstGeom prst="rect">
                <a:avLst/>
              </a:prstGeom>
              <a:noFill/>
            </p:spPr>
            <p:txBody>
              <a:bodyPr wrap="square" rtlCol="0">
                <a:spAutoFit/>
              </a:bodyPr>
              <a:lstStyle/>
              <a:p>
                <a:r>
                  <a:rPr lang="zh-TW" altLang="en-US" dirty="0"/>
                  <a:t>這種物理量</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oMath>
                </a14:m>
                <a:r>
                  <a:rPr lang="zh-TW" altLang="en-US" dirty="0"/>
                  <a:t>標誌了對稱的破壞，稱為</a:t>
                </a:r>
                <a:r>
                  <a:rPr lang="en-US" altLang="zh-TW" dirty="0">
                    <a:latin typeface="+mn-lt"/>
                  </a:rPr>
                  <a:t>Order Parameter</a:t>
                </a:r>
                <a:r>
                  <a:rPr lang="zh-TW" altLang="en-US" dirty="0">
                    <a:latin typeface="+mn-lt"/>
                  </a:rPr>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226516" y="5902036"/>
                <a:ext cx="6350987" cy="369332"/>
              </a:xfrm>
              <a:prstGeom prst="rect">
                <a:avLst/>
              </a:prstGeom>
              <a:blipFill rotWithShape="1">
                <a:blip r:embed="rId9"/>
                <a:stretch>
                  <a:fillRect l="-768" t="-819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538045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3" descr="Nobel-2008.jpg"/>
          <p:cNvPicPr>
            <a:picLocks noChangeAspect="1"/>
          </p:cNvPicPr>
          <p:nvPr/>
        </p:nvPicPr>
        <p:blipFill>
          <a:blip r:embed="rId2">
            <a:extLst>
              <a:ext uri="{28A0092B-C50C-407E-A947-70E740481C1C}">
                <a14:useLocalDpi xmlns:a14="http://schemas.microsoft.com/office/drawing/2010/main" val="0"/>
              </a:ext>
            </a:extLst>
          </a:blip>
          <a:srcRect t="15631" r="9615" b="3125"/>
          <a:stretch>
            <a:fillRect/>
          </a:stretch>
        </p:blipFill>
        <p:spPr bwMode="auto">
          <a:xfrm>
            <a:off x="1549400" y="142875"/>
            <a:ext cx="616585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928813" y="857250"/>
            <a:ext cx="1785937" cy="1214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文字方塊 5"/>
          <p:cNvSpPr txBox="1">
            <a:spLocks noChangeArrowheads="1"/>
          </p:cNvSpPr>
          <p:nvPr/>
        </p:nvSpPr>
        <p:spPr bwMode="auto">
          <a:xfrm>
            <a:off x="54452" y="4061147"/>
            <a:ext cx="492039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latin typeface="+mn-lt"/>
              </a:rPr>
              <a:t>Spontaneous Symmetry Breaking </a:t>
            </a:r>
            <a:r>
              <a:rPr lang="zh-TW" altLang="en-US" sz="1800" dirty="0">
                <a:solidFill>
                  <a:srgbClr val="FF0000"/>
                </a:solidFill>
                <a:latin typeface="Tahoma" pitchFamily="34" charset="0"/>
              </a:rPr>
              <a:t>自發對稱破缺</a:t>
            </a:r>
          </a:p>
        </p:txBody>
      </p:sp>
      <p:sp>
        <p:nvSpPr>
          <p:cNvPr id="102405" name="文字方塊 6"/>
          <p:cNvSpPr txBox="1">
            <a:spLocks noChangeArrowheads="1"/>
          </p:cNvSpPr>
          <p:nvPr/>
        </p:nvSpPr>
        <p:spPr bwMode="auto">
          <a:xfrm>
            <a:off x="6286500" y="5286375"/>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益川敏英</a:t>
            </a:r>
          </a:p>
        </p:txBody>
      </p:sp>
      <p:sp>
        <p:nvSpPr>
          <p:cNvPr id="102406" name="文字方塊 7"/>
          <p:cNvSpPr txBox="1">
            <a:spLocks noChangeArrowheads="1"/>
          </p:cNvSpPr>
          <p:nvPr/>
        </p:nvSpPr>
        <p:spPr bwMode="auto">
          <a:xfrm>
            <a:off x="4429125" y="5286375"/>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小林誠</a:t>
            </a:r>
          </a:p>
        </p:txBody>
      </p:sp>
      <p:sp>
        <p:nvSpPr>
          <p:cNvPr id="102407" name="文字方塊 8"/>
          <p:cNvSpPr txBox="1">
            <a:spLocks noChangeArrowheads="1"/>
          </p:cNvSpPr>
          <p:nvPr/>
        </p:nvSpPr>
        <p:spPr bwMode="auto">
          <a:xfrm>
            <a:off x="2571750" y="5286375"/>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南部陽一郎</a:t>
            </a:r>
          </a:p>
        </p:txBody>
      </p:sp>
      <p:sp>
        <p:nvSpPr>
          <p:cNvPr id="102408" name="文字方塊 7"/>
          <p:cNvSpPr txBox="1">
            <a:spLocks noChangeArrowheads="1"/>
          </p:cNvSpPr>
          <p:nvPr/>
        </p:nvSpPr>
        <p:spPr bwMode="auto">
          <a:xfrm>
            <a:off x="3857625" y="500063"/>
            <a:ext cx="528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latin typeface="+mn-lt"/>
              </a:rPr>
              <a:t>Japanese are eccentric in western eyes!</a:t>
            </a:r>
            <a:endParaRPr lang="zh-TW" altLang="en-US" sz="1800" dirty="0">
              <a:solidFill>
                <a:srgbClr val="FF0000"/>
              </a:solidFill>
              <a:latin typeface="+mn-lt"/>
            </a:endParaRPr>
          </a:p>
        </p:txBody>
      </p:sp>
    </p:spTree>
    <p:extLst>
      <p:ext uri="{BB962C8B-B14F-4D97-AF65-F5344CB8AC3E}">
        <p14:creationId xmlns:p14="http://schemas.microsoft.com/office/powerpoint/2010/main" val="3068722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0" y="3087095"/>
            <a:ext cx="90392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172" y="685680"/>
            <a:ext cx="1850751" cy="221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3850871" y="1467977"/>
            <a:ext cx="3807726" cy="369332"/>
          </a:xfrm>
          <a:prstGeom prst="rect">
            <a:avLst/>
          </a:prstGeom>
          <a:noFill/>
        </p:spPr>
        <p:txBody>
          <a:bodyPr wrap="square" rtlCol="0">
            <a:spAutoFit/>
          </a:bodyPr>
          <a:lstStyle/>
          <a:p>
            <a:r>
              <a:rPr lang="zh-TW" altLang="en-US" dirty="0"/>
              <a:t>這個機制首先在凝態物理中寫下。</a:t>
            </a:r>
          </a:p>
        </p:txBody>
      </p:sp>
    </p:spTree>
    <p:extLst>
      <p:ext uri="{BB962C8B-B14F-4D97-AF65-F5344CB8AC3E}">
        <p14:creationId xmlns:p14="http://schemas.microsoft.com/office/powerpoint/2010/main" val="2737634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文字方塊 3"/>
          <p:cNvSpPr txBox="1">
            <a:spLocks noChangeArrowheads="1"/>
          </p:cNvSpPr>
          <p:nvPr/>
        </p:nvSpPr>
        <p:spPr bwMode="auto">
          <a:xfrm>
            <a:off x="2249486" y="951752"/>
            <a:ext cx="4803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A total of 6 people came to the similar idea!</a:t>
            </a:r>
            <a:endParaRPr lang="zh-TW" altLang="en-US" sz="1800" dirty="0">
              <a:cs typeface="Times New Roman" pitchFamily="18" charset="0"/>
            </a:endParaRPr>
          </a:p>
        </p:txBody>
      </p:sp>
      <p:pic>
        <p:nvPicPr>
          <p:cNvPr id="242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1" y="1626192"/>
            <a:ext cx="7739063" cy="327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714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37" y="1712794"/>
            <a:ext cx="4628367" cy="463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746" y="825179"/>
            <a:ext cx="6898945" cy="266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6350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93937" y="6279235"/>
            <a:ext cx="8181832" cy="369332"/>
          </a:xfrm>
          <a:prstGeom prst="rect">
            <a:avLst/>
          </a:prstGeom>
          <a:noFill/>
        </p:spPr>
        <p:txBody>
          <a:bodyPr wrap="square" rtlCol="0">
            <a:spAutoFit/>
          </a:bodyPr>
          <a:lstStyle/>
          <a:p>
            <a:r>
              <a:rPr lang="en-US" altLang="zh-TW" dirty="0">
                <a:latin typeface="+mn-lt"/>
              </a:rPr>
              <a:t>Anderson-</a:t>
            </a:r>
            <a:r>
              <a:rPr lang="en-US" altLang="zh-TW" dirty="0" err="1">
                <a:latin typeface="+mn-lt"/>
              </a:rPr>
              <a:t>Englert</a:t>
            </a:r>
            <a:r>
              <a:rPr lang="en-US" altLang="zh-TW" dirty="0">
                <a:latin typeface="+mn-lt"/>
              </a:rPr>
              <a:t>-</a:t>
            </a:r>
            <a:r>
              <a:rPr lang="en-US" altLang="zh-TW" dirty="0" err="1">
                <a:latin typeface="+mn-lt"/>
              </a:rPr>
              <a:t>Brout</a:t>
            </a:r>
            <a:r>
              <a:rPr lang="en-US" altLang="zh-TW" dirty="0">
                <a:latin typeface="+mn-lt"/>
              </a:rPr>
              <a:t>-Higgs-</a:t>
            </a:r>
            <a:r>
              <a:rPr lang="en-US" altLang="zh-TW" dirty="0" err="1">
                <a:latin typeface="+mn-lt"/>
              </a:rPr>
              <a:t>Guralink</a:t>
            </a:r>
            <a:r>
              <a:rPr lang="en-US" altLang="zh-TW" dirty="0">
                <a:latin typeface="+mn-lt"/>
              </a:rPr>
              <a:t>-Hagen-Kibble (AEBHGHK) Mechanism</a:t>
            </a:r>
            <a:endParaRPr lang="zh-TW" altLang="en-US" dirty="0">
              <a:latin typeface="+mn-lt"/>
            </a:endParaRPr>
          </a:p>
        </p:txBody>
      </p:sp>
      <p:pic>
        <p:nvPicPr>
          <p:cNvPr id="242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0" y="98163"/>
            <a:ext cx="7405687"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603" y="3797587"/>
            <a:ext cx="3186184" cy="238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16" y="3766432"/>
            <a:ext cx="3663287" cy="29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5732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181" y="542925"/>
            <a:ext cx="7898400" cy="525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30181" y="5951393"/>
            <a:ext cx="8120391" cy="369332"/>
          </a:xfrm>
          <a:prstGeom prst="rect">
            <a:avLst/>
          </a:prstGeom>
        </p:spPr>
        <p:txBody>
          <a:bodyPr wrap="square">
            <a:spAutoFit/>
          </a:bodyPr>
          <a:lstStyle/>
          <a:p>
            <a:r>
              <a:rPr lang="en-US" altLang="zh-TW" dirty="0">
                <a:latin typeface="+mn-lt"/>
              </a:rPr>
              <a:t>2010 J.J. Sakurai Prize Winners - Kibble, </a:t>
            </a:r>
            <a:r>
              <a:rPr lang="en-US" altLang="zh-TW" dirty="0" err="1">
                <a:latin typeface="+mn-lt"/>
              </a:rPr>
              <a:t>Guralnik</a:t>
            </a:r>
            <a:r>
              <a:rPr lang="en-US" altLang="zh-TW" dirty="0">
                <a:latin typeface="+mn-lt"/>
              </a:rPr>
              <a:t>, Hagen, </a:t>
            </a:r>
            <a:r>
              <a:rPr lang="en-US" altLang="zh-TW" dirty="0" err="1">
                <a:latin typeface="+mn-lt"/>
              </a:rPr>
              <a:t>Englert</a:t>
            </a:r>
            <a:r>
              <a:rPr lang="en-US" altLang="zh-TW" dirty="0">
                <a:latin typeface="+mn-lt"/>
              </a:rPr>
              <a:t>, and </a:t>
            </a:r>
            <a:r>
              <a:rPr lang="en-US" altLang="zh-TW" dirty="0" err="1">
                <a:latin typeface="+mn-lt"/>
              </a:rPr>
              <a:t>Brout</a:t>
            </a:r>
            <a:endParaRPr lang="zh-TW" altLang="en-US" dirty="0">
              <a:latin typeface="+mn-lt"/>
            </a:endParaRPr>
          </a:p>
        </p:txBody>
      </p:sp>
    </p:spTree>
    <p:extLst>
      <p:ext uri="{BB962C8B-B14F-4D97-AF65-F5344CB8AC3E}">
        <p14:creationId xmlns:p14="http://schemas.microsoft.com/office/powerpoint/2010/main" val="32140047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96" y="321953"/>
            <a:ext cx="8453437" cy="341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2890838"/>
            <a:ext cx="62674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231153" y="729129"/>
            <a:ext cx="6425241" cy="1079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2478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676018" y="4293831"/>
            <a:ext cx="4806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我們看到的是一顆一顆的電子</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482146" y="4290291"/>
            <a:ext cx="2985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電子的分布出現干涉條紋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
        <p:nvSpPr>
          <p:cNvPr id="3" name="文字方塊 9">
            <a:extLst>
              <a:ext uri="{FF2B5EF4-FFF2-40B4-BE49-F238E27FC236}">
                <a16:creationId xmlns:a16="http://schemas.microsoft.com/office/drawing/2014/main" id="{312C1BD5-FF63-1B84-5B56-D6B91BA8339E}"/>
              </a:ext>
            </a:extLst>
          </p:cNvPr>
          <p:cNvSpPr txBox="1">
            <a:spLocks noChangeArrowheads="1"/>
          </p:cNvSpPr>
          <p:nvPr/>
        </p:nvSpPr>
        <p:spPr bwMode="auto">
          <a:xfrm>
            <a:off x="1908175" y="5116391"/>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4" name="文字方塊 28">
            <a:extLst>
              <a:ext uri="{FF2B5EF4-FFF2-40B4-BE49-F238E27FC236}">
                <a16:creationId xmlns:a16="http://schemas.microsoft.com/office/drawing/2014/main" id="{291FE4BF-86BF-16CF-C71A-A1553FC2B945}"/>
              </a:ext>
            </a:extLst>
          </p:cNvPr>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7FF357-7625-32E8-89D7-3C24680878DA}"/>
                  </a:ext>
                </a:extLst>
              </p:cNvPr>
              <p:cNvSpPr txBox="1"/>
              <p:nvPr/>
            </p:nvSpPr>
            <p:spPr>
              <a:xfrm>
                <a:off x="5889049" y="4675265"/>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5" name="TextBox 4">
                <a:extLst>
                  <a:ext uri="{FF2B5EF4-FFF2-40B4-BE49-F238E27FC236}">
                    <a16:creationId xmlns:a16="http://schemas.microsoft.com/office/drawing/2014/main" id="{A07FF357-7625-32E8-89D7-3C24680878DA}"/>
                  </a:ext>
                </a:extLst>
              </p:cNvPr>
              <p:cNvSpPr txBox="1">
                <a:spLocks noRot="1" noChangeAspect="1" noMove="1" noResize="1" noEditPoints="1" noAdjustHandles="1" noChangeArrowheads="1" noChangeShapeType="1" noTextEdit="1"/>
              </p:cNvSpPr>
              <p:nvPr/>
            </p:nvSpPr>
            <p:spPr>
              <a:xfrm>
                <a:off x="5889049" y="4675265"/>
                <a:ext cx="1546705" cy="307777"/>
              </a:xfrm>
              <a:prstGeom prst="rect">
                <a:avLst/>
              </a:prstGeom>
              <a:blipFill>
                <a:blip r:embed="rId4"/>
                <a:stretch>
                  <a:fillRect l="-3252" r="-813" b="-12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555F-FB00-49CE-9692-D86231F4820B}" type="slidenum">
              <a:rPr kumimoji="0" lang="zh-TW" altLang="en-US" sz="1400" smtClean="0">
                <a:latin typeface="Tahoma" pitchFamily="34" charset="0"/>
              </a:rPr>
              <a:pPr eaLnBrk="1" hangingPunct="1">
                <a:spcBef>
                  <a:spcPct val="0"/>
                </a:spcBef>
                <a:buClrTx/>
                <a:buSzTx/>
                <a:buFontTx/>
                <a:buNone/>
              </a:pPr>
              <a:t>110</a:t>
            </a:fld>
            <a:endParaRPr kumimoji="0" lang="en-US" altLang="zh-TW" sz="1400">
              <a:latin typeface="Tahoma" pitchFamily="34" charset="0"/>
            </a:endParaRPr>
          </a:p>
        </p:txBody>
      </p:sp>
      <p:pic>
        <p:nvPicPr>
          <p:cNvPr id="16387" name="圖片 2" descr="未命名.tiff"/>
          <p:cNvPicPr>
            <a:picLocks noChangeAspect="1"/>
          </p:cNvPicPr>
          <p:nvPr/>
        </p:nvPicPr>
        <p:blipFill rotWithShape="1">
          <a:blip r:embed="rId2">
            <a:extLst>
              <a:ext uri="{28A0092B-C50C-407E-A947-70E740481C1C}">
                <a14:useLocalDpi xmlns:a14="http://schemas.microsoft.com/office/drawing/2010/main" val="0"/>
              </a:ext>
            </a:extLst>
          </a:blip>
          <a:srcRect l="28059" t="25698" r="28868" b="6667"/>
          <a:stretch/>
        </p:blipFill>
        <p:spPr bwMode="auto">
          <a:xfrm>
            <a:off x="2268993" y="1237129"/>
            <a:ext cx="519702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692068" y="603625"/>
            <a:ext cx="3860800" cy="400110"/>
          </a:xfrm>
          <a:prstGeom prst="rect">
            <a:avLst/>
          </a:prstGeom>
          <a:noFill/>
        </p:spPr>
        <p:txBody>
          <a:bodyPr wrap="square" rtlCol="0">
            <a:spAutoFit/>
          </a:bodyPr>
          <a:lstStyle/>
          <a:p>
            <a:r>
              <a:rPr lang="en-US" altLang="zh-TW" sz="2000" dirty="0">
                <a:solidFill>
                  <a:srgbClr val="FF0000"/>
                </a:solidFill>
                <a:latin typeface="+mn-lt"/>
              </a:rPr>
              <a:t>Spontaneous Symmetry Breaking</a:t>
            </a:r>
            <a:endParaRPr lang="zh-TW" altLang="en-US" sz="2000" dirty="0">
              <a:solidFill>
                <a:srgbClr val="FF0000"/>
              </a:solidFill>
              <a:latin typeface="+mn-lt"/>
            </a:endParaRPr>
          </a:p>
        </p:txBody>
      </p:sp>
    </p:spTree>
    <p:extLst>
      <p:ext uri="{BB962C8B-B14F-4D97-AF65-F5344CB8AC3E}">
        <p14:creationId xmlns:p14="http://schemas.microsoft.com/office/powerpoint/2010/main" val="19115386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圖片 5"/>
          <p:cNvPicPr>
            <a:picLocks noChangeAspect="1"/>
          </p:cNvPicPr>
          <p:nvPr/>
        </p:nvPicPr>
        <p:blipFill rotWithShape="1">
          <a:blip r:embed="rId2">
            <a:extLst>
              <a:ext uri="{28A0092B-C50C-407E-A947-70E740481C1C}">
                <a14:useLocalDpi xmlns:a14="http://schemas.microsoft.com/office/drawing/2010/main" val="0"/>
              </a:ext>
            </a:extLst>
          </a:blip>
          <a:srcRect b="35752"/>
          <a:stretch/>
        </p:blipFill>
        <p:spPr bwMode="auto">
          <a:xfrm>
            <a:off x="1073245" y="2417179"/>
            <a:ext cx="3741738" cy="31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p:cNvSpPr>
            <a:spLocks noChangeArrowheads="1"/>
          </p:cNvSpPr>
          <p:nvPr/>
        </p:nvSpPr>
        <p:spPr bwMode="auto">
          <a:xfrm>
            <a:off x="1416800" y="3426114"/>
            <a:ext cx="633785" cy="617379"/>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dirty="0"/>
              <a:t> </a:t>
            </a:r>
            <a:endParaRPr lang="zh-TW" altLang="en-US" sz="2800" dirty="0"/>
          </a:p>
        </p:txBody>
      </p:sp>
      <p:pic>
        <p:nvPicPr>
          <p:cNvPr id="119816" name="圖片 3"/>
          <p:cNvPicPr>
            <a:picLocks noChangeAspect="1"/>
          </p:cNvPicPr>
          <p:nvPr/>
        </p:nvPicPr>
        <p:blipFill>
          <a:blip r:embed="rId3">
            <a:extLst>
              <a:ext uri="{28A0092B-C50C-407E-A947-70E740481C1C}">
                <a14:useLocalDpi xmlns:a14="http://schemas.microsoft.com/office/drawing/2010/main" val="0"/>
              </a:ext>
            </a:extLst>
          </a:blip>
          <a:srcRect l="3842" t="2310" r="72810" b="12296"/>
          <a:stretch>
            <a:fillRect/>
          </a:stretch>
        </p:blipFill>
        <p:spPr bwMode="auto">
          <a:xfrm>
            <a:off x="5596033" y="2417179"/>
            <a:ext cx="170656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文字方塊 6"/>
          <p:cNvSpPr txBox="1">
            <a:spLocks noChangeArrowheads="1"/>
          </p:cNvSpPr>
          <p:nvPr/>
        </p:nvSpPr>
        <p:spPr bwMode="auto">
          <a:xfrm>
            <a:off x="1023379" y="5742279"/>
            <a:ext cx="7500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本來無質量的規範粒子，可能因為與真空的作用，得到一個額外的質量！</a:t>
            </a:r>
          </a:p>
        </p:txBody>
      </p:sp>
      <p:cxnSp>
        <p:nvCxnSpPr>
          <p:cNvPr id="9" name="直線箭頭接點 8"/>
          <p:cNvCxnSpPr>
            <a:cxnSpLocks noChangeShapeType="1"/>
          </p:cNvCxnSpPr>
          <p:nvPr/>
        </p:nvCxnSpPr>
        <p:spPr bwMode="auto">
          <a:xfrm>
            <a:off x="6437408" y="2956929"/>
            <a:ext cx="29686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直線箭頭接點 16"/>
          <p:cNvCxnSpPr>
            <a:cxnSpLocks noChangeShapeType="1"/>
          </p:cNvCxnSpPr>
          <p:nvPr/>
        </p:nvCxnSpPr>
        <p:spPr bwMode="auto">
          <a:xfrm>
            <a:off x="6521545" y="3947529"/>
            <a:ext cx="296863"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直線箭頭接點 15"/>
          <p:cNvCxnSpPr>
            <a:cxnSpLocks noChangeShapeType="1"/>
          </p:cNvCxnSpPr>
          <p:nvPr/>
        </p:nvCxnSpPr>
        <p:spPr bwMode="auto">
          <a:xfrm>
            <a:off x="6950170" y="3417304"/>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 name="向右箭號 18"/>
          <p:cNvSpPr>
            <a:spLocks noChangeArrowheads="1"/>
          </p:cNvSpPr>
          <p:nvPr/>
        </p:nvSpPr>
        <p:spPr bwMode="auto">
          <a:xfrm>
            <a:off x="2235295" y="3579229"/>
            <a:ext cx="769938" cy="311150"/>
          </a:xfrm>
          <a:prstGeom prst="rightArrow">
            <a:avLst>
              <a:gd name="adj1" fmla="val 50000"/>
              <a:gd name="adj2" fmla="val 50005"/>
            </a:avLst>
          </a:prstGeom>
          <a:solidFill>
            <a:srgbClr val="008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119828" name="文字方塊 2"/>
          <p:cNvSpPr txBox="1">
            <a:spLocks noChangeArrowheads="1"/>
          </p:cNvSpPr>
          <p:nvPr/>
        </p:nvSpPr>
        <p:spPr bwMode="auto">
          <a:xfrm>
            <a:off x="1023379" y="1428964"/>
            <a:ext cx="7951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這有一點像在黏滯的介質中移動較為困難（當然，在真空中是沒有介質的！）</a:t>
            </a:r>
          </a:p>
        </p:txBody>
      </p:sp>
      <p:sp>
        <p:nvSpPr>
          <p:cNvPr id="3" name="文字方塊 2"/>
          <p:cNvSpPr txBox="1"/>
          <p:nvPr/>
        </p:nvSpPr>
        <p:spPr>
          <a:xfrm>
            <a:off x="1023379" y="451184"/>
            <a:ext cx="5798952" cy="369332"/>
          </a:xfrm>
          <a:prstGeom prst="rect">
            <a:avLst/>
          </a:prstGeom>
          <a:noFill/>
        </p:spPr>
        <p:txBody>
          <a:bodyPr wrap="square" rtlCol="0">
            <a:spAutoFit/>
          </a:bodyPr>
          <a:lstStyle/>
          <a:p>
            <a:r>
              <a:rPr lang="zh-TW" altLang="en-US" dirty="0"/>
              <a:t>如果在真空中自由移動的粒子，與真空有作用，</a:t>
            </a:r>
          </a:p>
        </p:txBody>
      </p:sp>
      <p:sp>
        <p:nvSpPr>
          <p:cNvPr id="4" name="文字方塊 3"/>
          <p:cNvSpPr txBox="1"/>
          <p:nvPr/>
        </p:nvSpPr>
        <p:spPr>
          <a:xfrm>
            <a:off x="1023379" y="951790"/>
            <a:ext cx="5714813" cy="369332"/>
          </a:xfrm>
          <a:prstGeom prst="rect">
            <a:avLst/>
          </a:prstGeom>
          <a:noFill/>
        </p:spPr>
        <p:txBody>
          <a:bodyPr wrap="square" rtlCol="0">
            <a:spAutoFit/>
          </a:bodyPr>
          <a:lstStyle/>
          <a:p>
            <a:r>
              <a:rPr lang="zh-TW" altLang="en-US" dirty="0"/>
              <a:t>那麼你量到的質量可能不是它</a:t>
            </a:r>
            <a:r>
              <a:rPr lang="zh-TW" altLang="en-US" dirty="0">
                <a:solidFill>
                  <a:srgbClr val="FF0000"/>
                </a:solidFill>
              </a:rPr>
              <a:t>原來的質量</a:t>
            </a:r>
            <a:r>
              <a:rPr lang="zh-TW" altLang="en-US" dirty="0"/>
              <a:t>！</a:t>
            </a:r>
          </a:p>
        </p:txBody>
      </p:sp>
      <p:sp>
        <p:nvSpPr>
          <p:cNvPr id="6" name="文字方塊 5"/>
          <p:cNvSpPr txBox="1"/>
          <p:nvPr/>
        </p:nvSpPr>
        <p:spPr>
          <a:xfrm>
            <a:off x="1023379" y="1876567"/>
            <a:ext cx="7718012" cy="369332"/>
          </a:xfrm>
          <a:prstGeom prst="rect">
            <a:avLst/>
          </a:prstGeom>
          <a:noFill/>
        </p:spPr>
        <p:txBody>
          <a:bodyPr wrap="square" rtlCol="0">
            <a:spAutoFit/>
          </a:bodyPr>
          <a:lstStyle/>
          <a:p>
            <a:r>
              <a:rPr lang="zh-TW" altLang="en-US" dirty="0"/>
              <a:t>這個作用來自一個真空期望值不為零的純量場，此粒子與此場有作用。</a:t>
            </a:r>
          </a:p>
        </p:txBody>
      </p:sp>
      <p:sp>
        <p:nvSpPr>
          <p:cNvPr id="7" name="文字方塊 6"/>
          <p:cNvSpPr txBox="1"/>
          <p:nvPr/>
        </p:nvSpPr>
        <p:spPr>
          <a:xfrm>
            <a:off x="1023379" y="6203749"/>
            <a:ext cx="6279216" cy="369332"/>
          </a:xfrm>
          <a:prstGeom prst="rect">
            <a:avLst/>
          </a:prstGeom>
          <a:noFill/>
        </p:spPr>
        <p:txBody>
          <a:bodyPr wrap="square" rtlCol="0">
            <a:spAutoFit/>
          </a:bodyPr>
          <a:lstStyle/>
          <a:p>
            <a:r>
              <a:rPr lang="zh-TW" altLang="en-US" dirty="0"/>
              <a:t>此非零純量場真空期望值可能破壞自然界原本擁有的對稱性。</a:t>
            </a:r>
          </a:p>
        </p:txBody>
      </p:sp>
    </p:spTree>
    <p:extLst>
      <p:ext uri="{BB962C8B-B14F-4D97-AF65-F5344CB8AC3E}">
        <p14:creationId xmlns:p14="http://schemas.microsoft.com/office/powerpoint/2010/main" val="16049329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mass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697" y="848006"/>
            <a:ext cx="3706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Line 6"/>
          <p:cNvSpPr>
            <a:spLocks noChangeShapeType="1"/>
          </p:cNvSpPr>
          <p:nvPr/>
        </p:nvSpPr>
        <p:spPr bwMode="auto">
          <a:xfrm flipV="1">
            <a:off x="3487003" y="3365780"/>
            <a:ext cx="2547644" cy="138644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2583" name="Line 7"/>
          <p:cNvSpPr>
            <a:spLocks noChangeShapeType="1"/>
          </p:cNvSpPr>
          <p:nvPr/>
        </p:nvSpPr>
        <p:spPr bwMode="auto">
          <a:xfrm flipV="1">
            <a:off x="3188259" y="2740306"/>
            <a:ext cx="800893" cy="207053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6197" name="Text Box 8"/>
          <p:cNvSpPr txBox="1">
            <a:spLocks noChangeArrowheads="1"/>
          </p:cNvSpPr>
          <p:nvPr/>
        </p:nvSpPr>
        <p:spPr bwMode="auto">
          <a:xfrm>
            <a:off x="1765860" y="4752224"/>
            <a:ext cx="670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b="1" dirty="0">
                <a:solidFill>
                  <a:srgbClr val="FF0000"/>
                </a:solidFill>
              </a:rPr>
              <a:t>但</a:t>
            </a:r>
            <a:r>
              <a:rPr lang="en-US" altLang="zh-TW" sz="1800" b="1" i="1" dirty="0">
                <a:solidFill>
                  <a:srgbClr val="FF0000"/>
                </a:solidFill>
              </a:rPr>
              <a:t>W </a:t>
            </a:r>
            <a:r>
              <a:rPr lang="zh-TW" altLang="en-US" sz="1800" b="1" dirty="0">
                <a:solidFill>
                  <a:srgbClr val="FF0000"/>
                </a:solidFill>
              </a:rPr>
              <a:t>底下的盤子是有</a:t>
            </a:r>
            <a:r>
              <a:rPr lang="zh-TW" altLang="en-US" sz="1800" b="1" dirty="0">
                <a:solidFill>
                  <a:srgbClr val="FF0000"/>
                </a:solidFill>
                <a:cs typeface="Tahoma" pitchFamily="34" charset="0"/>
              </a:rPr>
              <a:t>質量的</a:t>
            </a:r>
            <a:r>
              <a:rPr lang="en-US" altLang="zh-TW" sz="1800" b="1" dirty="0">
                <a:solidFill>
                  <a:srgbClr val="FF0000"/>
                </a:solidFill>
                <a:cs typeface="Tahoma" pitchFamily="34" charset="0"/>
              </a:rPr>
              <a:t>  !!!!!!! </a:t>
            </a:r>
          </a:p>
        </p:txBody>
      </p:sp>
      <p:sp>
        <p:nvSpPr>
          <p:cNvPr id="97286" name="矩形 6"/>
          <p:cNvSpPr>
            <a:spLocks noChangeArrowheads="1"/>
          </p:cNvSpPr>
          <p:nvPr/>
        </p:nvSpPr>
        <p:spPr bwMode="auto">
          <a:xfrm>
            <a:off x="1815072" y="305454"/>
            <a:ext cx="358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rPr>
              <a:t>或許</a:t>
            </a:r>
            <a:r>
              <a:rPr lang="en-US" altLang="zh-TW" sz="1800" dirty="0">
                <a:solidFill>
                  <a:srgbClr val="FF0000"/>
                </a:solidFill>
              </a:rPr>
              <a:t> </a:t>
            </a:r>
            <a:r>
              <a:rPr lang="en-US" altLang="zh-TW" sz="1800" i="1" dirty="0">
                <a:solidFill>
                  <a:srgbClr val="FF0000"/>
                </a:solidFill>
              </a:rPr>
              <a:t>W</a:t>
            </a:r>
            <a:r>
              <a:rPr lang="en-US" altLang="zh-TW" sz="1800" dirty="0">
                <a:solidFill>
                  <a:srgbClr val="FF0000"/>
                </a:solidFill>
              </a:rPr>
              <a:t> </a:t>
            </a:r>
            <a:r>
              <a:rPr lang="zh-TW" altLang="en-US" sz="1800" dirty="0">
                <a:solidFill>
                  <a:srgbClr val="FF0000"/>
                </a:solidFill>
              </a:rPr>
              <a:t>與</a:t>
            </a:r>
            <a:r>
              <a:rPr lang="en-US" altLang="zh-TW" sz="1800" dirty="0">
                <a:solidFill>
                  <a:srgbClr val="FF0000"/>
                </a:solidFill>
              </a:rPr>
              <a:t>  </a:t>
            </a:r>
            <a:r>
              <a:rPr lang="el-GR" altLang="zh-TW" sz="1800" i="1" dirty="0">
                <a:solidFill>
                  <a:srgbClr val="FF0000"/>
                </a:solidFill>
                <a:cs typeface="Tahoma" pitchFamily="34" charset="0"/>
              </a:rPr>
              <a:t>γ</a:t>
            </a:r>
            <a:r>
              <a:rPr lang="en-US" altLang="zh-TW" sz="1800" dirty="0">
                <a:solidFill>
                  <a:srgbClr val="FF0000"/>
                </a:solidFill>
                <a:cs typeface="Tahoma" pitchFamily="34" charset="0"/>
              </a:rPr>
              <a:t>  </a:t>
            </a:r>
            <a:r>
              <a:rPr lang="zh-TW" altLang="en-US" sz="1800" dirty="0">
                <a:solidFill>
                  <a:srgbClr val="FF0000"/>
                </a:solidFill>
                <a:cs typeface="Tahoma" pitchFamily="34" charset="0"/>
              </a:rPr>
              <a:t>本質上都是無質量的</a:t>
            </a:r>
            <a:endParaRPr lang="zh-TW" altLang="en-US" sz="1800" dirty="0">
              <a:latin typeface="Tahoma" pitchFamily="34" charset="0"/>
              <a:cs typeface="Tahoma" pitchFamily="34" charset="0"/>
            </a:endParaRPr>
          </a:p>
        </p:txBody>
      </p:sp>
      <p:sp>
        <p:nvSpPr>
          <p:cNvPr id="9" name="文字方塊 8"/>
          <p:cNvSpPr txBox="1"/>
          <p:nvPr/>
        </p:nvSpPr>
        <p:spPr>
          <a:xfrm>
            <a:off x="1765860" y="5208746"/>
            <a:ext cx="5223435" cy="369332"/>
          </a:xfrm>
          <a:prstGeom prst="rect">
            <a:avLst/>
          </a:prstGeom>
          <a:noFill/>
        </p:spPr>
        <p:txBody>
          <a:bodyPr wrap="square" rtlCol="0">
            <a:spAutoFit/>
          </a:bodyPr>
          <a:lstStyle/>
          <a:p>
            <a:r>
              <a:rPr lang="zh-TW" altLang="en-US" dirty="0"/>
              <a:t>我們所量到的質量是粒子加上盤子。</a:t>
            </a:r>
          </a:p>
        </p:txBody>
      </p:sp>
      <p:sp>
        <p:nvSpPr>
          <p:cNvPr id="10" name="文字方塊 9"/>
          <p:cNvSpPr txBox="1"/>
          <p:nvPr/>
        </p:nvSpPr>
        <p:spPr>
          <a:xfrm>
            <a:off x="1765860" y="5670463"/>
            <a:ext cx="6572922" cy="369332"/>
          </a:xfrm>
          <a:prstGeom prst="rect">
            <a:avLst/>
          </a:prstGeom>
          <a:noFill/>
        </p:spPr>
        <p:txBody>
          <a:bodyPr wrap="square" rtlCol="0">
            <a:spAutoFit/>
          </a:bodyPr>
          <a:lstStyle/>
          <a:p>
            <a:r>
              <a:rPr lang="zh-TW" altLang="en-US" dirty="0"/>
              <a:t>盤子給</a:t>
            </a:r>
            <a:r>
              <a:rPr lang="en-US" altLang="zh-TW" i="1" dirty="0">
                <a:latin typeface="+mn-lt"/>
              </a:rPr>
              <a:t>W</a:t>
            </a:r>
            <a:r>
              <a:rPr lang="zh-TW" altLang="en-US" dirty="0"/>
              <a:t>一個質量，但卻不給光子質量，使</a:t>
            </a:r>
            <a:r>
              <a:rPr lang="en-US" altLang="zh-TW" i="1" dirty="0">
                <a:latin typeface="Times New Roman" panose="02020603050405020304" pitchFamily="18" charset="0"/>
                <a:cs typeface="Times New Roman" panose="02020603050405020304" pitchFamily="18" charset="0"/>
              </a:rPr>
              <a:t>W</a:t>
            </a:r>
            <a:r>
              <a:rPr lang="zh-TW" altLang="en-US" dirty="0"/>
              <a:t>與光子表現不同！</a:t>
            </a:r>
          </a:p>
        </p:txBody>
      </p:sp>
    </p:spTree>
    <p:extLst>
      <p:ext uri="{BB962C8B-B14F-4D97-AF65-F5344CB8AC3E}">
        <p14:creationId xmlns:p14="http://schemas.microsoft.com/office/powerpoint/2010/main" val="2490870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3"/>
                                        </p:tgtEl>
                                        <p:attrNameLst>
                                          <p:attrName>style.visibility</p:attrName>
                                        </p:attrNameLst>
                                      </p:cBhvr>
                                      <p:to>
                                        <p:strVal val="visible"/>
                                      </p:to>
                                    </p:set>
                                    <p:anim calcmode="lin" valueType="num">
                                      <p:cBhvr additive="base">
                                        <p:cTn id="7" dur="500" fill="hold"/>
                                        <p:tgtEl>
                                          <p:spTgt spid="152583"/>
                                        </p:tgtEl>
                                        <p:attrNameLst>
                                          <p:attrName>ppt_x</p:attrName>
                                        </p:attrNameLst>
                                      </p:cBhvr>
                                      <p:tavLst>
                                        <p:tav tm="0">
                                          <p:val>
                                            <p:strVal val="#ppt_x"/>
                                          </p:val>
                                        </p:tav>
                                        <p:tav tm="100000">
                                          <p:val>
                                            <p:strVal val="#ppt_x"/>
                                          </p:val>
                                        </p:tav>
                                      </p:tavLst>
                                    </p:anim>
                                    <p:anim calcmode="lin" valueType="num">
                                      <p:cBhvr additive="base">
                                        <p:cTn id="8" dur="500" fill="hold"/>
                                        <p:tgtEl>
                                          <p:spTgt spid="15258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2582"/>
                                        </p:tgtEl>
                                        <p:attrNameLst>
                                          <p:attrName>style.visibility</p:attrName>
                                        </p:attrNameLst>
                                      </p:cBhvr>
                                      <p:to>
                                        <p:strVal val="visible"/>
                                      </p:to>
                                    </p:set>
                                    <p:anim calcmode="lin" valueType="num">
                                      <p:cBhvr additive="base">
                                        <p:cTn id="11" dur="500" fill="hold"/>
                                        <p:tgtEl>
                                          <p:spTgt spid="152582"/>
                                        </p:tgtEl>
                                        <p:attrNameLst>
                                          <p:attrName>ppt_x</p:attrName>
                                        </p:attrNameLst>
                                      </p:cBhvr>
                                      <p:tavLst>
                                        <p:tav tm="0">
                                          <p:val>
                                            <p:strVal val="#ppt_x"/>
                                          </p:val>
                                        </p:tav>
                                        <p:tav tm="100000">
                                          <p:val>
                                            <p:strVal val="#ppt_x"/>
                                          </p:val>
                                        </p:tav>
                                      </p:tavLst>
                                    </p:anim>
                                    <p:anim calcmode="lin" valueType="num">
                                      <p:cBhvr additive="base">
                                        <p:cTn id="12" dur="500" fill="hold"/>
                                        <p:tgtEl>
                                          <p:spTgt spid="15258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6197"/>
                                        </p:tgtEl>
                                        <p:attrNameLst>
                                          <p:attrName>style.visibility</p:attrName>
                                        </p:attrNameLst>
                                      </p:cBhvr>
                                      <p:to>
                                        <p:strVal val="visible"/>
                                      </p:to>
                                    </p:set>
                                    <p:anim calcmode="lin" valueType="num">
                                      <p:cBhvr additive="base">
                                        <p:cTn id="15" dur="500" fill="hold"/>
                                        <p:tgtEl>
                                          <p:spTgt spid="136197"/>
                                        </p:tgtEl>
                                        <p:attrNameLst>
                                          <p:attrName>ppt_x</p:attrName>
                                        </p:attrNameLst>
                                      </p:cBhvr>
                                      <p:tavLst>
                                        <p:tav tm="0">
                                          <p:val>
                                            <p:strVal val="#ppt_x"/>
                                          </p:val>
                                        </p:tav>
                                        <p:tav tm="100000">
                                          <p:val>
                                            <p:strVal val="#ppt_x"/>
                                          </p:val>
                                        </p:tav>
                                      </p:tavLst>
                                    </p:anim>
                                    <p:anim calcmode="lin" valueType="num">
                                      <p:cBhvr additive="base">
                                        <p:cTn id="16" dur="500" fill="hold"/>
                                        <p:tgtEl>
                                          <p:spTgt spid="13619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p:bldP spid="152583" grpId="0" animBg="1"/>
      <p:bldP spid="136197" grpId="0"/>
      <p:bldP spid="9"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quantumdiaries.org/wp-content/uploads/2012/03/ph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480912"/>
            <a:ext cx="2054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827088" y="3890737"/>
            <a:ext cx="3713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000" i="1">
                <a:solidFill>
                  <a:srgbClr val="FF0000"/>
                </a:solidFill>
                <a:cs typeface="Times New Roman" pitchFamily="18" charset="0"/>
              </a:rPr>
              <a:t>W</a:t>
            </a:r>
            <a:r>
              <a:rPr lang="zh-TW" altLang="en-US" sz="2000" i="1">
                <a:solidFill>
                  <a:srgbClr val="FF0000"/>
                </a:solidFill>
                <a:cs typeface="Times New Roman" pitchFamily="18" charset="0"/>
              </a:rPr>
              <a:t> </a:t>
            </a:r>
            <a:r>
              <a:rPr lang="en-US" altLang="zh-TW" sz="2000" baseline="30000">
                <a:solidFill>
                  <a:srgbClr val="FF0000"/>
                </a:solidFill>
                <a:cs typeface="Times New Roman" pitchFamily="18" charset="0"/>
              </a:rPr>
              <a:t>±</a:t>
            </a:r>
            <a:r>
              <a:rPr lang="zh-TW" altLang="en-US" sz="2000" i="1">
                <a:solidFill>
                  <a:srgbClr val="FF0000"/>
                </a:solidFill>
                <a:cs typeface="Times New Roman" pitchFamily="18" charset="0"/>
              </a:rPr>
              <a:t> </a:t>
            </a:r>
            <a:r>
              <a:rPr lang="zh-TW" altLang="en-US" sz="2000">
                <a:solidFill>
                  <a:srgbClr val="FF0000"/>
                </a:solidFill>
                <a:cs typeface="Times New Roman" pitchFamily="18" charset="0"/>
              </a:rPr>
              <a:t>會比</a:t>
            </a:r>
            <a:r>
              <a:rPr lang="en-US" altLang="zh-TW" sz="2000">
                <a:solidFill>
                  <a:srgbClr val="FF0000"/>
                </a:solidFill>
                <a:cs typeface="Times New Roman" pitchFamily="18" charset="0"/>
              </a:rPr>
              <a:t> </a:t>
            </a:r>
            <a:r>
              <a:rPr lang="el-GR" altLang="zh-TW" sz="2000" i="1">
                <a:solidFill>
                  <a:srgbClr val="FF0000"/>
                </a:solidFill>
                <a:cs typeface="Tahoma" pitchFamily="34" charset="0"/>
              </a:rPr>
              <a:t>γ</a:t>
            </a:r>
            <a:r>
              <a:rPr lang="zh-TW" altLang="en-US" sz="2000" i="1">
                <a:solidFill>
                  <a:srgbClr val="FF0000"/>
                </a:solidFill>
                <a:cs typeface="Tahoma" pitchFamily="34" charset="0"/>
              </a:rPr>
              <a:t> </a:t>
            </a:r>
            <a:r>
              <a:rPr lang="zh-TW" altLang="en-US" sz="2000">
                <a:solidFill>
                  <a:srgbClr val="FF0000"/>
                </a:solidFill>
                <a:cs typeface="Tahoma" pitchFamily="34" charset="0"/>
              </a:rPr>
              <a:t>重如此之多！</a:t>
            </a:r>
          </a:p>
        </p:txBody>
      </p:sp>
      <p:sp>
        <p:nvSpPr>
          <p:cNvPr id="112644" name="文字方塊 13"/>
          <p:cNvSpPr txBox="1">
            <a:spLocks noChangeArrowheads="1"/>
          </p:cNvSpPr>
          <p:nvPr/>
        </p:nvSpPr>
        <p:spPr bwMode="auto">
          <a:xfrm>
            <a:off x="882650" y="3004912"/>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a:cs typeface="Times New Roman" pitchFamily="18" charset="0"/>
              </a:rPr>
              <a:t>光子中有與</a:t>
            </a: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3</a:t>
            </a:r>
            <a:r>
              <a:rPr lang="zh-TW" altLang="en-US" sz="2000">
                <a:cs typeface="Times New Roman" pitchFamily="18" charset="0"/>
              </a:rPr>
              <a:t>的成分</a:t>
            </a:r>
          </a:p>
        </p:txBody>
      </p:sp>
      <p:sp>
        <p:nvSpPr>
          <p:cNvPr id="112645" name="文字方塊 14"/>
          <p:cNvSpPr txBox="1">
            <a:spLocks noChangeArrowheads="1"/>
          </p:cNvSpPr>
          <p:nvPr/>
        </p:nvSpPr>
        <p:spPr bwMode="auto">
          <a:xfrm>
            <a:off x="868363" y="3411312"/>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 </a:t>
            </a:r>
            <a:r>
              <a:rPr lang="zh-TW" altLang="en-US" sz="2000">
                <a:cs typeface="Times New Roman" pitchFamily="18" charset="0"/>
              </a:rPr>
              <a:t>與</a:t>
            </a: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3</a:t>
            </a:r>
            <a:r>
              <a:rPr lang="zh-TW" altLang="en-US" sz="2000">
                <a:cs typeface="Times New Roman" pitchFamily="18" charset="0"/>
              </a:rPr>
              <a:t>三者性質相似！</a:t>
            </a:r>
          </a:p>
        </p:txBody>
      </p:sp>
      <p:sp>
        <p:nvSpPr>
          <p:cNvPr id="16" name="Oval 7"/>
          <p:cNvSpPr>
            <a:spLocks noChangeArrowheads="1"/>
          </p:cNvSpPr>
          <p:nvPr/>
        </p:nvSpPr>
        <p:spPr bwMode="auto">
          <a:xfrm>
            <a:off x="5512705" y="1045482"/>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p:sp>
        <p:nvSpPr>
          <p:cNvPr id="94218" name="文字方塊 2"/>
          <p:cNvSpPr txBox="1">
            <a:spLocks noChangeArrowheads="1"/>
          </p:cNvSpPr>
          <p:nvPr/>
        </p:nvSpPr>
        <p:spPr bwMode="auto">
          <a:xfrm>
            <a:off x="4641850" y="3338287"/>
            <a:ext cx="4325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規範波色子必須無質量，但</a:t>
            </a:r>
            <a:r>
              <a:rPr lang="en-US" altLang="zh-TW" sz="1800" i="1">
                <a:cs typeface="Times New Roman" pitchFamily="18" charset="0"/>
              </a:rPr>
              <a:t>W</a:t>
            </a:r>
            <a:r>
              <a:rPr lang="zh-TW" altLang="en-US" sz="1800">
                <a:cs typeface="Times New Roman" pitchFamily="18" charset="0"/>
              </a:rPr>
              <a:t>是很重的！</a:t>
            </a:r>
          </a:p>
        </p:txBody>
      </p:sp>
      <p:sp>
        <p:nvSpPr>
          <p:cNvPr id="94219" name="文字方塊 3"/>
          <p:cNvSpPr txBox="1">
            <a:spLocks noChangeArrowheads="1"/>
          </p:cNvSpPr>
          <p:nvPr/>
        </p:nvSpPr>
        <p:spPr bwMode="auto">
          <a:xfrm>
            <a:off x="5530850" y="4600349"/>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cs typeface="Times New Roman" pitchFamily="18" charset="0"/>
              </a:rPr>
              <a:t>規範對稱已經被破壞！</a:t>
            </a:r>
          </a:p>
        </p:txBody>
      </p:sp>
      <p:sp>
        <p:nvSpPr>
          <p:cNvPr id="10" name="矩形 16"/>
          <p:cNvSpPr>
            <a:spLocks noChangeArrowheads="1"/>
          </p:cNvSpPr>
          <p:nvPr/>
        </p:nvSpPr>
        <p:spPr bwMode="auto">
          <a:xfrm>
            <a:off x="868363" y="4600905"/>
            <a:ext cx="2640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i="1" dirty="0">
                <a:solidFill>
                  <a:srgbClr val="FF0000"/>
                </a:solidFill>
                <a:latin typeface="+mn-lt"/>
              </a:rPr>
              <a:t>SU</a:t>
            </a:r>
            <a:r>
              <a:rPr lang="en-US" altLang="zh-TW" sz="1800" dirty="0">
                <a:solidFill>
                  <a:srgbClr val="FF0000"/>
                </a:solidFill>
                <a:latin typeface="+mn-lt"/>
              </a:rPr>
              <a:t>(2)</a:t>
            </a:r>
            <a:r>
              <a:rPr lang="zh-TW" altLang="en-US" sz="1800" dirty="0">
                <a:solidFill>
                  <a:srgbClr val="FF0000"/>
                </a:solidFill>
                <a:latin typeface="+mn-lt"/>
              </a:rPr>
              <a:t> </a:t>
            </a:r>
            <a:r>
              <a:rPr lang="zh-TW" altLang="en-US" sz="1800" dirty="0">
                <a:solidFill>
                  <a:srgbClr val="FF0000"/>
                </a:solidFill>
                <a:latin typeface="Tahoma" pitchFamily="34" charset="0"/>
              </a:rPr>
              <a:t>對稱已經被破壞！</a:t>
            </a:r>
            <a:endParaRPr lang="zh-TW" altLang="en-US" sz="1800" dirty="0">
              <a:latin typeface="Tahoma" pitchFamily="34" charset="0"/>
            </a:endParaRPr>
          </a:p>
        </p:txBody>
      </p:sp>
      <p:sp>
        <p:nvSpPr>
          <p:cNvPr id="11" name="矩形 16"/>
          <p:cNvSpPr>
            <a:spLocks noChangeArrowheads="1"/>
          </p:cNvSpPr>
          <p:nvPr/>
        </p:nvSpPr>
        <p:spPr bwMode="auto">
          <a:xfrm>
            <a:off x="2909240" y="5267281"/>
            <a:ext cx="4025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mn-lt"/>
              </a:rPr>
              <a:t>或許</a:t>
            </a:r>
            <a:r>
              <a:rPr lang="en-US" altLang="zh-TW" sz="1800" i="1" dirty="0">
                <a:solidFill>
                  <a:srgbClr val="FF0000"/>
                </a:solidFill>
                <a:latin typeface="+mn-lt"/>
              </a:rPr>
              <a:t>SU</a:t>
            </a:r>
            <a:r>
              <a:rPr lang="en-US" altLang="zh-TW" sz="1800" dirty="0">
                <a:solidFill>
                  <a:srgbClr val="FF0000"/>
                </a:solidFill>
                <a:latin typeface="+mn-lt"/>
              </a:rPr>
              <a:t>(2)</a:t>
            </a:r>
            <a:r>
              <a:rPr lang="zh-TW" altLang="en-US" sz="1800" dirty="0">
                <a:solidFill>
                  <a:srgbClr val="FF0000"/>
                </a:solidFill>
                <a:latin typeface="+mn-lt"/>
              </a:rPr>
              <a:t>規範</a:t>
            </a:r>
            <a:r>
              <a:rPr lang="zh-TW" altLang="en-US" sz="1800" dirty="0">
                <a:solidFill>
                  <a:srgbClr val="FF0000"/>
                </a:solidFill>
                <a:latin typeface="Tahoma" pitchFamily="34" charset="0"/>
              </a:rPr>
              <a:t>對稱是被真空所破壞！</a:t>
            </a:r>
            <a:endParaRPr lang="zh-TW" altLang="en-US" sz="1800" dirty="0">
              <a:latin typeface="Tahoma" pitchFamily="34" charset="0"/>
            </a:endParaRPr>
          </a:p>
        </p:txBody>
      </p:sp>
    </p:spTree>
    <p:extLst>
      <p:ext uri="{BB962C8B-B14F-4D97-AF65-F5344CB8AC3E}">
        <p14:creationId xmlns:p14="http://schemas.microsoft.com/office/powerpoint/2010/main" val="39458900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ubL"/>
          <p:cNvSpPr>
            <a:spLocks noEditPoints="1" noChangeArrowheads="1"/>
          </p:cNvSpPr>
          <p:nvPr/>
        </p:nvSpPr>
        <p:spPr bwMode="auto">
          <a:xfrm>
            <a:off x="709613" y="3529013"/>
            <a:ext cx="2960687" cy="17986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98307"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1025525" y="1185863"/>
            <a:ext cx="8032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773113" y="241300"/>
            <a:ext cx="12239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2562225" y="2098675"/>
            <a:ext cx="8032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2455863" y="1228725"/>
            <a:ext cx="10937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17"/>
          <p:cNvSpPr txBox="1">
            <a:spLocks noChangeArrowheads="1"/>
          </p:cNvSpPr>
          <p:nvPr/>
        </p:nvSpPr>
        <p:spPr bwMode="auto">
          <a:xfrm>
            <a:off x="900113" y="5949950"/>
            <a:ext cx="460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98312" name="Text Box 20"/>
          <p:cNvSpPr txBox="1">
            <a:spLocks noChangeArrowheads="1"/>
          </p:cNvSpPr>
          <p:nvPr/>
        </p:nvSpPr>
        <p:spPr bwMode="auto">
          <a:xfrm>
            <a:off x="3549650" y="2625164"/>
            <a:ext cx="4549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cs typeface="Times New Roman" pitchFamily="18" charset="0"/>
              </a:rPr>
              <a:t>或許是作為基礎的真空使兩者質量不同！</a:t>
            </a:r>
            <a:endParaRPr lang="el-GR" altLang="zh-TW" sz="1800" dirty="0">
              <a:cs typeface="Times New Roman" pitchFamily="18" charset="0"/>
            </a:endParaRPr>
          </a:p>
        </p:txBody>
      </p:sp>
      <p:sp>
        <p:nvSpPr>
          <p:cNvPr id="98313" name="文字方塊 11"/>
          <p:cNvSpPr txBox="1">
            <a:spLocks noChangeArrowheads="1"/>
          </p:cNvSpPr>
          <p:nvPr/>
        </p:nvSpPr>
        <p:spPr bwMode="auto">
          <a:xfrm>
            <a:off x="1554163" y="5557838"/>
            <a:ext cx="646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對稱的能量所得出不對稱的真空破壞了弱力與電磁力的對稱！</a:t>
            </a:r>
          </a:p>
        </p:txBody>
      </p:sp>
    </p:spTree>
    <p:extLst>
      <p:ext uri="{BB962C8B-B14F-4D97-AF65-F5344CB8AC3E}">
        <p14:creationId xmlns:p14="http://schemas.microsoft.com/office/powerpoint/2010/main" val="2463083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文字方塊 2"/>
          <p:cNvSpPr txBox="1">
            <a:spLocks noChangeArrowheads="1"/>
          </p:cNvSpPr>
          <p:nvPr/>
        </p:nvSpPr>
        <p:spPr bwMode="auto">
          <a:xfrm>
            <a:off x="673100" y="647474"/>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對稱的能量，得出不對稱的最低能量真空，將能量的對稱性隱藏起來：</a:t>
            </a:r>
          </a:p>
        </p:txBody>
      </p:sp>
      <p:sp>
        <p:nvSpPr>
          <p:cNvPr id="130052" name="PubL"/>
          <p:cNvSpPr>
            <a:spLocks noEditPoints="1" noChangeArrowheads="1"/>
          </p:cNvSpPr>
          <p:nvPr/>
        </p:nvSpPr>
        <p:spPr bwMode="auto">
          <a:xfrm>
            <a:off x="2987675" y="4410075"/>
            <a:ext cx="2597150"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99333"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3257550" y="2174875"/>
            <a:ext cx="776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2963862" y="1270000"/>
            <a:ext cx="12239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4611687" y="2827338"/>
            <a:ext cx="7556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4443412" y="1981200"/>
            <a:ext cx="10937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流程圖: 打孔紙帶 9"/>
          <p:cNvSpPr/>
          <p:nvPr/>
        </p:nvSpPr>
        <p:spPr>
          <a:xfrm>
            <a:off x="2335212" y="3060700"/>
            <a:ext cx="3759200" cy="3127375"/>
          </a:xfrm>
          <a:prstGeom prst="flowChartPunchedTap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338" name="文字方塊 11"/>
          <p:cNvSpPr txBox="1">
            <a:spLocks noChangeArrowheads="1"/>
          </p:cNvSpPr>
          <p:nvPr/>
        </p:nvSpPr>
        <p:spPr bwMode="auto">
          <a:xfrm>
            <a:off x="6197600" y="4252913"/>
            <a:ext cx="2251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Symmetry is hidden!</a:t>
            </a:r>
            <a:endParaRPr lang="zh-TW" altLang="en-US" sz="1800">
              <a:cs typeface="Times New Roman" pitchFamily="18" charset="0"/>
            </a:endParaRPr>
          </a:p>
        </p:txBody>
      </p:sp>
    </p:spTree>
    <p:extLst>
      <p:ext uri="{BB962C8B-B14F-4D97-AF65-F5344CB8AC3E}">
        <p14:creationId xmlns:p14="http://schemas.microsoft.com/office/powerpoint/2010/main" val="29600639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24464" y="1349675"/>
            <a:ext cx="2542054" cy="369332"/>
          </a:xfrm>
          <a:prstGeom prst="rect">
            <a:avLst/>
          </a:prstGeom>
          <a:noFill/>
        </p:spPr>
        <p:txBody>
          <a:bodyPr wrap="square" rtlCol="0">
            <a:spAutoFit/>
          </a:bodyPr>
          <a:lstStyle/>
          <a:p>
            <a:r>
              <a:rPr lang="zh-TW" altLang="en-US" dirty="0">
                <a:solidFill>
                  <a:srgbClr val="FF0000"/>
                </a:solidFill>
              </a:rPr>
              <a:t>現在開始破壞</a:t>
            </a:r>
            <a:r>
              <a:rPr lang="zh-TW" altLang="en-US" dirty="0">
                <a:solidFill>
                  <a:srgbClr val="FF0000"/>
                </a:solidFill>
                <a:latin typeface="+mn-lt"/>
                <a:cs typeface="Times New Roman" pitchFamily="18" charset="0"/>
              </a:rPr>
              <a:t>對稱</a:t>
            </a:r>
            <a:endParaRPr lang="zh-TW" altLang="en-US" dirty="0">
              <a:solidFill>
                <a:srgbClr val="FF0000"/>
              </a:solidFill>
              <a:latin typeface="+mn-lt"/>
            </a:endParaRPr>
          </a:p>
        </p:txBody>
      </p:sp>
      <p:pic>
        <p:nvPicPr>
          <p:cNvPr id="3" name="Picture 4" descr="deconstruction-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64479" y="1877462"/>
            <a:ext cx="5215042" cy="3911703"/>
          </a:xfrm>
          <a:prstGeom prst="rect">
            <a:avLst/>
          </a:prstGeom>
        </p:spPr>
      </p:pic>
    </p:spTree>
    <p:extLst>
      <p:ext uri="{BB962C8B-B14F-4D97-AF65-F5344CB8AC3E}">
        <p14:creationId xmlns:p14="http://schemas.microsoft.com/office/powerpoint/2010/main" val="7278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文字方塊 5"/>
          <p:cNvSpPr txBox="1">
            <a:spLocks noChangeArrowheads="1"/>
          </p:cNvSpPr>
          <p:nvPr/>
        </p:nvSpPr>
        <p:spPr bwMode="auto">
          <a:xfrm>
            <a:off x="1067735" y="1106520"/>
            <a:ext cx="6691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cs typeface="Times New Roman" pitchFamily="18" charset="0"/>
              </a:rPr>
              <a:t>上下關係類似</a:t>
            </a:r>
            <a:r>
              <a:rPr lang="zh-TW" altLang="en-US" sz="1800" dirty="0">
                <a:cs typeface="Times New Roman" pitchFamily="18" charset="0"/>
              </a:rPr>
              <a:t>其他粒子！</a:t>
            </a:r>
          </a:p>
        </p:txBody>
      </p:sp>
      <mc:AlternateContent xmlns:mc="http://schemas.openxmlformats.org/markup-compatibility/2006" xmlns:a14="http://schemas.microsoft.com/office/drawing/2010/main">
        <mc:Choice Requires="a14">
          <p:sp>
            <p:nvSpPr>
              <p:cNvPr id="11" name="文字方塊 10"/>
              <p:cNvSpPr txBox="1"/>
              <p:nvPr/>
            </p:nvSpPr>
            <p:spPr bwMode="auto">
              <a:xfrm>
                <a:off x="1067735" y="491960"/>
                <a:ext cx="7268386" cy="639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zh-TW" altLang="en-US" dirty="0">
                    <a:latin typeface="Times New Roman" pitchFamily="18" charset="0"/>
                    <a:cs typeface="Times New Roman" pitchFamily="18" charset="0"/>
                  </a:rPr>
                  <a:t>假設有</a:t>
                </a:r>
                <a:r>
                  <a:rPr lang="zh-TW" altLang="en-US" sz="1800" dirty="0">
                    <a:latin typeface="Times New Roman" pitchFamily="18" charset="0"/>
                    <a:cs typeface="Times New Roman" pitchFamily="18" charset="0"/>
                  </a:rPr>
                  <a:t>一個場</a:t>
                </a:r>
                <a:r>
                  <a:rPr lang="zh-TW" altLang="en-US" dirty="0">
                    <a:latin typeface="Times New Roman" pitchFamily="18" charset="0"/>
                    <a:cs typeface="Times New Roman" pitchFamily="18" charset="0"/>
                  </a:rPr>
                  <a:t>：希格斯場</a:t>
                </a:r>
                <a:r>
                  <a:rPr lang="en-US" altLang="zh-TW" sz="1800" dirty="0">
                    <a:latin typeface="Times New Roman" pitchFamily="18" charset="0"/>
                    <a:cs typeface="Times New Roman" pitchFamily="18" charset="0"/>
                  </a:rPr>
                  <a:t> </a:t>
                </a:r>
                <a14:m>
                  <m:oMath xmlns:m="http://schemas.openxmlformats.org/officeDocument/2006/math">
                    <m:r>
                      <a:rPr lang="en-US" altLang="zh-TW" i="1">
                        <a:latin typeface="Cambria Math" panose="02040503050406030204" pitchFamily="18" charset="0"/>
                        <a:cs typeface="Times New Roman" pitchFamily="18" charset="0"/>
                      </a:rPr>
                      <m:t>𝐻</m:t>
                    </m:r>
                    <m:r>
                      <a:rPr lang="en-US" altLang="zh-TW"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𝑥</m:t>
                                  </m:r>
                                </m:e>
                              </m:d>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𝑥</m:t>
                                  </m:r>
                                </m:e>
                              </m:d>
                            </m:e>
                          </m:mr>
                        </m:m>
                      </m:e>
                    </m:d>
                  </m:oMath>
                </a14:m>
                <a:endParaRPr lang="zh-TW" altLang="en-US" sz="1800" dirty="0">
                  <a:latin typeface="Times New Roman" pitchFamily="18" charset="0"/>
                  <a:cs typeface="Times New Roman"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067735" y="491960"/>
                <a:ext cx="7268386" cy="639599"/>
              </a:xfrm>
              <a:prstGeom prst="rect">
                <a:avLst/>
              </a:prstGeom>
              <a:blipFill>
                <a:blip r:embed="rId2"/>
                <a:stretch>
                  <a:fillRect l="-6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5"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0676" t="30598" r="30690" b="42520"/>
          <a:stretch>
            <a:fillRect/>
          </a:stretch>
        </p:blipFill>
        <p:spPr bwMode="auto">
          <a:xfrm>
            <a:off x="2436893" y="1659437"/>
            <a:ext cx="1077864" cy="73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1344" t="56854" r="31073" b="15326"/>
          <a:stretch>
            <a:fillRect/>
          </a:stretch>
        </p:blipFill>
        <p:spPr bwMode="auto">
          <a:xfrm>
            <a:off x="3735208" y="1659437"/>
            <a:ext cx="1033085" cy="7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
          <p:cNvSpPr txBox="1">
            <a:spLocks noChangeArrowheads="1"/>
          </p:cNvSpPr>
          <p:nvPr/>
        </p:nvSpPr>
        <p:spPr bwMode="auto">
          <a:xfrm>
            <a:off x="1074991" y="3985173"/>
            <a:ext cx="612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a:cs typeface="Times New Roman" pitchFamily="18" charset="0"/>
              </a:rPr>
              <a:t>設</a:t>
            </a:r>
            <a:r>
              <a:rPr lang="en-US" altLang="zh-TW" sz="1800" i="1">
                <a:cs typeface="Times New Roman" pitchFamily="18" charset="0"/>
              </a:rPr>
              <a:t>H</a:t>
            </a:r>
            <a:r>
              <a:rPr lang="en-US" altLang="zh-TW" sz="1800" baseline="-25000">
                <a:cs typeface="Times New Roman" pitchFamily="18" charset="0"/>
              </a:rPr>
              <a:t>2</a:t>
            </a:r>
            <a:r>
              <a:rPr lang="zh-TW" altLang="en-US" sz="1800" baseline="-25000" dirty="0">
                <a:cs typeface="Times New Roman" pitchFamily="18" charset="0"/>
              </a:rPr>
              <a:t> </a:t>
            </a:r>
            <a:r>
              <a:rPr lang="zh-TW" altLang="en-US" sz="1800" dirty="0">
                <a:cs typeface="Times New Roman" pitchFamily="18" charset="0"/>
              </a:rPr>
              <a:t>是電中性，</a:t>
            </a:r>
            <a:r>
              <a:rPr lang="en-US" altLang="zh-TW" sz="1800" i="1" dirty="0">
                <a:cs typeface="Times New Roman" pitchFamily="18" charset="0"/>
              </a:rPr>
              <a:t>H</a:t>
            </a:r>
            <a:r>
              <a:rPr lang="en-US" altLang="zh-TW" sz="1800" baseline="-25000" dirty="0">
                <a:cs typeface="Times New Roman" pitchFamily="18" charset="0"/>
              </a:rPr>
              <a:t>1</a:t>
            </a:r>
            <a:r>
              <a:rPr lang="zh-TW" altLang="en-US" sz="1800" baseline="-25000" dirty="0">
                <a:cs typeface="Times New Roman" pitchFamily="18" charset="0"/>
              </a:rPr>
              <a:t> </a:t>
            </a:r>
            <a:r>
              <a:rPr lang="zh-TW" altLang="en-US" sz="1800" dirty="0">
                <a:cs typeface="Times New Roman" pitchFamily="18" charset="0"/>
              </a:rPr>
              <a:t>就是帶電 </a:t>
            </a:r>
            <a:r>
              <a:rPr lang="en-US" altLang="zh-TW" sz="1800" dirty="0">
                <a:cs typeface="Times New Roman" pitchFamily="18" charset="0"/>
              </a:rPr>
              <a:t>1</a:t>
            </a:r>
            <a:r>
              <a:rPr lang="zh-TW" altLang="en-US" sz="1800" dirty="0">
                <a:cs typeface="Times New Roman" pitchFamily="18" charset="0"/>
              </a:rPr>
              <a:t>。</a:t>
            </a:r>
          </a:p>
        </p:txBody>
      </p:sp>
      <p:sp>
        <p:nvSpPr>
          <p:cNvPr id="21" name="文字方塊 2"/>
          <p:cNvSpPr txBox="1">
            <a:spLocks noChangeArrowheads="1"/>
          </p:cNvSpPr>
          <p:nvPr/>
        </p:nvSpPr>
        <p:spPr bwMode="auto">
          <a:xfrm>
            <a:off x="1074991" y="5156902"/>
            <a:ext cx="4240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注意：只有</a:t>
            </a:r>
            <a:r>
              <a:rPr lang="en-US" altLang="zh-TW" sz="1800" i="1" dirty="0">
                <a:cs typeface="Times New Roman" pitchFamily="18" charset="0"/>
              </a:rPr>
              <a:t>H</a:t>
            </a:r>
            <a:r>
              <a:rPr lang="en-US" altLang="zh-TW" sz="1800" baseline="-25000" dirty="0">
                <a:cs typeface="Times New Roman" pitchFamily="18" charset="0"/>
              </a:rPr>
              <a:t>1</a:t>
            </a:r>
            <a:r>
              <a:rPr lang="zh-TW" altLang="en-US" sz="1800" baseline="-25000" dirty="0">
                <a:cs typeface="Times New Roman" pitchFamily="18" charset="0"/>
              </a:rPr>
              <a:t> </a:t>
            </a:r>
            <a:r>
              <a:rPr lang="zh-TW" altLang="en-US" sz="1800" dirty="0">
                <a:cs typeface="Times New Roman" pitchFamily="18" charset="0"/>
              </a:rPr>
              <a:t>與光子有交互作用！</a:t>
            </a:r>
          </a:p>
        </p:txBody>
      </p:sp>
      <p:pic>
        <p:nvPicPr>
          <p:cNvPr id="22" name="Picture 6" descr="e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109" y="3667678"/>
            <a:ext cx="16287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Object 4"/>
          <p:cNvGraphicFramePr>
            <a:graphicFrameLocks noChangeAspect="1"/>
          </p:cNvGraphicFramePr>
          <p:nvPr/>
        </p:nvGraphicFramePr>
        <p:xfrm>
          <a:off x="5960068" y="5825091"/>
          <a:ext cx="676275" cy="368300"/>
        </p:xfrm>
        <a:graphic>
          <a:graphicData uri="http://schemas.openxmlformats.org/presentationml/2006/ole">
            <mc:AlternateContent xmlns:mc="http://schemas.openxmlformats.org/markup-compatibility/2006">
              <mc:Choice xmlns:v="urn:schemas-microsoft-com:vml" Requires="v">
                <p:oleObj name="方程式" r:id="rId5" imgW="419100" imgH="228600" progId="Equation.3">
                  <p:embed/>
                </p:oleObj>
              </mc:Choice>
              <mc:Fallback>
                <p:oleObj name="方程式" r:id="rId5" imgW="419100" imgH="228600" progId="Equation.3">
                  <p:embed/>
                  <p:pic>
                    <p:nvPicPr>
                      <p:cNvPr id="2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068" y="5825091"/>
                        <a:ext cx="676275" cy="368300"/>
                      </a:xfrm>
                      <a:prstGeom prst="rect">
                        <a:avLst/>
                      </a:prstGeom>
                      <a:solidFill>
                        <a:srgbClr val="FFFF99"/>
                      </a:solidFill>
                      <a:ln>
                        <a:noFill/>
                      </a:ln>
                    </p:spPr>
                  </p:pic>
                </p:oleObj>
              </mc:Fallback>
            </mc:AlternateContent>
          </a:graphicData>
        </a:graphic>
      </p:graphicFrame>
      <p:graphicFrame>
        <p:nvGraphicFramePr>
          <p:cNvPr id="24" name="Object 4"/>
          <p:cNvGraphicFramePr>
            <a:graphicFrameLocks noChangeAspect="1"/>
          </p:cNvGraphicFramePr>
          <p:nvPr/>
        </p:nvGraphicFramePr>
        <p:xfrm>
          <a:off x="7242774" y="5846623"/>
          <a:ext cx="676275" cy="368300"/>
        </p:xfrm>
        <a:graphic>
          <a:graphicData uri="http://schemas.openxmlformats.org/presentationml/2006/ole">
            <mc:AlternateContent xmlns:mc="http://schemas.openxmlformats.org/markup-compatibility/2006">
              <mc:Choice xmlns:v="urn:schemas-microsoft-com:vml" Requires="v">
                <p:oleObj name="方程式" r:id="rId7" imgW="419100" imgH="228600" progId="Equation.3">
                  <p:embed/>
                </p:oleObj>
              </mc:Choice>
              <mc:Fallback>
                <p:oleObj name="方程式" r:id="rId7" imgW="419100" imgH="228600" progId="Equation.3">
                  <p:embed/>
                  <p:pic>
                    <p:nvPicPr>
                      <p:cNvPr id="2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774" y="5846623"/>
                        <a:ext cx="676275" cy="368300"/>
                      </a:xfrm>
                      <a:prstGeom prst="rect">
                        <a:avLst/>
                      </a:prstGeom>
                      <a:solidFill>
                        <a:srgbClr val="FFFF99"/>
                      </a:solidFill>
                      <a:ln>
                        <a:noFill/>
                      </a:ln>
                    </p:spPr>
                  </p:pic>
                </p:oleObj>
              </mc:Fallback>
            </mc:AlternateContent>
          </a:graphicData>
        </a:graphic>
      </p:graphicFrame>
      <p:sp>
        <p:nvSpPr>
          <p:cNvPr id="25" name="上-下雙向箭號 24"/>
          <p:cNvSpPr>
            <a:spLocks noChangeArrowheads="1"/>
          </p:cNvSpPr>
          <p:nvPr/>
        </p:nvSpPr>
        <p:spPr bwMode="auto">
          <a:xfrm>
            <a:off x="6157688" y="5071682"/>
            <a:ext cx="323850" cy="796925"/>
          </a:xfrm>
          <a:prstGeom prst="upDownArrow">
            <a:avLst>
              <a:gd name="adj1" fmla="val 50000"/>
              <a:gd name="adj2" fmla="val 50002"/>
            </a:avLst>
          </a:prstGeom>
          <a:solidFill>
            <a:srgbClr val="FF0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mc:AlternateContent xmlns:mc="http://schemas.openxmlformats.org/markup-compatibility/2006" xmlns:a14="http://schemas.microsoft.com/office/drawing/2010/main">
        <mc:Choice Requires="a14">
          <p:sp>
            <p:nvSpPr>
              <p:cNvPr id="26" name="矩形 25"/>
              <p:cNvSpPr/>
              <p:nvPr/>
            </p:nvSpPr>
            <p:spPr>
              <a:xfrm>
                <a:off x="1582383" y="1701098"/>
                <a:ext cx="634059" cy="6016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oMath>
                  </m:oMathPara>
                </a14:m>
                <a:endParaRPr lang="zh-TW" altLang="en-US" dirty="0"/>
              </a:p>
            </p:txBody>
          </p:sp>
        </mc:Choice>
        <mc:Fallback xmlns="">
          <p:sp>
            <p:nvSpPr>
              <p:cNvPr id="26" name="矩形 25"/>
              <p:cNvSpPr>
                <a:spLocks noRot="1" noChangeAspect="1" noMove="1" noResize="1" noEditPoints="1" noAdjustHandles="1" noChangeArrowheads="1" noChangeShapeType="1" noTextEdit="1"/>
              </p:cNvSpPr>
              <p:nvPr/>
            </p:nvSpPr>
            <p:spPr>
              <a:xfrm>
                <a:off x="1582383" y="1701098"/>
                <a:ext cx="634059" cy="601640"/>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1572693" y="4428090"/>
                <a:ext cx="1550067" cy="6016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r>
                        <a:rPr lang="en-US" altLang="zh-TW" b="0" i="1" smtClean="0">
                          <a:latin typeface="Cambria Math"/>
                          <a:ea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𝐻</m:t>
                                    </m:r>
                                  </m:e>
                                  <m:sup>
                                    <m:r>
                                      <a:rPr lang="en-US" altLang="zh-TW" b="0" i="1" smtClean="0">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a:cs typeface="Times New Roman" pitchFamily="18" charset="0"/>
                                      </a:rPr>
                                      <m:t>0</m:t>
                                    </m:r>
                                  </m:sup>
                                </m:sSup>
                              </m:e>
                            </m:mr>
                          </m:m>
                        </m:e>
                      </m:d>
                    </m:oMath>
                  </m:oMathPara>
                </a14:m>
                <a:endParaRPr lang="zh-TW" altLang="en-US" dirty="0"/>
              </a:p>
            </p:txBody>
          </p:sp>
        </mc:Choice>
        <mc:Fallback xmlns="">
          <p:sp>
            <p:nvSpPr>
              <p:cNvPr id="29" name="矩形 28"/>
              <p:cNvSpPr>
                <a:spLocks noRot="1" noChangeAspect="1" noMove="1" noResize="1" noEditPoints="1" noAdjustHandles="1" noChangeArrowheads="1" noChangeShapeType="1" noTextEdit="1"/>
              </p:cNvSpPr>
              <p:nvPr/>
            </p:nvSpPr>
            <p:spPr>
              <a:xfrm>
                <a:off x="1572693" y="4428090"/>
                <a:ext cx="1550067" cy="601640"/>
              </a:xfrm>
              <a:prstGeom prst="rect">
                <a:avLst/>
              </a:prstGeom>
              <a:blipFill rotWithShape="1">
                <a:blip r:embed="rId1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779360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文字方塊 6"/>
          <p:cNvSpPr txBox="1">
            <a:spLocks noChangeArrowheads="1"/>
          </p:cNvSpPr>
          <p:nvPr/>
        </p:nvSpPr>
        <p:spPr bwMode="auto">
          <a:xfrm>
            <a:off x="1733550" y="2784105"/>
            <a:ext cx="5133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光子不會感覺到這個在真空中值不為零的場</a:t>
            </a:r>
            <a:r>
              <a:rPr lang="en-US" altLang="zh-TW" sz="1800" dirty="0">
                <a:cs typeface="Times New Roman" pitchFamily="18" charset="0"/>
              </a:rPr>
              <a:t> </a:t>
            </a:r>
            <a:r>
              <a:rPr lang="en-US" altLang="zh-TW" sz="1800" i="1" dirty="0">
                <a:cs typeface="Times New Roman" pitchFamily="18" charset="0"/>
              </a:rPr>
              <a:t>H</a:t>
            </a:r>
            <a:r>
              <a:rPr lang="en-US" altLang="zh-TW" sz="1800" baseline="30000" dirty="0">
                <a:cs typeface="Times New Roman" pitchFamily="18" charset="0"/>
              </a:rPr>
              <a:t>0</a:t>
            </a:r>
            <a:r>
              <a:rPr lang="en-US" altLang="zh-TW" sz="1800" i="1" dirty="0">
                <a:cs typeface="Times New Roman" pitchFamily="18" charset="0"/>
              </a:rPr>
              <a:t> </a:t>
            </a:r>
            <a:r>
              <a:rPr lang="zh-TW" altLang="en-US" sz="1800" dirty="0">
                <a:cs typeface="Times New Roman" pitchFamily="18" charset="0"/>
              </a:rPr>
              <a:t>，</a:t>
            </a:r>
          </a:p>
        </p:txBody>
      </p:sp>
      <p:sp>
        <p:nvSpPr>
          <p:cNvPr id="118789" name="文字方塊 2"/>
          <p:cNvSpPr txBox="1">
            <a:spLocks noChangeArrowheads="1"/>
          </p:cNvSpPr>
          <p:nvPr/>
        </p:nvSpPr>
        <p:spPr bwMode="auto">
          <a:xfrm>
            <a:off x="1720850" y="2327380"/>
            <a:ext cx="567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兩個希格斯場與光子及</a:t>
            </a:r>
            <a:r>
              <a:rPr lang="en-US" altLang="zh-TW" sz="1800" dirty="0">
                <a:cs typeface="Times New Roman" pitchFamily="18" charset="0"/>
              </a:rPr>
              <a:t> </a:t>
            </a:r>
            <a:r>
              <a:rPr lang="en-US" altLang="zh-TW" sz="1800" i="1" dirty="0">
                <a:cs typeface="Times New Roman" pitchFamily="18" charset="0"/>
              </a:rPr>
              <a:t>W</a:t>
            </a:r>
            <a:r>
              <a:rPr lang="en-US" altLang="zh-TW" sz="1800" dirty="0">
                <a:cs typeface="Times New Roman" pitchFamily="18" charset="0"/>
              </a:rPr>
              <a:t> </a:t>
            </a:r>
            <a:r>
              <a:rPr lang="zh-TW" altLang="en-US" sz="1800" dirty="0">
                <a:cs typeface="Times New Roman" pitchFamily="18" charset="0"/>
              </a:rPr>
              <a:t>的交互作用不同</a:t>
            </a:r>
          </a:p>
        </p:txBody>
      </p:sp>
      <p:sp>
        <p:nvSpPr>
          <p:cNvPr id="2" name="文字方塊 1"/>
          <p:cNvSpPr txBox="1"/>
          <p:nvPr/>
        </p:nvSpPr>
        <p:spPr>
          <a:xfrm>
            <a:off x="1720850" y="3691639"/>
            <a:ext cx="5390638"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但</a:t>
            </a:r>
            <a:r>
              <a:rPr lang="en-US" altLang="zh-TW" dirty="0">
                <a:latin typeface="Tahoma" charset="0"/>
                <a:ea typeface="新細明體" charset="0"/>
                <a:cs typeface="新細明體" charset="0"/>
              </a:rPr>
              <a:t> </a:t>
            </a:r>
            <a:r>
              <a:rPr lang="en-US" altLang="zh-TW" i="1" dirty="0">
                <a:latin typeface="+mn-lt"/>
                <a:ea typeface="新細明體" charset="0"/>
                <a:cs typeface="新細明體" charset="0"/>
              </a:rPr>
              <a:t>W</a:t>
            </a:r>
            <a:r>
              <a:rPr lang="en-US" altLang="zh-TW" dirty="0">
                <a:latin typeface="Tahoma" charset="0"/>
                <a:ea typeface="新細明體" charset="0"/>
                <a:cs typeface="新細明體" charset="0"/>
              </a:rPr>
              <a:t> </a:t>
            </a:r>
            <a:r>
              <a:rPr lang="zh-TW" altLang="en-US" dirty="0">
                <a:latin typeface="Tahoma" charset="0"/>
                <a:ea typeface="新細明體" charset="0"/>
                <a:cs typeface="新細明體" charset="0"/>
              </a:rPr>
              <a:t>就</a:t>
            </a:r>
            <a:r>
              <a:rPr lang="zh-TW" altLang="en-US" dirty="0">
                <a:cs typeface="Times New Roman" pitchFamily="18" charset="0"/>
              </a:rPr>
              <a:t>會感覺到這個在真空中值不為零的場</a:t>
            </a:r>
            <a:r>
              <a:rPr lang="en-US" altLang="zh-TW" dirty="0">
                <a:cs typeface="Times New Roman" pitchFamily="18" charset="0"/>
              </a:rPr>
              <a:t> </a:t>
            </a:r>
            <a:r>
              <a:rPr lang="en-US" altLang="zh-TW" i="1" dirty="0">
                <a:latin typeface="+mn-lt"/>
                <a:cs typeface="Times New Roman" pitchFamily="18" charset="0"/>
              </a:rPr>
              <a:t>H</a:t>
            </a:r>
            <a:r>
              <a:rPr lang="en-US" altLang="zh-TW" baseline="30000" dirty="0">
                <a:latin typeface="+mn-lt"/>
                <a:cs typeface="Times New Roman" pitchFamily="18" charset="0"/>
              </a:rPr>
              <a:t>0</a:t>
            </a:r>
            <a:r>
              <a:rPr lang="en-US" altLang="zh-TW" i="1" dirty="0">
                <a:latin typeface="+mn-lt"/>
                <a:cs typeface="Times New Roman" pitchFamily="18" charset="0"/>
              </a:rPr>
              <a:t> </a:t>
            </a:r>
            <a:endParaRPr lang="zh-TW" altLang="en-US" dirty="0">
              <a:latin typeface="+mn-lt"/>
              <a:ea typeface="新細明體" charset="0"/>
              <a:cs typeface="新細明體" charset="0"/>
            </a:endParaRPr>
          </a:p>
        </p:txBody>
      </p:sp>
      <p:graphicFrame>
        <p:nvGraphicFramePr>
          <p:cNvPr id="14" name="Object 4"/>
          <p:cNvGraphicFramePr>
            <a:graphicFrameLocks noChangeAspect="1"/>
          </p:cNvGraphicFramePr>
          <p:nvPr>
            <p:extLst>
              <p:ext uri="{D42A27DB-BD31-4B8C-83A1-F6EECF244321}">
                <p14:modId xmlns:p14="http://schemas.microsoft.com/office/powerpoint/2010/main" val="4291336067"/>
              </p:ext>
            </p:extLst>
          </p:nvPr>
        </p:nvGraphicFramePr>
        <p:xfrm>
          <a:off x="4664816" y="6371252"/>
          <a:ext cx="676275" cy="368300"/>
        </p:xfrm>
        <a:graphic>
          <a:graphicData uri="http://schemas.openxmlformats.org/presentationml/2006/ole">
            <mc:AlternateContent xmlns:mc="http://schemas.openxmlformats.org/markup-compatibility/2006">
              <mc:Choice xmlns:v="urn:schemas-microsoft-com:vml" Requires="v">
                <p:oleObj name="方程式" r:id="rId2" imgW="419100" imgH="228600" progId="Equation.3">
                  <p:embed/>
                </p:oleObj>
              </mc:Choice>
              <mc:Fallback>
                <p:oleObj name="方程式" r:id="rId2" imgW="419100" imgH="228600" progId="Equation.3">
                  <p:embed/>
                  <p:pic>
                    <p:nvPicPr>
                      <p:cNvPr id="1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816" y="6371252"/>
                        <a:ext cx="676275" cy="368300"/>
                      </a:xfrm>
                      <a:prstGeom prst="rect">
                        <a:avLst/>
                      </a:prstGeom>
                      <a:solidFill>
                        <a:srgbClr val="FFFF99"/>
                      </a:solidFill>
                      <a:ln>
                        <a:noFill/>
                      </a:ln>
                    </p:spPr>
                  </p:pic>
                </p:oleObj>
              </mc:Fallback>
            </mc:AlternateContent>
          </a:graphicData>
        </a:graphic>
      </p:graphicFrame>
      <p:pic>
        <p:nvPicPr>
          <p:cNvPr id="15" name="Picture 2" descr="http://www.quantumdiaries.org/wp-content/uploads/2011/11/W3BtoZgam1-1024x290.png"/>
          <p:cNvPicPr>
            <a:picLocks noChangeAspect="1" noChangeArrowheads="1"/>
          </p:cNvPicPr>
          <p:nvPr/>
        </p:nvPicPr>
        <p:blipFill>
          <a:blip r:embed="rId4">
            <a:extLst>
              <a:ext uri="{28A0092B-C50C-407E-A947-70E740481C1C}">
                <a14:useLocalDpi xmlns:a14="http://schemas.microsoft.com/office/drawing/2010/main" val="0"/>
              </a:ext>
            </a:extLst>
          </a:blip>
          <a:srcRect l="71553"/>
          <a:stretch>
            <a:fillRect/>
          </a:stretch>
        </p:blipFill>
        <p:spPr bwMode="auto">
          <a:xfrm>
            <a:off x="2631228" y="4397811"/>
            <a:ext cx="12223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7"/>
          <p:cNvSpPr>
            <a:spLocks noChangeArrowheads="1"/>
          </p:cNvSpPr>
          <p:nvPr/>
        </p:nvSpPr>
        <p:spPr bwMode="auto">
          <a:xfrm>
            <a:off x="4691309" y="4542889"/>
            <a:ext cx="674291" cy="684925"/>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2000" i="1">
                <a:latin typeface="Times New Roman" pitchFamily="18" charset="0"/>
                <a:cs typeface="Times New Roman" pitchFamily="18" charset="0"/>
              </a:rPr>
              <a:t>W</a:t>
            </a:r>
            <a:r>
              <a:rPr lang="zh-TW" altLang="en-US" sz="2000" i="1">
                <a:latin typeface="Times New Roman" pitchFamily="18" charset="0"/>
                <a:cs typeface="Times New Roman" pitchFamily="18" charset="0"/>
              </a:rPr>
              <a:t> </a:t>
            </a:r>
            <a:r>
              <a:rPr lang="en-US" altLang="zh-TW" sz="2000" baseline="30000">
                <a:latin typeface="Times New Roman" pitchFamily="18" charset="0"/>
                <a:cs typeface="Times New Roman" pitchFamily="18" charset="0"/>
              </a:rPr>
              <a:t>±</a:t>
            </a:r>
            <a:endParaRPr lang="zh-TW" altLang="en-US" sz="2000"/>
          </a:p>
        </p:txBody>
      </p:sp>
      <p:sp>
        <p:nvSpPr>
          <p:cNvPr id="18" name="上-下雙向箭號 17"/>
          <p:cNvSpPr>
            <a:spLocks noChangeArrowheads="1"/>
          </p:cNvSpPr>
          <p:nvPr/>
        </p:nvSpPr>
        <p:spPr bwMode="auto">
          <a:xfrm>
            <a:off x="4866530" y="5334517"/>
            <a:ext cx="323850" cy="968474"/>
          </a:xfrm>
          <a:prstGeom prst="upDownArrow">
            <a:avLst>
              <a:gd name="adj1" fmla="val 50000"/>
              <a:gd name="adj2" fmla="val 50002"/>
            </a:avLst>
          </a:prstGeom>
          <a:solidFill>
            <a:srgbClr val="FF0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3" name="矩形 2"/>
          <p:cNvSpPr/>
          <p:nvPr/>
        </p:nvSpPr>
        <p:spPr>
          <a:xfrm>
            <a:off x="1742141" y="3241862"/>
            <a:ext cx="3877985" cy="369332"/>
          </a:xfrm>
          <a:prstGeom prst="rect">
            <a:avLst/>
          </a:prstGeom>
        </p:spPr>
        <p:txBody>
          <a:bodyPr wrap="none">
            <a:spAutoFit/>
          </a:bodyPr>
          <a:lstStyle/>
          <a:p>
            <a:r>
              <a:rPr lang="zh-TW" altLang="en-US" dirty="0">
                <a:cs typeface="Times New Roman" pitchFamily="18" charset="0"/>
              </a:rPr>
              <a:t>因為它是電中性！與光子沒有作用。</a:t>
            </a:r>
          </a:p>
        </p:txBody>
      </p:sp>
      <mc:AlternateContent xmlns:mc="http://schemas.openxmlformats.org/markup-compatibility/2006" xmlns:a14="http://schemas.microsoft.com/office/drawing/2010/main">
        <mc:Choice Requires="a14">
          <p:sp>
            <p:nvSpPr>
              <p:cNvPr id="4" name="文字方塊 1">
                <a:extLst>
                  <a:ext uri="{FF2B5EF4-FFF2-40B4-BE49-F238E27FC236}">
                    <a16:creationId xmlns:a16="http://schemas.microsoft.com/office/drawing/2014/main" id="{4FCA2E10-0F36-50F8-9102-5FA9708F441D}"/>
                  </a:ext>
                </a:extLst>
              </p:cNvPr>
              <p:cNvSpPr txBox="1">
                <a:spLocks noChangeArrowheads="1"/>
              </p:cNvSpPr>
              <p:nvPr/>
            </p:nvSpPr>
            <p:spPr bwMode="auto">
              <a:xfrm>
                <a:off x="1733550" y="951770"/>
                <a:ext cx="636834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在真空中，希格斯場的值是多少？假設真空中</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a14:m>
                <a:r>
                  <a:rPr lang="zh-TW" altLang="en-US" sz="1800" dirty="0">
                    <a:cs typeface="Times New Roman" pitchFamily="18" charset="0"/>
                  </a:rPr>
                  <a:t>場不為零！</a:t>
                </a:r>
              </a:p>
            </p:txBody>
          </p:sp>
        </mc:Choice>
        <mc:Fallback xmlns="">
          <p:sp>
            <p:nvSpPr>
              <p:cNvPr id="4" name="文字方塊 1">
                <a:extLst>
                  <a:ext uri="{FF2B5EF4-FFF2-40B4-BE49-F238E27FC236}">
                    <a16:creationId xmlns:a16="http://schemas.microsoft.com/office/drawing/2014/main" id="{4FCA2E10-0F36-50F8-9102-5FA9708F441D}"/>
                  </a:ext>
                </a:extLst>
              </p:cNvPr>
              <p:cNvSpPr txBox="1">
                <a:spLocks noRot="1" noChangeAspect="1" noMove="1" noResize="1" noEditPoints="1" noAdjustHandles="1" noChangeArrowheads="1" noChangeShapeType="1" noTextEdit="1"/>
              </p:cNvSpPr>
              <p:nvPr/>
            </p:nvSpPr>
            <p:spPr bwMode="auto">
              <a:xfrm>
                <a:off x="1733550" y="951770"/>
                <a:ext cx="6368345" cy="369332"/>
              </a:xfrm>
              <a:prstGeom prst="rect">
                <a:avLst/>
              </a:prstGeom>
              <a:blipFill>
                <a:blip r:embed="rId5"/>
                <a:stretch>
                  <a:fillRect l="-79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3">
                <a:extLst>
                  <a:ext uri="{FF2B5EF4-FFF2-40B4-BE49-F238E27FC236}">
                    <a16:creationId xmlns:a16="http://schemas.microsoft.com/office/drawing/2014/main" id="{2881EA90-11F3-7941-223A-71101BDB3097}"/>
                  </a:ext>
                </a:extLst>
              </p:cNvPr>
              <p:cNvSpPr/>
              <p:nvPr/>
            </p:nvSpPr>
            <p:spPr>
              <a:xfrm>
                <a:off x="2947011" y="1539898"/>
                <a:ext cx="1717805" cy="57900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𝐻</m:t>
                                    </m:r>
                                  </m:e>
                                  <m:sup>
                                    <m:r>
                                      <a:rPr lang="en-US" altLang="zh-TW" b="0" i="1" smtClean="0">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a:cs typeface="Times New Roman" pitchFamily="18" charset="0"/>
                                      </a:rPr>
                                      <m:t>0</m:t>
                                    </m:r>
                                  </m:sup>
                                </m:sSup>
                              </m:e>
                            </m:mr>
                          </m:m>
                        </m:e>
                      </m:d>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0</m:t>
                                </m:r>
                              </m:e>
                            </m:mr>
                            <m:mr>
                              <m:e>
                                <m:r>
                                  <a:rPr lang="en-US" altLang="zh-TW" b="0" i="1" smtClean="0">
                                    <a:latin typeface="Cambria Math" panose="02040503050406030204" pitchFamily="18" charset="0"/>
                                    <a:cs typeface="Times New Roman" pitchFamily="18" charset="0"/>
                                  </a:rPr>
                                  <m:t>𝑣</m:t>
                                </m:r>
                              </m:e>
                            </m:mr>
                          </m:m>
                        </m:e>
                      </m:d>
                    </m:oMath>
                  </m:oMathPara>
                </a14:m>
                <a:endParaRPr lang="zh-TW" altLang="en-US" dirty="0"/>
              </a:p>
            </p:txBody>
          </p:sp>
        </mc:Choice>
        <mc:Fallback xmlns="">
          <p:sp>
            <p:nvSpPr>
              <p:cNvPr id="5" name="矩形 13">
                <a:extLst>
                  <a:ext uri="{FF2B5EF4-FFF2-40B4-BE49-F238E27FC236}">
                    <a16:creationId xmlns:a16="http://schemas.microsoft.com/office/drawing/2014/main" id="{2881EA90-11F3-7941-223A-71101BDB3097}"/>
                  </a:ext>
                </a:extLst>
              </p:cNvPr>
              <p:cNvSpPr>
                <a:spLocks noRot="1" noChangeAspect="1" noMove="1" noResize="1" noEditPoints="1" noAdjustHandles="1" noChangeArrowheads="1" noChangeShapeType="1" noTextEdit="1"/>
              </p:cNvSpPr>
              <p:nvPr/>
            </p:nvSpPr>
            <p:spPr>
              <a:xfrm>
                <a:off x="2947011" y="1539898"/>
                <a:ext cx="1717805" cy="579005"/>
              </a:xfrm>
              <a:prstGeom prst="rect">
                <a:avLst/>
              </a:prstGeom>
              <a:blipFill>
                <a:blip r:embed="rId6"/>
                <a:stretch>
                  <a:fillRect b="-2128"/>
                </a:stretch>
              </a:blipFill>
            </p:spPr>
            <p:txBody>
              <a:bodyPr/>
              <a:lstStyle/>
              <a:p>
                <a:r>
                  <a:rPr lang="en-US">
                    <a:noFill/>
                  </a:rPr>
                  <a:t> </a:t>
                </a:r>
              </a:p>
            </p:txBody>
          </p:sp>
        </mc:Fallback>
      </mc:AlternateContent>
    </p:spTree>
    <p:extLst>
      <p:ext uri="{BB962C8B-B14F-4D97-AF65-F5344CB8AC3E}">
        <p14:creationId xmlns:p14="http://schemas.microsoft.com/office/powerpoint/2010/main" val="31466788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圖片 5"/>
          <p:cNvPicPr>
            <a:picLocks noChangeAspect="1"/>
          </p:cNvPicPr>
          <p:nvPr/>
        </p:nvPicPr>
        <p:blipFill>
          <a:blip r:embed="rId2">
            <a:extLst>
              <a:ext uri="{28A0092B-C50C-407E-A947-70E740481C1C}">
                <a14:useLocalDpi xmlns:a14="http://schemas.microsoft.com/office/drawing/2010/main" val="0"/>
              </a:ext>
            </a:extLst>
          </a:blip>
          <a:srcRect b="11868"/>
          <a:stretch>
            <a:fillRect/>
          </a:stretch>
        </p:blipFill>
        <p:spPr bwMode="auto">
          <a:xfrm>
            <a:off x="1012825" y="1756709"/>
            <a:ext cx="37417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2" descr="http://www.quantumdiaries.org/wp-content/uploads/2011/11/W3BtoZgam1-1024x290.png"/>
          <p:cNvPicPr>
            <a:picLocks noChangeAspect="1" noChangeArrowheads="1"/>
          </p:cNvPicPr>
          <p:nvPr/>
        </p:nvPicPr>
        <p:blipFill>
          <a:blip r:embed="rId3">
            <a:extLst>
              <a:ext uri="{28A0092B-C50C-407E-A947-70E740481C1C}">
                <a14:useLocalDpi xmlns:a14="http://schemas.microsoft.com/office/drawing/2010/main" val="0"/>
              </a:ext>
            </a:extLst>
          </a:blip>
          <a:srcRect l="71553"/>
          <a:stretch>
            <a:fillRect/>
          </a:stretch>
        </p:blipFill>
        <p:spPr bwMode="auto">
          <a:xfrm>
            <a:off x="201613" y="4383088"/>
            <a:ext cx="1539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p:cNvSpPr>
            <a:spLocks noChangeArrowheads="1"/>
          </p:cNvSpPr>
          <p:nvPr/>
        </p:nvSpPr>
        <p:spPr bwMode="auto">
          <a:xfrm>
            <a:off x="567486" y="2421096"/>
            <a:ext cx="1094443" cy="1063588"/>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2800" i="1">
                <a:latin typeface="Times New Roman" pitchFamily="18" charset="0"/>
                <a:cs typeface="Times New Roman" pitchFamily="18" charset="0"/>
              </a:rPr>
              <a:t>W</a:t>
            </a:r>
            <a:r>
              <a:rPr lang="zh-TW" altLang="en-US" sz="2800" i="1">
                <a:latin typeface="Times New Roman" pitchFamily="18" charset="0"/>
                <a:cs typeface="Times New Roman" pitchFamily="18" charset="0"/>
              </a:rPr>
              <a:t> </a:t>
            </a:r>
            <a:r>
              <a:rPr lang="en-US" altLang="zh-TW" sz="2800" baseline="30000">
                <a:latin typeface="Times New Roman" pitchFamily="18" charset="0"/>
                <a:cs typeface="Times New Roman" pitchFamily="18" charset="0"/>
              </a:rPr>
              <a:t>±</a:t>
            </a:r>
            <a:endParaRPr lang="zh-TW" altLang="en-US" sz="2800"/>
          </a:p>
        </p:txBody>
      </p:sp>
      <p:pic>
        <p:nvPicPr>
          <p:cNvPr id="119816" name="圖片 3"/>
          <p:cNvPicPr>
            <a:picLocks noChangeAspect="1"/>
          </p:cNvPicPr>
          <p:nvPr/>
        </p:nvPicPr>
        <p:blipFill>
          <a:blip r:embed="rId4">
            <a:extLst>
              <a:ext uri="{28A0092B-C50C-407E-A947-70E740481C1C}">
                <a14:useLocalDpi xmlns:a14="http://schemas.microsoft.com/office/drawing/2010/main" val="0"/>
              </a:ext>
            </a:extLst>
          </a:blip>
          <a:srcRect l="3842" t="2310" r="72810" b="12296"/>
          <a:stretch>
            <a:fillRect/>
          </a:stretch>
        </p:blipFill>
        <p:spPr bwMode="auto">
          <a:xfrm>
            <a:off x="6103938" y="1932921"/>
            <a:ext cx="170656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文字方塊 6"/>
          <p:cNvSpPr txBox="1">
            <a:spLocks noChangeArrowheads="1"/>
          </p:cNvSpPr>
          <p:nvPr/>
        </p:nvSpPr>
        <p:spPr bwMode="auto">
          <a:xfrm>
            <a:off x="740568" y="1334185"/>
            <a:ext cx="451563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真空給有作用的</a:t>
            </a:r>
            <a:r>
              <a:rPr lang="en-US" altLang="zh-TW" sz="1800" dirty="0">
                <a:cs typeface="Times New Roman" pitchFamily="18" charset="0"/>
              </a:rPr>
              <a:t> </a:t>
            </a:r>
            <a:r>
              <a:rPr lang="en-US" altLang="zh-TW" sz="1800" i="1" dirty="0">
                <a:cs typeface="Times New Roman" pitchFamily="18" charset="0"/>
              </a:rPr>
              <a:t>W</a:t>
            </a:r>
            <a:r>
              <a:rPr lang="en-US" altLang="zh-TW" sz="1800" dirty="0">
                <a:cs typeface="Times New Roman" pitchFamily="18" charset="0"/>
              </a:rPr>
              <a:t> </a:t>
            </a:r>
            <a:r>
              <a:rPr lang="zh-TW" altLang="en-US" sz="1800" dirty="0">
                <a:cs typeface="Times New Roman" pitchFamily="18" charset="0"/>
              </a:rPr>
              <a:t>一個</a:t>
            </a:r>
            <a:r>
              <a:rPr lang="zh-TW" altLang="en-US" sz="1800" dirty="0">
                <a:solidFill>
                  <a:srgbClr val="FF0000"/>
                </a:solidFill>
                <a:cs typeface="Times New Roman" pitchFamily="18" charset="0"/>
              </a:rPr>
              <a:t>額外的慣性質量</a:t>
            </a:r>
            <a:r>
              <a:rPr lang="zh-TW" altLang="en-US" sz="1800" dirty="0">
                <a:cs typeface="Times New Roman" pitchFamily="18" charset="0"/>
              </a:rPr>
              <a:t>！</a:t>
            </a:r>
          </a:p>
        </p:txBody>
      </p:sp>
      <p:cxnSp>
        <p:nvCxnSpPr>
          <p:cNvPr id="9" name="直線箭頭接點 8"/>
          <p:cNvCxnSpPr>
            <a:cxnSpLocks noChangeShapeType="1"/>
          </p:cNvCxnSpPr>
          <p:nvPr/>
        </p:nvCxnSpPr>
        <p:spPr bwMode="auto">
          <a:xfrm>
            <a:off x="6945313" y="2472671"/>
            <a:ext cx="29686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直線箭頭接點 16"/>
          <p:cNvCxnSpPr>
            <a:cxnSpLocks noChangeShapeType="1"/>
          </p:cNvCxnSpPr>
          <p:nvPr/>
        </p:nvCxnSpPr>
        <p:spPr bwMode="auto">
          <a:xfrm>
            <a:off x="7029450" y="3463271"/>
            <a:ext cx="296863"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直線箭頭接點 15"/>
          <p:cNvCxnSpPr>
            <a:cxnSpLocks noChangeShapeType="1"/>
          </p:cNvCxnSpPr>
          <p:nvPr/>
        </p:nvCxnSpPr>
        <p:spPr bwMode="auto">
          <a:xfrm>
            <a:off x="7458075" y="2933046"/>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橢圓 17"/>
          <p:cNvSpPr/>
          <p:nvPr/>
        </p:nvSpPr>
        <p:spPr>
          <a:xfrm>
            <a:off x="6593679" y="4850787"/>
            <a:ext cx="824209" cy="797088"/>
          </a:xfrm>
          <a:prstGeom prst="ellipse">
            <a:avLst/>
          </a:prstGeom>
          <a:solidFill>
            <a:schemeClr val="accent2">
              <a:lumMod val="20000"/>
              <a:lumOff val="80000"/>
            </a:schemeClr>
          </a:solidFill>
          <a:ln>
            <a:solidFill>
              <a:schemeClr val="accent2"/>
            </a:solidFill>
          </a:ln>
          <a:effectLst>
            <a:outerShdw blurRad="40005" dist="22987" dir="5400000" algn="tl" rotWithShape="0">
              <a:srgbClr val="000000">
                <a:alpha val="35000"/>
              </a:srgbClr>
            </a:outerShdw>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cxnSp>
        <p:nvCxnSpPr>
          <p:cNvPr id="21" name="直線箭頭接點 20"/>
          <p:cNvCxnSpPr>
            <a:cxnSpLocks noChangeShapeType="1"/>
          </p:cNvCxnSpPr>
          <p:nvPr/>
        </p:nvCxnSpPr>
        <p:spPr bwMode="auto">
          <a:xfrm>
            <a:off x="7421563" y="5246034"/>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 name="向右箭號 18"/>
          <p:cNvSpPr>
            <a:spLocks noChangeArrowheads="1"/>
          </p:cNvSpPr>
          <p:nvPr/>
        </p:nvSpPr>
        <p:spPr bwMode="auto">
          <a:xfrm>
            <a:off x="2174875" y="2918759"/>
            <a:ext cx="769938" cy="311150"/>
          </a:xfrm>
          <a:prstGeom prst="rightArrow">
            <a:avLst>
              <a:gd name="adj1" fmla="val 50000"/>
              <a:gd name="adj2" fmla="val 50005"/>
            </a:avLst>
          </a:prstGeom>
          <a:solidFill>
            <a:srgbClr val="008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23" name="向右箭號 22"/>
          <p:cNvSpPr>
            <a:spLocks noChangeArrowheads="1"/>
          </p:cNvSpPr>
          <p:nvPr/>
        </p:nvSpPr>
        <p:spPr bwMode="auto">
          <a:xfrm>
            <a:off x="2233613" y="5044421"/>
            <a:ext cx="769937" cy="309563"/>
          </a:xfrm>
          <a:prstGeom prst="rightArrow">
            <a:avLst>
              <a:gd name="adj1" fmla="val 50000"/>
              <a:gd name="adj2" fmla="val 49997"/>
            </a:avLst>
          </a:prstGeom>
          <a:solidFill>
            <a:srgbClr val="008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mc:AlternateContent xmlns:mc="http://schemas.openxmlformats.org/markup-compatibility/2006" xmlns:a14="http://schemas.microsoft.com/office/drawing/2010/main">
        <mc:Choice Requires="a14">
          <p:sp>
            <p:nvSpPr>
              <p:cNvPr id="119828" name="文字方塊 2"/>
              <p:cNvSpPr txBox="1">
                <a:spLocks noChangeArrowheads="1"/>
              </p:cNvSpPr>
              <p:nvPr/>
            </p:nvSpPr>
            <p:spPr bwMode="auto">
              <a:xfrm>
                <a:off x="740569" y="880223"/>
                <a:ext cx="80438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光子與</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a14:m>
                <a:r>
                  <a:rPr lang="zh-TW" altLang="en-US" sz="1800" dirty="0">
                    <a:latin typeface="Tahoma" pitchFamily="34" charset="0"/>
                  </a:rPr>
                  <a:t>沒有作用，對真空沒有感覺。因此仍然是無質量的。</a:t>
                </a:r>
              </a:p>
            </p:txBody>
          </p:sp>
        </mc:Choice>
        <mc:Fallback xmlns="">
          <p:sp>
            <p:nvSpPr>
              <p:cNvPr id="119828" name="文字方塊 2"/>
              <p:cNvSpPr txBox="1">
                <a:spLocks noRot="1" noChangeAspect="1" noMove="1" noResize="1" noEditPoints="1" noAdjustHandles="1" noChangeArrowheads="1" noChangeShapeType="1" noTextEdit="1"/>
              </p:cNvSpPr>
              <p:nvPr/>
            </p:nvSpPr>
            <p:spPr bwMode="auto">
              <a:xfrm>
                <a:off x="740569" y="880223"/>
                <a:ext cx="8043862" cy="369332"/>
              </a:xfrm>
              <a:prstGeom prst="rect">
                <a:avLst/>
              </a:prstGeom>
              <a:blipFill rotWithShape="1">
                <a:blip r:embed="rId5"/>
                <a:stretch>
                  <a:fillRect l="-606"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0" name="文字方塊 19"/>
          <p:cNvSpPr txBox="1"/>
          <p:nvPr/>
        </p:nvSpPr>
        <p:spPr>
          <a:xfrm>
            <a:off x="740569" y="428000"/>
            <a:ext cx="7796119" cy="369332"/>
          </a:xfrm>
          <a:prstGeom prst="rect">
            <a:avLst/>
          </a:prstGeom>
          <a:noFill/>
        </p:spPr>
        <p:txBody>
          <a:bodyPr wrap="square" rtlCol="0">
            <a:spAutoFit/>
          </a:bodyPr>
          <a:lstStyle/>
          <a:p>
            <a:r>
              <a:rPr lang="zh-TW" altLang="en-US" dirty="0">
                <a:solidFill>
                  <a:srgbClr val="FF0000"/>
                </a:solidFill>
              </a:rPr>
              <a:t>真空中一純量場的值若不為零，可以使與它有作用的規範粒子產生質量。</a:t>
            </a:r>
          </a:p>
        </p:txBody>
      </p:sp>
    </p:spTree>
    <p:extLst>
      <p:ext uri="{BB962C8B-B14F-4D97-AF65-F5344CB8AC3E}">
        <p14:creationId xmlns:p14="http://schemas.microsoft.com/office/powerpoint/2010/main" val="140159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0" y="948387"/>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01961" y="5223135"/>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01961" y="5223135"/>
                <a:ext cx="1546705" cy="307777"/>
              </a:xfrm>
              <a:prstGeom prst="rect">
                <a:avLst/>
              </a:prstGeom>
              <a:blipFill>
                <a:blip r:embed="rId3"/>
                <a:stretch>
                  <a:fillRect l="-3252" r="-813" b="-16000"/>
                </a:stretch>
              </a:blipFill>
            </p:spPr>
            <p:txBody>
              <a:bodyPr/>
              <a:lstStyle/>
              <a:p>
                <a:r>
                  <a:rPr lang="en-US">
                    <a:noFill/>
                  </a:rPr>
                  <a:t> </a:t>
                </a:r>
              </a:p>
            </p:txBody>
          </p:sp>
        </mc:Fallback>
      </mc:AlternateContent>
      <p:sp>
        <p:nvSpPr>
          <p:cNvPr id="7176" name="Text Box 8"/>
          <p:cNvSpPr txBox="1">
            <a:spLocks noChangeArrowheads="1"/>
          </p:cNvSpPr>
          <p:nvPr/>
        </p:nvSpPr>
        <p:spPr bwMode="auto">
          <a:xfrm>
            <a:off x="5121139" y="2598683"/>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16501" y="2670121"/>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187939" y="2670121"/>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597643" y="4200169"/>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30876" y="3241621"/>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687251" y="1955746"/>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45252" y="2312933"/>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31001" y="3241621"/>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15939" y="1812871"/>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687251" y="2098621"/>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44501" y="1812871"/>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21139" y="407916"/>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23221" y="788139"/>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26153" y="1166660"/>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45126" y="5209443"/>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57814" y="513090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69012" y="1590621"/>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489564" y="511121"/>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61001" y="511121"/>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37762" y="1771080"/>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390784" y="1812871"/>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390784" y="1812871"/>
                <a:ext cx="1546705" cy="307777"/>
              </a:xfrm>
              <a:prstGeom prst="rect">
                <a:avLst/>
              </a:prstGeom>
              <a:blipFill>
                <a:blip r:embed="rId4"/>
                <a:stretch>
                  <a:fillRect l="-3252" r="-813" b="-11538"/>
                </a:stretch>
              </a:blipFill>
            </p:spPr>
            <p:txBody>
              <a:bodyPr/>
              <a:lstStyle/>
              <a:p>
                <a:r>
                  <a:rPr lang="en-US">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597643" y="4659750"/>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21139" y="4137521"/>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04475" y="4594939"/>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
        <p:nvSpPr>
          <p:cNvPr id="4" name="文字方塊 52">
            <a:extLst>
              <a:ext uri="{FF2B5EF4-FFF2-40B4-BE49-F238E27FC236}">
                <a16:creationId xmlns:a16="http://schemas.microsoft.com/office/drawing/2014/main" id="{DC65E719-B2A6-47C6-F84E-44E5B8A7416B}"/>
              </a:ext>
            </a:extLst>
          </p:cNvPr>
          <p:cNvSpPr txBox="1">
            <a:spLocks noChangeArrowheads="1"/>
          </p:cNvSpPr>
          <p:nvPr/>
        </p:nvSpPr>
        <p:spPr bwMode="auto">
          <a:xfrm>
            <a:off x="687251" y="5903655"/>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mass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1136650"/>
            <a:ext cx="3706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5"/>
          <p:cNvSpPr txBox="1">
            <a:spLocks noChangeArrowheads="1"/>
          </p:cNvSpPr>
          <p:nvPr/>
        </p:nvSpPr>
        <p:spPr bwMode="auto">
          <a:xfrm>
            <a:off x="1768475" y="547688"/>
            <a:ext cx="6053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a:solidFill>
                  <a:srgbClr val="FF0000"/>
                </a:solidFill>
              </a:rPr>
              <a:t>為什麼</a:t>
            </a:r>
            <a:r>
              <a:rPr lang="en-US" altLang="zh-TW" sz="2000">
                <a:solidFill>
                  <a:srgbClr val="FF0000"/>
                </a:solidFill>
              </a:rPr>
              <a:t> </a:t>
            </a:r>
            <a:r>
              <a:rPr lang="en-US" altLang="zh-TW" sz="2000" i="1">
                <a:solidFill>
                  <a:srgbClr val="FF0000"/>
                </a:solidFill>
              </a:rPr>
              <a:t>W</a:t>
            </a:r>
            <a:r>
              <a:rPr lang="en-US" altLang="zh-TW" sz="2000">
                <a:solidFill>
                  <a:srgbClr val="FF0000"/>
                </a:solidFill>
              </a:rPr>
              <a:t> </a:t>
            </a:r>
            <a:r>
              <a:rPr lang="zh-TW" altLang="en-US" sz="2000">
                <a:solidFill>
                  <a:srgbClr val="FF0000"/>
                </a:solidFill>
              </a:rPr>
              <a:t>比</a:t>
            </a:r>
            <a:r>
              <a:rPr lang="en-US" altLang="zh-TW" sz="2000">
                <a:solidFill>
                  <a:srgbClr val="FF0000"/>
                </a:solidFill>
              </a:rPr>
              <a:t> </a:t>
            </a:r>
            <a:r>
              <a:rPr lang="el-GR" altLang="zh-TW" sz="2000" i="1">
                <a:solidFill>
                  <a:srgbClr val="FF0000"/>
                </a:solidFill>
                <a:cs typeface="Tahoma" pitchFamily="34" charset="0"/>
              </a:rPr>
              <a:t>γ</a:t>
            </a:r>
            <a:r>
              <a:rPr lang="en-US" altLang="zh-TW" sz="2000">
                <a:solidFill>
                  <a:srgbClr val="FF0000"/>
                </a:solidFill>
                <a:cs typeface="Tahoma" pitchFamily="34" charset="0"/>
              </a:rPr>
              <a:t> </a:t>
            </a:r>
            <a:r>
              <a:rPr lang="zh-TW" altLang="en-US" sz="2000">
                <a:solidFill>
                  <a:srgbClr val="FF0000"/>
                </a:solidFill>
                <a:cs typeface="Tahoma" pitchFamily="34" charset="0"/>
              </a:rPr>
              <a:t>重</a:t>
            </a:r>
            <a:r>
              <a:rPr lang="en-US" altLang="zh-TW" sz="2000">
                <a:solidFill>
                  <a:srgbClr val="FF0000"/>
                </a:solidFill>
                <a:cs typeface="Tahoma" pitchFamily="34" charset="0"/>
              </a:rPr>
              <a:t>?</a:t>
            </a:r>
            <a:endParaRPr lang="zh-TW" altLang="en-US" sz="2000">
              <a:solidFill>
                <a:srgbClr val="FF0000"/>
              </a:solidFill>
              <a:cs typeface="Tahoma" pitchFamily="34" charset="0"/>
            </a:endParaRPr>
          </a:p>
        </p:txBody>
      </p:sp>
      <p:sp>
        <p:nvSpPr>
          <p:cNvPr id="152582" name="Line 6"/>
          <p:cNvSpPr>
            <a:spLocks noChangeShapeType="1"/>
          </p:cNvSpPr>
          <p:nvPr/>
        </p:nvSpPr>
        <p:spPr bwMode="auto">
          <a:xfrm flipV="1">
            <a:off x="3795713" y="3654425"/>
            <a:ext cx="1935162" cy="1736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2583" name="Line 7"/>
          <p:cNvSpPr>
            <a:spLocks noChangeShapeType="1"/>
          </p:cNvSpPr>
          <p:nvPr/>
        </p:nvSpPr>
        <p:spPr bwMode="auto">
          <a:xfrm flipV="1">
            <a:off x="2597150" y="3028950"/>
            <a:ext cx="708025" cy="2374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0838" name="Text Box 8"/>
          <p:cNvSpPr txBox="1">
            <a:spLocks noChangeArrowheads="1"/>
          </p:cNvSpPr>
          <p:nvPr/>
        </p:nvSpPr>
        <p:spPr bwMode="auto">
          <a:xfrm>
            <a:off x="1346200" y="5351463"/>
            <a:ext cx="728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b="1">
                <a:solidFill>
                  <a:srgbClr val="FF0000"/>
                </a:solidFill>
              </a:rPr>
              <a:t>或許是</a:t>
            </a:r>
            <a:r>
              <a:rPr lang="en-US" altLang="zh-TW" sz="2000" b="1">
                <a:solidFill>
                  <a:srgbClr val="FF0000"/>
                </a:solidFill>
              </a:rPr>
              <a:t> </a:t>
            </a:r>
            <a:r>
              <a:rPr lang="en-US" altLang="zh-TW" sz="2000" b="1" i="1">
                <a:solidFill>
                  <a:srgbClr val="FF0000"/>
                </a:solidFill>
              </a:rPr>
              <a:t>W</a:t>
            </a:r>
            <a:r>
              <a:rPr lang="en-US" altLang="zh-TW" sz="2000" b="1">
                <a:solidFill>
                  <a:srgbClr val="FF0000"/>
                </a:solidFill>
              </a:rPr>
              <a:t> </a:t>
            </a:r>
            <a:r>
              <a:rPr lang="zh-TW" altLang="en-US" sz="2000" b="1">
                <a:solidFill>
                  <a:srgbClr val="FF0000"/>
                </a:solidFill>
              </a:rPr>
              <a:t>的基礎與</a:t>
            </a:r>
            <a:r>
              <a:rPr lang="en-US" altLang="zh-TW" sz="2000" b="1">
                <a:solidFill>
                  <a:srgbClr val="FF0000"/>
                </a:solidFill>
              </a:rPr>
              <a:t> </a:t>
            </a:r>
            <a:r>
              <a:rPr lang="el-GR" altLang="zh-TW" sz="2000" b="1" i="1">
                <a:solidFill>
                  <a:srgbClr val="FF0000"/>
                </a:solidFill>
                <a:cs typeface="Tahoma" pitchFamily="34" charset="0"/>
              </a:rPr>
              <a:t>γ</a:t>
            </a:r>
            <a:r>
              <a:rPr lang="en-US" altLang="zh-TW" sz="2000" b="1">
                <a:solidFill>
                  <a:srgbClr val="FF0000"/>
                </a:solidFill>
                <a:cs typeface="Tahoma" pitchFamily="34" charset="0"/>
              </a:rPr>
              <a:t> </a:t>
            </a:r>
            <a:r>
              <a:rPr lang="zh-TW" altLang="en-US" sz="2000" b="1">
                <a:solidFill>
                  <a:srgbClr val="FF0000"/>
                </a:solidFill>
                <a:cs typeface="Tahoma" pitchFamily="34" charset="0"/>
              </a:rPr>
              <a:t>的基礎不同</a:t>
            </a:r>
            <a:r>
              <a:rPr lang="en-US" altLang="zh-TW" sz="2000" b="1">
                <a:solidFill>
                  <a:srgbClr val="FF0000"/>
                </a:solidFill>
                <a:cs typeface="Tahoma" pitchFamily="34" charset="0"/>
              </a:rPr>
              <a:t>!!!!!!! </a:t>
            </a:r>
            <a:r>
              <a:rPr lang="zh-TW" altLang="en-US" sz="2000" b="1">
                <a:solidFill>
                  <a:srgbClr val="FF0000"/>
                </a:solidFill>
                <a:cs typeface="Tahoma" pitchFamily="34" charset="0"/>
              </a:rPr>
              <a:t>基礎就是真空。</a:t>
            </a:r>
            <a:endParaRPr lang="en-US" altLang="zh-TW" sz="2000" b="1">
              <a:solidFill>
                <a:srgbClr val="FF0000"/>
              </a:solidFill>
              <a:cs typeface="Tahoma" pitchFamily="34" charset="0"/>
            </a:endParaRPr>
          </a:p>
        </p:txBody>
      </p:sp>
      <p:sp>
        <p:nvSpPr>
          <p:cNvPr id="120839" name="文字方塊 1"/>
          <p:cNvSpPr txBox="1">
            <a:spLocks noChangeArrowheads="1"/>
          </p:cNvSpPr>
          <p:nvPr/>
        </p:nvSpPr>
        <p:spPr bwMode="auto">
          <a:xfrm>
            <a:off x="1354138" y="5784850"/>
            <a:ext cx="6462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真空只有一個，但兩個粒子對真空的感覺不同。</a:t>
            </a:r>
          </a:p>
        </p:txBody>
      </p:sp>
    </p:spTree>
    <p:extLst>
      <p:ext uri="{BB962C8B-B14F-4D97-AF65-F5344CB8AC3E}">
        <p14:creationId xmlns:p14="http://schemas.microsoft.com/office/powerpoint/2010/main" val="15719492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ubL"/>
          <p:cNvSpPr>
            <a:spLocks noEditPoints="1" noChangeArrowheads="1"/>
          </p:cNvSpPr>
          <p:nvPr/>
        </p:nvSpPr>
        <p:spPr bwMode="auto">
          <a:xfrm>
            <a:off x="916997" y="3965385"/>
            <a:ext cx="2960688" cy="17986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121859"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1232910" y="1622235"/>
            <a:ext cx="8032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980497" y="677672"/>
            <a:ext cx="12239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2769610" y="2535047"/>
            <a:ext cx="8032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2663247" y="1665097"/>
            <a:ext cx="10937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Line 13"/>
          <p:cNvSpPr>
            <a:spLocks noChangeShapeType="1"/>
          </p:cNvSpPr>
          <p:nvPr/>
        </p:nvSpPr>
        <p:spPr bwMode="auto">
          <a:xfrm flipH="1" flipV="1">
            <a:off x="3601460" y="5298885"/>
            <a:ext cx="1524000" cy="6810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4" name="Text Box 14"/>
          <p:cNvSpPr txBox="1">
            <a:spLocks noChangeArrowheads="1"/>
          </p:cNvSpPr>
          <p:nvPr/>
        </p:nvSpPr>
        <p:spPr bwMode="auto">
          <a:xfrm>
            <a:off x="5125460" y="5779897"/>
            <a:ext cx="366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000" dirty="0">
                <a:solidFill>
                  <a:srgbClr val="FF0000"/>
                </a:solidFill>
              </a:rPr>
              <a:t>Higgs Fields in Vacuum</a:t>
            </a:r>
          </a:p>
        </p:txBody>
      </p:sp>
      <p:sp>
        <p:nvSpPr>
          <p:cNvPr id="121865" name="Text Box 15"/>
          <p:cNvSpPr txBox="1">
            <a:spLocks noChangeArrowheads="1"/>
          </p:cNvSpPr>
          <p:nvPr/>
        </p:nvSpPr>
        <p:spPr bwMode="auto">
          <a:xfrm>
            <a:off x="3960812" y="1636761"/>
            <a:ext cx="5024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400" dirty="0">
                <a:solidFill>
                  <a:srgbClr val="FF0000"/>
                </a:solidFill>
              </a:rPr>
              <a:t>Spontaneous Symmetry Breaking</a:t>
            </a:r>
          </a:p>
        </p:txBody>
      </p:sp>
      <p:sp>
        <p:nvSpPr>
          <p:cNvPr id="121867" name="Text Box 20"/>
          <p:cNvSpPr txBox="1">
            <a:spLocks noChangeArrowheads="1"/>
          </p:cNvSpPr>
          <p:nvPr/>
        </p:nvSpPr>
        <p:spPr bwMode="auto">
          <a:xfrm>
            <a:off x="2474335" y="707835"/>
            <a:ext cx="5812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latin typeface="Tahoma" pitchFamily="34" charset="0"/>
              </a:rPr>
              <a:t>希格斯場提供真空一個結構，使得真空中的</a:t>
            </a:r>
            <a:r>
              <a:rPr lang="en-US" altLang="zh-TW" sz="1800" dirty="0">
                <a:latin typeface="Tahoma" pitchFamily="34" charset="0"/>
              </a:rPr>
              <a:t> </a:t>
            </a:r>
            <a:r>
              <a:rPr lang="en-US" altLang="zh-TW" sz="1800" i="1" dirty="0">
                <a:cs typeface="Times New Roman" pitchFamily="18" charset="0"/>
              </a:rPr>
              <a:t>W</a:t>
            </a:r>
            <a:r>
              <a:rPr lang="en-US" altLang="zh-TW" sz="1800" dirty="0">
                <a:latin typeface="Tahoma" pitchFamily="34" charset="0"/>
                <a:cs typeface="Times New Roman" pitchFamily="18" charset="0"/>
              </a:rPr>
              <a:t> </a:t>
            </a:r>
            <a:r>
              <a:rPr lang="zh-TW" altLang="en-US" sz="1800" dirty="0">
                <a:latin typeface="Tahoma" pitchFamily="34" charset="0"/>
                <a:cs typeface="Times New Roman" pitchFamily="18" charset="0"/>
              </a:rPr>
              <a:t>比 </a:t>
            </a:r>
            <a:r>
              <a:rPr lang="el-GR" altLang="zh-TW" sz="1800" i="1" dirty="0">
                <a:latin typeface="+mn-lt"/>
                <a:cs typeface="Times New Roman" pitchFamily="18" charset="0"/>
              </a:rPr>
              <a:t>γ</a:t>
            </a:r>
            <a:r>
              <a:rPr lang="zh-TW" altLang="en-US" sz="1800" dirty="0">
                <a:latin typeface="Tahoma" pitchFamily="34" charset="0"/>
                <a:cs typeface="Times New Roman" pitchFamily="18" charset="0"/>
              </a:rPr>
              <a:t> 重</a:t>
            </a:r>
            <a:r>
              <a:rPr lang="en-US" altLang="zh-TW" sz="1800" dirty="0">
                <a:latin typeface="Tahoma" pitchFamily="34" charset="0"/>
                <a:cs typeface="Times New Roman" pitchFamily="18" charset="0"/>
              </a:rPr>
              <a:t>.</a:t>
            </a:r>
          </a:p>
        </p:txBody>
      </p:sp>
      <p:pic>
        <p:nvPicPr>
          <p:cNvPr id="14" name="Picture 6" descr="Higgs-Barut-Namb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729" y="2699164"/>
            <a:ext cx="3596368" cy="253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9843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圖片 2" descr="higgs5.jpg"/>
          <p:cNvPicPr>
            <a:picLocks noChangeAspect="1"/>
          </p:cNvPicPr>
          <p:nvPr/>
        </p:nvPicPr>
        <p:blipFill>
          <a:blip r:embed="rId2">
            <a:extLst>
              <a:ext uri="{28A0092B-C50C-407E-A947-70E740481C1C}">
                <a14:useLocalDpi xmlns:a14="http://schemas.microsoft.com/office/drawing/2010/main" val="0"/>
              </a:ext>
            </a:extLst>
          </a:blip>
          <a:srcRect l="5963" t="16931" r="4713" b="11958"/>
          <a:stretch>
            <a:fillRect/>
          </a:stretch>
        </p:blipFill>
        <p:spPr bwMode="auto">
          <a:xfrm>
            <a:off x="3349625" y="304800"/>
            <a:ext cx="489267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http://www.google.com/url?source=imglanding&amp;ct=img&amp;q=http://www.nndb.com/people/945/000099648/steven-weinberg-1-sized.jpg&amp;sa=X&amp;ei=Htx8UNOEIITumAW1zYDYBw&amp;ved=0CAsQ8wc4Hg&amp;usg=AFQjCNH4UmPPUpptr0-GZYZ9hkexFJkX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454025"/>
            <a:ext cx="268446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矩形 4"/>
          <p:cNvSpPr>
            <a:spLocks noChangeArrowheads="1"/>
          </p:cNvSpPr>
          <p:nvPr/>
        </p:nvSpPr>
        <p:spPr bwMode="auto">
          <a:xfrm>
            <a:off x="800100" y="4114800"/>
            <a:ext cx="1754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mn-lt"/>
              </a:rPr>
              <a:t>Steven Weinberg</a:t>
            </a:r>
            <a:endParaRPr lang="zh-TW" altLang="en-US" sz="1800" dirty="0">
              <a:latin typeface="+mn-lt"/>
            </a:endParaRPr>
          </a:p>
        </p:txBody>
      </p:sp>
      <p:sp>
        <p:nvSpPr>
          <p:cNvPr id="139269" name="文字方塊 5"/>
          <p:cNvSpPr txBox="1">
            <a:spLocks noChangeArrowheads="1"/>
          </p:cNvSpPr>
          <p:nvPr/>
        </p:nvSpPr>
        <p:spPr bwMode="auto">
          <a:xfrm>
            <a:off x="2017713" y="6154738"/>
            <a:ext cx="541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的確，</a:t>
            </a:r>
            <a:r>
              <a:rPr lang="en-US" altLang="zh-TW" sz="1800" i="1" dirty="0">
                <a:cs typeface="Times New Roman" pitchFamily="18" charset="0"/>
              </a:rPr>
              <a:t>W</a:t>
            </a:r>
            <a:r>
              <a:rPr lang="zh-TW" altLang="en-US" sz="1800" i="1" dirty="0">
                <a:cs typeface="Times New Roman" pitchFamily="18" charset="0"/>
              </a:rPr>
              <a:t> </a:t>
            </a:r>
            <a:r>
              <a:rPr lang="zh-TW" altLang="en-US" sz="1800" dirty="0">
                <a:cs typeface="Times New Roman" pitchFamily="18" charset="0"/>
              </a:rPr>
              <a:t>和 </a:t>
            </a:r>
            <a:r>
              <a:rPr lang="en-US" altLang="zh-TW" sz="1800" i="1" dirty="0">
                <a:cs typeface="Times New Roman" pitchFamily="18" charset="0"/>
              </a:rPr>
              <a:t>Z</a:t>
            </a:r>
            <a:r>
              <a:rPr lang="zh-TW" altLang="en-US" sz="1800" i="1" dirty="0">
                <a:cs typeface="Times New Roman" pitchFamily="18" charset="0"/>
              </a:rPr>
              <a:t> </a:t>
            </a:r>
            <a:r>
              <a:rPr lang="zh-TW" altLang="en-US" sz="1800" dirty="0">
                <a:cs typeface="Times New Roman" pitchFamily="18" charset="0"/>
              </a:rPr>
              <a:t>得到該有的質量，而光子仍是無質量！</a:t>
            </a:r>
          </a:p>
        </p:txBody>
      </p:sp>
    </p:spTree>
    <p:extLst>
      <p:ext uri="{BB962C8B-B14F-4D97-AF65-F5344CB8AC3E}">
        <p14:creationId xmlns:p14="http://schemas.microsoft.com/office/powerpoint/2010/main" val="1164419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ext Box 4"/>
          <p:cNvSpPr txBox="1">
            <a:spLocks noChangeArrowheads="1"/>
          </p:cNvSpPr>
          <p:nvPr/>
        </p:nvSpPr>
        <p:spPr bwMode="auto">
          <a:xfrm>
            <a:off x="839788" y="5586413"/>
            <a:ext cx="6777037" cy="884237"/>
          </a:xfrm>
          <a:prstGeom prst="rect">
            <a:avLst/>
          </a:prstGeom>
          <a:noFill/>
          <a:ln w="9525">
            <a:noFill/>
            <a:miter lim="800000"/>
            <a:headEnd/>
            <a:tailEnd/>
          </a:ln>
          <a:effec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defRPr/>
            </a:pPr>
            <a:r>
              <a:rPr lang="en-US" altLang="zh-TW">
                <a:solidFill>
                  <a:srgbClr val="FF0000"/>
                </a:solidFill>
                <a:latin typeface="Times New Roman" pitchFamily="18" charset="0"/>
              </a:rPr>
              <a:t>Electromagnetic and weak interactions are unified into </a:t>
            </a:r>
            <a:r>
              <a:rPr lang="en-US" altLang="zh-TW" sz="2800" b="1">
                <a:solidFill>
                  <a:srgbClr val="FF0000"/>
                </a:solidFill>
                <a:effectLst>
                  <a:outerShdw blurRad="38100" dist="38100" dir="2700000" algn="tl">
                    <a:srgbClr val="000000"/>
                  </a:outerShdw>
                </a:effectLst>
                <a:latin typeface="Times New Roman" pitchFamily="18" charset="0"/>
              </a:rPr>
              <a:t>Electroweak</a:t>
            </a:r>
            <a:r>
              <a:rPr lang="en-US" altLang="zh-TW">
                <a:solidFill>
                  <a:srgbClr val="FF0000"/>
                </a:solidFill>
                <a:latin typeface="Times New Roman" pitchFamily="18" charset="0"/>
              </a:rPr>
              <a:t>.</a:t>
            </a:r>
            <a:endParaRPr lang="zh-TW" altLang="en-US">
              <a:solidFill>
                <a:srgbClr val="FF0000"/>
              </a:solidFill>
              <a:latin typeface="Times New Roman" pitchFamily="18" charset="0"/>
            </a:endParaRPr>
          </a:p>
        </p:txBody>
      </p:sp>
      <p:pic>
        <p:nvPicPr>
          <p:cNvPr id="134147" name="Picture 5" descr="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2897188"/>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6" descr="e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048000"/>
            <a:ext cx="1905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ew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2027238"/>
            <a:ext cx="1919287"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glash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659493"/>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9" descr="sa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476" y="672193"/>
            <a:ext cx="1303337"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10" descr="weinbe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376" y="699181"/>
            <a:ext cx="130333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Text Box 11"/>
          <p:cNvSpPr txBox="1">
            <a:spLocks noChangeArrowheads="1"/>
          </p:cNvSpPr>
          <p:nvPr/>
        </p:nvSpPr>
        <p:spPr bwMode="auto">
          <a:xfrm>
            <a:off x="5061857" y="922338"/>
            <a:ext cx="37186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latin typeface="+mn-lt"/>
              </a:rPr>
              <a:t>Glashow, Weinberg and Salem: </a:t>
            </a:r>
            <a:r>
              <a:rPr lang="en-US" altLang="zh-TW" sz="1800" dirty="0">
                <a:latin typeface="Tahoma" pitchFamily="34" charset="0"/>
              </a:rPr>
              <a:t>  </a:t>
            </a:r>
          </a:p>
          <a:p>
            <a:pPr eaLnBrk="1" hangingPunct="1">
              <a:spcBef>
                <a:spcPct val="50000"/>
              </a:spcBef>
              <a:buClrTx/>
              <a:buSzTx/>
              <a:buFontTx/>
              <a:buNone/>
            </a:pPr>
            <a:r>
              <a:rPr lang="en-US" altLang="zh-TW" sz="2400" b="1" dirty="0">
                <a:solidFill>
                  <a:schemeClr val="folHlink"/>
                </a:solidFill>
              </a:rPr>
              <a:t>Standard Model</a:t>
            </a:r>
          </a:p>
        </p:txBody>
      </p:sp>
      <p:sp>
        <p:nvSpPr>
          <p:cNvPr id="134154" name="Text Box 12"/>
          <p:cNvSpPr txBox="1">
            <a:spLocks noChangeArrowheads="1"/>
          </p:cNvSpPr>
          <p:nvPr/>
        </p:nvSpPr>
        <p:spPr bwMode="auto">
          <a:xfrm>
            <a:off x="2111376" y="4826000"/>
            <a:ext cx="1306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latin typeface="+mn-lt"/>
              </a:rPr>
              <a:t>Twins</a:t>
            </a:r>
          </a:p>
        </p:txBody>
      </p:sp>
      <p:sp>
        <p:nvSpPr>
          <p:cNvPr id="134155" name="Text Box 13"/>
          <p:cNvSpPr txBox="1">
            <a:spLocks noChangeArrowheads="1"/>
          </p:cNvSpPr>
          <p:nvPr/>
        </p:nvSpPr>
        <p:spPr bwMode="auto">
          <a:xfrm>
            <a:off x="4354286" y="4281488"/>
            <a:ext cx="2322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latin typeface="+mn-lt"/>
              </a:rPr>
              <a:t>Different aspects of the same interaction.</a:t>
            </a:r>
          </a:p>
        </p:txBody>
      </p:sp>
    </p:spTree>
    <p:extLst>
      <p:ext uri="{BB962C8B-B14F-4D97-AF65-F5344CB8AC3E}">
        <p14:creationId xmlns:p14="http://schemas.microsoft.com/office/powerpoint/2010/main" val="41971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559"/>
                                        </p:tgtEl>
                                        <p:attrNameLst>
                                          <p:attrName>style.visibility</p:attrName>
                                        </p:attrNameLst>
                                      </p:cBhvr>
                                      <p:to>
                                        <p:strVal val="visible"/>
                                      </p:to>
                                    </p:set>
                                    <p:anim calcmode="lin" valueType="num">
                                      <p:cBhvr additive="base">
                                        <p:cTn id="7" dur="500" fill="hold"/>
                                        <p:tgtEl>
                                          <p:spTgt spid="151559"/>
                                        </p:tgtEl>
                                        <p:attrNameLst>
                                          <p:attrName>ppt_x</p:attrName>
                                        </p:attrNameLst>
                                      </p:cBhvr>
                                      <p:tavLst>
                                        <p:tav tm="0">
                                          <p:val>
                                            <p:strVal val="#ppt_x"/>
                                          </p:val>
                                        </p:tav>
                                        <p:tav tm="100000">
                                          <p:val>
                                            <p:strVal val="#ppt_x"/>
                                          </p:val>
                                        </p:tav>
                                      </p:tavLst>
                                    </p:anim>
                                    <p:anim calcmode="lin" valueType="num">
                                      <p:cBhvr additive="base">
                                        <p:cTn id="8" dur="500" fill="hold"/>
                                        <p:tgtEl>
                                          <p:spTgt spid="1515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556"/>
                                        </p:tgtEl>
                                        <p:attrNameLst>
                                          <p:attrName>style.visibility</p:attrName>
                                        </p:attrNameLst>
                                      </p:cBhvr>
                                      <p:to>
                                        <p:strVal val="visible"/>
                                      </p:to>
                                    </p:set>
                                    <p:anim calcmode="lin" valueType="num">
                                      <p:cBhvr additive="base">
                                        <p:cTn id="13" dur="500" fill="hold"/>
                                        <p:tgtEl>
                                          <p:spTgt spid="151556"/>
                                        </p:tgtEl>
                                        <p:attrNameLst>
                                          <p:attrName>ppt_x</p:attrName>
                                        </p:attrNameLst>
                                      </p:cBhvr>
                                      <p:tavLst>
                                        <p:tav tm="0">
                                          <p:val>
                                            <p:strVal val="#ppt_x"/>
                                          </p:val>
                                        </p:tav>
                                        <p:tav tm="100000">
                                          <p:val>
                                            <p:strVal val="#ppt_x"/>
                                          </p:val>
                                        </p:tav>
                                      </p:tavLst>
                                    </p:anim>
                                    <p:anim calcmode="lin" valueType="num">
                                      <p:cBhvr additive="base">
                                        <p:cTn id="14"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quantumdiaries.org/wp-content/uploads/2011/11/W3BtoZgam1-1024x2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52" y="4564063"/>
            <a:ext cx="5408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http://www.google.com/url?source=imglanding&amp;ct=img&amp;q=http://www.quantumdiaries.org/wp-content/uploads/2011/10/Goldstone-Eaten-four.png&amp;sa=X&amp;ei=uOh8UM2gMerOmAXpp4H4Bg&amp;ved=0CAwQ8wc4IQ&amp;usg=AFQjCNEBERs0kkD0eU-QrdW_xDR6WU44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90" y="1456003"/>
            <a:ext cx="3745140" cy="26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isgtw.org/sites/default/files/Standard_model_infographic.png"/>
          <p:cNvPicPr>
            <a:picLocks noChangeAspect="1" noChangeArrowheads="1"/>
          </p:cNvPicPr>
          <p:nvPr/>
        </p:nvPicPr>
        <p:blipFill rotWithShape="1">
          <a:blip r:embed="rId4">
            <a:extLst>
              <a:ext uri="{28A0092B-C50C-407E-A947-70E740481C1C}">
                <a14:useLocalDpi xmlns:a14="http://schemas.microsoft.com/office/drawing/2010/main" val="0"/>
              </a:ext>
            </a:extLst>
          </a:blip>
          <a:srcRect l="38152" r="17337" b="7513"/>
          <a:stretch/>
        </p:blipFill>
        <p:spPr bwMode="auto">
          <a:xfrm>
            <a:off x="5834742" y="1205632"/>
            <a:ext cx="3004458" cy="468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53143" y="2759422"/>
            <a:ext cx="2276815" cy="139892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34056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fld id="{21E8FBF1-883F-4056-9A01-CF231C9D7B69}" type="slidenum">
              <a:rPr kumimoji="0" lang="zh-TW" altLang="en-US" sz="1400"/>
              <a:pPr/>
              <a:t>125</a:t>
            </a:fld>
            <a:endParaRPr kumimoji="0" lang="en-US" altLang="zh-TW" sz="1400"/>
          </a:p>
        </p:txBody>
      </p:sp>
      <p:pic>
        <p:nvPicPr>
          <p:cNvPr id="4" name="Picture 2" descr="http://www.isgtw.org/sites/default/files/Standard_model_infographic.png"/>
          <p:cNvPicPr>
            <a:picLocks noChangeAspect="1" noChangeArrowheads="1"/>
          </p:cNvPicPr>
          <p:nvPr/>
        </p:nvPicPr>
        <p:blipFill rotWithShape="1">
          <a:blip r:embed="rId2">
            <a:extLst>
              <a:ext uri="{28A0092B-C50C-407E-A947-70E740481C1C}">
                <a14:useLocalDpi xmlns:a14="http://schemas.microsoft.com/office/drawing/2010/main" val="0"/>
              </a:ext>
            </a:extLst>
          </a:blip>
          <a:srcRect l="92" r="17337" b="7513"/>
          <a:stretch/>
        </p:blipFill>
        <p:spPr bwMode="auto">
          <a:xfrm>
            <a:off x="1807028" y="1053232"/>
            <a:ext cx="5573486" cy="468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3323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圖片 1" descr="higgs6.jpg"/>
          <p:cNvPicPr>
            <a:picLocks noChangeAspect="1"/>
          </p:cNvPicPr>
          <p:nvPr/>
        </p:nvPicPr>
        <p:blipFill>
          <a:blip r:embed="rId2">
            <a:extLst>
              <a:ext uri="{28A0092B-C50C-407E-A947-70E740481C1C}">
                <a14:useLocalDpi xmlns:a14="http://schemas.microsoft.com/office/drawing/2010/main" val="0"/>
              </a:ext>
            </a:extLst>
          </a:blip>
          <a:srcRect l="3017" r="4762" b="11739"/>
          <a:stretch>
            <a:fillRect/>
          </a:stretch>
        </p:blipFill>
        <p:spPr bwMode="auto">
          <a:xfrm>
            <a:off x="0" y="0"/>
            <a:ext cx="10393082" cy="712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00941" y="987424"/>
            <a:ext cx="2719294" cy="2576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16" name="文字方塊 3"/>
          <p:cNvSpPr txBox="1">
            <a:spLocks noChangeArrowheads="1"/>
          </p:cNvSpPr>
          <p:nvPr/>
        </p:nvSpPr>
        <p:spPr bwMode="auto">
          <a:xfrm>
            <a:off x="5472113" y="5065713"/>
            <a:ext cx="293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標準模型正式誕生！</a:t>
            </a:r>
          </a:p>
        </p:txBody>
      </p:sp>
      <p:sp>
        <p:nvSpPr>
          <p:cNvPr id="5" name="矩形 4"/>
          <p:cNvSpPr/>
          <p:nvPr/>
        </p:nvSpPr>
        <p:spPr>
          <a:xfrm>
            <a:off x="295835" y="3962400"/>
            <a:ext cx="4724400" cy="794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89646" y="5038164"/>
            <a:ext cx="2362200" cy="1231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337119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iggs Boson Joke Shoulder Bag, £68 from cafepress.co.u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1522413"/>
            <a:ext cx="3897312"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文字方塊 2"/>
          <p:cNvSpPr txBox="1">
            <a:spLocks noChangeArrowheads="1"/>
          </p:cNvSpPr>
          <p:nvPr/>
        </p:nvSpPr>
        <p:spPr bwMode="auto">
          <a:xfrm>
            <a:off x="2424113" y="928688"/>
            <a:ext cx="509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en-US" altLang="zh-TW" sz="1800" dirty="0">
                <a:latin typeface="+mn-lt"/>
              </a:rPr>
              <a:t>It is Higgs that gives everything its mass!</a:t>
            </a:r>
            <a:endParaRPr lang="zh-TW" altLang="en-US" sz="1800" dirty="0">
              <a:latin typeface="+mn-lt"/>
            </a:endParaRPr>
          </a:p>
        </p:txBody>
      </p:sp>
    </p:spTree>
    <p:extLst>
      <p:ext uri="{BB962C8B-B14F-4D97-AF65-F5344CB8AC3E}">
        <p14:creationId xmlns:p14="http://schemas.microsoft.com/office/powerpoint/2010/main" val="20089669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圖片 1"/>
          <p:cNvPicPr>
            <a:picLocks noChangeAspect="1"/>
          </p:cNvPicPr>
          <p:nvPr/>
        </p:nvPicPr>
        <p:blipFill>
          <a:blip r:embed="rId2">
            <a:extLst>
              <a:ext uri="{28A0092B-C50C-407E-A947-70E740481C1C}">
                <a14:useLocalDpi xmlns:a14="http://schemas.microsoft.com/office/drawing/2010/main" val="0"/>
              </a:ext>
            </a:extLst>
          </a:blip>
          <a:srcRect b="5415"/>
          <a:stretch>
            <a:fillRect/>
          </a:stretch>
        </p:blipFill>
        <p:spPr bwMode="auto">
          <a:xfrm>
            <a:off x="2051050" y="638175"/>
            <a:ext cx="482441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fld id="{A5FF1921-5ABB-48DC-969B-B59FDB7E67FF}" type="slidenum">
              <a:rPr kumimoji="0" lang="zh-TW" altLang="en-US" sz="1400" smtClean="0"/>
              <a:pPr eaLnBrk="1" hangingPunct="1">
                <a:spcBef>
                  <a:spcPct val="0"/>
                </a:spcBef>
                <a:buClrTx/>
                <a:buSzTx/>
                <a:buFontTx/>
                <a:buNone/>
              </a:pPr>
              <a:t>128</a:t>
            </a:fld>
            <a:endParaRPr kumimoji="0" lang="en-US" altLang="zh-TW" sz="1400"/>
          </a:p>
        </p:txBody>
      </p:sp>
      <p:sp>
        <p:nvSpPr>
          <p:cNvPr id="4" name="矩形 2"/>
          <p:cNvSpPr>
            <a:spLocks noChangeArrowheads="1"/>
          </p:cNvSpPr>
          <p:nvPr/>
        </p:nvSpPr>
        <p:spPr bwMode="auto">
          <a:xfrm>
            <a:off x="1368425" y="5911850"/>
            <a:ext cx="727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t>所有的</a:t>
            </a:r>
            <a:r>
              <a:rPr lang="zh-TW" altLang="en-US" sz="1800">
                <a:solidFill>
                  <a:srgbClr val="FF0000"/>
                </a:solidFill>
              </a:rPr>
              <a:t>費米子</a:t>
            </a:r>
            <a:r>
              <a:rPr lang="zh-TW" altLang="en-US" sz="1800"/>
              <a:t>都是藉著與</a:t>
            </a:r>
            <a:r>
              <a:rPr lang="zh-TW" altLang="en-US" sz="1800">
                <a:solidFill>
                  <a:srgbClr val="FF0000"/>
                </a:solidFill>
              </a:rPr>
              <a:t>真空中的希格斯場</a:t>
            </a:r>
            <a:r>
              <a:rPr lang="zh-TW" altLang="en-US" sz="1800"/>
              <a:t>交互作用而得到質量。</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l="23453" t="39709" b="35715"/>
          <a:stretch>
            <a:fillRect/>
          </a:stretch>
        </p:blipFill>
        <p:spPr bwMode="auto">
          <a:xfrm>
            <a:off x="2825750" y="4308475"/>
            <a:ext cx="31432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592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900113"/>
            <a:ext cx="3852862"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928688"/>
            <a:ext cx="3787775"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28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文字方塊 1"/>
          <p:cNvSpPr txBox="1">
            <a:spLocks noChangeArrowheads="1"/>
          </p:cNvSpPr>
          <p:nvPr/>
        </p:nvSpPr>
        <p:spPr bwMode="auto">
          <a:xfrm>
            <a:off x="2275882" y="4731680"/>
            <a:ext cx="370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那基本粒子是什麼意思？</a:t>
            </a:r>
          </a:p>
        </p:txBody>
      </p:sp>
      <p:sp>
        <p:nvSpPr>
          <p:cNvPr id="96259" name="文字方塊 1"/>
          <p:cNvSpPr txBox="1">
            <a:spLocks noChangeArrowheads="1"/>
          </p:cNvSpPr>
          <p:nvPr/>
        </p:nvSpPr>
        <p:spPr bwMode="auto">
          <a:xfrm>
            <a:off x="2294731" y="4257018"/>
            <a:ext cx="455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基本粒子顯然不是牛頓粒子！</a:t>
            </a:r>
          </a:p>
        </p:txBody>
      </p:sp>
      <p:sp>
        <p:nvSpPr>
          <p:cNvPr id="9626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D8012A3-2BE0-4F29-BD4A-0FB1BC5CFF05}" type="slidenum">
              <a:rPr kumimoji="0" lang="zh-TW" altLang="en-US" sz="1400">
                <a:latin typeface="Tahoma" pitchFamily="34" charset="0"/>
              </a:rPr>
              <a:pPr eaLnBrk="1" hangingPunct="1">
                <a:spcBef>
                  <a:spcPct val="0"/>
                </a:spcBef>
                <a:buClrTx/>
                <a:buSzTx/>
                <a:buFontTx/>
                <a:buNone/>
              </a:pPr>
              <a:t>13</a:t>
            </a:fld>
            <a:endParaRPr kumimoji="0" lang="en-US" altLang="zh-TW" sz="1400">
              <a:latin typeface="Tahoma" pitchFamily="34" charset="0"/>
            </a:endParaRPr>
          </a:p>
        </p:txBody>
      </p:sp>
      <p:sp>
        <p:nvSpPr>
          <p:cNvPr id="2" name="Freeform 7">
            <a:extLst>
              <a:ext uri="{FF2B5EF4-FFF2-40B4-BE49-F238E27FC236}">
                <a16:creationId xmlns:a16="http://schemas.microsoft.com/office/drawing/2014/main" id="{FE7B58B4-6081-A62E-5487-A2BEFFB883E5}"/>
              </a:ext>
            </a:extLst>
          </p:cNvPr>
          <p:cNvSpPr>
            <a:spLocks/>
          </p:cNvSpPr>
          <p:nvPr/>
        </p:nvSpPr>
        <p:spPr bwMode="auto">
          <a:xfrm>
            <a:off x="3377287" y="2119511"/>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 name="Line 10">
            <a:extLst>
              <a:ext uri="{FF2B5EF4-FFF2-40B4-BE49-F238E27FC236}">
                <a16:creationId xmlns:a16="http://schemas.microsoft.com/office/drawing/2014/main" id="{69BB1C59-D04F-D8B8-6BC4-854767C29DD9}"/>
              </a:ext>
            </a:extLst>
          </p:cNvPr>
          <p:cNvSpPr>
            <a:spLocks noChangeShapeType="1"/>
          </p:cNvSpPr>
          <p:nvPr/>
        </p:nvSpPr>
        <p:spPr bwMode="auto">
          <a:xfrm flipV="1">
            <a:off x="6185574" y="2119511"/>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 name="Oval 11">
            <a:extLst>
              <a:ext uri="{FF2B5EF4-FFF2-40B4-BE49-F238E27FC236}">
                <a16:creationId xmlns:a16="http://schemas.microsoft.com/office/drawing/2014/main" id="{AB71BEAF-9121-CFCB-5CE9-2D1743E41848}"/>
              </a:ext>
            </a:extLst>
          </p:cNvPr>
          <p:cNvSpPr>
            <a:spLocks noChangeArrowheads="1"/>
          </p:cNvSpPr>
          <p:nvPr/>
        </p:nvSpPr>
        <p:spPr bwMode="auto">
          <a:xfrm>
            <a:off x="3304262" y="2335411"/>
            <a:ext cx="144462" cy="144463"/>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5" name="文字方塊 10">
            <a:extLst>
              <a:ext uri="{FF2B5EF4-FFF2-40B4-BE49-F238E27FC236}">
                <a16:creationId xmlns:a16="http://schemas.microsoft.com/office/drawing/2014/main" id="{CAE73E53-2800-3D88-CF23-9FD541355DBD}"/>
              </a:ext>
            </a:extLst>
          </p:cNvPr>
          <p:cNvSpPr txBox="1">
            <a:spLocks noChangeArrowheads="1"/>
          </p:cNvSpPr>
          <p:nvPr/>
        </p:nvSpPr>
        <p:spPr bwMode="auto">
          <a:xfrm>
            <a:off x="5488662" y="1379736"/>
            <a:ext cx="1366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t>函數可解出</a:t>
            </a:r>
          </a:p>
        </p:txBody>
      </p:sp>
      <p:sp>
        <p:nvSpPr>
          <p:cNvPr id="6" name="文字方塊 12">
            <a:extLst>
              <a:ext uri="{FF2B5EF4-FFF2-40B4-BE49-F238E27FC236}">
                <a16:creationId xmlns:a16="http://schemas.microsoft.com/office/drawing/2014/main" id="{669E24B1-D722-474E-E703-BF0185EFB15B}"/>
              </a:ext>
            </a:extLst>
          </p:cNvPr>
          <p:cNvSpPr txBox="1">
            <a:spLocks noChangeArrowheads="1"/>
          </p:cNvSpPr>
          <p:nvPr/>
        </p:nvSpPr>
        <p:spPr bwMode="auto">
          <a:xfrm>
            <a:off x="3909099" y="1911549"/>
            <a:ext cx="1439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t>起始條件</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AFC8A0-A671-7816-39E5-6BDF5DF2A3BB}"/>
                  </a:ext>
                </a:extLst>
              </p:cNvPr>
              <p:cNvSpPr txBox="1"/>
              <p:nvPr/>
            </p:nvSpPr>
            <p:spPr>
              <a:xfrm>
                <a:off x="1634588" y="2228013"/>
                <a:ext cx="840999"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latin typeface="+mn-lt"/>
                </a:endParaRPr>
              </a:p>
            </p:txBody>
          </p:sp>
        </mc:Choice>
        <mc:Fallback xmlns="">
          <p:sp>
            <p:nvSpPr>
              <p:cNvPr id="7" name="TextBox 6">
                <a:extLst>
                  <a:ext uri="{FF2B5EF4-FFF2-40B4-BE49-F238E27FC236}">
                    <a16:creationId xmlns:a16="http://schemas.microsoft.com/office/drawing/2014/main" id="{9BAFC8A0-A671-7816-39E5-6BDF5DF2A3BB}"/>
                  </a:ext>
                </a:extLst>
              </p:cNvPr>
              <p:cNvSpPr txBox="1">
                <a:spLocks noRot="1" noChangeAspect="1" noMove="1" noResize="1" noEditPoints="1" noAdjustHandles="1" noChangeArrowheads="1" noChangeShapeType="1" noTextEdit="1"/>
              </p:cNvSpPr>
              <p:nvPr/>
            </p:nvSpPr>
            <p:spPr>
              <a:xfrm>
                <a:off x="1634588" y="2228013"/>
                <a:ext cx="840999" cy="310598"/>
              </a:xfrm>
              <a:prstGeom prst="rect">
                <a:avLst/>
              </a:prstGeom>
              <a:blipFill>
                <a:blip r:embed="rId2"/>
                <a:stretch>
                  <a:fillRect l="-5970" t="-28000" r="-2985"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8BCFD44-E8A6-877C-638A-F06F35549361}"/>
                  </a:ext>
                </a:extLst>
              </p:cNvPr>
              <p:cNvSpPr txBox="1"/>
              <p:nvPr/>
            </p:nvSpPr>
            <p:spPr>
              <a:xfrm>
                <a:off x="6518152" y="1911549"/>
                <a:ext cx="46038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d>
                        <m:dPr>
                          <m:ctrlPr>
                            <a:rPr lang="en-TW" i="1" smtClean="0">
                              <a:latin typeface="Cambria Math" panose="02040503050406030204" pitchFamily="18" charset="0"/>
                            </a:rPr>
                          </m:ctrlPr>
                        </m:dPr>
                        <m:e>
                          <m:r>
                            <a:rPr lang="en-US" b="0" i="1" smtClean="0">
                              <a:latin typeface="Cambria Math" panose="02040503050406030204" pitchFamily="18" charset="0"/>
                            </a:rPr>
                            <m:t>𝑡</m:t>
                          </m:r>
                        </m:e>
                      </m:d>
                    </m:oMath>
                  </m:oMathPara>
                </a14:m>
                <a:endParaRPr lang="en-TW" dirty="0">
                  <a:latin typeface="+mn-lt"/>
                </a:endParaRPr>
              </a:p>
            </p:txBody>
          </p:sp>
        </mc:Choice>
        <mc:Fallback xmlns="">
          <p:sp>
            <p:nvSpPr>
              <p:cNvPr id="8" name="TextBox 7">
                <a:extLst>
                  <a:ext uri="{FF2B5EF4-FFF2-40B4-BE49-F238E27FC236}">
                    <a16:creationId xmlns:a16="http://schemas.microsoft.com/office/drawing/2014/main" id="{68BCFD44-E8A6-877C-638A-F06F35549361}"/>
                  </a:ext>
                </a:extLst>
              </p:cNvPr>
              <p:cNvSpPr txBox="1">
                <a:spLocks noRot="1" noChangeAspect="1" noMove="1" noResize="1" noEditPoints="1" noAdjustHandles="1" noChangeArrowheads="1" noChangeShapeType="1" noTextEdit="1"/>
              </p:cNvSpPr>
              <p:nvPr/>
            </p:nvSpPr>
            <p:spPr>
              <a:xfrm>
                <a:off x="6518152" y="1911549"/>
                <a:ext cx="460382" cy="276999"/>
              </a:xfrm>
              <a:prstGeom prst="rect">
                <a:avLst/>
              </a:prstGeom>
              <a:blipFill>
                <a:blip r:embed="rId3"/>
                <a:stretch>
                  <a:fillRect l="-10811" t="-30435"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DE73FE-59C9-CF58-2F70-4100199EDE09}"/>
                  </a:ext>
                </a:extLst>
              </p:cNvPr>
              <p:cNvSpPr txBox="1"/>
              <p:nvPr/>
            </p:nvSpPr>
            <p:spPr>
              <a:xfrm>
                <a:off x="2739909" y="1960714"/>
                <a:ext cx="102976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d>
                        <m:dPr>
                          <m:ctrlPr>
                            <a:rPr lang="en-TW"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acc>
                        <m:accPr>
                          <m:chr m:val="⃗"/>
                          <m:ctrlPr>
                            <a:rPr lang="en-TW" i="1">
                              <a:latin typeface="Cambria Math" panose="02040503050406030204" pitchFamily="18" charset="0"/>
                            </a:rPr>
                          </m:ctrlPr>
                        </m:accPr>
                        <m:e>
                          <m:r>
                            <a:rPr lang="en-US" b="0" i="1" smtClean="0">
                              <a:latin typeface="Cambria Math" panose="02040503050406030204" pitchFamily="18" charset="0"/>
                            </a:rPr>
                            <m:t>𝑣</m:t>
                          </m:r>
                        </m:e>
                      </m:acc>
                      <m:d>
                        <m:dPr>
                          <m:ctrlPr>
                            <a:rPr lang="en-TW" i="1">
                              <a:latin typeface="Cambria Math" panose="02040503050406030204" pitchFamily="18" charset="0"/>
                            </a:rPr>
                          </m:ctrlPr>
                        </m:dPr>
                        <m:e>
                          <m:r>
                            <a:rPr lang="en-US" i="1">
                              <a:latin typeface="Cambria Math" panose="02040503050406030204" pitchFamily="18" charset="0"/>
                            </a:rPr>
                            <m:t>0</m:t>
                          </m:r>
                        </m:e>
                      </m:d>
                    </m:oMath>
                  </m:oMathPara>
                </a14:m>
                <a:endParaRPr lang="en-TW" dirty="0">
                  <a:latin typeface="+mn-lt"/>
                </a:endParaRPr>
              </a:p>
            </p:txBody>
          </p:sp>
        </mc:Choice>
        <mc:Fallback xmlns="">
          <p:sp>
            <p:nvSpPr>
              <p:cNvPr id="9" name="TextBox 8">
                <a:extLst>
                  <a:ext uri="{FF2B5EF4-FFF2-40B4-BE49-F238E27FC236}">
                    <a16:creationId xmlns:a16="http://schemas.microsoft.com/office/drawing/2014/main" id="{6ADE73FE-59C9-CF58-2F70-4100199EDE09}"/>
                  </a:ext>
                </a:extLst>
              </p:cNvPr>
              <p:cNvSpPr txBox="1">
                <a:spLocks noRot="1" noChangeAspect="1" noMove="1" noResize="1" noEditPoints="1" noAdjustHandles="1" noChangeArrowheads="1" noChangeShapeType="1" noTextEdit="1"/>
              </p:cNvSpPr>
              <p:nvPr/>
            </p:nvSpPr>
            <p:spPr>
              <a:xfrm>
                <a:off x="2739909" y="1960714"/>
                <a:ext cx="1029769" cy="276999"/>
              </a:xfrm>
              <a:prstGeom prst="rect">
                <a:avLst/>
              </a:prstGeom>
              <a:blipFill>
                <a:blip r:embed="rId4"/>
                <a:stretch>
                  <a:fillRect l="-3659" t="-30435" b="-434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BEE3EF9-F378-E69D-AFA2-1B6FC1676708}"/>
              </a:ext>
            </a:extLst>
          </p:cNvPr>
          <p:cNvSpPr txBox="1"/>
          <p:nvPr/>
        </p:nvSpPr>
        <p:spPr>
          <a:xfrm>
            <a:off x="2275882" y="3771454"/>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Tree>
    <p:extLst>
      <p:ext uri="{BB962C8B-B14F-4D97-AF65-F5344CB8AC3E}">
        <p14:creationId xmlns:p14="http://schemas.microsoft.com/office/powerpoint/2010/main" val="15771401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fld id="{A5FF1921-5ABB-48DC-969B-B59FDB7E67FF}" type="slidenum">
              <a:rPr kumimoji="0" lang="zh-TW" altLang="en-US" sz="1400" smtClean="0"/>
              <a:pPr eaLnBrk="1" hangingPunct="1">
                <a:spcBef>
                  <a:spcPct val="0"/>
                </a:spcBef>
                <a:buClrTx/>
                <a:buSzTx/>
                <a:buFontTx/>
                <a:buNone/>
              </a:pPr>
              <a:t>130</a:t>
            </a:fld>
            <a:endParaRPr kumimoji="0" lang="en-US" altLang="zh-TW" sz="1400"/>
          </a:p>
        </p:txBody>
      </p:sp>
      <p:sp>
        <p:nvSpPr>
          <p:cNvPr id="4" name="矩形 2"/>
          <p:cNvSpPr>
            <a:spLocks noChangeArrowheads="1"/>
          </p:cNvSpPr>
          <p:nvPr/>
        </p:nvSpPr>
        <p:spPr bwMode="auto">
          <a:xfrm>
            <a:off x="993670" y="5172548"/>
            <a:ext cx="727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dirty="0"/>
              <a:t>希格斯場或粒子與費米子有交互作用，可將左手旋粒子變成右手旋粒子！</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635"/>
          <a:stretch/>
        </p:blipFill>
        <p:spPr bwMode="auto">
          <a:xfrm>
            <a:off x="2309545" y="1356610"/>
            <a:ext cx="4534950" cy="348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quantumdiaries.org/wp-content/uploads/2011/06/particle_lh_bothdir-300x138.png"/>
          <p:cNvPicPr>
            <a:picLocks noChangeAspect="1" noChangeArrowheads="1"/>
          </p:cNvPicPr>
          <p:nvPr/>
        </p:nvPicPr>
        <p:blipFill>
          <a:blip r:embed="rId3">
            <a:extLst>
              <a:ext uri="{28A0092B-C50C-407E-A947-70E740481C1C}">
                <a14:useLocalDpi xmlns:a14="http://schemas.microsoft.com/office/drawing/2010/main" val="0"/>
              </a:ext>
            </a:extLst>
          </a:blip>
          <a:srcRect l="49135"/>
          <a:stretch>
            <a:fillRect/>
          </a:stretch>
        </p:blipFill>
        <p:spPr bwMode="auto">
          <a:xfrm>
            <a:off x="2116033" y="2510852"/>
            <a:ext cx="905093" cy="81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quantumdiaries.org/wp-content/uploads/2011/06/spin.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9980" y="2682823"/>
            <a:ext cx="656213" cy="64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226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90" name="Picture 4"/>
          <p:cNvPicPr>
            <a:picLocks noChangeAspect="1" noChangeArrowheads="1"/>
          </p:cNvPicPr>
          <p:nvPr/>
        </p:nvPicPr>
        <p:blipFill>
          <a:blip r:embed="rId2">
            <a:extLst>
              <a:ext uri="{28A0092B-C50C-407E-A947-70E740481C1C}">
                <a14:useLocalDpi xmlns:a14="http://schemas.microsoft.com/office/drawing/2010/main" val="0"/>
              </a:ext>
            </a:extLst>
          </a:blip>
          <a:srcRect l="841" r="1282" b="44383"/>
          <a:stretch>
            <a:fillRect/>
          </a:stretch>
        </p:blipFill>
        <p:spPr bwMode="auto">
          <a:xfrm>
            <a:off x="1352268" y="2305181"/>
            <a:ext cx="6090214" cy="327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98080" y="1761344"/>
            <a:ext cx="7379195" cy="369332"/>
          </a:xfrm>
          <a:prstGeom prst="rect">
            <a:avLst/>
          </a:prstGeom>
          <a:noFill/>
        </p:spPr>
        <p:txBody>
          <a:bodyPr wrap="square" rtlCol="0">
            <a:spAutoFit/>
          </a:bodyPr>
          <a:lstStyle/>
          <a:p>
            <a:r>
              <a:rPr lang="zh-TW" altLang="en-US" dirty="0">
                <a:latin typeface="Cambria Math" panose="02040503050406030204" pitchFamily="18" charset="0"/>
                <a:ea typeface="Cambria Math" panose="02040503050406030204" pitchFamily="18" charset="0"/>
              </a:rPr>
              <a:t>無所不在的希格斯場，使通過其中粒子不斷在左手旋與右手旋間變換！</a:t>
            </a:r>
          </a:p>
        </p:txBody>
      </p:sp>
      <p:sp>
        <p:nvSpPr>
          <p:cNvPr id="42" name="矩形 2"/>
          <p:cNvSpPr>
            <a:spLocks noChangeArrowheads="1"/>
          </p:cNvSpPr>
          <p:nvPr/>
        </p:nvSpPr>
        <p:spPr bwMode="auto">
          <a:xfrm>
            <a:off x="1098080" y="5796197"/>
            <a:ext cx="727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dirty="0"/>
              <a:t>所有的</a:t>
            </a:r>
            <a:r>
              <a:rPr lang="zh-TW" altLang="en-US" sz="1800" dirty="0">
                <a:solidFill>
                  <a:srgbClr val="FF0000"/>
                </a:solidFill>
              </a:rPr>
              <a:t>費米子</a:t>
            </a:r>
            <a:r>
              <a:rPr lang="zh-TW" altLang="en-US" sz="1800" dirty="0"/>
              <a:t>都是藉著與</a:t>
            </a:r>
            <a:r>
              <a:rPr lang="zh-TW" altLang="en-US" sz="1800" dirty="0">
                <a:solidFill>
                  <a:srgbClr val="FF0000"/>
                </a:solidFill>
              </a:rPr>
              <a:t>真空中的希格斯場</a:t>
            </a:r>
            <a:r>
              <a:rPr lang="zh-TW" altLang="en-US" sz="1800" dirty="0"/>
              <a:t>交互作用而得到質量。</a:t>
            </a:r>
          </a:p>
        </p:txBody>
      </p:sp>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l="23453" t="39709" b="35715"/>
          <a:stretch>
            <a:fillRect/>
          </a:stretch>
        </p:blipFill>
        <p:spPr bwMode="auto">
          <a:xfrm>
            <a:off x="2825750" y="332329"/>
            <a:ext cx="31432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http://www.quantumdiaries.org/wp-content/uploads/2011/06/particle_lh_bothdir-300x138.png"/>
          <p:cNvPicPr>
            <a:picLocks noChangeAspect="1" noChangeArrowheads="1"/>
          </p:cNvPicPr>
          <p:nvPr/>
        </p:nvPicPr>
        <p:blipFill>
          <a:blip r:embed="rId4" cstate="print">
            <a:extLst>
              <a:ext uri="{28A0092B-C50C-407E-A947-70E740481C1C}">
                <a14:useLocalDpi xmlns:a14="http://schemas.microsoft.com/office/drawing/2010/main" val="0"/>
              </a:ext>
            </a:extLst>
          </a:blip>
          <a:srcRect l="49135"/>
          <a:stretch>
            <a:fillRect/>
          </a:stretch>
        </p:blipFill>
        <p:spPr bwMode="auto">
          <a:xfrm>
            <a:off x="2510652" y="2759471"/>
            <a:ext cx="630195" cy="5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 descr="http://www.quantumdiaries.org/wp-content/uploads/2011/06/particle_lh_bothdir-300x138.png"/>
          <p:cNvPicPr>
            <a:picLocks noChangeAspect="1" noChangeArrowheads="1"/>
          </p:cNvPicPr>
          <p:nvPr/>
        </p:nvPicPr>
        <p:blipFill>
          <a:blip r:embed="rId4">
            <a:extLst>
              <a:ext uri="{28A0092B-C50C-407E-A947-70E740481C1C}">
                <a14:useLocalDpi xmlns:a14="http://schemas.microsoft.com/office/drawing/2010/main" val="0"/>
              </a:ext>
            </a:extLst>
          </a:blip>
          <a:srcRect l="49135"/>
          <a:stretch>
            <a:fillRect/>
          </a:stretch>
        </p:blipFill>
        <p:spPr bwMode="auto">
          <a:xfrm>
            <a:off x="5044191" y="2739135"/>
            <a:ext cx="675165" cy="61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http://www.quantumdiaries.org/wp-content/uploads/2011/06/spin.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8162" y="2733083"/>
            <a:ext cx="578425" cy="5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http://www.quantumdiaries.org/wp-content/uploads/2011/06/spin.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4076" y="2733083"/>
            <a:ext cx="578425" cy="5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2137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4800" y="2424113"/>
            <a:ext cx="5951538" cy="10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 name="Group 3"/>
          <p:cNvGrpSpPr>
            <a:grpSpLocks noChangeAspect="1"/>
          </p:cNvGrpSpPr>
          <p:nvPr/>
        </p:nvGrpSpPr>
        <p:grpSpPr bwMode="auto">
          <a:xfrm>
            <a:off x="1683124" y="993547"/>
            <a:ext cx="1472255" cy="1090613"/>
            <a:chOff x="5585" y="10915"/>
            <a:chExt cx="2272" cy="1690"/>
          </a:xfrm>
          <a:solidFill>
            <a:schemeClr val="bg1"/>
          </a:solidFill>
        </p:grpSpPr>
        <p:sp>
          <p:nvSpPr>
            <p:cNvPr id="4"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5"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7" name="Line 7"/>
            <p:cNvSpPr>
              <a:spLocks noChangeShapeType="1"/>
            </p:cNvSpPr>
            <p:nvPr/>
          </p:nvSpPr>
          <p:spPr bwMode="auto">
            <a:xfrm>
              <a:off x="6721" y="11738"/>
              <a:ext cx="574" cy="527"/>
            </a:xfrm>
            <a:prstGeom prst="line">
              <a:avLst/>
            </a:prstGeom>
            <a:grpFill/>
            <a:ln w="9525">
              <a:solidFill>
                <a:srgbClr val="000000"/>
              </a:solidFill>
              <a:round/>
              <a:headEnd/>
              <a:tailEnd type="triangle" w="med" len="med"/>
            </a:ln>
          </p:spPr>
          <p:txBody>
            <a:bodyPr/>
            <a:lstStyle/>
            <a:p>
              <a:pPr>
                <a:defRPr/>
              </a:pPr>
              <a:endParaRPr lang="zh-TW" altLang="en-US"/>
            </a:p>
          </p:txBody>
        </p:sp>
        <p:sp>
          <p:nvSpPr>
            <p:cNvPr id="8"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9" name="Line 5"/>
            <p:cNvSpPr>
              <a:spLocks noChangeShapeType="1"/>
            </p:cNvSpPr>
            <p:nvPr/>
          </p:nvSpPr>
          <p:spPr bwMode="auto">
            <a:xfrm flipH="1" flipV="1">
              <a:off x="6721" y="11065"/>
              <a:ext cx="0" cy="673"/>
            </a:xfrm>
            <a:prstGeom prst="line">
              <a:avLst/>
            </a:prstGeom>
            <a:grpFill/>
            <a:ln w="9525">
              <a:solidFill>
                <a:srgbClr val="000000"/>
              </a:solidFill>
              <a:prstDash val="dash"/>
              <a:round/>
              <a:headEnd/>
              <a:tailEnd/>
            </a:ln>
          </p:spPr>
          <p:txBody>
            <a:bodyPr/>
            <a:lstStyle/>
            <a:p>
              <a:pPr>
                <a:defRPr/>
              </a:pPr>
              <a:endParaRPr lang="zh-TW" altLang="en-US"/>
            </a:p>
          </p:txBody>
        </p:sp>
        <p:sp>
          <p:nvSpPr>
            <p:cNvPr id="10" name="Line 4"/>
            <p:cNvSpPr>
              <a:spLocks noChangeShapeType="1"/>
            </p:cNvSpPr>
            <p:nvPr/>
          </p:nvSpPr>
          <p:spPr bwMode="auto">
            <a:xfrm flipV="1">
              <a:off x="6401" y="11738"/>
              <a:ext cx="320" cy="302"/>
            </a:xfrm>
            <a:prstGeom prst="line">
              <a:avLst/>
            </a:prstGeom>
            <a:grpFill/>
            <a:ln w="9525">
              <a:solidFill>
                <a:srgbClr val="000000"/>
              </a:solidFill>
              <a:round/>
              <a:headEnd/>
              <a:tailEnd/>
            </a:ln>
          </p:spPr>
          <p:txBody>
            <a:bodyPr/>
            <a:lstStyle/>
            <a:p>
              <a:pPr>
                <a:defRPr/>
              </a:pPr>
              <a:endParaRPr lang="zh-TW" altLang="en-US"/>
            </a:p>
          </p:txBody>
        </p:sp>
      </p:grpSp>
      <p:sp>
        <p:nvSpPr>
          <p:cNvPr id="11" name="流程圖: 匯合連接點 10"/>
          <p:cNvSpPr/>
          <p:nvPr/>
        </p:nvSpPr>
        <p:spPr>
          <a:xfrm>
            <a:off x="4879975" y="1030288"/>
            <a:ext cx="125413" cy="120650"/>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2" name="Group 3"/>
          <p:cNvGrpSpPr>
            <a:grpSpLocks noChangeAspect="1"/>
          </p:cNvGrpSpPr>
          <p:nvPr/>
        </p:nvGrpSpPr>
        <p:grpSpPr bwMode="auto">
          <a:xfrm>
            <a:off x="3777878" y="979373"/>
            <a:ext cx="1472255" cy="1090613"/>
            <a:chOff x="5585" y="10915"/>
            <a:chExt cx="2272" cy="1690"/>
          </a:xfrm>
          <a:solidFill>
            <a:schemeClr val="bg1"/>
          </a:solidFill>
        </p:grpSpPr>
        <p:sp>
          <p:nvSpPr>
            <p:cNvPr id="13"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14"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15" name="Line 8"/>
            <p:cNvSpPr>
              <a:spLocks noChangeShapeType="1"/>
            </p:cNvSpPr>
            <p:nvPr/>
          </p:nvSpPr>
          <p:spPr bwMode="auto">
            <a:xfrm flipV="1">
              <a:off x="6697" y="11087"/>
              <a:ext cx="8" cy="617"/>
            </a:xfrm>
            <a:prstGeom prst="line">
              <a:avLst/>
            </a:prstGeom>
            <a:grpFill/>
            <a:ln w="9525">
              <a:solidFill>
                <a:srgbClr val="000000"/>
              </a:solidFill>
              <a:prstDash val="dash"/>
              <a:round/>
              <a:headEnd/>
              <a:tailEnd/>
            </a:ln>
          </p:spPr>
          <p:txBody>
            <a:bodyPr/>
            <a:lstStyle/>
            <a:p>
              <a:pPr>
                <a:defRPr/>
              </a:pPr>
              <a:endParaRPr lang="zh-TW" altLang="en-US"/>
            </a:p>
          </p:txBody>
        </p:sp>
        <p:sp>
          <p:nvSpPr>
            <p:cNvPr id="16" name="Line 7"/>
            <p:cNvSpPr>
              <a:spLocks noChangeShapeType="1"/>
            </p:cNvSpPr>
            <p:nvPr/>
          </p:nvSpPr>
          <p:spPr bwMode="auto">
            <a:xfrm>
              <a:off x="6697" y="11704"/>
              <a:ext cx="598" cy="561"/>
            </a:xfrm>
            <a:prstGeom prst="line">
              <a:avLst/>
            </a:prstGeom>
            <a:grpFill/>
            <a:ln w="9525">
              <a:solidFill>
                <a:srgbClr val="000000"/>
              </a:solidFill>
              <a:round/>
              <a:headEnd/>
              <a:tailEnd type="triangle" w="med" len="med"/>
            </a:ln>
          </p:spPr>
          <p:txBody>
            <a:bodyPr/>
            <a:lstStyle/>
            <a:p>
              <a:pPr>
                <a:defRPr/>
              </a:pPr>
              <a:endParaRPr lang="zh-TW" altLang="en-US"/>
            </a:p>
          </p:txBody>
        </p:sp>
        <p:sp>
          <p:nvSpPr>
            <p:cNvPr id="17"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19" name="Line 4"/>
            <p:cNvSpPr>
              <a:spLocks noChangeShapeType="1"/>
            </p:cNvSpPr>
            <p:nvPr/>
          </p:nvSpPr>
          <p:spPr bwMode="auto">
            <a:xfrm flipV="1">
              <a:off x="6401" y="11704"/>
              <a:ext cx="304" cy="336"/>
            </a:xfrm>
            <a:prstGeom prst="line">
              <a:avLst/>
            </a:prstGeom>
            <a:grpFill/>
            <a:ln w="9525">
              <a:solidFill>
                <a:srgbClr val="000000"/>
              </a:solidFill>
              <a:round/>
              <a:headEnd/>
              <a:tailEnd/>
            </a:ln>
          </p:spPr>
          <p:txBody>
            <a:bodyPr/>
            <a:lstStyle/>
            <a:p>
              <a:pPr>
                <a:defRPr/>
              </a:pPr>
              <a:endParaRPr lang="zh-TW" altLang="en-US"/>
            </a:p>
          </p:txBody>
        </p:sp>
      </p:grpSp>
      <p:sp>
        <p:nvSpPr>
          <p:cNvPr id="21" name="流程圖: 匯合連接點 20"/>
          <p:cNvSpPr/>
          <p:nvPr/>
        </p:nvSpPr>
        <p:spPr>
          <a:xfrm>
            <a:off x="4435475" y="1030288"/>
            <a:ext cx="125413" cy="120650"/>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流程圖: 匯合連接點 21"/>
          <p:cNvSpPr/>
          <p:nvPr/>
        </p:nvSpPr>
        <p:spPr>
          <a:xfrm>
            <a:off x="6962775" y="1030288"/>
            <a:ext cx="125413" cy="120650"/>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3" name="Group 3"/>
          <p:cNvGrpSpPr>
            <a:grpSpLocks noChangeAspect="1"/>
          </p:cNvGrpSpPr>
          <p:nvPr/>
        </p:nvGrpSpPr>
        <p:grpSpPr bwMode="auto">
          <a:xfrm>
            <a:off x="5860678" y="979373"/>
            <a:ext cx="1472255" cy="1090613"/>
            <a:chOff x="5585" y="10915"/>
            <a:chExt cx="2272" cy="1690"/>
          </a:xfrm>
          <a:solidFill>
            <a:schemeClr val="bg1"/>
          </a:solidFill>
        </p:grpSpPr>
        <p:sp>
          <p:nvSpPr>
            <p:cNvPr id="24"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25"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26" name="Line 7"/>
            <p:cNvSpPr>
              <a:spLocks noChangeShapeType="1"/>
            </p:cNvSpPr>
            <p:nvPr/>
          </p:nvSpPr>
          <p:spPr bwMode="auto">
            <a:xfrm>
              <a:off x="6680" y="11704"/>
              <a:ext cx="615" cy="561"/>
            </a:xfrm>
            <a:prstGeom prst="line">
              <a:avLst/>
            </a:prstGeom>
            <a:grpFill/>
            <a:ln w="9525">
              <a:solidFill>
                <a:srgbClr val="000000"/>
              </a:solidFill>
              <a:round/>
              <a:headEnd/>
              <a:tailEnd type="triangle" w="med" len="med"/>
            </a:ln>
          </p:spPr>
          <p:txBody>
            <a:bodyPr/>
            <a:lstStyle/>
            <a:p>
              <a:pPr>
                <a:defRPr/>
              </a:pPr>
              <a:endParaRPr lang="zh-TW" altLang="en-US"/>
            </a:p>
          </p:txBody>
        </p:sp>
        <p:sp>
          <p:nvSpPr>
            <p:cNvPr id="27"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28" name="Line 4"/>
            <p:cNvSpPr>
              <a:spLocks noChangeShapeType="1"/>
            </p:cNvSpPr>
            <p:nvPr/>
          </p:nvSpPr>
          <p:spPr bwMode="auto">
            <a:xfrm flipV="1">
              <a:off x="6401" y="11704"/>
              <a:ext cx="335" cy="336"/>
            </a:xfrm>
            <a:prstGeom prst="line">
              <a:avLst/>
            </a:prstGeom>
            <a:grpFill/>
            <a:ln w="9525">
              <a:solidFill>
                <a:srgbClr val="000000"/>
              </a:solidFill>
              <a:round/>
              <a:headEnd/>
              <a:tailEnd/>
            </a:ln>
          </p:spPr>
          <p:txBody>
            <a:bodyPr/>
            <a:lstStyle/>
            <a:p>
              <a:pPr>
                <a:defRPr/>
              </a:pPr>
              <a:endParaRPr lang="zh-TW" altLang="en-US"/>
            </a:p>
          </p:txBody>
        </p:sp>
      </p:grpSp>
      <p:sp>
        <p:nvSpPr>
          <p:cNvPr id="29" name="橢圓 28"/>
          <p:cNvSpPr/>
          <p:nvPr/>
        </p:nvSpPr>
        <p:spPr>
          <a:xfrm>
            <a:off x="2282825" y="2870200"/>
            <a:ext cx="163513"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3124200" y="2870200"/>
            <a:ext cx="163513"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p:cNvSpPr/>
          <p:nvPr/>
        </p:nvSpPr>
        <p:spPr>
          <a:xfrm>
            <a:off x="6515100" y="1411288"/>
            <a:ext cx="163513"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32" name="直線單箭頭接點 31"/>
          <p:cNvCxnSpPr/>
          <p:nvPr/>
        </p:nvCxnSpPr>
        <p:spPr>
          <a:xfrm>
            <a:off x="1936750" y="2947988"/>
            <a:ext cx="9017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2838450" y="2947988"/>
            <a:ext cx="9001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3657600" y="2947988"/>
            <a:ext cx="9001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4429125" y="2947988"/>
            <a:ext cx="9017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5213350" y="2941638"/>
            <a:ext cx="9001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6070600" y="2947988"/>
            <a:ext cx="9017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橢圓 37"/>
          <p:cNvSpPr/>
          <p:nvPr/>
        </p:nvSpPr>
        <p:spPr>
          <a:xfrm>
            <a:off x="4029075" y="2870200"/>
            <a:ext cx="163513"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橢圓 38"/>
          <p:cNvSpPr/>
          <p:nvPr/>
        </p:nvSpPr>
        <p:spPr>
          <a:xfrm>
            <a:off x="4797425" y="2870200"/>
            <a:ext cx="165100"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39"/>
          <p:cNvSpPr/>
          <p:nvPr/>
        </p:nvSpPr>
        <p:spPr>
          <a:xfrm>
            <a:off x="5588000" y="2862263"/>
            <a:ext cx="163513"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p:cNvSpPr/>
          <p:nvPr/>
        </p:nvSpPr>
        <p:spPr>
          <a:xfrm>
            <a:off x="6421438" y="2876550"/>
            <a:ext cx="163512" cy="1555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8390" name="Picture 4"/>
          <p:cNvPicPr>
            <a:picLocks noChangeAspect="1" noChangeArrowheads="1"/>
          </p:cNvPicPr>
          <p:nvPr/>
        </p:nvPicPr>
        <p:blipFill>
          <a:blip r:embed="rId2">
            <a:extLst>
              <a:ext uri="{28A0092B-C50C-407E-A947-70E740481C1C}">
                <a14:useLocalDpi xmlns:a14="http://schemas.microsoft.com/office/drawing/2010/main" val="0"/>
              </a:ext>
            </a:extLst>
          </a:blip>
          <a:srcRect l="841" r="1282" b="44383"/>
          <a:stretch>
            <a:fillRect/>
          </a:stretch>
        </p:blipFill>
        <p:spPr bwMode="auto">
          <a:xfrm>
            <a:off x="2401888" y="3925888"/>
            <a:ext cx="4233862" cy="227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7088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higg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360488"/>
            <a:ext cx="61722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文字方塊 2"/>
          <p:cNvSpPr txBox="1">
            <a:spLocks noChangeArrowheads="1"/>
          </p:cNvSpPr>
          <p:nvPr/>
        </p:nvSpPr>
        <p:spPr bwMode="auto">
          <a:xfrm>
            <a:off x="3294063" y="841375"/>
            <a:ext cx="284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en-US" altLang="zh-TW" sz="1800">
                <a:latin typeface="Times New Roman" pitchFamily="18" charset="0"/>
                <a:cs typeface="Times New Roman" pitchFamily="18" charset="0"/>
              </a:rPr>
              <a:t>Vacuum is not trivial!</a:t>
            </a:r>
            <a:endParaRPr lang="zh-TW" altLang="en-US" sz="1800">
              <a:latin typeface="Times New Roman" pitchFamily="18" charset="0"/>
              <a:cs typeface="Times New Roman" pitchFamily="18" charset="0"/>
            </a:endParaRPr>
          </a:p>
        </p:txBody>
      </p:sp>
    </p:spTree>
    <p:extLst>
      <p:ext uri="{BB962C8B-B14F-4D97-AF65-F5344CB8AC3E}">
        <p14:creationId xmlns:p14="http://schemas.microsoft.com/office/powerpoint/2010/main" val="25798815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iggs-1.jpg">
            <a:hlinkClick r:id="rId2" tooltip="higgs-1.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357438"/>
            <a:ext cx="3810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higgs-2.jpg">
            <a:hlinkClick r:id="rId4" tooltip="higgs-2.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2357438"/>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文字方塊 3"/>
          <p:cNvSpPr txBox="1">
            <a:spLocks noChangeArrowheads="1"/>
          </p:cNvSpPr>
          <p:nvPr/>
        </p:nvSpPr>
        <p:spPr bwMode="auto">
          <a:xfrm>
            <a:off x="1238250" y="1096963"/>
            <a:ext cx="728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受歡迎，與希格斯場交互作用強的粒子，走起來就會較慢，慣性大！</a:t>
            </a:r>
          </a:p>
        </p:txBody>
      </p:sp>
    </p:spTree>
    <p:extLst>
      <p:ext uri="{BB962C8B-B14F-4D97-AF65-F5344CB8AC3E}">
        <p14:creationId xmlns:p14="http://schemas.microsoft.com/office/powerpoint/2010/main" val="18215818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higg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293938"/>
            <a:ext cx="42132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higg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2293938"/>
            <a:ext cx="4195762"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文字方塊 3"/>
          <p:cNvSpPr txBox="1">
            <a:spLocks noChangeArrowheads="1"/>
          </p:cNvSpPr>
          <p:nvPr/>
        </p:nvSpPr>
        <p:spPr bwMode="auto">
          <a:xfrm>
            <a:off x="1465263" y="1292225"/>
            <a:ext cx="6357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不受歡迎，交互作用弱的粒子，慣性小，走起來就會較快！</a:t>
            </a:r>
          </a:p>
        </p:txBody>
      </p:sp>
      <p:sp>
        <p:nvSpPr>
          <p:cNvPr id="3" name="橢圓 2"/>
          <p:cNvSpPr>
            <a:spLocks noChangeArrowheads="1"/>
          </p:cNvSpPr>
          <p:nvPr/>
        </p:nvSpPr>
        <p:spPr bwMode="auto">
          <a:xfrm>
            <a:off x="6256338" y="3363913"/>
            <a:ext cx="2012950" cy="1296987"/>
          </a:xfrm>
          <a:prstGeom prst="ellipse">
            <a:avLst/>
          </a:prstGeom>
          <a:solidFill>
            <a:srgbClr val="FFF5CC"/>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zh-TW" altLang="en-US">
              <a:solidFill>
                <a:schemeClr val="lt1"/>
              </a:solidFill>
              <a:latin typeface="+mn-lt"/>
              <a:ea typeface="+mn-ea"/>
            </a:endParaRPr>
          </a:p>
        </p:txBody>
      </p:sp>
      <p:pic>
        <p:nvPicPr>
          <p:cNvPr id="2" name="圖片 1" descr="AA028199.png"/>
          <p:cNvPicPr>
            <a:picLocks noChangeAspect="1"/>
          </p:cNvPicPr>
          <p:nvPr/>
        </p:nvPicPr>
        <p:blipFill>
          <a:blip r:embed="rId4"/>
          <a:stretch>
            <a:fillRect/>
          </a:stretch>
        </p:blipFill>
        <p:spPr>
          <a:xfrm>
            <a:off x="6805613" y="3525838"/>
            <a:ext cx="814387" cy="1066800"/>
          </a:xfrm>
          <a:prstGeom prst="rect">
            <a:avLst/>
          </a:prstGeom>
          <a:solidFill>
            <a:schemeClr val="bg2">
              <a:lumMod val="90000"/>
            </a:schemeClr>
          </a:solidFill>
        </p:spPr>
      </p:pic>
    </p:spTree>
    <p:extLst>
      <p:ext uri="{BB962C8B-B14F-4D97-AF65-F5344CB8AC3E}">
        <p14:creationId xmlns:p14="http://schemas.microsoft.com/office/powerpoint/2010/main" val="11832227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769938"/>
            <a:ext cx="73421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192338"/>
            <a:ext cx="865187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7423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3626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0"/>
            <a:ext cx="658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3665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1"/>
          <p:cNvSpPr txBox="1">
            <a:spLocks noChangeArrowheads="1"/>
          </p:cNvSpPr>
          <p:nvPr/>
        </p:nvSpPr>
        <p:spPr bwMode="auto">
          <a:xfrm>
            <a:off x="3228975" y="1743075"/>
            <a:ext cx="337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希格斯粒子與希格斯場</a:t>
            </a:r>
          </a:p>
        </p:txBody>
      </p:sp>
    </p:spTree>
    <p:extLst>
      <p:ext uri="{BB962C8B-B14F-4D97-AF65-F5344CB8AC3E}">
        <p14:creationId xmlns:p14="http://schemas.microsoft.com/office/powerpoint/2010/main" val="326796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但奇妙的是：觀察到的電子都是呈現顆粒狀，</a:t>
            </a:r>
            <a:endParaRPr lang="en-US" altLang="zh-TW" sz="1800" dirty="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Tree>
    <p:extLst>
      <p:ext uri="{BB962C8B-B14F-4D97-AF65-F5344CB8AC3E}">
        <p14:creationId xmlns:p14="http://schemas.microsoft.com/office/powerpoint/2010/main" val="14470425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1"/>
          <p:cNvSpPr txBox="1">
            <a:spLocks noChangeArrowheads="1"/>
          </p:cNvSpPr>
          <p:nvPr/>
        </p:nvSpPr>
        <p:spPr bwMode="auto">
          <a:xfrm>
            <a:off x="2986088" y="850900"/>
            <a:ext cx="371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如何證實希格斯場的存在呢？</a:t>
            </a:r>
          </a:p>
        </p:txBody>
      </p:sp>
      <p:sp>
        <p:nvSpPr>
          <p:cNvPr id="153603" name="文字方塊 2"/>
          <p:cNvSpPr txBox="1">
            <a:spLocks noChangeArrowheads="1"/>
          </p:cNvSpPr>
          <p:nvPr/>
        </p:nvSpPr>
        <p:spPr bwMode="auto">
          <a:xfrm>
            <a:off x="676275" y="2027238"/>
            <a:ext cx="341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由水面的漣漪發現水面</a:t>
            </a:r>
          </a:p>
        </p:txBody>
      </p:sp>
      <p:sp>
        <p:nvSpPr>
          <p:cNvPr id="153604" name="文字方塊 3"/>
          <p:cNvSpPr txBox="1">
            <a:spLocks noChangeArrowheads="1"/>
          </p:cNvSpPr>
          <p:nvPr/>
        </p:nvSpPr>
        <p:spPr bwMode="auto">
          <a:xfrm>
            <a:off x="676275" y="4621213"/>
            <a:ext cx="407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由聲音的傳播驗證空氣的存在！</a:t>
            </a:r>
          </a:p>
        </p:txBody>
      </p:sp>
      <p:pic>
        <p:nvPicPr>
          <p:cNvPr id="15360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6988" y="1554163"/>
            <a:ext cx="32797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4094163"/>
            <a:ext cx="222726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文字方塊 1"/>
          <p:cNvSpPr txBox="1">
            <a:spLocks noChangeArrowheads="1"/>
          </p:cNvSpPr>
          <p:nvPr/>
        </p:nvSpPr>
        <p:spPr bwMode="auto">
          <a:xfrm>
            <a:off x="703263" y="5727700"/>
            <a:ext cx="259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這些都是場的擾動。</a:t>
            </a:r>
          </a:p>
        </p:txBody>
      </p:sp>
    </p:spTree>
    <p:extLst>
      <p:ext uri="{BB962C8B-B14F-4D97-AF65-F5344CB8AC3E}">
        <p14:creationId xmlns:p14="http://schemas.microsoft.com/office/powerpoint/2010/main" val="25199025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文字方塊 1"/>
          <p:cNvSpPr txBox="1">
            <a:spLocks noChangeArrowheads="1"/>
          </p:cNvSpPr>
          <p:nvPr/>
        </p:nvSpPr>
        <p:spPr bwMode="auto">
          <a:xfrm>
            <a:off x="2378075" y="877888"/>
            <a:ext cx="445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如果我們能觀察希格斯場的</a:t>
            </a:r>
            <a:r>
              <a:rPr lang="zh-TW" altLang="en-US" sz="1800">
                <a:solidFill>
                  <a:srgbClr val="FF0000"/>
                </a:solidFill>
                <a:cs typeface="Times New Roman" pitchFamily="18" charset="0"/>
              </a:rPr>
              <a:t>擾動</a:t>
            </a:r>
            <a:r>
              <a:rPr lang="en-US" altLang="zh-TW" sz="1800">
                <a:cs typeface="Times New Roman" pitchFamily="18" charset="0"/>
              </a:rPr>
              <a:t>………</a:t>
            </a:r>
            <a:endParaRPr lang="zh-TW" altLang="en-US" sz="1800">
              <a:cs typeface="Times New Roman" pitchFamily="18" charset="0"/>
            </a:endParaRPr>
          </a:p>
        </p:txBody>
      </p:sp>
      <p:sp>
        <p:nvSpPr>
          <p:cNvPr id="154627" name="文字方塊 2"/>
          <p:cNvSpPr txBox="1">
            <a:spLocks noChangeArrowheads="1"/>
          </p:cNvSpPr>
          <p:nvPr/>
        </p:nvSpPr>
        <p:spPr bwMode="auto">
          <a:xfrm>
            <a:off x="1973263" y="5430838"/>
            <a:ext cx="541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相對於真空的</a:t>
            </a:r>
            <a:r>
              <a:rPr lang="zh-TW" altLang="en-US" sz="1800">
                <a:solidFill>
                  <a:srgbClr val="FF0000"/>
                </a:solidFill>
                <a:cs typeface="Times New Roman" pitchFamily="18" charset="0"/>
              </a:rPr>
              <a:t>基態</a:t>
            </a:r>
            <a:r>
              <a:rPr lang="zh-TW" altLang="en-US" sz="1800">
                <a:cs typeface="Times New Roman" pitchFamily="18" charset="0"/>
              </a:rPr>
              <a:t>，擾動後的希格斯場就是</a:t>
            </a:r>
            <a:r>
              <a:rPr lang="zh-TW" altLang="en-US" sz="1800">
                <a:solidFill>
                  <a:srgbClr val="FF0000"/>
                </a:solidFill>
                <a:cs typeface="Times New Roman" pitchFamily="18" charset="0"/>
              </a:rPr>
              <a:t>激發態</a:t>
            </a:r>
            <a:r>
              <a:rPr lang="zh-TW" altLang="en-US" sz="1800">
                <a:cs typeface="Times New Roman" pitchFamily="18" charset="0"/>
              </a:rPr>
              <a:t>！</a:t>
            </a:r>
          </a:p>
        </p:txBody>
      </p:sp>
      <p:sp>
        <p:nvSpPr>
          <p:cNvPr id="154628" name="文字方塊 3"/>
          <p:cNvSpPr txBox="1">
            <a:spLocks noChangeArrowheads="1"/>
          </p:cNvSpPr>
          <p:nvPr/>
        </p:nvSpPr>
        <p:spPr bwMode="auto">
          <a:xfrm>
            <a:off x="2012950" y="5943600"/>
            <a:ext cx="495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需要多少能量才能產生激發態？</a:t>
            </a:r>
          </a:p>
        </p:txBody>
      </p:sp>
      <p:pic>
        <p:nvPicPr>
          <p:cNvPr id="15462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1487488"/>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458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525" y="2216150"/>
            <a:ext cx="23145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矩形 4"/>
          <p:cNvSpPr>
            <a:spLocks noChangeArrowheads="1"/>
          </p:cNvSpPr>
          <p:nvPr/>
        </p:nvSpPr>
        <p:spPr bwMode="auto">
          <a:xfrm>
            <a:off x="1108075" y="1661089"/>
            <a:ext cx="719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希格斯場預測了一個新的基本粒子</a:t>
            </a:r>
            <a:r>
              <a:rPr lang="en-US" altLang="zh-TW" sz="1800">
                <a:latin typeface="Tahoma" pitchFamily="34" charset="0"/>
              </a:rPr>
              <a:t>─</a:t>
            </a:r>
            <a:r>
              <a:rPr lang="zh-TW" altLang="en-US" sz="1800">
                <a:latin typeface="Tahoma" pitchFamily="34" charset="0"/>
              </a:rPr>
              <a:t>希格斯粒子。</a:t>
            </a:r>
          </a:p>
        </p:txBody>
      </p:sp>
      <p:sp>
        <p:nvSpPr>
          <p:cNvPr id="165896" name="矩形 1"/>
          <p:cNvSpPr>
            <a:spLocks noChangeArrowheads="1"/>
          </p:cNvSpPr>
          <p:nvPr/>
        </p:nvSpPr>
        <p:spPr bwMode="auto">
          <a:xfrm>
            <a:off x="1130300" y="215956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因此希格斯粒子的發現證實了希格斯場的存在。</a:t>
            </a:r>
          </a:p>
        </p:txBody>
      </p:sp>
      <p:sp>
        <p:nvSpPr>
          <p:cNvPr id="165897" name="文字方塊 15"/>
          <p:cNvSpPr txBox="1">
            <a:spLocks noChangeArrowheads="1"/>
          </p:cNvSpPr>
          <p:nvPr/>
        </p:nvSpPr>
        <p:spPr bwMode="auto">
          <a:xfrm>
            <a:off x="1139825" y="1138289"/>
            <a:ext cx="522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因此希格斯粒子就是希格斯場的擾動或激發態。</a:t>
            </a:r>
          </a:p>
        </p:txBody>
      </p:sp>
      <p:sp>
        <p:nvSpPr>
          <p:cNvPr id="165898" name="文字方塊 2"/>
          <p:cNvSpPr txBox="1">
            <a:spLocks noChangeArrowheads="1"/>
          </p:cNvSpPr>
          <p:nvPr/>
        </p:nvSpPr>
        <p:spPr bwMode="auto">
          <a:xfrm>
            <a:off x="1139825" y="5662587"/>
            <a:ext cx="672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粒子的質量即對應此激發態與真空的能量差</a:t>
            </a:r>
            <a:r>
              <a:rPr lang="en-US" altLang="zh-TW" sz="1800">
                <a:latin typeface="Tahoma" pitchFamily="34" charset="0"/>
              </a:rPr>
              <a:t> </a:t>
            </a:r>
            <a:r>
              <a:rPr lang="en-US" altLang="zh-TW" sz="1800"/>
              <a:t>Gap</a:t>
            </a:r>
            <a:endParaRPr lang="zh-TW" altLang="en-US" sz="1800"/>
          </a:p>
        </p:txBody>
      </p:sp>
      <p:graphicFrame>
        <p:nvGraphicFramePr>
          <p:cNvPr id="165899" name="物件 3"/>
          <p:cNvGraphicFramePr>
            <a:graphicFrameLocks noChangeAspect="1"/>
          </p:cNvGraphicFramePr>
          <p:nvPr/>
        </p:nvGraphicFramePr>
        <p:xfrm>
          <a:off x="6350000" y="5667349"/>
          <a:ext cx="946150" cy="360363"/>
        </p:xfrm>
        <a:graphic>
          <a:graphicData uri="http://schemas.openxmlformats.org/presentationml/2006/ole">
            <mc:AlternateContent xmlns:mc="http://schemas.openxmlformats.org/markup-compatibility/2006">
              <mc:Choice xmlns:v="urn:schemas-microsoft-com:vml" Requires="v">
                <p:oleObj name="方程式" r:id="rId3" imgW="533400" imgH="203200" progId="Equation.3">
                  <p:embed/>
                </p:oleObj>
              </mc:Choice>
              <mc:Fallback>
                <p:oleObj name="方程式" r:id="rId3" imgW="533400" imgH="203200" progId="Equation.3">
                  <p:embed/>
                  <p:pic>
                    <p:nvPicPr>
                      <p:cNvPr id="165899"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667349"/>
                        <a:ext cx="946150" cy="3603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3003550"/>
            <a:ext cx="34369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www.particlezoo.net/individual_pages/info/higgs_boson.jpg">
            <a:extLst>
              <a:ext uri="{FF2B5EF4-FFF2-40B4-BE49-F238E27FC236}">
                <a16:creationId xmlns:a16="http://schemas.microsoft.com/office/drawing/2014/main" id="{7CB05243-E8EA-AE27-0C97-68BD05C3A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6633"/>
          <a:stretch>
            <a:fillRect/>
          </a:stretch>
        </p:blipFill>
        <p:spPr bwMode="auto">
          <a:xfrm>
            <a:off x="312738" y="3736168"/>
            <a:ext cx="23177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03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文字方塊 9"/>
          <p:cNvSpPr txBox="1">
            <a:spLocks noChangeArrowheads="1"/>
          </p:cNvSpPr>
          <p:nvPr/>
        </p:nvSpPr>
        <p:spPr bwMode="auto">
          <a:xfrm>
            <a:off x="1091483" y="5586418"/>
            <a:ext cx="7686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因為希格斯粒子的質量很大，日常世界並不存在，必須以大對撞機來產生！</a:t>
            </a:r>
          </a:p>
        </p:txBody>
      </p:sp>
      <p:graphicFrame>
        <p:nvGraphicFramePr>
          <p:cNvPr id="165892" name="Object 3"/>
          <p:cNvGraphicFramePr>
            <a:graphicFrameLocks noChangeAspect="1"/>
          </p:cNvGraphicFramePr>
          <p:nvPr/>
        </p:nvGraphicFramePr>
        <p:xfrm>
          <a:off x="2439680" y="1270000"/>
          <a:ext cx="1262063" cy="373063"/>
        </p:xfrm>
        <a:graphic>
          <a:graphicData uri="http://schemas.openxmlformats.org/presentationml/2006/ole">
            <mc:AlternateContent xmlns:mc="http://schemas.openxmlformats.org/markup-compatibility/2006">
              <mc:Choice xmlns:v="urn:schemas-microsoft-com:vml" Requires="v">
                <p:oleObj name="方程式" r:id="rId2" imgW="685800" imgH="203200" progId="Equation.3">
                  <p:embed/>
                </p:oleObj>
              </mc:Choice>
              <mc:Fallback>
                <p:oleObj name="方程式" r:id="rId2" imgW="685800" imgH="203200" progId="Equation.3">
                  <p:embed/>
                  <p:pic>
                    <p:nvPicPr>
                      <p:cNvPr id="16589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680" y="1270000"/>
                        <a:ext cx="1262063" cy="373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893" name="Object 4"/>
          <p:cNvGraphicFramePr>
            <a:graphicFrameLocks noChangeAspect="1"/>
          </p:cNvGraphicFramePr>
          <p:nvPr/>
        </p:nvGraphicFramePr>
        <p:xfrm>
          <a:off x="5665480" y="1255713"/>
          <a:ext cx="1309688" cy="373062"/>
        </p:xfrm>
        <a:graphic>
          <a:graphicData uri="http://schemas.openxmlformats.org/presentationml/2006/ole">
            <mc:AlternateContent xmlns:mc="http://schemas.openxmlformats.org/markup-compatibility/2006">
              <mc:Choice xmlns:v="urn:schemas-microsoft-com:vml" Requires="v">
                <p:oleObj name="方程式" r:id="rId4" imgW="710891" imgH="203112" progId="Equation.3">
                  <p:embed/>
                </p:oleObj>
              </mc:Choice>
              <mc:Fallback>
                <p:oleObj name="方程式" r:id="rId4" imgW="710891" imgH="203112" progId="Equation.3">
                  <p:embed/>
                  <p:pic>
                    <p:nvPicPr>
                      <p:cNvPr id="16589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480" y="1255713"/>
                        <a:ext cx="1309688" cy="3730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左-右雙向箭號 13"/>
          <p:cNvSpPr/>
          <p:nvPr/>
        </p:nvSpPr>
        <p:spPr>
          <a:xfrm>
            <a:off x="4292293" y="1250950"/>
            <a:ext cx="914400" cy="4651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9"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256" y="2143178"/>
            <a:ext cx="34369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91483" y="4973738"/>
            <a:ext cx="5999981" cy="369332"/>
          </a:xfrm>
          <a:prstGeom prst="rect">
            <a:avLst/>
          </a:prstGeom>
        </p:spPr>
        <p:txBody>
          <a:bodyPr wrap="square">
            <a:spAutoFit/>
          </a:bodyPr>
          <a:lstStyle/>
          <a:p>
            <a:pPr eaLnBrk="1" hangingPunct="1">
              <a:spcBef>
                <a:spcPct val="50000"/>
              </a:spcBef>
              <a:buClrTx/>
              <a:buSzTx/>
              <a:buFontTx/>
              <a:buNone/>
            </a:pPr>
            <a:r>
              <a:rPr lang="zh-TW" altLang="en-US" dirty="0">
                <a:cs typeface="Times New Roman" pitchFamily="18" charset="0"/>
              </a:rPr>
              <a:t>真空的希格斯場是一個常數，所以無所不在，無法逃避。</a:t>
            </a:r>
            <a:endParaRPr lang="en-US" altLang="zh-TW" dirty="0">
              <a:cs typeface="Times New Roman" pitchFamily="18" charset="0"/>
            </a:endParaRPr>
          </a:p>
        </p:txBody>
      </p:sp>
      <p:pic>
        <p:nvPicPr>
          <p:cNvPr id="15" name="圖片 5"/>
          <p:cNvPicPr>
            <a:picLocks noChangeAspect="1"/>
          </p:cNvPicPr>
          <p:nvPr/>
        </p:nvPicPr>
        <p:blipFill>
          <a:blip r:embed="rId7" cstate="print">
            <a:extLst>
              <a:ext uri="{28A0092B-C50C-407E-A947-70E740481C1C}">
                <a14:useLocalDpi xmlns:a14="http://schemas.microsoft.com/office/drawing/2010/main" val="0"/>
              </a:ext>
            </a:extLst>
          </a:blip>
          <a:srcRect b="11868"/>
          <a:stretch>
            <a:fillRect/>
          </a:stretch>
        </p:blipFill>
        <p:spPr bwMode="auto">
          <a:xfrm>
            <a:off x="464752" y="2143178"/>
            <a:ext cx="3753287" cy="248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0299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973138"/>
            <a:ext cx="3810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文字方塊 1"/>
          <p:cNvSpPr txBox="1">
            <a:spLocks noChangeArrowheads="1"/>
          </p:cNvSpPr>
          <p:nvPr/>
        </p:nvSpPr>
        <p:spPr bwMode="auto">
          <a:xfrm>
            <a:off x="919163" y="485775"/>
            <a:ext cx="775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在無處不在的希格斯場之上，激發出了這個珍貴難得價值不菲的希格斯粒子</a:t>
            </a:r>
          </a:p>
        </p:txBody>
      </p:sp>
      <p:pic>
        <p:nvPicPr>
          <p:cNvPr id="166916" name="圖片 1" descr="圖片 4.jpg"/>
          <p:cNvPicPr>
            <a:picLocks noChangeAspect="1"/>
          </p:cNvPicPr>
          <p:nvPr/>
        </p:nvPicPr>
        <p:blipFill>
          <a:blip r:embed="rId3">
            <a:extLst>
              <a:ext uri="{28A0092B-C50C-407E-A947-70E740481C1C}">
                <a14:useLocalDpi xmlns:a14="http://schemas.microsoft.com/office/drawing/2010/main" val="0"/>
              </a:ext>
            </a:extLst>
          </a:blip>
          <a:srcRect l="31004" t="16766" r="32732" b="11143"/>
          <a:stretch>
            <a:fillRect/>
          </a:stretch>
        </p:blipFill>
        <p:spPr bwMode="auto">
          <a:xfrm>
            <a:off x="5359400" y="2579688"/>
            <a:ext cx="29591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0646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images.clipartof.com/small/26977-Clipart-Illustration-Of-A-Final-Piece-Featuring-North-America-Of-A-Gray-And-White-World-Map-Jigsaw-Puzzle-Resting-Near-Its-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56" y="1916113"/>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文字方塊 2"/>
          <p:cNvSpPr txBox="1">
            <a:spLocks noChangeArrowheads="1"/>
          </p:cNvSpPr>
          <p:nvPr/>
        </p:nvSpPr>
        <p:spPr bwMode="auto">
          <a:xfrm>
            <a:off x="3425825" y="1160862"/>
            <a:ext cx="262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mn-lt"/>
              </a:rPr>
              <a:t>Jigsaw falling into place</a:t>
            </a:r>
            <a:endParaRPr lang="zh-TW" altLang="en-US" sz="1800" dirty="0">
              <a:latin typeface="+mn-lt"/>
            </a:endParaRPr>
          </a:p>
        </p:txBody>
      </p:sp>
      <p:pic>
        <p:nvPicPr>
          <p:cNvPr id="167940" name="Picture 4" descr="http://www.totalhealthandsafety.eu/images/jigsaw%20piec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086" y="1916113"/>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7131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965200"/>
            <a:ext cx="7886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629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013FF3A-1C9F-81D9-A0A4-6D9B4BCB5967}"/>
              </a:ext>
            </a:extLst>
          </p:cNvPr>
          <p:cNvSpPr>
            <a:spLocks noGrp="1" noChangeArrowheads="1"/>
          </p:cNvSpPr>
          <p:nvPr>
            <p:ph type="title"/>
          </p:nvPr>
        </p:nvSpPr>
        <p:spPr>
          <a:xfrm>
            <a:off x="2481263" y="341313"/>
            <a:ext cx="4656137" cy="415925"/>
          </a:xfrm>
        </p:spPr>
        <p:txBody>
          <a:bodyPr/>
          <a:lstStyle/>
          <a:p>
            <a:pPr eaLnBrk="1" hangingPunct="1"/>
            <a:r>
              <a:rPr lang="en-US" altLang="zh-TW" sz="2400">
                <a:latin typeface="Times New Roman" panose="02020603050405020304" pitchFamily="18" charset="0"/>
                <a:ea typeface="新細明體" panose="02020500000000000000" pitchFamily="18" charset="-120"/>
              </a:rPr>
              <a:t>The Large Hadron Collider (LHC)</a:t>
            </a:r>
          </a:p>
        </p:txBody>
      </p:sp>
      <p:pic>
        <p:nvPicPr>
          <p:cNvPr id="62466" name="Picture 4" descr="cern-from-air">
            <a:extLst>
              <a:ext uri="{FF2B5EF4-FFF2-40B4-BE49-F238E27FC236}">
                <a16:creationId xmlns:a16="http://schemas.microsoft.com/office/drawing/2014/main" id="{9E6118D4-5C9F-CF39-2323-25B34060A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1075"/>
            <a:ext cx="8226425"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5">
            <a:extLst>
              <a:ext uri="{FF2B5EF4-FFF2-40B4-BE49-F238E27FC236}">
                <a16:creationId xmlns:a16="http://schemas.microsoft.com/office/drawing/2014/main" id="{E4F2274D-43BE-0EAB-5DF6-524F05F5F66F}"/>
              </a:ext>
            </a:extLst>
          </p:cNvPr>
          <p:cNvSpPr>
            <a:spLocks noChangeShapeType="1"/>
          </p:cNvSpPr>
          <p:nvPr/>
        </p:nvSpPr>
        <p:spPr bwMode="auto">
          <a:xfrm>
            <a:off x="4067175" y="1916113"/>
            <a:ext cx="217488" cy="6492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2468" name="Text Box 9">
            <a:extLst>
              <a:ext uri="{FF2B5EF4-FFF2-40B4-BE49-F238E27FC236}">
                <a16:creationId xmlns:a16="http://schemas.microsoft.com/office/drawing/2014/main" id="{40B352FE-D2BA-434F-E0A5-E0C042A564BD}"/>
              </a:ext>
            </a:extLst>
          </p:cNvPr>
          <p:cNvSpPr txBox="1">
            <a:spLocks noChangeArrowheads="1"/>
          </p:cNvSpPr>
          <p:nvPr/>
        </p:nvSpPr>
        <p:spPr bwMode="auto">
          <a:xfrm>
            <a:off x="7235825" y="2349500"/>
            <a:ext cx="12239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t>Geneva</a:t>
            </a:r>
            <a:br>
              <a:rPr lang="en-US" altLang="zh-TW" sz="1400"/>
            </a:br>
            <a:r>
              <a:rPr lang="en-US" altLang="zh-TW" sz="1400"/>
              <a:t>airport</a:t>
            </a:r>
          </a:p>
        </p:txBody>
      </p:sp>
      <p:sp>
        <p:nvSpPr>
          <p:cNvPr id="62469" name="Line 10">
            <a:extLst>
              <a:ext uri="{FF2B5EF4-FFF2-40B4-BE49-F238E27FC236}">
                <a16:creationId xmlns:a16="http://schemas.microsoft.com/office/drawing/2014/main" id="{A5AEB397-C900-1BA1-58EE-A899B2FAA97E}"/>
              </a:ext>
            </a:extLst>
          </p:cNvPr>
          <p:cNvSpPr>
            <a:spLocks noChangeShapeType="1"/>
          </p:cNvSpPr>
          <p:nvPr/>
        </p:nvSpPr>
        <p:spPr bwMode="auto">
          <a:xfrm flipH="1" flipV="1">
            <a:off x="7667625" y="2852738"/>
            <a:ext cx="504825" cy="719137"/>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70" name="Text Box 11">
            <a:extLst>
              <a:ext uri="{FF2B5EF4-FFF2-40B4-BE49-F238E27FC236}">
                <a16:creationId xmlns:a16="http://schemas.microsoft.com/office/drawing/2014/main" id="{22FDE070-D6E1-3CFA-0D1D-CBC2AC8E30FF}"/>
              </a:ext>
            </a:extLst>
          </p:cNvPr>
          <p:cNvSpPr txBox="1">
            <a:spLocks noChangeArrowheads="1"/>
          </p:cNvSpPr>
          <p:nvPr/>
        </p:nvSpPr>
        <p:spPr bwMode="auto">
          <a:xfrm>
            <a:off x="684213" y="6021388"/>
            <a:ext cx="15843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solidFill>
                  <a:schemeClr val="accent2"/>
                </a:solidFill>
              </a:rPr>
              <a:t>France</a:t>
            </a:r>
          </a:p>
        </p:txBody>
      </p:sp>
      <p:sp>
        <p:nvSpPr>
          <p:cNvPr id="62471" name="Text Box 12">
            <a:extLst>
              <a:ext uri="{FF2B5EF4-FFF2-40B4-BE49-F238E27FC236}">
                <a16:creationId xmlns:a16="http://schemas.microsoft.com/office/drawing/2014/main" id="{524CA57F-0704-1460-C2C3-DB0776E8E2FE}"/>
              </a:ext>
            </a:extLst>
          </p:cNvPr>
          <p:cNvSpPr txBox="1">
            <a:spLocks noChangeArrowheads="1"/>
          </p:cNvSpPr>
          <p:nvPr/>
        </p:nvSpPr>
        <p:spPr bwMode="auto">
          <a:xfrm>
            <a:off x="6588125" y="6021388"/>
            <a:ext cx="15843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solidFill>
                  <a:srgbClr val="FF0000"/>
                </a:solidFill>
              </a:rPr>
              <a:t>Switzerland</a:t>
            </a:r>
          </a:p>
        </p:txBody>
      </p:sp>
      <p:sp>
        <p:nvSpPr>
          <p:cNvPr id="62472" name="Text Box 13">
            <a:extLst>
              <a:ext uri="{FF2B5EF4-FFF2-40B4-BE49-F238E27FC236}">
                <a16:creationId xmlns:a16="http://schemas.microsoft.com/office/drawing/2014/main" id="{6F1C74BC-53D8-7946-87B0-4EEA5402584A}"/>
              </a:ext>
            </a:extLst>
          </p:cNvPr>
          <p:cNvSpPr txBox="1">
            <a:spLocks noChangeArrowheads="1"/>
          </p:cNvSpPr>
          <p:nvPr/>
        </p:nvSpPr>
        <p:spPr bwMode="auto">
          <a:xfrm>
            <a:off x="539750" y="1484313"/>
            <a:ext cx="13763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latin typeface="Times New Roman" panose="02020603050405020304" pitchFamily="18" charset="0"/>
              </a:rPr>
              <a:t>Jura mountains</a:t>
            </a:r>
          </a:p>
        </p:txBody>
      </p:sp>
      <p:sp>
        <p:nvSpPr>
          <p:cNvPr id="62473" name="Line 14">
            <a:extLst>
              <a:ext uri="{FF2B5EF4-FFF2-40B4-BE49-F238E27FC236}">
                <a16:creationId xmlns:a16="http://schemas.microsoft.com/office/drawing/2014/main" id="{D6EE711A-1420-42FF-56A0-6635BD08E926}"/>
              </a:ext>
            </a:extLst>
          </p:cNvPr>
          <p:cNvSpPr>
            <a:spLocks noChangeShapeType="1"/>
          </p:cNvSpPr>
          <p:nvPr/>
        </p:nvSpPr>
        <p:spPr bwMode="auto">
          <a:xfrm flipV="1">
            <a:off x="971550" y="1989138"/>
            <a:ext cx="71438" cy="503237"/>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74" name="Text Box 15">
            <a:extLst>
              <a:ext uri="{FF2B5EF4-FFF2-40B4-BE49-F238E27FC236}">
                <a16:creationId xmlns:a16="http://schemas.microsoft.com/office/drawing/2014/main" id="{3D338305-8168-80F3-4C08-86541F7DB9E7}"/>
              </a:ext>
            </a:extLst>
          </p:cNvPr>
          <p:cNvSpPr txBox="1">
            <a:spLocks noChangeArrowheads="1"/>
          </p:cNvSpPr>
          <p:nvPr/>
        </p:nvSpPr>
        <p:spPr bwMode="auto">
          <a:xfrm>
            <a:off x="6443663" y="1268413"/>
            <a:ext cx="1295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t>Lake Geneva</a:t>
            </a:r>
          </a:p>
        </p:txBody>
      </p:sp>
      <p:sp>
        <p:nvSpPr>
          <p:cNvPr id="62475" name="Line 16">
            <a:extLst>
              <a:ext uri="{FF2B5EF4-FFF2-40B4-BE49-F238E27FC236}">
                <a16:creationId xmlns:a16="http://schemas.microsoft.com/office/drawing/2014/main" id="{1C7A4061-587D-5FA4-A481-BFE39218D032}"/>
              </a:ext>
            </a:extLst>
          </p:cNvPr>
          <p:cNvSpPr>
            <a:spLocks noChangeShapeType="1"/>
          </p:cNvSpPr>
          <p:nvPr/>
        </p:nvSpPr>
        <p:spPr bwMode="auto">
          <a:xfrm flipH="1" flipV="1">
            <a:off x="7019925" y="1557338"/>
            <a:ext cx="73025" cy="358775"/>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62476" name="Text Box 17">
            <a:extLst>
              <a:ext uri="{FF2B5EF4-FFF2-40B4-BE49-F238E27FC236}">
                <a16:creationId xmlns:a16="http://schemas.microsoft.com/office/drawing/2014/main" id="{6359F39B-112C-ECC9-ECF3-C00D8AAE423B}"/>
              </a:ext>
            </a:extLst>
          </p:cNvPr>
          <p:cNvSpPr txBox="1">
            <a:spLocks noChangeArrowheads="1"/>
          </p:cNvSpPr>
          <p:nvPr/>
        </p:nvSpPr>
        <p:spPr bwMode="auto">
          <a:xfrm>
            <a:off x="2700338" y="1052513"/>
            <a:ext cx="2808287"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t>The LHC</a:t>
            </a:r>
            <a:br>
              <a:rPr lang="en-US" altLang="zh-TW" sz="1400"/>
            </a:br>
            <a:r>
              <a:rPr lang="en-US" altLang="zh-TW" sz="1400"/>
              <a:t>27 km in circumference</a:t>
            </a:r>
            <a:br>
              <a:rPr lang="en-US" altLang="zh-TW" sz="1400"/>
            </a:br>
            <a:r>
              <a:rPr lang="en-US" altLang="zh-TW" sz="1400"/>
              <a:t> 8.6 km across</a:t>
            </a:r>
          </a:p>
        </p:txBody>
      </p:sp>
      <p:sp>
        <p:nvSpPr>
          <p:cNvPr id="62477" name="AutoShape 20">
            <a:extLst>
              <a:ext uri="{FF2B5EF4-FFF2-40B4-BE49-F238E27FC236}">
                <a16:creationId xmlns:a16="http://schemas.microsoft.com/office/drawing/2014/main" id="{36F09850-0509-8275-F6B9-18748DEE0767}"/>
              </a:ext>
            </a:extLst>
          </p:cNvPr>
          <p:cNvSpPr>
            <a:spLocks noChangeArrowheads="1"/>
          </p:cNvSpPr>
          <p:nvPr/>
        </p:nvSpPr>
        <p:spPr bwMode="auto">
          <a:xfrm rot="275859">
            <a:off x="4284663" y="5084763"/>
            <a:ext cx="2017712" cy="576262"/>
          </a:xfrm>
          <a:prstGeom prst="triangle">
            <a:avLst>
              <a:gd name="adj" fmla="val 85375"/>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endParaRPr lang="en-US" altLang="zh-TW" sz="1800"/>
          </a:p>
        </p:txBody>
      </p:sp>
      <p:sp>
        <p:nvSpPr>
          <p:cNvPr id="62478" name="Text Box 21">
            <a:extLst>
              <a:ext uri="{FF2B5EF4-FFF2-40B4-BE49-F238E27FC236}">
                <a16:creationId xmlns:a16="http://schemas.microsoft.com/office/drawing/2014/main" id="{03B9961C-5C96-B881-176D-09D0F7523299}"/>
              </a:ext>
            </a:extLst>
          </p:cNvPr>
          <p:cNvSpPr txBox="1">
            <a:spLocks noChangeArrowheads="1"/>
          </p:cNvSpPr>
          <p:nvPr/>
        </p:nvSpPr>
        <p:spPr bwMode="auto">
          <a:xfrm>
            <a:off x="4500563" y="5805488"/>
            <a:ext cx="15525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solidFill>
                  <a:srgbClr val="FF0000"/>
                </a:solidFill>
              </a:rPr>
              <a:t>CERN main</a:t>
            </a:r>
            <a:r>
              <a:rPr lang="zh-TW" altLang="en-US" sz="1400">
                <a:solidFill>
                  <a:srgbClr val="FF0000"/>
                </a:solidFill>
              </a:rPr>
              <a:t> </a:t>
            </a:r>
            <a:r>
              <a:rPr lang="en-US" altLang="zh-TW" sz="1400">
                <a:solidFill>
                  <a:srgbClr val="FF0000"/>
                </a:solidFill>
              </a:rPr>
              <a:t>site</a:t>
            </a:r>
          </a:p>
        </p:txBody>
      </p:sp>
    </p:spTree>
    <p:extLst>
      <p:ext uri="{BB962C8B-B14F-4D97-AF65-F5344CB8AC3E}">
        <p14:creationId xmlns:p14="http://schemas.microsoft.com/office/powerpoint/2010/main" val="1890324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3.bp.blogspot.com/_aFzTLdTR61o/TODla_VyfdI/AAAAAAAADUI/Yv9QkEdk_Fw/s1600/LHC.jpg">
            <a:extLst>
              <a:ext uri="{FF2B5EF4-FFF2-40B4-BE49-F238E27FC236}">
                <a16:creationId xmlns:a16="http://schemas.microsoft.com/office/drawing/2014/main" id="{DD0142F9-EC00-835E-09FE-E8C57DDF9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527050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文字方塊 2">
            <a:extLst>
              <a:ext uri="{FF2B5EF4-FFF2-40B4-BE49-F238E27FC236}">
                <a16:creationId xmlns:a16="http://schemas.microsoft.com/office/drawing/2014/main" id="{A88B6AC9-D931-E024-07A3-2E9C11082747}"/>
              </a:ext>
            </a:extLst>
          </p:cNvPr>
          <p:cNvSpPr txBox="1">
            <a:spLocks noChangeArrowheads="1"/>
          </p:cNvSpPr>
          <p:nvPr/>
        </p:nvSpPr>
        <p:spPr bwMode="auto">
          <a:xfrm>
            <a:off x="3419475" y="404813"/>
            <a:ext cx="3313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史上最大的實驗</a:t>
            </a:r>
          </a:p>
        </p:txBody>
      </p:sp>
      <p:sp>
        <p:nvSpPr>
          <p:cNvPr id="63491" name="文字方塊 3">
            <a:extLst>
              <a:ext uri="{FF2B5EF4-FFF2-40B4-BE49-F238E27FC236}">
                <a16:creationId xmlns:a16="http://schemas.microsoft.com/office/drawing/2014/main" id="{55077AE1-5679-6053-E9F1-CCFB10F9EAAF}"/>
              </a:ext>
            </a:extLst>
          </p:cNvPr>
          <p:cNvSpPr txBox="1">
            <a:spLocks noChangeArrowheads="1"/>
          </p:cNvSpPr>
          <p:nvPr/>
        </p:nvSpPr>
        <p:spPr bwMode="auto">
          <a:xfrm>
            <a:off x="2843213" y="5732463"/>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至少一萬人來自一百多個國家參與，</a:t>
            </a:r>
          </a:p>
        </p:txBody>
      </p:sp>
      <p:sp>
        <p:nvSpPr>
          <p:cNvPr id="63492" name="文字方塊 4">
            <a:extLst>
              <a:ext uri="{FF2B5EF4-FFF2-40B4-BE49-F238E27FC236}">
                <a16:creationId xmlns:a16="http://schemas.microsoft.com/office/drawing/2014/main" id="{5080D191-E7CC-8234-627F-B9910436217D}"/>
              </a:ext>
            </a:extLst>
          </p:cNvPr>
          <p:cNvSpPr txBox="1">
            <a:spLocks noChangeArrowheads="1"/>
          </p:cNvSpPr>
          <p:nvPr/>
        </p:nvSpPr>
        <p:spPr bwMode="auto">
          <a:xfrm>
            <a:off x="2843213" y="6165850"/>
            <a:ext cx="345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花費</a:t>
            </a:r>
            <a:r>
              <a:rPr lang="en-US" altLang="zh-TW" sz="1800">
                <a:latin typeface="Times New Roman" panose="02020603050405020304" pitchFamily="18" charset="0"/>
              </a:rPr>
              <a:t>100</a:t>
            </a:r>
            <a:r>
              <a:rPr lang="zh-TW" altLang="en-US" sz="1800"/>
              <a:t>億美金，十年時間建造</a:t>
            </a:r>
          </a:p>
        </p:txBody>
      </p:sp>
      <p:pic>
        <p:nvPicPr>
          <p:cNvPr id="63493" name="Picture 4" descr="http://deadwildroses.files.wordpress.com/2010/03/largehadroncollider1.jpg">
            <a:extLst>
              <a:ext uri="{FF2B5EF4-FFF2-40B4-BE49-F238E27FC236}">
                <a16:creationId xmlns:a16="http://schemas.microsoft.com/office/drawing/2014/main" id="{BD6DCE96-142B-3469-460F-1E28168FD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765175"/>
            <a:ext cx="348932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descr="atlas_map2">
            <a:extLst>
              <a:ext uri="{FF2B5EF4-FFF2-40B4-BE49-F238E27FC236}">
                <a16:creationId xmlns:a16="http://schemas.microsoft.com/office/drawing/2014/main" id="{881189DE-9C38-1551-7FAC-95DE017CD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4889500"/>
            <a:ext cx="258127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4795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C21F82F-4459-44CB-8F1A-EC4A99B6DCE5}" type="slidenum">
              <a:rPr lang="zh-TW" altLang="en-US" smtClean="0"/>
              <a:pPr>
                <a:defRPr/>
              </a:pPr>
              <a:t>149</a:t>
            </a:fld>
            <a:endParaRPr lang="en-US" altLang="zh-TW"/>
          </a:p>
        </p:txBody>
      </p:sp>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29" y="535899"/>
            <a:ext cx="8550013" cy="5700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22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7329" y="901701"/>
            <a:ext cx="58547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204" y="3132138"/>
            <a:ext cx="3733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866" y="1381126"/>
            <a:ext cx="2286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矩形 4"/>
          <p:cNvSpPr>
            <a:spLocks noChangeArrowheads="1"/>
          </p:cNvSpPr>
          <p:nvPr/>
        </p:nvSpPr>
        <p:spPr bwMode="auto">
          <a:xfrm>
            <a:off x="2731754" y="488951"/>
            <a:ext cx="3583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mn-lt"/>
              </a:rPr>
              <a:t>Millikan’s Oil drop experiment 1909</a:t>
            </a:r>
            <a:endParaRPr lang="zh-TW" altLang="en-US" sz="1800" dirty="0">
              <a:latin typeface="+mn-lt"/>
            </a:endParaRPr>
          </a:p>
        </p:txBody>
      </p:sp>
      <p:sp>
        <p:nvSpPr>
          <p:cNvPr id="97286" name="矩形 5"/>
          <p:cNvSpPr>
            <a:spLocks noChangeArrowheads="1"/>
          </p:cNvSpPr>
          <p:nvPr/>
        </p:nvSpPr>
        <p:spPr bwMode="auto">
          <a:xfrm>
            <a:off x="1661779" y="6003926"/>
            <a:ext cx="594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所有油滴所帶電荷都是</a:t>
            </a:r>
            <a:r>
              <a:rPr lang="en-US" altLang="zh-TW" sz="1800" dirty="0">
                <a:latin typeface="Tahoma" pitchFamily="34" charset="0"/>
              </a:rPr>
              <a:t> </a:t>
            </a:r>
            <a:r>
              <a:rPr lang="en-US" altLang="zh-TW" sz="1800" dirty="0">
                <a:latin typeface="+mn-lt"/>
              </a:rPr>
              <a:t>1.602176487(40)×10</a:t>
            </a:r>
            <a:r>
              <a:rPr lang="en-US" altLang="zh-TW" sz="1800" baseline="30000" dirty="0">
                <a:latin typeface="+mn-lt"/>
              </a:rPr>
              <a:t>−19</a:t>
            </a:r>
            <a:r>
              <a:rPr lang="zh-TW" altLang="en-US" sz="1800" dirty="0">
                <a:latin typeface="+mn-lt"/>
              </a:rPr>
              <a:t> </a:t>
            </a:r>
            <a:r>
              <a:rPr lang="en-US" altLang="zh-TW" sz="1800" dirty="0">
                <a:latin typeface="+mn-lt"/>
              </a:rPr>
              <a:t>C </a:t>
            </a:r>
            <a:r>
              <a:rPr lang="zh-TW" altLang="en-US" sz="1800" dirty="0">
                <a:latin typeface="Tahoma" pitchFamily="34" charset="0"/>
              </a:rPr>
              <a:t>的整數倍</a:t>
            </a:r>
          </a:p>
        </p:txBody>
      </p:sp>
      <p:sp>
        <p:nvSpPr>
          <p:cNvPr id="9728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7B05A60-1E41-44E9-A04E-CA1BE286AA78}" type="slidenum">
              <a:rPr kumimoji="0" lang="zh-TW" altLang="en-US" sz="1400">
                <a:latin typeface="Tahoma" pitchFamily="34" charset="0"/>
              </a:rPr>
              <a:pPr eaLnBrk="1" hangingPunct="1">
                <a:spcBef>
                  <a:spcPct val="0"/>
                </a:spcBef>
                <a:buClrTx/>
                <a:buSzTx/>
                <a:buFontTx/>
                <a:buNone/>
              </a:pPr>
              <a:t>15</a:t>
            </a:fld>
            <a:endParaRPr kumimoji="0" lang="en-US" altLang="zh-TW" sz="1400">
              <a:latin typeface="Tahoma" pitchFamily="34" charset="0"/>
            </a:endParaRPr>
          </a:p>
        </p:txBody>
      </p:sp>
    </p:spTree>
    <p:extLst>
      <p:ext uri="{BB962C8B-B14F-4D97-AF65-F5344CB8AC3E}">
        <p14:creationId xmlns:p14="http://schemas.microsoft.com/office/powerpoint/2010/main" val="589233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http://mediaarchive.cern.ch/MediaArchive/Photo/Public/2006/0609031/0609031/0609031-A4-at-144-dpi.jpg">
            <a:extLst>
              <a:ext uri="{FF2B5EF4-FFF2-40B4-BE49-F238E27FC236}">
                <a16:creationId xmlns:a16="http://schemas.microsoft.com/office/drawing/2014/main" id="{E6B7D962-DF2E-C154-F816-8238D7563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813"/>
            <a:ext cx="89154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5073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http://lpsc.in2p3.fr/caomec/ATLAS/site%20html/images-site/layout_LHC2.jpg">
            <a:extLst>
              <a:ext uri="{FF2B5EF4-FFF2-40B4-BE49-F238E27FC236}">
                <a16:creationId xmlns:a16="http://schemas.microsoft.com/office/drawing/2014/main" id="{B00C3FA9-DD52-F838-8068-81F944877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94838"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4780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副標題 1">
            <a:extLst>
              <a:ext uri="{FF2B5EF4-FFF2-40B4-BE49-F238E27FC236}">
                <a16:creationId xmlns:a16="http://schemas.microsoft.com/office/drawing/2014/main" id="{63CB1D90-68BE-14E3-5DBF-1CBB58406A3D}"/>
              </a:ext>
            </a:extLst>
          </p:cNvPr>
          <p:cNvSpPr>
            <a:spLocks noGrp="1"/>
          </p:cNvSpPr>
          <p:nvPr>
            <p:ph type="subTitle" idx="1"/>
          </p:nvPr>
        </p:nvSpPr>
        <p:spPr/>
        <p:txBody>
          <a:bodyPr/>
          <a:lstStyle/>
          <a:p>
            <a:endParaRPr lang="zh-TW" altLang="en-US">
              <a:latin typeface="Tahoma" panose="020B0604030504040204" pitchFamily="34" charset="0"/>
              <a:ea typeface="新細明體" panose="02020500000000000000" pitchFamily="18" charset="-120"/>
            </a:endParaRPr>
          </a:p>
        </p:txBody>
      </p:sp>
      <p:pic>
        <p:nvPicPr>
          <p:cNvPr id="66562" name="Picture 2" descr="lhc easter">
            <a:extLst>
              <a:ext uri="{FF2B5EF4-FFF2-40B4-BE49-F238E27FC236}">
                <a16:creationId xmlns:a16="http://schemas.microsoft.com/office/drawing/2014/main" id="{7EAE94CF-B78F-E08D-2686-61B040A9C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7249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352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descr="particle_coll_bar_421_bluebb">
            <a:extLst>
              <a:ext uri="{FF2B5EF4-FFF2-40B4-BE49-F238E27FC236}">
                <a16:creationId xmlns:a16="http://schemas.microsoft.com/office/drawing/2014/main" id="{343D77D8-DA0F-52CD-D513-0D2EC1B84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06"/>
          <a:stretch>
            <a:fillRect/>
          </a:stretch>
        </p:blipFill>
        <p:spPr bwMode="auto">
          <a:xfrm>
            <a:off x="741363" y="5480050"/>
            <a:ext cx="4310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6">
            <a:extLst>
              <a:ext uri="{FF2B5EF4-FFF2-40B4-BE49-F238E27FC236}">
                <a16:creationId xmlns:a16="http://schemas.microsoft.com/office/drawing/2014/main" id="{DDD89235-4041-1A64-0DD3-789040685120}"/>
              </a:ext>
            </a:extLst>
          </p:cNvPr>
          <p:cNvSpPr txBox="1">
            <a:spLocks noChangeArrowheads="1"/>
          </p:cNvSpPr>
          <p:nvPr/>
        </p:nvSpPr>
        <p:spPr bwMode="auto">
          <a:xfrm>
            <a:off x="5240338" y="6008688"/>
            <a:ext cx="2192337"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spcBef>
                <a:spcPct val="50000"/>
              </a:spcBef>
            </a:pPr>
            <a:r>
              <a:rPr lang="en-US" altLang="zh-TW" sz="1800"/>
              <a:t>P+P</a:t>
            </a:r>
            <a:r>
              <a:rPr lang="en-US" altLang="zh-TW" sz="1800">
                <a:latin typeface="Times New Roman" panose="02020603050405020304" pitchFamily="18" charset="0"/>
              </a:rPr>
              <a:t>→H+……….</a:t>
            </a:r>
          </a:p>
        </p:txBody>
      </p:sp>
      <p:sp>
        <p:nvSpPr>
          <p:cNvPr id="65539" name="文字方塊 5">
            <a:extLst>
              <a:ext uri="{FF2B5EF4-FFF2-40B4-BE49-F238E27FC236}">
                <a16:creationId xmlns:a16="http://schemas.microsoft.com/office/drawing/2014/main" id="{B380D3D3-04B3-72F6-4F4E-FAF2543513AC}"/>
              </a:ext>
            </a:extLst>
          </p:cNvPr>
          <p:cNvSpPr txBox="1">
            <a:spLocks noChangeArrowheads="1"/>
          </p:cNvSpPr>
          <p:nvPr/>
        </p:nvSpPr>
        <p:spPr bwMode="auto">
          <a:xfrm>
            <a:off x="5181600" y="5545138"/>
            <a:ext cx="3744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兩個高速質子對撞，產生新的粒子</a:t>
            </a:r>
          </a:p>
        </p:txBody>
      </p:sp>
      <p:pic>
        <p:nvPicPr>
          <p:cNvPr id="67588" name="Picture 8" descr="fruit_explode">
            <a:extLst>
              <a:ext uri="{FF2B5EF4-FFF2-40B4-BE49-F238E27FC236}">
                <a16:creationId xmlns:a16="http://schemas.microsoft.com/office/drawing/2014/main" id="{E50A6310-8691-EEA2-A783-6AF3C85D7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836613"/>
            <a:ext cx="41195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624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37"/>
                                        </p:tgtEl>
                                        <p:attrNameLst>
                                          <p:attrName>style.visibility</p:attrName>
                                        </p:attrNameLst>
                                      </p:cBhvr>
                                      <p:to>
                                        <p:strVal val="visible"/>
                                      </p:to>
                                    </p:set>
                                    <p:anim calcmode="lin" valueType="num">
                                      <p:cBhvr additive="base">
                                        <p:cTn id="7" dur="500" fill="hold"/>
                                        <p:tgtEl>
                                          <p:spTgt spid="65537"/>
                                        </p:tgtEl>
                                        <p:attrNameLst>
                                          <p:attrName>ppt_x</p:attrName>
                                        </p:attrNameLst>
                                      </p:cBhvr>
                                      <p:tavLst>
                                        <p:tav tm="0">
                                          <p:val>
                                            <p:strVal val="#ppt_x"/>
                                          </p:val>
                                        </p:tav>
                                        <p:tav tm="100000">
                                          <p:val>
                                            <p:strVal val="#ppt_x"/>
                                          </p:val>
                                        </p:tav>
                                      </p:tavLst>
                                    </p:anim>
                                    <p:anim calcmode="lin" valueType="num">
                                      <p:cBhvr additive="base">
                                        <p:cTn id="8" dur="500" fill="hold"/>
                                        <p:tgtEl>
                                          <p:spTgt spid="655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38"/>
                                        </p:tgtEl>
                                        <p:attrNameLst>
                                          <p:attrName>style.visibility</p:attrName>
                                        </p:attrNameLst>
                                      </p:cBhvr>
                                      <p:to>
                                        <p:strVal val="visible"/>
                                      </p:to>
                                    </p:set>
                                    <p:anim calcmode="lin" valueType="num">
                                      <p:cBhvr additive="base">
                                        <p:cTn id="11" dur="500" fill="hold"/>
                                        <p:tgtEl>
                                          <p:spTgt spid="65538"/>
                                        </p:tgtEl>
                                        <p:attrNameLst>
                                          <p:attrName>ppt_x</p:attrName>
                                        </p:attrNameLst>
                                      </p:cBhvr>
                                      <p:tavLst>
                                        <p:tav tm="0">
                                          <p:val>
                                            <p:strVal val="#ppt_x"/>
                                          </p:val>
                                        </p:tav>
                                        <p:tav tm="100000">
                                          <p:val>
                                            <p:strVal val="#ppt_x"/>
                                          </p:val>
                                        </p:tav>
                                      </p:tavLst>
                                    </p:anim>
                                    <p:anim calcmode="lin" valueType="num">
                                      <p:cBhvr additive="base">
                                        <p:cTn id="12" dur="500" fill="hold"/>
                                        <p:tgtEl>
                                          <p:spTgt spid="655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additive="base">
                                        <p:cTn id="15" dur="500" fill="hold"/>
                                        <p:tgtEl>
                                          <p:spTgt spid="65539"/>
                                        </p:tgtEl>
                                        <p:attrNameLst>
                                          <p:attrName>ppt_x</p:attrName>
                                        </p:attrNameLst>
                                      </p:cBhvr>
                                      <p:tavLst>
                                        <p:tav tm="0">
                                          <p:val>
                                            <p:strVal val="#ppt_x"/>
                                          </p:val>
                                        </p:tav>
                                        <p:tav tm="100000">
                                          <p:val>
                                            <p:strVal val="#ppt_x"/>
                                          </p:val>
                                        </p:tav>
                                      </p:tavLst>
                                    </p:anim>
                                    <p:anim calcmode="lin" valueType="num">
                                      <p:cBhvr additive="base">
                                        <p:cTn id="16"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cern_jura">
            <a:extLst>
              <a:ext uri="{FF2B5EF4-FFF2-40B4-BE49-F238E27FC236}">
                <a16:creationId xmlns:a16="http://schemas.microsoft.com/office/drawing/2014/main" id="{9A563301-9F50-924B-44F4-26B25FE4C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366713"/>
            <a:ext cx="56483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2">
            <a:extLst>
              <a:ext uri="{FF2B5EF4-FFF2-40B4-BE49-F238E27FC236}">
                <a16:creationId xmlns:a16="http://schemas.microsoft.com/office/drawing/2014/main" id="{D0EBCC6E-EFDA-C215-6A04-90401D85C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427038"/>
            <a:ext cx="22574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CCC">
            <a:extLst>
              <a:ext uri="{FF2B5EF4-FFF2-40B4-BE49-F238E27FC236}">
                <a16:creationId xmlns:a16="http://schemas.microsoft.com/office/drawing/2014/main" id="{E84E21AB-B90C-729F-873B-BF477D0F1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314825"/>
            <a:ext cx="29527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236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CFFA8100-7950-BB7A-2255-BE8847DF09D3}"/>
              </a:ext>
            </a:extLst>
          </p:cNvPr>
          <p:cNvPicPr>
            <a:picLocks noChangeArrowheads="1"/>
          </p:cNvPicPr>
          <p:nvPr/>
        </p:nvPicPr>
        <p:blipFill>
          <a:blip r:embed="rId2">
            <a:extLst>
              <a:ext uri="{28A0092B-C50C-407E-A947-70E740481C1C}">
                <a14:useLocalDpi xmlns:a14="http://schemas.microsoft.com/office/drawing/2010/main" val="0"/>
              </a:ext>
            </a:extLst>
          </a:blip>
          <a:srcRect r="17654"/>
          <a:stretch>
            <a:fillRect/>
          </a:stretch>
        </p:blipFill>
        <p:spPr bwMode="auto">
          <a:xfrm>
            <a:off x="0" y="327025"/>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8752332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圖片 1">
            <a:extLst>
              <a:ext uri="{FF2B5EF4-FFF2-40B4-BE49-F238E27FC236}">
                <a16:creationId xmlns:a16="http://schemas.microsoft.com/office/drawing/2014/main" id="{E6D84A23-2098-2372-F901-6403189728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320800"/>
            <a:ext cx="48387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文字方塊 2">
            <a:extLst>
              <a:ext uri="{FF2B5EF4-FFF2-40B4-BE49-F238E27FC236}">
                <a16:creationId xmlns:a16="http://schemas.microsoft.com/office/drawing/2014/main" id="{3E3C30D8-F777-79B2-68B9-EE60BD73C222}"/>
              </a:ext>
            </a:extLst>
          </p:cNvPr>
          <p:cNvSpPr txBox="1">
            <a:spLocks noChangeArrowheads="1"/>
          </p:cNvSpPr>
          <p:nvPr/>
        </p:nvSpPr>
        <p:spPr bwMode="auto">
          <a:xfrm>
            <a:off x="1122363" y="5767388"/>
            <a:ext cx="732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所觀察的訊號 </a:t>
            </a:r>
            <a:r>
              <a:rPr lang="en-US" altLang="zh-TW" sz="1800">
                <a:latin typeface="Times New Roman" panose="02020603050405020304" pitchFamily="18" charset="0"/>
              </a:rPr>
              <a:t>(H→ZZ → 4l)</a:t>
            </a:r>
            <a:r>
              <a:rPr lang="zh-TW" altLang="en-US" sz="1800"/>
              <a:t>大概每</a:t>
            </a:r>
            <a:r>
              <a:rPr lang="en-US" altLang="zh-TW" sz="1800"/>
              <a:t> </a:t>
            </a:r>
            <a:r>
              <a:rPr lang="en-US" altLang="zh-TW" sz="1800">
                <a:latin typeface="Times New Roman" panose="02020603050405020304" pitchFamily="18" charset="0"/>
              </a:rPr>
              <a:t>10</a:t>
            </a:r>
            <a:r>
              <a:rPr lang="en-US" altLang="zh-TW" sz="1800" baseline="30000">
                <a:latin typeface="Times New Roman" panose="02020603050405020304" pitchFamily="18" charset="0"/>
              </a:rPr>
              <a:t>13</a:t>
            </a:r>
            <a:r>
              <a:rPr lang="en-US" altLang="zh-TW" sz="1800">
                <a:latin typeface="Times New Roman" panose="02020603050405020304" pitchFamily="18" charset="0"/>
              </a:rPr>
              <a:t> </a:t>
            </a:r>
            <a:r>
              <a:rPr lang="zh-TW" altLang="en-US" sz="1800">
                <a:latin typeface="Times New Roman" panose="02020603050405020304" pitchFamily="18" charset="0"/>
              </a:rPr>
              <a:t>次</a:t>
            </a:r>
            <a:r>
              <a:rPr lang="zh-TW" altLang="en-US" sz="1800"/>
              <a:t>質子撞擊事件才會出現一次！</a:t>
            </a:r>
          </a:p>
        </p:txBody>
      </p:sp>
    </p:spTree>
    <p:extLst>
      <p:ext uri="{BB962C8B-B14F-4D97-AF65-F5344CB8AC3E}">
        <p14:creationId xmlns:p14="http://schemas.microsoft.com/office/powerpoint/2010/main" val="11150794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p:cNvSpPr txBox="1">
            <a:spLocks noChangeArrowheads="1"/>
          </p:cNvSpPr>
          <p:nvPr/>
        </p:nvSpPr>
        <p:spPr bwMode="auto">
          <a:xfrm>
            <a:off x="3706110" y="6107386"/>
            <a:ext cx="194609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Cambria Math" panose="02040503050406030204" pitchFamily="18" charset="0"/>
                <a:ea typeface="Cambria Math" panose="02040503050406030204" pitchFamily="18" charset="0"/>
              </a:rPr>
              <a:t>The LHC tunnel</a:t>
            </a:r>
          </a:p>
        </p:txBody>
      </p:sp>
      <p:pic>
        <p:nvPicPr>
          <p:cNvPr id="82947" name="Picture 7" descr="LHC-driving-in-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12111"/>
            <a:ext cx="813593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54A0094-00CC-484D-A1F1-FD101BF38D49}" type="slidenum">
              <a:rPr kumimoji="0" lang="zh-TW" altLang="en-US" sz="1400" smtClean="0">
                <a:latin typeface="Tahoma" pitchFamily="34" charset="0"/>
              </a:rPr>
              <a:pPr eaLnBrk="1" hangingPunct="1">
                <a:spcBef>
                  <a:spcPct val="0"/>
                </a:spcBef>
                <a:buClrTx/>
                <a:buSzTx/>
                <a:buFontTx/>
                <a:buNone/>
              </a:pPr>
              <a:t>157</a:t>
            </a:fld>
            <a:endParaRPr kumimoji="0" lang="en-US" altLang="zh-TW" sz="1400">
              <a:latin typeface="Tahoma"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DAC57-8A8B-6946-9928-F56CB7A685CB}"/>
              </a:ext>
            </a:extLst>
          </p:cNvPr>
          <p:cNvSpPr>
            <a:spLocks noGrp="1"/>
          </p:cNvSpPr>
          <p:nvPr>
            <p:ph type="sldNum" sz="quarter" idx="12"/>
          </p:nvPr>
        </p:nvSpPr>
        <p:spPr>
          <a:xfrm>
            <a:off x="7042150" y="6243638"/>
            <a:ext cx="1905000" cy="457200"/>
          </a:xfrm>
        </p:spPr>
        <p:txBody>
          <a:bodyPr wrap="square" anchor="b">
            <a:normAutofit/>
          </a:bodyPr>
          <a:lstStyle/>
          <a:p>
            <a:pPr>
              <a:spcAft>
                <a:spcPts val="600"/>
              </a:spcAft>
              <a:defRPr/>
            </a:pPr>
            <a:fld id="{52795E57-DE68-4209-B617-5A74D1AF290D}" type="slidenum">
              <a:rPr lang="zh-TW" altLang="en-US" smtClean="0"/>
              <a:pPr>
                <a:spcAft>
                  <a:spcPts val="600"/>
                </a:spcAft>
                <a:defRPr/>
              </a:pPr>
              <a:t>158</a:t>
            </a:fld>
            <a:endParaRPr lang="en-US" altLang="zh-TW"/>
          </a:p>
        </p:txBody>
      </p:sp>
      <p:pic>
        <p:nvPicPr>
          <p:cNvPr id="206850" name="Picture 2" descr="Yo-Yo Ma in the LHC tunnel">
            <a:extLst>
              <a:ext uri="{FF2B5EF4-FFF2-40B4-BE49-F238E27FC236}">
                <a16:creationId xmlns:a16="http://schemas.microsoft.com/office/drawing/2014/main" id="{B70AEF3A-874B-5F47-B64B-D1CB48664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796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clockw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811" y="1360488"/>
            <a:ext cx="19812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3392488"/>
            <a:ext cx="36671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873375"/>
            <a:ext cx="510857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1857375" y="727075"/>
            <a:ext cx="567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為持續加速，需要磁場來彎曲帶電粒子以圓形軌道運動</a:t>
            </a:r>
          </a:p>
        </p:txBody>
      </p:sp>
      <p:sp>
        <p:nvSpPr>
          <p:cNvPr id="8397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5B4A3B9-3DF6-467E-BC76-197903D75B93}" type="slidenum">
              <a:rPr kumimoji="0" lang="zh-TW" altLang="en-US" sz="1400" smtClean="0">
                <a:latin typeface="Tahoma" pitchFamily="34" charset="0"/>
              </a:rPr>
              <a:pPr eaLnBrk="1" hangingPunct="1">
                <a:spcBef>
                  <a:spcPct val="0"/>
                </a:spcBef>
                <a:buClrTx/>
                <a:buSzTx/>
                <a:buFontTx/>
                <a:buNone/>
              </a:pPr>
              <a:t>159</a:t>
            </a:fld>
            <a:endParaRPr kumimoji="0" lang="en-US" altLang="zh-TW" sz="1400">
              <a:latin typeface="Tahoma" pitchFamily="34" charset="0"/>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731" t="55508" r="25614" b="7780"/>
          <a:stretch/>
        </p:blipFill>
        <p:spPr bwMode="auto">
          <a:xfrm>
            <a:off x="4272196" y="1360488"/>
            <a:ext cx="4129790" cy="123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621311" y="2873375"/>
            <a:ext cx="3102964" cy="369332"/>
          </a:xfrm>
          <a:prstGeom prst="rect">
            <a:avLst/>
          </a:prstGeom>
          <a:noFill/>
        </p:spPr>
        <p:txBody>
          <a:bodyPr wrap="square" rtlCol="0">
            <a:spAutoFit/>
          </a:bodyPr>
          <a:lstStyle/>
          <a:p>
            <a:r>
              <a:rPr lang="en-US" altLang="zh-TW" dirty="0">
                <a:latin typeface="+mn-lt"/>
              </a:rPr>
              <a:t>Dipole to curve particles</a:t>
            </a:r>
            <a:endParaRPr lang="zh-TW" altLang="en-US"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2338" y="3754438"/>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344738" y="41354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649538" y="41354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182813" y="301625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335213" y="339725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640013" y="339725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487613" y="324485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868613" y="26939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182813" y="2312988"/>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335213" y="26939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640013" y="26939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487613" y="25415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132013" y="795338"/>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132013" y="11763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868613" y="26939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284413" y="10239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589213" y="10239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665413" y="11763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436813" y="11763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665413" y="8715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817813" y="10239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360613" y="87153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352" name="文字方塊 35"/>
          <p:cNvSpPr txBox="1">
            <a:spLocks noChangeArrowheads="1"/>
          </p:cNvSpPr>
          <p:nvPr/>
        </p:nvSpPr>
        <p:spPr bwMode="auto">
          <a:xfrm rot="-5400000">
            <a:off x="2196307" y="1591469"/>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a:t>
            </a:r>
            <a:endParaRPr lang="zh-TW" altLang="en-US" sz="1800">
              <a:cs typeface="Times New Roman" pitchFamily="18" charset="0"/>
            </a:endParaRPr>
          </a:p>
        </p:txBody>
      </p:sp>
      <p:pic>
        <p:nvPicPr>
          <p:cNvPr id="9935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l="29120"/>
          <a:stretch>
            <a:fillRect/>
          </a:stretch>
        </p:blipFill>
        <p:spPr bwMode="auto">
          <a:xfrm>
            <a:off x="4356100" y="1333846"/>
            <a:ext cx="264001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182813" y="445770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640013" y="48387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195513" y="51292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357" name="文字方塊 33"/>
          <p:cNvSpPr txBox="1">
            <a:spLocks noChangeArrowheads="1"/>
          </p:cNvSpPr>
          <p:nvPr/>
        </p:nvSpPr>
        <p:spPr bwMode="auto">
          <a:xfrm>
            <a:off x="1501775" y="577056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Arial" charset="0"/>
              </a:rPr>
              <a:t>此量子階梯狀的狀態像極了在真空中一個一個裝入等電荷的粒子。</a:t>
            </a:r>
          </a:p>
        </p:txBody>
      </p:sp>
      <p:sp>
        <p:nvSpPr>
          <p:cNvPr id="35" name="文字方塊 34"/>
          <p:cNvSpPr txBox="1">
            <a:spLocks noChangeArrowheads="1"/>
          </p:cNvSpPr>
          <p:nvPr/>
        </p:nvSpPr>
        <p:spPr bwMode="auto">
          <a:xfrm>
            <a:off x="1908175" y="61658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量子</a:t>
            </a:r>
          </a:p>
        </p:txBody>
      </p:sp>
      <p:sp>
        <p:nvSpPr>
          <p:cNvPr id="36" name="文字方塊 35"/>
          <p:cNvSpPr txBox="1">
            <a:spLocks noChangeArrowheads="1"/>
          </p:cNvSpPr>
          <p:nvPr/>
        </p:nvSpPr>
        <p:spPr bwMode="auto">
          <a:xfrm>
            <a:off x="3348038" y="61658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粒子</a:t>
            </a:r>
          </a:p>
        </p:txBody>
      </p:sp>
      <p:sp>
        <p:nvSpPr>
          <p:cNvPr id="37" name="向右箭號 36"/>
          <p:cNvSpPr/>
          <p:nvPr/>
        </p:nvSpPr>
        <p:spPr>
          <a:xfrm>
            <a:off x="2700338" y="62372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23906" name="Object 12"/>
          <p:cNvGraphicFramePr>
            <a:graphicFrameLocks noChangeAspect="1"/>
          </p:cNvGraphicFramePr>
          <p:nvPr/>
        </p:nvGraphicFramePr>
        <p:xfrm>
          <a:off x="5203825" y="6119813"/>
          <a:ext cx="571500" cy="555625"/>
        </p:xfrm>
        <a:graphic>
          <a:graphicData uri="http://schemas.openxmlformats.org/presentationml/2006/ole">
            <mc:AlternateContent xmlns:mc="http://schemas.openxmlformats.org/markup-compatibility/2006">
              <mc:Choice xmlns:v="urn:schemas-microsoft-com:vml" Requires="v">
                <p:oleObj name="方程式" r:id="rId3" imgW="406400" imgH="393700" progId="Equation.3">
                  <p:embed/>
                </p:oleObj>
              </mc:Choice>
              <mc:Fallback>
                <p:oleObj name="方程式" r:id="rId3" imgW="406400" imgH="393700" progId="Equation.3">
                  <p:embed/>
                  <p:pic>
                    <p:nvPicPr>
                      <p:cNvPr id="123906"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825" y="6119813"/>
                        <a:ext cx="571500" cy="555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9" name="文字方塊 38"/>
          <p:cNvSpPr txBox="1">
            <a:spLocks noChangeArrowheads="1"/>
          </p:cNvSpPr>
          <p:nvPr/>
        </p:nvSpPr>
        <p:spPr bwMode="auto">
          <a:xfrm>
            <a:off x="4284663" y="61658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Arial" charset="0"/>
              </a:rPr>
              <a:t>粒子數</a:t>
            </a:r>
          </a:p>
        </p:txBody>
      </p:sp>
      <p:sp>
        <p:nvSpPr>
          <p:cNvPr id="99363" name="文字方塊 23"/>
          <p:cNvSpPr txBox="1">
            <a:spLocks noChangeArrowheads="1"/>
          </p:cNvSpPr>
          <p:nvPr/>
        </p:nvSpPr>
        <p:spPr bwMode="auto">
          <a:xfrm>
            <a:off x="4424363" y="1527521"/>
            <a:ext cx="55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i="1">
                <a:latin typeface="Tahoma" pitchFamily="34" charset="0"/>
              </a:rPr>
              <a:t>Ｑ</a:t>
            </a:r>
          </a:p>
        </p:txBody>
      </p:sp>
      <p:sp>
        <p:nvSpPr>
          <p:cNvPr id="99364" name="文字方塊 24"/>
          <p:cNvSpPr txBox="1">
            <a:spLocks noChangeArrowheads="1"/>
          </p:cNvSpPr>
          <p:nvPr/>
        </p:nvSpPr>
        <p:spPr bwMode="auto">
          <a:xfrm>
            <a:off x="999707" y="247650"/>
            <a:ext cx="74017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mn-lt"/>
              </a:rPr>
              <a:t>Millikan</a:t>
            </a:r>
            <a:r>
              <a:rPr lang="zh-TW" altLang="en-US" sz="1800" dirty="0">
                <a:latin typeface="+mn-lt"/>
              </a:rPr>
              <a:t> </a:t>
            </a:r>
            <a:r>
              <a:rPr lang="zh-TW" altLang="en-US" sz="1800" dirty="0">
                <a:latin typeface="Tahoma" pitchFamily="34" charset="0"/>
              </a:rPr>
              <a:t>實驗，顯示電子系統的狀態，其電荷必定是分離的量子階梯狀：</a:t>
            </a:r>
          </a:p>
        </p:txBody>
      </p:sp>
      <p:sp>
        <p:nvSpPr>
          <p:cNvPr id="99365" name="投影片編號版面配置區 2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A6A97F7-5DCA-49A0-A465-905BE9697343}" type="slidenum">
              <a:rPr kumimoji="0" lang="zh-TW" altLang="en-US" sz="1400">
                <a:latin typeface="Tahoma" pitchFamily="34" charset="0"/>
              </a:rPr>
              <a:pPr eaLnBrk="1" hangingPunct="1">
                <a:spcBef>
                  <a:spcPct val="0"/>
                </a:spcBef>
                <a:buClrTx/>
                <a:buSzTx/>
                <a:buFontTx/>
                <a:buNone/>
              </a:pPr>
              <a:t>16</a:t>
            </a:fld>
            <a:endParaRPr kumimoji="0" lang="en-US" altLang="zh-TW" sz="1400">
              <a:latin typeface="Tahoma" pitchFamily="34" charset="0"/>
            </a:endParaRPr>
          </a:p>
        </p:txBody>
      </p:sp>
    </p:spTree>
    <p:extLst>
      <p:ext uri="{BB962C8B-B14F-4D97-AF65-F5344CB8AC3E}">
        <p14:creationId xmlns:p14="http://schemas.microsoft.com/office/powerpoint/2010/main" val="31532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9352"/>
                                        </p:tgtEl>
                                        <p:attrNameLst>
                                          <p:attrName>style.visibility</p:attrName>
                                        </p:attrNameLst>
                                      </p:cBhvr>
                                      <p:to>
                                        <p:strVal val="visible"/>
                                      </p:to>
                                    </p:set>
                                    <p:anim calcmode="lin" valueType="num">
                                      <p:cBhvr additive="base">
                                        <p:cTn id="95" dur="500" fill="hold"/>
                                        <p:tgtEl>
                                          <p:spTgt spid="99352"/>
                                        </p:tgtEl>
                                        <p:attrNameLst>
                                          <p:attrName>ppt_x</p:attrName>
                                        </p:attrNameLst>
                                      </p:cBhvr>
                                      <p:tavLst>
                                        <p:tav tm="0">
                                          <p:val>
                                            <p:strVal val="#ppt_x"/>
                                          </p:val>
                                        </p:tav>
                                        <p:tav tm="100000">
                                          <p:val>
                                            <p:strVal val="#ppt_x"/>
                                          </p:val>
                                        </p:tav>
                                      </p:tavLst>
                                    </p:anim>
                                    <p:anim calcmode="lin" valueType="num">
                                      <p:cBhvr additive="base">
                                        <p:cTn id="96" dur="500" fill="hold"/>
                                        <p:tgtEl>
                                          <p:spTgt spid="9935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additive="base">
                                        <p:cTn id="127" dur="500" fill="hold"/>
                                        <p:tgtEl>
                                          <p:spTgt spid="39"/>
                                        </p:tgtEl>
                                        <p:attrNameLst>
                                          <p:attrName>ppt_x</p:attrName>
                                        </p:attrNameLst>
                                      </p:cBhvr>
                                      <p:tavLst>
                                        <p:tav tm="0">
                                          <p:val>
                                            <p:strVal val="#ppt_x"/>
                                          </p:val>
                                        </p:tav>
                                        <p:tav tm="100000">
                                          <p:val>
                                            <p:strVal val="#ppt_x"/>
                                          </p:val>
                                        </p:tav>
                                      </p:tavLst>
                                    </p:anim>
                                    <p:anim calcmode="lin" valueType="num">
                                      <p:cBhvr additive="base">
                                        <p:cTn id="128" dur="500" fill="hold"/>
                                        <p:tgtEl>
                                          <p:spTgt spid="39"/>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23906"/>
                                        </p:tgtEl>
                                        <p:attrNameLst>
                                          <p:attrName>style.visibility</p:attrName>
                                        </p:attrNameLst>
                                      </p:cBhvr>
                                      <p:to>
                                        <p:strVal val="visible"/>
                                      </p:to>
                                    </p:set>
                                    <p:anim calcmode="lin" valueType="num">
                                      <p:cBhvr additive="base">
                                        <p:cTn id="131" dur="500" fill="hold"/>
                                        <p:tgtEl>
                                          <p:spTgt spid="123906"/>
                                        </p:tgtEl>
                                        <p:attrNameLst>
                                          <p:attrName>ppt_x</p:attrName>
                                        </p:attrNameLst>
                                      </p:cBhvr>
                                      <p:tavLst>
                                        <p:tav tm="0">
                                          <p:val>
                                            <p:strVal val="#ppt_x"/>
                                          </p:val>
                                        </p:tav>
                                        <p:tav tm="100000">
                                          <p:val>
                                            <p:strVal val="#ppt_x"/>
                                          </p:val>
                                        </p:tav>
                                      </p:tavLst>
                                    </p:anim>
                                    <p:anim calcmode="lin" valueType="num">
                                      <p:cBhvr additive="base">
                                        <p:cTn id="132" dur="500" fill="hold"/>
                                        <p:tgtEl>
                                          <p:spTgt spid="123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99352" grpId="0"/>
      <p:bldP spid="28" grpId="0" animBg="1"/>
      <p:bldP spid="30" grpId="0" animBg="1"/>
      <p:bldP spid="31" grpId="0" animBg="1"/>
      <p:bldP spid="35" grpId="0"/>
      <p:bldP spid="36" grpId="0"/>
      <p:bldP spid="37" grpId="0" animBg="1"/>
      <p:bldP spid="3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hothardware.com/newsimages/Item14528/LHC_Bi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557338"/>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2AC1E91-0E83-433D-BD9A-228677F1A350}" type="slidenum">
              <a:rPr kumimoji="0" lang="zh-TW" altLang="en-US" sz="1400" smtClean="0">
                <a:latin typeface="Tahoma" pitchFamily="34" charset="0"/>
              </a:rPr>
              <a:pPr eaLnBrk="1" hangingPunct="1">
                <a:spcBef>
                  <a:spcPct val="0"/>
                </a:spcBef>
                <a:buClrTx/>
                <a:buSzTx/>
                <a:buFontTx/>
                <a:buNone/>
              </a:pPr>
              <a:t>160</a:t>
            </a:fld>
            <a:endParaRPr kumimoji="0" lang="en-US" altLang="zh-TW" sz="1400">
              <a:latin typeface="Tahoma"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168400"/>
            <a:ext cx="80137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E98FC23-D6EF-473A-8986-D83D7C9C79C0}" type="slidenum">
              <a:rPr kumimoji="0" lang="zh-TW" altLang="en-US" sz="1400" smtClean="0">
                <a:latin typeface="Tahoma" pitchFamily="34" charset="0"/>
              </a:rPr>
              <a:pPr eaLnBrk="1" hangingPunct="1">
                <a:spcBef>
                  <a:spcPct val="0"/>
                </a:spcBef>
                <a:buClrTx/>
                <a:buSzTx/>
                <a:buFontTx/>
                <a:buNone/>
              </a:pPr>
              <a:t>161</a:t>
            </a:fld>
            <a:endParaRPr kumimoji="0" lang="en-US" altLang="zh-TW" sz="1400">
              <a:latin typeface="Tahoma"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g enough to matter: The collider, formed of superconducting magnets, stretches around 17miles or 27km - and is sensitive to the moon's gra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1179513"/>
            <a:ext cx="60388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E6C739DF-34E2-48FE-8029-3EB1371A96CE}" type="slidenum">
              <a:rPr kumimoji="0" lang="zh-TW" altLang="en-US" sz="1400" smtClean="0">
                <a:latin typeface="Tahoma" pitchFamily="34" charset="0"/>
              </a:rPr>
              <a:pPr eaLnBrk="1" hangingPunct="1">
                <a:spcBef>
                  <a:spcPct val="0"/>
                </a:spcBef>
                <a:buClrTx/>
                <a:buSzTx/>
                <a:buFontTx/>
                <a:buNone/>
              </a:pPr>
              <a:t>162</a:t>
            </a:fld>
            <a:endParaRPr kumimoji="0" lang="en-US" altLang="zh-TW" sz="1400">
              <a:latin typeface="Tahoma"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 model of the Large Hadron Collider (LHC) tunnel is seen in the CERN (European Organization For Nuclear Research) visitors'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336550"/>
            <a:ext cx="5592762"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82338DC-DCC4-4D80-8141-FA10F3E0FE54}" type="slidenum">
              <a:rPr kumimoji="0" lang="zh-TW" altLang="en-US" sz="1400" smtClean="0">
                <a:latin typeface="Tahoma" pitchFamily="34" charset="0"/>
              </a:rPr>
              <a:pPr eaLnBrk="1" hangingPunct="1">
                <a:spcBef>
                  <a:spcPct val="0"/>
                </a:spcBef>
                <a:buClrTx/>
                <a:buSzTx/>
                <a:buFontTx/>
                <a:buNone/>
              </a:pPr>
              <a:t>163</a:t>
            </a:fld>
            <a:endParaRPr kumimoji="0" lang="en-US" altLang="zh-TW" sz="1400">
              <a:latin typeface="Tahoma"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3413125"/>
            <a:ext cx="56022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end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422275"/>
            <a:ext cx="371792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E41EAC5-4D4E-470B-96CD-A369321027F4}" type="slidenum">
              <a:rPr kumimoji="0" lang="zh-TW" altLang="en-US" sz="1400" smtClean="0">
                <a:latin typeface="Tahoma" pitchFamily="34" charset="0"/>
              </a:rPr>
              <a:pPr eaLnBrk="1" hangingPunct="1">
                <a:spcBef>
                  <a:spcPct val="0"/>
                </a:spcBef>
                <a:buClrTx/>
                <a:buSzTx/>
                <a:buFontTx/>
                <a:buNone/>
              </a:pPr>
              <a:t>164</a:t>
            </a:fld>
            <a:endParaRPr kumimoji="0" lang="en-US" altLang="zh-TW" sz="1400">
              <a:latin typeface="Tahoma" pitchFamily="34" charset="0"/>
            </a:endParaRPr>
          </a:p>
        </p:txBody>
      </p:sp>
      <p:sp>
        <p:nvSpPr>
          <p:cNvPr id="2" name="文字方塊 1"/>
          <p:cNvSpPr txBox="1"/>
          <p:nvPr/>
        </p:nvSpPr>
        <p:spPr>
          <a:xfrm>
            <a:off x="4744387" y="1214203"/>
            <a:ext cx="2713219"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Tracking</a:t>
            </a:r>
            <a:r>
              <a:rPr lang="zh-TW" altLang="en-US" dirty="0">
                <a:latin typeface="Cambria Math" panose="02040503050406030204" pitchFamily="18" charset="0"/>
                <a:ea typeface="Cambria Math" panose="02040503050406030204" pitchFamily="18" charset="0"/>
              </a:rPr>
              <a:t> </a:t>
            </a:r>
            <a:r>
              <a:rPr lang="zh-TW" altLang="en-US" dirty="0">
                <a:latin typeface="+mn-ea"/>
                <a:ea typeface="+mn-ea"/>
              </a:rPr>
              <a:t>紀錄粒子的路徑。</a:t>
            </a:r>
          </a:p>
        </p:txBody>
      </p:sp>
      <p:sp>
        <p:nvSpPr>
          <p:cNvPr id="3" name="文字方塊 2"/>
          <p:cNvSpPr txBox="1"/>
          <p:nvPr/>
        </p:nvSpPr>
        <p:spPr>
          <a:xfrm>
            <a:off x="4744387" y="1750020"/>
            <a:ext cx="388245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Calorimeter</a:t>
            </a:r>
            <a:r>
              <a:rPr lang="zh-TW" altLang="en-US" dirty="0">
                <a:latin typeface="Cambria Math" panose="02040503050406030204" pitchFamily="18" charset="0"/>
                <a:ea typeface="Cambria Math" panose="02040503050406030204" pitchFamily="18" charset="0"/>
              </a:rPr>
              <a:t> </a:t>
            </a:r>
            <a:r>
              <a:rPr lang="zh-TW" altLang="en-US" dirty="0">
                <a:latin typeface="+mn-ea"/>
                <a:ea typeface="+mn-ea"/>
              </a:rPr>
              <a:t>只記錄該方向的總能量！</a:t>
            </a:r>
          </a:p>
        </p:txBody>
      </p:sp>
      <p:sp>
        <p:nvSpPr>
          <p:cNvPr id="4" name="文字方塊 3"/>
          <p:cNvSpPr txBox="1"/>
          <p:nvPr/>
        </p:nvSpPr>
        <p:spPr>
          <a:xfrm>
            <a:off x="4744386" y="2243742"/>
            <a:ext cx="4202763"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Muon Chamber</a:t>
            </a:r>
            <a:r>
              <a:rPr lang="zh-TW" altLang="en-US" dirty="0">
                <a:latin typeface="Cambria Math" panose="02040503050406030204" pitchFamily="18" charset="0"/>
                <a:ea typeface="Cambria Math" panose="02040503050406030204" pitchFamily="18" charset="0"/>
              </a:rPr>
              <a:t> </a:t>
            </a:r>
            <a:r>
              <a:rPr lang="zh-TW" altLang="en-US" dirty="0">
                <a:latin typeface="+mn-ea"/>
                <a:ea typeface="+mn-ea"/>
              </a:rPr>
              <a:t>則專職紀錄邈子的路徑。</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descr="http://hepwww.rl.ac.uk/OpenDays98/Detectors/images/CMS_DETC3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2055813"/>
            <a:ext cx="625792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矩形 2"/>
          <p:cNvSpPr>
            <a:spLocks noChangeArrowheads="1"/>
          </p:cNvSpPr>
          <p:nvPr/>
        </p:nvSpPr>
        <p:spPr bwMode="auto">
          <a:xfrm>
            <a:off x="2849563" y="1081088"/>
            <a:ext cx="42338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b="1" dirty="0">
                <a:latin typeface="Cambria Math" panose="02040503050406030204" pitchFamily="18" charset="0"/>
                <a:ea typeface="Cambria Math" panose="02040503050406030204" pitchFamily="18" charset="0"/>
              </a:rPr>
              <a:t>Compact Muon Solenoid</a:t>
            </a:r>
            <a:r>
              <a:rPr lang="zh-TW" altLang="en-US" sz="1800" b="1" dirty="0">
                <a:latin typeface="Cambria Math" panose="02040503050406030204" pitchFamily="18" charset="0"/>
              </a:rPr>
              <a:t> </a:t>
            </a:r>
            <a:r>
              <a:rPr lang="en-US" altLang="zh-TW" sz="1800" b="1" dirty="0">
                <a:latin typeface="Cambria Math" panose="02040503050406030204" pitchFamily="18" charset="0"/>
                <a:ea typeface="Cambria Math" panose="02040503050406030204" pitchFamily="18" charset="0"/>
              </a:rPr>
              <a:t>(CMS)</a:t>
            </a:r>
            <a:r>
              <a:rPr lang="zh-TW" altLang="en-US" sz="1800" b="1" dirty="0">
                <a:latin typeface="Cambria Math" panose="02040503050406030204" pitchFamily="18" charset="0"/>
              </a:rPr>
              <a:t> </a:t>
            </a:r>
            <a:r>
              <a:rPr lang="zh-TW" altLang="en-US" sz="1800" b="1" dirty="0">
                <a:latin typeface="Tahoma" pitchFamily="34" charset="0"/>
              </a:rPr>
              <a:t>台大 中央</a:t>
            </a:r>
            <a:endParaRPr lang="zh-TW" altLang="en-US" sz="1800" dirty="0">
              <a:latin typeface="Tahoma" pitchFamily="34" charset="0"/>
            </a:endParaRPr>
          </a:p>
        </p:txBody>
      </p:sp>
      <p:pic>
        <p:nvPicPr>
          <p:cNvPr id="98308" name="Picture 4" descr="http://www.hep.wisc.edu/cms/CMS-Color-Lab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246063"/>
            <a:ext cx="22145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61C10DC-F255-4E10-BA82-7050D1D6A8D0}" type="slidenum">
              <a:rPr kumimoji="0" lang="zh-TW" altLang="en-US" sz="1400" smtClean="0">
                <a:latin typeface="Tahoma" pitchFamily="34" charset="0"/>
              </a:rPr>
              <a:pPr eaLnBrk="1" hangingPunct="1">
                <a:spcBef>
                  <a:spcPct val="0"/>
                </a:spcBef>
                <a:buClrTx/>
                <a:buSzTx/>
                <a:buFontTx/>
                <a:buNone/>
              </a:pPr>
              <a:t>165</a:t>
            </a:fld>
            <a:endParaRPr kumimoji="0" lang="en-US" altLang="zh-TW" sz="1400">
              <a:latin typeface="Tahoma" pitchFamily="34" charset="0"/>
            </a:endParaRPr>
          </a:p>
        </p:txBody>
      </p:sp>
      <p:sp>
        <p:nvSpPr>
          <p:cNvPr id="2" name="矩形 1"/>
          <p:cNvSpPr/>
          <p:nvPr/>
        </p:nvSpPr>
        <p:spPr>
          <a:xfrm>
            <a:off x="1394085" y="5831174"/>
            <a:ext cx="1858781" cy="7495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ile:CMScollaborationPost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577975"/>
            <a:ext cx="7620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D829C2C-B112-473D-BEEA-D7D52FE671B9}" type="slidenum">
              <a:rPr kumimoji="0" lang="zh-TW" altLang="en-US" sz="1400" smtClean="0">
                <a:latin typeface="Tahoma" pitchFamily="34" charset="0"/>
              </a:rPr>
              <a:pPr eaLnBrk="1" hangingPunct="1">
                <a:spcBef>
                  <a:spcPct val="0"/>
                </a:spcBef>
                <a:buClrTx/>
                <a:buSzTx/>
                <a:buFontTx/>
                <a:buNone/>
              </a:pPr>
              <a:t>166</a:t>
            </a:fld>
            <a:endParaRPr kumimoji="0" lang="en-US" altLang="zh-TW" sz="1400">
              <a:latin typeface="Tahoma"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ile:CMS Slice.gif">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482"/>
          <a:stretch/>
        </p:blipFill>
        <p:spPr bwMode="auto">
          <a:xfrm>
            <a:off x="209550" y="688975"/>
            <a:ext cx="4501346"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2" descr="File:CMScollaborationPoste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4938713"/>
            <a:ext cx="33718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68832E1-140B-4E21-B9AE-A4B0D222BECC}" type="slidenum">
              <a:rPr kumimoji="0" lang="zh-TW" altLang="en-US" sz="1400" smtClean="0">
                <a:latin typeface="Tahoma" pitchFamily="34" charset="0"/>
              </a:rPr>
              <a:pPr eaLnBrk="1" hangingPunct="1">
                <a:spcBef>
                  <a:spcPct val="0"/>
                </a:spcBef>
                <a:buClrTx/>
                <a:buSzTx/>
                <a:buFontTx/>
                <a:buNone/>
              </a:pPr>
              <a:t>167</a:t>
            </a:fld>
            <a:endParaRPr kumimoji="0" lang="en-US" altLang="zh-TW" sz="1400">
              <a:latin typeface="Tahoma" pitchFamily="34" charset="0"/>
            </a:endParaRPr>
          </a:p>
        </p:txBody>
      </p:sp>
      <p:pic>
        <p:nvPicPr>
          <p:cNvPr id="5" name="Picture 2" descr="File:CMS Slice.gif">
            <a:hlinkClick r:id="rId2"/>
            <a:extLst>
              <a:ext uri="{FF2B5EF4-FFF2-40B4-BE49-F238E27FC236}">
                <a16:creationId xmlns:a16="http://schemas.microsoft.com/office/drawing/2014/main" id="{ACF178FE-1745-4E4A-A79A-96B75C702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688975"/>
            <a:ext cx="82565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home.fnal.gov/~skands/img/atla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025525"/>
            <a:ext cx="77057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File:ATLAS-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77825"/>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矩形 3"/>
          <p:cNvSpPr>
            <a:spLocks noChangeArrowheads="1"/>
          </p:cNvSpPr>
          <p:nvPr/>
        </p:nvSpPr>
        <p:spPr bwMode="auto">
          <a:xfrm>
            <a:off x="1627161" y="377825"/>
            <a:ext cx="696969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b="1" dirty="0">
                <a:latin typeface="Tahoma" pitchFamily="34" charset="0"/>
              </a:rPr>
              <a:t>ATLAS</a:t>
            </a:r>
            <a:r>
              <a:rPr lang="en-US" altLang="zh-TW" sz="1800" dirty="0">
                <a:latin typeface="Tahoma" pitchFamily="34" charset="0"/>
              </a:rPr>
              <a:t> (</a:t>
            </a:r>
            <a:r>
              <a:rPr lang="en-US" altLang="zh-TW" sz="1800" b="1" dirty="0">
                <a:latin typeface="Tahoma" pitchFamily="34" charset="0"/>
              </a:rPr>
              <a:t>A Toroidal LHC Apparatus</a:t>
            </a:r>
            <a:r>
              <a:rPr lang="en-US" altLang="zh-TW" sz="1800" dirty="0">
                <a:latin typeface="Tahoma" pitchFamily="34" charset="0"/>
              </a:rPr>
              <a:t>) </a:t>
            </a:r>
            <a:r>
              <a:rPr lang="zh-TW" altLang="en-US" sz="1800" dirty="0">
                <a:latin typeface="Tahoma" pitchFamily="34" charset="0"/>
              </a:rPr>
              <a:t>中研院</a:t>
            </a:r>
          </a:p>
        </p:txBody>
      </p:sp>
      <p:sp>
        <p:nvSpPr>
          <p:cNvPr id="10342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C2B0E0D-44D3-4043-8CA3-CD1DAEBF1067}" type="slidenum">
              <a:rPr kumimoji="0" lang="zh-TW" altLang="en-US" sz="1400" smtClean="0">
                <a:latin typeface="Tahoma" pitchFamily="34" charset="0"/>
              </a:rPr>
              <a:pPr eaLnBrk="1" hangingPunct="1">
                <a:spcBef>
                  <a:spcPct val="0"/>
                </a:spcBef>
                <a:buClrTx/>
                <a:buSzTx/>
                <a:buFontTx/>
                <a:buNone/>
              </a:pPr>
              <a:t>168</a:t>
            </a:fld>
            <a:endParaRPr kumimoji="0" lang="en-US" altLang="zh-TW" sz="1400">
              <a:latin typeface="Tahoma"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ile:ATLAS Draw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604963"/>
            <a:ext cx="6883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File:ATLAS TR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4638" y="711200"/>
            <a:ext cx="16224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descr="File:ATLAS Abov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975" y="5126038"/>
            <a:ext cx="220027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8" descr="File:ATLAS Tile Calorimeter.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1625" y="4562475"/>
            <a:ext cx="148748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DF786FD-D25D-4704-BDC1-A90860E5F6EB}" type="slidenum">
              <a:rPr kumimoji="0" lang="zh-TW" altLang="en-US" sz="1400" smtClean="0">
                <a:latin typeface="Tahoma" pitchFamily="34" charset="0"/>
              </a:rPr>
              <a:pPr eaLnBrk="1" hangingPunct="1">
                <a:spcBef>
                  <a:spcPct val="0"/>
                </a:spcBef>
                <a:buClrTx/>
                <a:buSzTx/>
                <a:buFontTx/>
                <a:buNone/>
              </a:pPr>
              <a:t>169</a:t>
            </a:fld>
            <a:endParaRPr kumimoji="0" lang="en-US" altLang="zh-TW" sz="1400">
              <a:latin typeface="Tahoma"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2014538"/>
            <a:ext cx="250031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5" descr="D:\Dropbox\Documents\課程\YoungTextBook\Images\Chapter39\A_Images\A_Figures_and_Photos\39_30_Figure.jpg"/>
          <p:cNvPicPr>
            <a:picLocks noChangeAspect="1" noChangeArrowheads="1"/>
          </p:cNvPicPr>
          <p:nvPr/>
        </p:nvPicPr>
        <p:blipFill>
          <a:blip r:embed="rId3">
            <a:extLst>
              <a:ext uri="{28A0092B-C50C-407E-A947-70E740481C1C}">
                <a14:useLocalDpi xmlns:a14="http://schemas.microsoft.com/office/drawing/2010/main" val="0"/>
              </a:ext>
            </a:extLst>
          </a:blip>
          <a:srcRect t="12164" r="6406" b="16833"/>
          <a:stretch>
            <a:fillRect/>
          </a:stretch>
        </p:blipFill>
        <p:spPr bwMode="auto">
          <a:xfrm>
            <a:off x="4614863" y="30908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文字方塊 1"/>
          <p:cNvSpPr txBox="1">
            <a:spLocks noChangeArrowheads="1"/>
          </p:cNvSpPr>
          <p:nvPr/>
        </p:nvSpPr>
        <p:spPr bwMode="auto">
          <a:xfrm>
            <a:off x="2489200" y="1423988"/>
            <a:ext cx="443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同樣的結構出現在黑體輻射的研究中！</a:t>
            </a:r>
          </a:p>
        </p:txBody>
      </p:sp>
      <p:sp>
        <p:nvSpPr>
          <p:cNvPr id="10138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D4077D7-544F-4011-9556-0D428EAEFF5E}" type="slidenum">
              <a:rPr kumimoji="0" lang="zh-TW" altLang="en-US" sz="1400">
                <a:latin typeface="Tahoma" pitchFamily="34" charset="0"/>
              </a:rPr>
              <a:pPr eaLnBrk="1" hangingPunct="1">
                <a:spcBef>
                  <a:spcPct val="0"/>
                </a:spcBef>
                <a:buClrTx/>
                <a:buSzTx/>
                <a:buFontTx/>
                <a:buNone/>
              </a:pPr>
              <a:t>17</a:t>
            </a:fld>
            <a:endParaRPr kumimoji="0" lang="en-US" altLang="zh-TW" sz="1400">
              <a:latin typeface="Tahoma" pitchFamily="34" charset="0"/>
            </a:endParaRPr>
          </a:p>
        </p:txBody>
      </p:sp>
    </p:spTree>
    <p:extLst>
      <p:ext uri="{BB962C8B-B14F-4D97-AF65-F5344CB8AC3E}">
        <p14:creationId xmlns:p14="http://schemas.microsoft.com/office/powerpoint/2010/main" val="30592273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Inside: The giant project is the most enormous piece of scientific apparatus ever constructed, and is buried 100m beneath th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41" y="885227"/>
            <a:ext cx="60388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DFB2C5E-EA0B-4C82-9E10-3B65B90D6236}" type="slidenum">
              <a:rPr kumimoji="0" lang="zh-TW" altLang="en-US" sz="1400" smtClean="0">
                <a:latin typeface="Tahoma" pitchFamily="34" charset="0"/>
              </a:rPr>
              <a:pPr eaLnBrk="1" hangingPunct="1">
                <a:spcBef>
                  <a:spcPct val="0"/>
                </a:spcBef>
                <a:buClrTx/>
                <a:buSzTx/>
                <a:buFontTx/>
                <a:buNone/>
              </a:pPr>
              <a:t>170</a:t>
            </a:fld>
            <a:endParaRPr kumimoji="0" lang="en-US" altLang="zh-TW" sz="1400">
              <a:latin typeface="Tahoma" pitchFamily="34" charset="0"/>
            </a:endParaRPr>
          </a:p>
        </p:txBody>
      </p:sp>
      <p:sp>
        <p:nvSpPr>
          <p:cNvPr id="2" name="矩形 1"/>
          <p:cNvSpPr/>
          <p:nvPr/>
        </p:nvSpPr>
        <p:spPr>
          <a:xfrm>
            <a:off x="1384639" y="5493497"/>
            <a:ext cx="6440229" cy="1200329"/>
          </a:xfrm>
          <a:prstGeom prst="rect">
            <a:avLst/>
          </a:prstGeom>
        </p:spPr>
        <p:txBody>
          <a:bodyPr wrap="square">
            <a:spAutoFit/>
          </a:bodyPr>
          <a:lstStyle/>
          <a:p>
            <a:r>
              <a:rPr lang="en-US" altLang="zh-TW" dirty="0">
                <a:latin typeface="Cambria Math" panose="02040503050406030204" pitchFamily="18" charset="0"/>
                <a:ea typeface="Cambria Math" panose="02040503050406030204" pitchFamily="18" charset="0"/>
              </a:rPr>
              <a:t>The Barrel Toroid consists of 8 flat superconducting race-track coils, each 25 </a:t>
            </a:r>
            <a:r>
              <a:rPr lang="en-US" altLang="zh-TW" dirty="0" err="1">
                <a:latin typeface="Cambria Math" panose="02040503050406030204" pitchFamily="18" charset="0"/>
                <a:ea typeface="Cambria Math" panose="02040503050406030204" pitchFamily="18" charset="0"/>
              </a:rPr>
              <a:t>metres</a:t>
            </a:r>
            <a:r>
              <a:rPr lang="en-US" altLang="zh-TW" dirty="0">
                <a:latin typeface="Cambria Math" panose="02040503050406030204" pitchFamily="18" charset="0"/>
                <a:ea typeface="Cambria Math" panose="02040503050406030204" pitchFamily="18" charset="0"/>
              </a:rPr>
              <a:t> long and 5 </a:t>
            </a:r>
            <a:r>
              <a:rPr lang="en-US" altLang="zh-TW" dirty="0" err="1">
                <a:latin typeface="Cambria Math" panose="02040503050406030204" pitchFamily="18" charset="0"/>
                <a:ea typeface="Cambria Math" panose="02040503050406030204" pitchFamily="18" charset="0"/>
              </a:rPr>
              <a:t>metres</a:t>
            </a:r>
            <a:r>
              <a:rPr lang="en-US" altLang="zh-TW" dirty="0">
                <a:latin typeface="Cambria Math" panose="02040503050406030204" pitchFamily="18" charset="0"/>
                <a:ea typeface="Cambria Math" panose="02040503050406030204" pitchFamily="18" charset="0"/>
              </a:rPr>
              <a:t> wide, grouped in a torus shape. The 8 coils in the torus are kept in position by 16 support rings.</a:t>
            </a:r>
            <a:endParaRPr lang="zh-TW" altLang="en-US" dirty="0">
              <a:latin typeface="Cambria Math" panose="02040503050406030204" pitchFamily="18"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a:extLst>
              <a:ext uri="{FF2B5EF4-FFF2-40B4-BE49-F238E27FC236}">
                <a16:creationId xmlns:a16="http://schemas.microsoft.com/office/drawing/2014/main" id="{6B8E9FE6-E61B-20C2-DD45-65EFE558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50863"/>
            <a:ext cx="43815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圖片 1">
            <a:extLst>
              <a:ext uri="{FF2B5EF4-FFF2-40B4-BE49-F238E27FC236}">
                <a16:creationId xmlns:a16="http://schemas.microsoft.com/office/drawing/2014/main" id="{2115FDC3-B5D2-DF4A-7890-FCF558F823B6}"/>
              </a:ext>
            </a:extLst>
          </p:cNvPr>
          <p:cNvPicPr>
            <a:picLocks noChangeAspect="1"/>
          </p:cNvPicPr>
          <p:nvPr/>
        </p:nvPicPr>
        <p:blipFill>
          <a:blip r:embed="rId3">
            <a:extLst>
              <a:ext uri="{28A0092B-C50C-407E-A947-70E740481C1C}">
                <a14:useLocalDpi xmlns:a14="http://schemas.microsoft.com/office/drawing/2010/main" val="0"/>
              </a:ext>
            </a:extLst>
          </a:blip>
          <a:srcRect l="2850" r="3244"/>
          <a:stretch>
            <a:fillRect/>
          </a:stretch>
        </p:blipFill>
        <p:spPr bwMode="auto">
          <a:xfrm>
            <a:off x="5349875" y="528638"/>
            <a:ext cx="294005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9755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a:extLst>
              <a:ext uri="{FF2B5EF4-FFF2-40B4-BE49-F238E27FC236}">
                <a16:creationId xmlns:a16="http://schemas.microsoft.com/office/drawing/2014/main" id="{13F0A1B7-955C-754B-B09C-33F476757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571500"/>
            <a:ext cx="6894513"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矩形 2">
            <a:extLst>
              <a:ext uri="{FF2B5EF4-FFF2-40B4-BE49-F238E27FC236}">
                <a16:creationId xmlns:a16="http://schemas.microsoft.com/office/drawing/2014/main" id="{0D2C8FD4-350B-6443-58B2-B5C174D1DD46}"/>
              </a:ext>
            </a:extLst>
          </p:cNvPr>
          <p:cNvSpPr>
            <a:spLocks noChangeArrowheads="1"/>
          </p:cNvSpPr>
          <p:nvPr/>
        </p:nvSpPr>
        <p:spPr bwMode="auto">
          <a:xfrm>
            <a:off x="1908175" y="5178425"/>
            <a:ext cx="57848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600">
                <a:latin typeface="Times New Roman" panose="02020603050405020304" pitchFamily="18" charset="0"/>
              </a:rPr>
              <a:t>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t>
            </a:r>
            <a:endParaRPr lang="zh-TW" altLang="en-US" sz="1600">
              <a:latin typeface="Times New Roman" panose="02020603050405020304" pitchFamily="18" charset="0"/>
            </a:endParaRPr>
          </a:p>
        </p:txBody>
      </p:sp>
    </p:spTree>
    <p:extLst>
      <p:ext uri="{BB962C8B-B14F-4D97-AF65-F5344CB8AC3E}">
        <p14:creationId xmlns:p14="http://schemas.microsoft.com/office/powerpoint/2010/main" val="22807236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a:extLst>
              <a:ext uri="{FF2B5EF4-FFF2-40B4-BE49-F238E27FC236}">
                <a16:creationId xmlns:a16="http://schemas.microsoft.com/office/drawing/2014/main" id="{62516843-B6F0-9C0E-2822-425DFDA77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384175"/>
            <a:ext cx="507523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圖片 1">
            <a:extLst>
              <a:ext uri="{FF2B5EF4-FFF2-40B4-BE49-F238E27FC236}">
                <a16:creationId xmlns:a16="http://schemas.microsoft.com/office/drawing/2014/main" id="{B3D5362B-9B8E-7FF6-116A-14B56992CB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3863" y="387350"/>
            <a:ext cx="353536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2154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amp;lt;strong&amp;gt;Figure 2.&amp;lt;/strong&amp;gt; 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 The event could also be due to known standard model background processes.&amp;lt;br /&amp;gt;&amp;lt;a href=&amp;quot;https://cdsweb.cern.ch/record/1459462/&amp;quot;&amp;gt;DOWNLOAD high-resolution images&amp;lt;/a&amp;gt;">
            <a:extLst>
              <a:ext uri="{FF2B5EF4-FFF2-40B4-BE49-F238E27FC236}">
                <a16:creationId xmlns:a16="http://schemas.microsoft.com/office/drawing/2014/main" id="{1E3F7124-D31D-6554-1F01-BA453E318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638175"/>
            <a:ext cx="67468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矩形 2">
            <a:extLst>
              <a:ext uri="{FF2B5EF4-FFF2-40B4-BE49-F238E27FC236}">
                <a16:creationId xmlns:a16="http://schemas.microsoft.com/office/drawing/2014/main" id="{2E2EED74-C7CE-6CFC-8A43-F1FCD308A694}"/>
              </a:ext>
            </a:extLst>
          </p:cNvPr>
          <p:cNvSpPr>
            <a:spLocks noChangeArrowheads="1"/>
          </p:cNvSpPr>
          <p:nvPr/>
        </p:nvSpPr>
        <p:spPr bwMode="auto">
          <a:xfrm>
            <a:off x="1922463" y="4999038"/>
            <a:ext cx="52911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latin typeface="Times New Roman" panose="02020603050405020304" pitchFamily="18" charset="0"/>
              </a:rPr>
              <a:t>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a:t>
            </a:r>
            <a:endParaRPr lang="zh-TW" altLang="en-US" sz="1400">
              <a:latin typeface="Times New Roman" panose="02020603050405020304" pitchFamily="18" charset="0"/>
            </a:endParaRPr>
          </a:p>
        </p:txBody>
      </p:sp>
    </p:spTree>
    <p:extLst>
      <p:ext uri="{BB962C8B-B14F-4D97-AF65-F5344CB8AC3E}">
        <p14:creationId xmlns:p14="http://schemas.microsoft.com/office/powerpoint/2010/main" val="7005006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圖片 3">
            <a:extLst>
              <a:ext uri="{FF2B5EF4-FFF2-40B4-BE49-F238E27FC236}">
                <a16:creationId xmlns:a16="http://schemas.microsoft.com/office/drawing/2014/main" id="{EC93FED8-ACFA-05FC-E752-2C794E39789F}"/>
              </a:ext>
            </a:extLst>
          </p:cNvPr>
          <p:cNvPicPr>
            <a:picLocks noChangeAspect="1"/>
          </p:cNvPicPr>
          <p:nvPr/>
        </p:nvPicPr>
        <p:blipFill>
          <a:blip r:embed="rId2">
            <a:extLst>
              <a:ext uri="{28A0092B-C50C-407E-A947-70E740481C1C}">
                <a14:useLocalDpi xmlns:a14="http://schemas.microsoft.com/office/drawing/2010/main" val="0"/>
              </a:ext>
            </a:extLst>
          </a:blip>
          <a:srcRect t="12921"/>
          <a:stretch>
            <a:fillRect/>
          </a:stretch>
        </p:blipFill>
        <p:spPr bwMode="auto">
          <a:xfrm>
            <a:off x="127000" y="858838"/>
            <a:ext cx="9017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文字方塊 2">
            <a:extLst>
              <a:ext uri="{FF2B5EF4-FFF2-40B4-BE49-F238E27FC236}">
                <a16:creationId xmlns:a16="http://schemas.microsoft.com/office/drawing/2014/main" id="{39333655-1D54-74F7-E106-A315D6641F23}"/>
              </a:ext>
            </a:extLst>
          </p:cNvPr>
          <p:cNvSpPr txBox="1">
            <a:spLocks noChangeArrowheads="1"/>
          </p:cNvSpPr>
          <p:nvPr/>
        </p:nvSpPr>
        <p:spPr bwMode="auto">
          <a:xfrm>
            <a:off x="1774825" y="6032500"/>
            <a:ext cx="664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在其他的情況，信號多半被背景所淹沒，而不易觀測</a:t>
            </a:r>
          </a:p>
        </p:txBody>
      </p:sp>
    </p:spTree>
    <p:extLst>
      <p:ext uri="{BB962C8B-B14F-4D97-AF65-F5344CB8AC3E}">
        <p14:creationId xmlns:p14="http://schemas.microsoft.com/office/powerpoint/2010/main" val="29598200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amp;lt;strong&amp;gt;Figure 3.&amp;lt;/strong&amp;gt; Di-photon (&amp;amp;gamma;&amp;amp;gamma;) invariant mass distribution for the CMS data of 2011 and 2012 (black points with error bars). The data are weighted by the signal to background ratio for each sub-category of events. The solid red line shows the fit result for signal plus background; the dashed red line shows only the background.&amp;lt;br /&amp;gt;&amp;lt;a href=&amp;quot;https://cdsweb.cern.ch/record/1459463/files/Fig3-MassFactSoBWeightedMass.png&amp;quot;&amp;gt;DOWNLOAD this plot&amp;lt;/a&amp;gt;">
            <a:extLst>
              <a:ext uri="{FF2B5EF4-FFF2-40B4-BE49-F238E27FC236}">
                <a16:creationId xmlns:a16="http://schemas.microsoft.com/office/drawing/2014/main" id="{EDA134AC-A5B0-812C-9127-C2A9AA706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7" y="533455"/>
            <a:ext cx="4859337"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文字方塊 1">
            <a:extLst>
              <a:ext uri="{FF2B5EF4-FFF2-40B4-BE49-F238E27FC236}">
                <a16:creationId xmlns:a16="http://schemas.microsoft.com/office/drawing/2014/main" id="{412E9607-B5AE-5731-C456-8053BD41AC22}"/>
              </a:ext>
            </a:extLst>
          </p:cNvPr>
          <p:cNvSpPr txBox="1">
            <a:spLocks noChangeArrowheads="1"/>
          </p:cNvSpPr>
          <p:nvPr/>
        </p:nvSpPr>
        <p:spPr bwMode="auto">
          <a:xfrm>
            <a:off x="1798638" y="5373688"/>
            <a:ext cx="6267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即使沒有希格斯粒子，質子撞擊仍會出現兩個光子（背景）</a:t>
            </a:r>
          </a:p>
        </p:txBody>
      </p:sp>
      <p:sp>
        <p:nvSpPr>
          <p:cNvPr id="122883" name="文字方塊 2">
            <a:extLst>
              <a:ext uri="{FF2B5EF4-FFF2-40B4-BE49-F238E27FC236}">
                <a16:creationId xmlns:a16="http://schemas.microsoft.com/office/drawing/2014/main" id="{C387DC87-4A71-9BAB-D69A-B0E53576869D}"/>
              </a:ext>
            </a:extLst>
          </p:cNvPr>
          <p:cNvSpPr txBox="1">
            <a:spLocks noChangeArrowheads="1"/>
          </p:cNvSpPr>
          <p:nvPr/>
        </p:nvSpPr>
        <p:spPr bwMode="auto">
          <a:xfrm>
            <a:off x="1787525" y="5797550"/>
            <a:ext cx="7262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由一個粒子衰變產生的兩個光子其特徵就是一個隆起</a:t>
            </a:r>
            <a:r>
              <a:rPr lang="en-US" altLang="zh-TW" sz="1800"/>
              <a:t> </a:t>
            </a:r>
            <a:r>
              <a:rPr lang="en-US" altLang="zh-TW" sz="1800">
                <a:latin typeface="Times New Roman" panose="02020603050405020304" pitchFamily="18" charset="0"/>
              </a:rPr>
              <a:t>resonance</a:t>
            </a:r>
            <a:r>
              <a:rPr lang="zh-TW" altLang="en-US" sz="1800">
                <a:latin typeface="Times New Roman" panose="02020603050405020304" pitchFamily="18" charset="0"/>
              </a:rPr>
              <a:t>（信號）</a:t>
            </a:r>
            <a:r>
              <a:rPr lang="en-US" altLang="zh-TW" sz="1800"/>
              <a:t> </a:t>
            </a:r>
            <a:endParaRPr lang="zh-TW" altLang="en-US" sz="1800"/>
          </a:p>
        </p:txBody>
      </p:sp>
      <p:sp>
        <p:nvSpPr>
          <p:cNvPr id="122884" name="文字方塊 3">
            <a:extLst>
              <a:ext uri="{FF2B5EF4-FFF2-40B4-BE49-F238E27FC236}">
                <a16:creationId xmlns:a16="http://schemas.microsoft.com/office/drawing/2014/main" id="{223F9C4D-61D8-6423-E88E-DB640091E905}"/>
              </a:ext>
            </a:extLst>
          </p:cNvPr>
          <p:cNvSpPr txBox="1">
            <a:spLocks noChangeArrowheads="1"/>
          </p:cNvSpPr>
          <p:nvPr/>
        </p:nvSpPr>
        <p:spPr bwMode="auto">
          <a:xfrm>
            <a:off x="1835150" y="6232525"/>
            <a:ext cx="664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在兩個光子的情況，信號比起背景還算有觀測可能</a:t>
            </a:r>
          </a:p>
        </p:txBody>
      </p:sp>
      <p:pic>
        <p:nvPicPr>
          <p:cNvPr id="2" name="Picture 2">
            <a:extLst>
              <a:ext uri="{FF2B5EF4-FFF2-40B4-BE49-F238E27FC236}">
                <a16:creationId xmlns:a16="http://schemas.microsoft.com/office/drawing/2014/main" id="{12BA6CFA-7008-8637-489D-E4CBD5ABC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 t="61060"/>
          <a:stretch/>
        </p:blipFill>
        <p:spPr bwMode="auto">
          <a:xfrm>
            <a:off x="5265683" y="3821060"/>
            <a:ext cx="3499770" cy="139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055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圖片 1">
            <a:extLst>
              <a:ext uri="{FF2B5EF4-FFF2-40B4-BE49-F238E27FC236}">
                <a16:creationId xmlns:a16="http://schemas.microsoft.com/office/drawing/2014/main" id="{00B9B837-F1D0-CD84-7AC5-3C4709410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
            <a:ext cx="91440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6494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amp;lt;strong&amp;gt;Figure 4.&amp;lt;/strong&amp;gt; Distribution of the four-lepton reconstructed mass for the sum of the 4e, 4&amp;amp;mu;, and 2e2&amp;amp;mu; channels. Points represent the data, shaded histograms represent the background and un-shaded histogram the signal expectations. The distributions are presented as stacked histograms. The measurements are presented for the sum of the data collected at centre-of-mass energies of 7 TeV and 8 TeV.&amp;lt;br /&amp;gt;&amp;lt;a href=&amp;quot;https://cdsweb.cern.ch/record/1459463/files/Fig4-ZZMass_7Plus8TeV_70-180_3GeV.png&amp;quot;&amp;gt;DOWNLOAD this plot&amp;lt;/a&amp;gt;">
            <a:extLst>
              <a:ext uri="{FF2B5EF4-FFF2-40B4-BE49-F238E27FC236}">
                <a16:creationId xmlns:a16="http://schemas.microsoft.com/office/drawing/2014/main" id="{2CA30EFF-85FE-A730-BB48-1F8671F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595313"/>
            <a:ext cx="56769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6050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圖片 1">
            <a:extLst>
              <a:ext uri="{FF2B5EF4-FFF2-40B4-BE49-F238E27FC236}">
                <a16:creationId xmlns:a16="http://schemas.microsoft.com/office/drawing/2014/main" id="{6A21B880-B276-0309-FA00-2C510E5834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17475"/>
            <a:ext cx="8112125"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209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4003"/>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2555875" y="1052513"/>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2195513" y="549275"/>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a:solidFill>
                  <a:srgbClr val="FF0000"/>
                </a:solidFill>
                <a:latin typeface="Arial" charset="0"/>
              </a:rPr>
              <a:t>輻射的波長分布極大值隨溫度增加而減小：</a:t>
            </a:r>
          </a:p>
        </p:txBody>
      </p:sp>
      <p:sp>
        <p:nvSpPr>
          <p:cNvPr id="102404" name="Line 7"/>
          <p:cNvSpPr>
            <a:spLocks noChangeShapeType="1"/>
          </p:cNvSpPr>
          <p:nvPr/>
        </p:nvSpPr>
        <p:spPr bwMode="auto">
          <a:xfrm>
            <a:off x="3348038" y="5805488"/>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2405" name="文字方塊 7"/>
          <p:cNvSpPr txBox="1">
            <a:spLocks noChangeArrowheads="1"/>
          </p:cNvSpPr>
          <p:nvPr/>
        </p:nvSpPr>
        <p:spPr bwMode="auto">
          <a:xfrm>
            <a:off x="2195513" y="188913"/>
            <a:ext cx="475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黑體輻射的波長分布是固定的，與材質無關！</a:t>
            </a:r>
          </a:p>
        </p:txBody>
      </p:sp>
      <p:sp>
        <p:nvSpPr>
          <p:cNvPr id="10240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E6E1FDC7-695A-4504-9918-E187A95CECA7}" type="slidenum">
              <a:rPr kumimoji="0" lang="zh-TW" altLang="en-US" sz="1400">
                <a:latin typeface="Tahoma" pitchFamily="34" charset="0"/>
              </a:rPr>
              <a:pPr eaLnBrk="1" hangingPunct="1">
                <a:spcBef>
                  <a:spcPct val="0"/>
                </a:spcBef>
                <a:buClrTx/>
                <a:buSzTx/>
                <a:buFontTx/>
                <a:buNone/>
              </a:pPr>
              <a:t>18</a:t>
            </a:fld>
            <a:endParaRPr kumimoji="0" lang="en-US" altLang="zh-TW" sz="1400">
              <a:latin typeface="Tahoma" pitchFamily="34" charset="0"/>
            </a:endParaRPr>
          </a:p>
        </p:txBody>
      </p:sp>
    </p:spTree>
    <p:extLst>
      <p:ext uri="{BB962C8B-B14F-4D97-AF65-F5344CB8AC3E}">
        <p14:creationId xmlns:p14="http://schemas.microsoft.com/office/powerpoint/2010/main" val="190761518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http://www.atlas.ch/news/images/stories/cand-higgs-2012-1.jpg">
            <a:extLst>
              <a:ext uri="{FF2B5EF4-FFF2-40B4-BE49-F238E27FC236}">
                <a16:creationId xmlns:a16="http://schemas.microsoft.com/office/drawing/2014/main" id="{BCE88E43-B5AD-12C1-A84C-DDB84A3D0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08050"/>
            <a:ext cx="659447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0629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http://www.atlas.ch/news/images/stories/cand-higgs-2012-2.jpg">
            <a:extLst>
              <a:ext uri="{FF2B5EF4-FFF2-40B4-BE49-F238E27FC236}">
                <a16:creationId xmlns:a16="http://schemas.microsoft.com/office/drawing/2014/main" id="{C777151B-3048-A07C-FF21-0EEBED2DF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28738"/>
            <a:ext cx="713581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3736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圖片 1">
            <a:extLst>
              <a:ext uri="{FF2B5EF4-FFF2-40B4-BE49-F238E27FC236}">
                <a16:creationId xmlns:a16="http://schemas.microsoft.com/office/drawing/2014/main" id="{7CAF12E2-4210-8584-DDDC-0F587D9500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4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228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圖片 1">
            <a:extLst>
              <a:ext uri="{FF2B5EF4-FFF2-40B4-BE49-F238E27FC236}">
                <a16:creationId xmlns:a16="http://schemas.microsoft.com/office/drawing/2014/main" id="{7A26B812-F0A0-6BF7-4699-34B5885403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4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766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http://atlas.ch/news/images/stories/july31-2012-plot.jpg">
            <a:extLst>
              <a:ext uri="{FF2B5EF4-FFF2-40B4-BE49-F238E27FC236}">
                <a16:creationId xmlns:a16="http://schemas.microsoft.com/office/drawing/2014/main" id="{420433F8-0E22-1E3B-8D9C-AAC366386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328613"/>
            <a:ext cx="53911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矩形 2">
            <a:extLst>
              <a:ext uri="{FF2B5EF4-FFF2-40B4-BE49-F238E27FC236}">
                <a16:creationId xmlns:a16="http://schemas.microsoft.com/office/drawing/2014/main" id="{9672FEF5-54FD-3654-5D3D-8B95BE36884F}"/>
              </a:ext>
            </a:extLst>
          </p:cNvPr>
          <p:cNvSpPr>
            <a:spLocks noChangeArrowheads="1"/>
          </p:cNvSpPr>
          <p:nvPr/>
        </p:nvSpPr>
        <p:spPr bwMode="auto">
          <a:xfrm>
            <a:off x="2141538" y="4273550"/>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400">
                <a:latin typeface="Times New Roman" panose="02020603050405020304" pitchFamily="18" charset="0"/>
              </a:rPr>
              <a:t>Result of a statistical analysis of the ATLAS combined Higgs search. The observed probability (local p0) for background processes to look like the data at mH = 126 GeV corresponds to 1 part in ~600 million. This corresponds to a 5.9 sigma observation of a new particle. The plot also shows that no signal is observed at other masses.</a:t>
            </a:r>
          </a:p>
          <a:p>
            <a:r>
              <a:rPr lang="en-US" altLang="zh-TW" sz="1400">
                <a:latin typeface="Times New Roman" panose="02020603050405020304" pitchFamily="18" charset="0"/>
              </a:rPr>
              <a:t>The inset in the low mass range compares the observed probability with the expectation from theory, showing that the observation at mH = 126 GeV is consistent with the Standard Model Higgs boson.</a:t>
            </a:r>
          </a:p>
        </p:txBody>
      </p:sp>
    </p:spTree>
    <p:extLst>
      <p:ext uri="{BB962C8B-B14F-4D97-AF65-F5344CB8AC3E}">
        <p14:creationId xmlns:p14="http://schemas.microsoft.com/office/powerpoint/2010/main" val="21892983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http://graphics8.nytimes.com/images/2012/07/05/global-home/5higgs-image/5higgs-image-popup.jpg">
            <a:extLst>
              <a:ext uri="{FF2B5EF4-FFF2-40B4-BE49-F238E27FC236}">
                <a16:creationId xmlns:a16="http://schemas.microsoft.com/office/drawing/2014/main" id="{8B7F7D5E-4B18-277B-9258-7BCBC19ED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1466850"/>
            <a:ext cx="61912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98177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矩形 1">
            <a:extLst>
              <a:ext uri="{FF2B5EF4-FFF2-40B4-BE49-F238E27FC236}">
                <a16:creationId xmlns:a16="http://schemas.microsoft.com/office/drawing/2014/main" id="{628A7207-DDC8-0CE1-45DA-93BBFB08C91C}"/>
              </a:ext>
            </a:extLst>
          </p:cNvPr>
          <p:cNvSpPr>
            <a:spLocks noChangeArrowheads="1"/>
          </p:cNvSpPr>
          <p:nvPr/>
        </p:nvSpPr>
        <p:spPr bwMode="auto">
          <a:xfrm>
            <a:off x="1909763" y="6162675"/>
            <a:ext cx="543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en-US" altLang="zh-TW" sz="1800">
                <a:hlinkClick r:id="rId2"/>
              </a:rPr>
              <a:t>http://www.atlas.ch/multimedia/#2-photon-event</a:t>
            </a:r>
            <a:endParaRPr lang="zh-TW" altLang="en-US" sz="1800"/>
          </a:p>
        </p:txBody>
      </p:sp>
      <p:pic>
        <p:nvPicPr>
          <p:cNvPr id="133122" name="圖片 3" descr="Altas.tiff">
            <a:extLst>
              <a:ext uri="{FF2B5EF4-FFF2-40B4-BE49-F238E27FC236}">
                <a16:creationId xmlns:a16="http://schemas.microsoft.com/office/drawing/2014/main" id="{5C01FFAA-ED32-DE0A-1622-3CB90FD67731}"/>
              </a:ext>
            </a:extLst>
          </p:cNvPr>
          <p:cNvPicPr>
            <a:picLocks noChangeAspect="1"/>
          </p:cNvPicPr>
          <p:nvPr/>
        </p:nvPicPr>
        <p:blipFill>
          <a:blip r:embed="rId3">
            <a:extLst>
              <a:ext uri="{28A0092B-C50C-407E-A947-70E740481C1C}">
                <a14:useLocalDpi xmlns:a14="http://schemas.microsoft.com/office/drawing/2010/main" val="0"/>
              </a:ext>
            </a:extLst>
          </a:blip>
          <a:srcRect l="5978" t="13680" r="5301"/>
          <a:stretch>
            <a:fillRect/>
          </a:stretch>
        </p:blipFill>
        <p:spPr bwMode="auto">
          <a:xfrm>
            <a:off x="1328738" y="1622425"/>
            <a:ext cx="7208837"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文字方塊 4">
            <a:extLst>
              <a:ext uri="{FF2B5EF4-FFF2-40B4-BE49-F238E27FC236}">
                <a16:creationId xmlns:a16="http://schemas.microsoft.com/office/drawing/2014/main" id="{5212514E-B0CA-7D76-A4F3-A7C15D49B5E3}"/>
              </a:ext>
            </a:extLst>
          </p:cNvPr>
          <p:cNvSpPr txBox="1">
            <a:spLocks noChangeArrowheads="1"/>
          </p:cNvSpPr>
          <p:nvPr/>
        </p:nvSpPr>
        <p:spPr bwMode="auto">
          <a:xfrm>
            <a:off x="3421063" y="1081088"/>
            <a:ext cx="3081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現在來看一個模擬的動畫</a:t>
            </a:r>
          </a:p>
        </p:txBody>
      </p:sp>
    </p:spTree>
    <p:extLst>
      <p:ext uri="{BB962C8B-B14F-4D97-AF65-F5344CB8AC3E}">
        <p14:creationId xmlns:p14="http://schemas.microsoft.com/office/powerpoint/2010/main" val="42113070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4D6007-B091-0F45-CEBA-618B8D61F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657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579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7799894-B9AA-2F17-D1BC-93DDE8807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26" y="1129668"/>
            <a:ext cx="8787547" cy="4334697"/>
          </a:xfrm>
          <a:prstGeom prst="rect">
            <a:avLst/>
          </a:prstGeom>
        </p:spPr>
      </p:pic>
      <p:pic>
        <p:nvPicPr>
          <p:cNvPr id="2050" name="Picture 2" descr="Members of CERN's Operations and ACE groups hold the symbolic LHC key ">
            <a:extLst>
              <a:ext uri="{FF2B5EF4-FFF2-40B4-BE49-F238E27FC236}">
                <a16:creationId xmlns:a16="http://schemas.microsoft.com/office/drawing/2014/main" id="{936764BD-F8F6-8428-FDB3-14F7F591F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734" y="1750324"/>
            <a:ext cx="4021157" cy="268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4100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99F86-2D2D-5248-1063-D30BEDD83FA9}"/>
              </a:ext>
            </a:extLst>
          </p:cNvPr>
          <p:cNvPicPr>
            <a:picLocks noChangeAspect="1"/>
          </p:cNvPicPr>
          <p:nvPr/>
        </p:nvPicPr>
        <p:blipFill>
          <a:blip r:embed="rId2"/>
          <a:stretch>
            <a:fillRect/>
          </a:stretch>
        </p:blipFill>
        <p:spPr>
          <a:xfrm>
            <a:off x="470577" y="1844455"/>
            <a:ext cx="8202846" cy="3778688"/>
          </a:xfrm>
          <a:prstGeom prst="rect">
            <a:avLst/>
          </a:prstGeom>
        </p:spPr>
      </p:pic>
      <p:sp>
        <p:nvSpPr>
          <p:cNvPr id="4" name="TextBox 3">
            <a:extLst>
              <a:ext uri="{FF2B5EF4-FFF2-40B4-BE49-F238E27FC236}">
                <a16:creationId xmlns:a16="http://schemas.microsoft.com/office/drawing/2014/main" id="{2934C16E-936A-8E26-786C-7225B4C2C71D}"/>
              </a:ext>
            </a:extLst>
          </p:cNvPr>
          <p:cNvSpPr txBox="1"/>
          <p:nvPr/>
        </p:nvSpPr>
        <p:spPr>
          <a:xfrm>
            <a:off x="2722179" y="1050191"/>
            <a:ext cx="3289738" cy="369332"/>
          </a:xfrm>
          <a:prstGeom prst="rect">
            <a:avLst/>
          </a:prstGeom>
          <a:noFill/>
        </p:spPr>
        <p:txBody>
          <a:bodyPr wrap="square" rtlCol="0">
            <a:spAutoFit/>
          </a:bodyPr>
          <a:lstStyle/>
          <a:p>
            <a:r>
              <a:rPr lang="en-US" dirty="0" err="1"/>
              <a:t>十年過去，實驗不斷精進</a:t>
            </a:r>
            <a:r>
              <a:rPr lang="en-US" dirty="0"/>
              <a:t>！</a:t>
            </a:r>
          </a:p>
        </p:txBody>
      </p:sp>
    </p:spTree>
    <p:extLst>
      <p:ext uri="{BB962C8B-B14F-4D97-AF65-F5344CB8AC3E}">
        <p14:creationId xmlns:p14="http://schemas.microsoft.com/office/powerpoint/2010/main" val="13777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441" y="1447354"/>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251" y="2194992"/>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5092" y="5263357"/>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5092" y="5695157"/>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p:sp>
        <p:nvSpPr>
          <p:cNvPr id="93191" name="文字方塊 7"/>
          <p:cNvSpPr txBox="1">
            <a:spLocks noChangeArrowheads="1"/>
          </p:cNvSpPr>
          <p:nvPr/>
        </p:nvSpPr>
        <p:spPr bwMode="auto">
          <a:xfrm>
            <a:off x="2774979" y="6199882"/>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000" i="1" dirty="0">
                <a:latin typeface="Times New Roman" pitchFamily="18" charset="0"/>
                <a:cs typeface="Times New Roman" pitchFamily="18" charset="0"/>
              </a:rPr>
              <a:t>h</a:t>
            </a:r>
            <a:r>
              <a:rPr lang="en-US" altLang="zh-TW" sz="1800" dirty="0">
                <a:cs typeface="Times New Roman" pitchFamily="18" charset="0"/>
              </a:rPr>
              <a:t>: </a:t>
            </a:r>
            <a:r>
              <a:rPr lang="en-US" altLang="zh-TW" sz="1800" dirty="0">
                <a:latin typeface="+mn-lt"/>
                <a:cs typeface="Times New Roman" pitchFamily="18" charset="0"/>
              </a:rPr>
              <a:t>Planck Constant</a:t>
            </a:r>
            <a:endParaRPr lang="zh-TW" altLang="en-US" sz="1800" dirty="0">
              <a:latin typeface="+mn-lt"/>
              <a:cs typeface="Times New Roman" pitchFamily="18" charset="0"/>
            </a:endParaRPr>
          </a:p>
        </p:txBody>
      </p:sp>
      <p:sp>
        <p:nvSpPr>
          <p:cNvPr id="9" name="文字方塊 8"/>
          <p:cNvSpPr txBox="1">
            <a:spLocks noChangeArrowheads="1"/>
          </p:cNvSpPr>
          <p:nvPr/>
        </p:nvSpPr>
        <p:spPr bwMode="auto">
          <a:xfrm>
            <a:off x="1382904" y="855424"/>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黑體輻射等同空腔輻射，空腔輻射形成駐波可以看成一個一個的彈簧！</a:t>
            </a: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839E76E-895B-BB49-9AAE-D04361E7CEEA}"/>
                  </a:ext>
                </a:extLst>
              </p:cNvPr>
              <p:cNvSpPr/>
              <p:nvPr/>
            </p:nvSpPr>
            <p:spPr>
              <a:xfrm>
                <a:off x="1382904" y="6184196"/>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2" name="矩形 11">
                <a:extLst>
                  <a:ext uri="{FF2B5EF4-FFF2-40B4-BE49-F238E27FC236}">
                    <a16:creationId xmlns:a16="http://schemas.microsoft.com/office/drawing/2014/main" id="{D839E76E-895B-BB49-9AAE-D04361E7CEEA}"/>
                  </a:ext>
                </a:extLst>
              </p:cNvPr>
              <p:cNvSpPr>
                <a:spLocks noRot="1" noChangeAspect="1" noMove="1" noResize="1" noEditPoints="1" noAdjustHandles="1" noChangeArrowheads="1" noChangeShapeType="1" noTextEdit="1"/>
              </p:cNvSpPr>
              <p:nvPr/>
            </p:nvSpPr>
            <p:spPr>
              <a:xfrm>
                <a:off x="1382904" y="6184196"/>
                <a:ext cx="1362424" cy="369332"/>
              </a:xfrm>
              <a:prstGeom prst="rect">
                <a:avLst/>
              </a:prstGeom>
              <a:blipFill>
                <a:blip r:embed="rId7"/>
                <a:stretch>
                  <a:fillRect b="-1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8673014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6E2EA-879C-1E7F-A82C-5300678AC3E4}"/>
              </a:ext>
            </a:extLst>
          </p:cNvPr>
          <p:cNvPicPr>
            <a:picLocks noChangeAspect="1"/>
          </p:cNvPicPr>
          <p:nvPr/>
        </p:nvPicPr>
        <p:blipFill>
          <a:blip r:embed="rId2"/>
          <a:stretch>
            <a:fillRect/>
          </a:stretch>
        </p:blipFill>
        <p:spPr>
          <a:xfrm>
            <a:off x="615963" y="1333281"/>
            <a:ext cx="7912073" cy="4373836"/>
          </a:xfrm>
          <a:prstGeom prst="rect">
            <a:avLst/>
          </a:prstGeom>
        </p:spPr>
      </p:pic>
    </p:spTree>
    <p:extLst>
      <p:ext uri="{BB962C8B-B14F-4D97-AF65-F5344CB8AC3E}">
        <p14:creationId xmlns:p14="http://schemas.microsoft.com/office/powerpoint/2010/main" val="39631474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E54C6-8313-89C3-F9BB-DFC97EC8E4EC}"/>
              </a:ext>
            </a:extLst>
          </p:cNvPr>
          <p:cNvPicPr>
            <a:picLocks noChangeAspect="1"/>
          </p:cNvPicPr>
          <p:nvPr/>
        </p:nvPicPr>
        <p:blipFill>
          <a:blip r:embed="rId2"/>
          <a:stretch>
            <a:fillRect/>
          </a:stretch>
        </p:blipFill>
        <p:spPr>
          <a:xfrm>
            <a:off x="375476" y="1661291"/>
            <a:ext cx="8393047" cy="3940722"/>
          </a:xfrm>
          <a:prstGeom prst="rect">
            <a:avLst/>
          </a:prstGeom>
        </p:spPr>
      </p:pic>
    </p:spTree>
    <p:extLst>
      <p:ext uri="{BB962C8B-B14F-4D97-AF65-F5344CB8AC3E}">
        <p14:creationId xmlns:p14="http://schemas.microsoft.com/office/powerpoint/2010/main" val="20897311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F8D36-57B0-B93B-3BD6-0B90AE85A3C6}"/>
              </a:ext>
            </a:extLst>
          </p:cNvPr>
          <p:cNvPicPr>
            <a:picLocks noChangeAspect="1"/>
          </p:cNvPicPr>
          <p:nvPr/>
        </p:nvPicPr>
        <p:blipFill>
          <a:blip r:embed="rId2"/>
          <a:stretch>
            <a:fillRect/>
          </a:stretch>
        </p:blipFill>
        <p:spPr>
          <a:xfrm>
            <a:off x="649098" y="1110921"/>
            <a:ext cx="7845804" cy="4636157"/>
          </a:xfrm>
          <a:prstGeom prst="rect">
            <a:avLst/>
          </a:prstGeom>
        </p:spPr>
      </p:pic>
    </p:spTree>
    <p:extLst>
      <p:ext uri="{BB962C8B-B14F-4D97-AF65-F5344CB8AC3E}">
        <p14:creationId xmlns:p14="http://schemas.microsoft.com/office/powerpoint/2010/main" val="33348401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427038"/>
            <a:ext cx="41052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1408113"/>
            <a:ext cx="2419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文字方塊 3"/>
          <p:cNvSpPr txBox="1">
            <a:spLocks noChangeArrowheads="1"/>
          </p:cNvSpPr>
          <p:nvPr/>
        </p:nvSpPr>
        <p:spPr bwMode="auto">
          <a:xfrm>
            <a:off x="1566863" y="5762625"/>
            <a:ext cx="6575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t>費米子的質量及此粒子與 </a:t>
            </a:r>
            <a:r>
              <a:rPr lang="en-US" altLang="zh-TW" sz="1800">
                <a:latin typeface="Times New Roman" pitchFamily="18" charset="0"/>
                <a:cs typeface="Times New Roman" pitchFamily="18" charset="0"/>
              </a:rPr>
              <a:t>Higgs</a:t>
            </a:r>
            <a:r>
              <a:rPr lang="zh-TW" altLang="en-US" sz="1800">
                <a:latin typeface="Times New Roman" pitchFamily="18" charset="0"/>
                <a:cs typeface="Times New Roman" pitchFamily="18" charset="0"/>
              </a:rPr>
              <a:t> </a:t>
            </a:r>
            <a:r>
              <a:rPr lang="zh-TW" altLang="en-US" sz="1800"/>
              <a:t>粒子的交互作用是同一回事！</a:t>
            </a:r>
          </a:p>
        </p:txBody>
      </p:sp>
      <p:sp>
        <p:nvSpPr>
          <p:cNvPr id="2" name="文字方塊 1"/>
          <p:cNvSpPr txBox="1">
            <a:spLocks noRot="1" noChangeAspect="1" noMove="1" noResize="1" noEditPoints="1" noAdjustHandles="1" noChangeArrowheads="1" noChangeShapeType="1" noTextEdit="1"/>
          </p:cNvSpPr>
          <p:nvPr/>
        </p:nvSpPr>
        <p:spPr>
          <a:xfrm>
            <a:off x="4996089" y="3432793"/>
            <a:ext cx="2184509" cy="369332"/>
          </a:xfrm>
          <a:prstGeom prst="rect">
            <a:avLst/>
          </a:prstGeom>
          <a:blipFill rotWithShape="1">
            <a:blip r:embed="rId4"/>
            <a:stretch>
              <a:fillRect b="-14754"/>
            </a:stretch>
          </a:blipFill>
        </p:spPr>
        <p:txBody>
          <a:bodyPr/>
          <a:lstStyle/>
          <a:p>
            <a:r>
              <a:rPr lang="zh-TW" altLang="en-US">
                <a:noFill/>
              </a:rPr>
              <a:t> </a:t>
            </a:r>
          </a:p>
        </p:txBody>
      </p:sp>
      <p:sp>
        <p:nvSpPr>
          <p:cNvPr id="8" name="文字方塊 7"/>
          <p:cNvSpPr txBox="1">
            <a:spLocks noRot="1" noChangeAspect="1" noMove="1" noResize="1" noEditPoints="1" noAdjustHandles="1" noChangeArrowheads="1" noChangeShapeType="1" noTextEdit="1"/>
          </p:cNvSpPr>
          <p:nvPr/>
        </p:nvSpPr>
        <p:spPr>
          <a:xfrm>
            <a:off x="4996089" y="4615873"/>
            <a:ext cx="1586781" cy="369332"/>
          </a:xfrm>
          <a:prstGeom prst="rect">
            <a:avLst/>
          </a:prstGeom>
          <a:blipFill rotWithShape="1">
            <a:blip r:embed="rId5"/>
            <a:stretch>
              <a:fillRect b="-8197"/>
            </a:stretch>
          </a:blipFill>
        </p:spPr>
        <p:txBody>
          <a:bodyPr/>
          <a:lstStyle/>
          <a:p>
            <a:r>
              <a:rPr lang="zh-TW" altLang="en-US">
                <a:noFill/>
              </a:rPr>
              <a:t> </a:t>
            </a:r>
          </a:p>
        </p:txBody>
      </p:sp>
    </p:spTree>
    <p:extLst>
      <p:ext uri="{BB962C8B-B14F-4D97-AF65-F5344CB8AC3E}">
        <p14:creationId xmlns:p14="http://schemas.microsoft.com/office/powerpoint/2010/main" val="27271880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044575"/>
            <a:ext cx="82756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585812" y="5441639"/>
                <a:ext cx="6317674" cy="369332"/>
              </a:xfrm>
              <a:prstGeom prst="rect">
                <a:avLst/>
              </a:prstGeom>
              <a:noFill/>
            </p:spPr>
            <p:txBody>
              <a:bodyPr wrap="square" rtlCol="0">
                <a:spAutoFit/>
              </a:bodyPr>
              <a:lstStyle/>
              <a:p>
                <a:r>
                  <a:rPr lang="zh-TW" altLang="en-US" dirty="0"/>
                  <a:t>基本粒子質量</a:t>
                </a:r>
                <a14:m>
                  <m:oMath xmlns:m="http://schemas.openxmlformats.org/officeDocument/2006/math">
                    <m:r>
                      <a:rPr lang="en-US" altLang="zh-TW" b="0" i="1" smtClean="0">
                        <a:latin typeface="Cambria Math"/>
                      </a:rPr>
                      <m:t>𝑚</m:t>
                    </m:r>
                  </m:oMath>
                </a14:m>
                <a:r>
                  <a:rPr lang="zh-TW" altLang="en-US" dirty="0"/>
                  <a:t>的分布就反映它們跟希格斯粒子的作用強度</a:t>
                </a:r>
                <a14:m>
                  <m:oMath xmlns:m="http://schemas.openxmlformats.org/officeDocument/2006/math">
                    <m:r>
                      <a:rPr lang="en-US" altLang="zh-TW" b="0" i="1" smtClean="0">
                        <a:latin typeface="Cambria Math"/>
                      </a:rPr>
                      <m:t>𝑦</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5812" y="5441639"/>
                <a:ext cx="6317674" cy="369332"/>
              </a:xfrm>
              <a:prstGeom prst="rect">
                <a:avLst/>
              </a:prstGeom>
              <a:blipFill rotWithShape="1">
                <a:blip r:embed="rId3"/>
                <a:stretch>
                  <a:fillRect l="-771" t="-6667" r="-4339" b="-28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507904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1128713"/>
            <a:ext cx="52292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2543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A9288-7866-798D-2C7E-85DC8815D54B}"/>
              </a:ext>
            </a:extLst>
          </p:cNvPr>
          <p:cNvPicPr>
            <a:picLocks noChangeAspect="1"/>
          </p:cNvPicPr>
          <p:nvPr/>
        </p:nvPicPr>
        <p:blipFill>
          <a:blip r:embed="rId2"/>
          <a:stretch>
            <a:fillRect/>
          </a:stretch>
        </p:blipFill>
        <p:spPr>
          <a:xfrm>
            <a:off x="1524657" y="485227"/>
            <a:ext cx="5895646" cy="5711849"/>
          </a:xfrm>
          <a:prstGeom prst="rect">
            <a:avLst/>
          </a:prstGeom>
        </p:spPr>
      </p:pic>
    </p:spTree>
    <p:extLst>
      <p:ext uri="{BB962C8B-B14F-4D97-AF65-F5344CB8AC3E}">
        <p14:creationId xmlns:p14="http://schemas.microsoft.com/office/powerpoint/2010/main" val="139450220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A949B1-5BA4-45A0-81FF-462D7DE6E081}" type="slidenum">
              <a:rPr lang="zh-TW" altLang="en-US" smtClean="0"/>
              <a:pPr>
                <a:defRPr/>
              </a:pPr>
              <a:t>197</a:t>
            </a:fld>
            <a:endParaRPr lang="en-US" altLang="zh-TW"/>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76" y="1392897"/>
            <a:ext cx="4296696" cy="320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www.isgtw.org/sites/default/files/Standard_model_infographic.png">
            <a:extLst>
              <a:ext uri="{FF2B5EF4-FFF2-40B4-BE49-F238E27FC236}">
                <a16:creationId xmlns:a16="http://schemas.microsoft.com/office/drawing/2014/main" id="{1CDD0C58-C9B5-F003-1239-BCC71D854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 r="17337" b="7513"/>
          <a:stretch/>
        </p:blipFill>
        <p:spPr bwMode="auto">
          <a:xfrm>
            <a:off x="4871918" y="1392897"/>
            <a:ext cx="3755040" cy="315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4BA2D8-905F-321F-A555-E7EB2014E22E}"/>
              </a:ext>
            </a:extLst>
          </p:cNvPr>
          <p:cNvSpPr txBox="1"/>
          <p:nvPr/>
        </p:nvSpPr>
        <p:spPr>
          <a:xfrm>
            <a:off x="1697311" y="4893594"/>
            <a:ext cx="5896522" cy="369332"/>
          </a:xfrm>
          <a:prstGeom prst="rect">
            <a:avLst/>
          </a:prstGeom>
          <a:noFill/>
        </p:spPr>
        <p:txBody>
          <a:bodyPr wrap="square" rtlCol="0">
            <a:spAutoFit/>
          </a:bodyPr>
          <a:lstStyle/>
          <a:p>
            <a:r>
              <a:rPr lang="en-US" dirty="0" err="1"/>
              <a:t>標準模型理論與</a:t>
            </a:r>
            <a:r>
              <a:rPr lang="en-US" dirty="0" err="1">
                <a:latin typeface="+mn-lt"/>
              </a:rPr>
              <a:t>LHC</a:t>
            </a:r>
            <a:r>
              <a:rPr lang="en-US" dirty="0" err="1"/>
              <a:t>實驗的表現，都成功得非常驚人</a:t>
            </a:r>
            <a:r>
              <a:rPr lang="en-US" dirty="0"/>
              <a:t>！</a:t>
            </a:r>
          </a:p>
        </p:txBody>
      </p:sp>
    </p:spTree>
    <p:extLst>
      <p:ext uri="{BB962C8B-B14F-4D97-AF65-F5344CB8AC3E}">
        <p14:creationId xmlns:p14="http://schemas.microsoft.com/office/powerpoint/2010/main" val="16330001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universe-review.ca/I15-01-domain.jpg"/>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337917" y="1065330"/>
            <a:ext cx="240347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2" descr="http://static.bowenwang.com.cn/gif/quark-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817" y="2140889"/>
            <a:ext cx="3210490" cy="309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DC02149-18EF-4451-8438-DAE8AD2B3271}" type="slidenum">
              <a:rPr kumimoji="0" lang="zh-TW" altLang="en-US" sz="1400">
                <a:latin typeface="Tahoma" pitchFamily="34" charset="0"/>
              </a:rPr>
              <a:pPr eaLnBrk="1" hangingPunct="1">
                <a:spcBef>
                  <a:spcPct val="0"/>
                </a:spcBef>
                <a:buClrTx/>
                <a:buSzTx/>
                <a:buFontTx/>
                <a:buNone/>
              </a:pPr>
              <a:t>198</a:t>
            </a:fld>
            <a:endParaRPr kumimoji="0" lang="en-US" altLang="zh-TW" sz="1400">
              <a:latin typeface="Tahoma" pitchFamily="34" charset="0"/>
            </a:endParaRPr>
          </a:p>
        </p:txBody>
      </p:sp>
      <p:sp>
        <p:nvSpPr>
          <p:cNvPr id="2" name="TextBox 1">
            <a:extLst>
              <a:ext uri="{FF2B5EF4-FFF2-40B4-BE49-F238E27FC236}">
                <a16:creationId xmlns:a16="http://schemas.microsoft.com/office/drawing/2014/main" id="{9D624EB4-25E2-7F9C-0F66-9EA91C6D5579}"/>
              </a:ext>
            </a:extLst>
          </p:cNvPr>
          <p:cNvSpPr txBox="1"/>
          <p:nvPr/>
        </p:nvSpPr>
        <p:spPr>
          <a:xfrm>
            <a:off x="1103587" y="5594687"/>
            <a:ext cx="7409791" cy="369332"/>
          </a:xfrm>
          <a:prstGeom prst="rect">
            <a:avLst/>
          </a:prstGeom>
          <a:noFill/>
        </p:spPr>
        <p:txBody>
          <a:bodyPr wrap="square" rtlCol="0">
            <a:spAutoFit/>
          </a:bodyPr>
          <a:lstStyle/>
          <a:p>
            <a:r>
              <a:rPr lang="en-US" dirty="0" err="1"/>
              <a:t>這代表我們對微觀物質世界的知識，已到達一個令人嘆為觀止的境界</a:t>
            </a:r>
            <a:r>
              <a:rPr lang="en-US" dirty="0"/>
              <a:t>。</a:t>
            </a:r>
          </a:p>
        </p:txBody>
      </p:sp>
      <p:pic>
        <p:nvPicPr>
          <p:cNvPr id="3" name="圖片 1" descr="圖片 4.jpg">
            <a:extLst>
              <a:ext uri="{FF2B5EF4-FFF2-40B4-BE49-F238E27FC236}">
                <a16:creationId xmlns:a16="http://schemas.microsoft.com/office/drawing/2014/main" id="{F4654692-84B4-C82D-D574-186CBB11C1AA}"/>
              </a:ext>
            </a:extLst>
          </p:cNvPr>
          <p:cNvPicPr>
            <a:picLocks noChangeAspect="1"/>
          </p:cNvPicPr>
          <p:nvPr/>
        </p:nvPicPr>
        <p:blipFill>
          <a:blip r:embed="rId4">
            <a:extLst>
              <a:ext uri="{28A0092B-C50C-407E-A947-70E740481C1C}">
                <a14:useLocalDpi xmlns:a14="http://schemas.microsoft.com/office/drawing/2010/main" val="0"/>
              </a:ext>
            </a:extLst>
          </a:blip>
          <a:srcRect l="31004" t="16766" r="32732" b="11143"/>
          <a:stretch>
            <a:fillRect/>
          </a:stretch>
        </p:blipFill>
        <p:spPr bwMode="auto">
          <a:xfrm>
            <a:off x="6042732" y="1639614"/>
            <a:ext cx="2832542" cy="367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圖片 2" descr="Georgi.jpg">
            <a:extLst>
              <a:ext uri="{FF2B5EF4-FFF2-40B4-BE49-F238E27FC236}">
                <a16:creationId xmlns:a16="http://schemas.microsoft.com/office/drawing/2014/main" id="{34335FC5-3EB4-8F8A-8D50-6F0AEAA5E042}"/>
              </a:ext>
            </a:extLst>
          </p:cNvPr>
          <p:cNvPicPr>
            <a:picLocks noChangeAspect="1"/>
          </p:cNvPicPr>
          <p:nvPr/>
        </p:nvPicPr>
        <p:blipFill>
          <a:blip r:embed="rId2">
            <a:extLst>
              <a:ext uri="{28A0092B-C50C-407E-A947-70E740481C1C}">
                <a14:useLocalDpi xmlns:a14="http://schemas.microsoft.com/office/drawing/2010/main" val="0"/>
              </a:ext>
            </a:extLst>
          </a:blip>
          <a:srcRect l="10625" t="14690" r="10030" b="43404"/>
          <a:stretch>
            <a:fillRect/>
          </a:stretch>
        </p:blipFill>
        <p:spPr bwMode="auto">
          <a:xfrm>
            <a:off x="1430338" y="919163"/>
            <a:ext cx="6818312"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文字方塊 1">
            <a:extLst>
              <a:ext uri="{FF2B5EF4-FFF2-40B4-BE49-F238E27FC236}">
                <a16:creationId xmlns:a16="http://schemas.microsoft.com/office/drawing/2014/main" id="{3AF292EE-BAFF-1D41-FDF4-C49462E6E5AB}"/>
              </a:ext>
            </a:extLst>
          </p:cNvPr>
          <p:cNvSpPr txBox="1">
            <a:spLocks noChangeArrowheads="1"/>
          </p:cNvSpPr>
          <p:nvPr/>
        </p:nvSpPr>
        <p:spPr bwMode="auto">
          <a:xfrm>
            <a:off x="1911350" y="6054725"/>
            <a:ext cx="602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為什麼，假如希格斯粒子被發現了，我會覺得非常失望？</a:t>
            </a:r>
          </a:p>
        </p:txBody>
      </p:sp>
    </p:spTree>
    <p:extLst>
      <p:ext uri="{BB962C8B-B14F-4D97-AF65-F5344CB8AC3E}">
        <p14:creationId xmlns:p14="http://schemas.microsoft.com/office/powerpoint/2010/main" val="111896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39FE758-F929-B5E9-D72B-E716E2F1E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71" y="346842"/>
            <a:ext cx="7772400" cy="6011065"/>
          </a:xfrm>
          <a:prstGeom prst="rect">
            <a:avLst/>
          </a:prstGeom>
        </p:spPr>
      </p:pic>
      <p:pic>
        <p:nvPicPr>
          <p:cNvPr id="4" name="希格斯粒子.m4a">
            <a:hlinkClick r:id="" action="ppaction://media"/>
            <a:extLst>
              <a:ext uri="{FF2B5EF4-FFF2-40B4-BE49-F238E27FC236}">
                <a16:creationId xmlns:a16="http://schemas.microsoft.com/office/drawing/2014/main" id="{0E988188-4C63-0920-C0F2-8CA31E41F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0814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5038" y="344646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357438" y="38274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662238" y="38274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195513" y="27082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347913" y="3089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652713" y="3089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500313" y="2936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881313" y="22971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195513" y="19161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347913" y="22971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652713" y="22971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500313" y="21447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195513" y="3333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195513" y="7143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881313" y="22971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347913" y="5619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652713" y="5619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728913" y="7143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500313" y="7143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728913" y="40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881313" y="5619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424113" y="40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496" name="文字方塊 35"/>
          <p:cNvSpPr txBox="1">
            <a:spLocks noChangeArrowheads="1"/>
          </p:cNvSpPr>
          <p:nvPr/>
        </p:nvSpPr>
        <p:spPr bwMode="auto">
          <a:xfrm rot="-5400000">
            <a:off x="2196307" y="1412081"/>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a:t>
            </a:r>
            <a:endParaRPr lang="zh-TW" altLang="en-US" sz="1800">
              <a:cs typeface="Times New Roman" pitchFamily="18" charset="0"/>
            </a:endParaRPr>
          </a:p>
        </p:txBody>
      </p:sp>
      <p:pic>
        <p:nvPicPr>
          <p:cNvPr id="105497"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49275"/>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195513" y="41497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652713" y="453072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195513" y="50133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501" name="文字方塊 33"/>
          <p:cNvSpPr txBox="1">
            <a:spLocks noChangeArrowheads="1"/>
          </p:cNvSpPr>
          <p:nvPr/>
        </p:nvSpPr>
        <p:spPr bwMode="auto">
          <a:xfrm>
            <a:off x="1835150" y="5732463"/>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Arial" charset="0"/>
              </a:rPr>
              <a:t>這個能階像極了在真空中一個一個裝入同能量的粒子。</a:t>
            </a:r>
          </a:p>
        </p:txBody>
      </p:sp>
      <p:sp>
        <p:nvSpPr>
          <p:cNvPr id="105502" name="文字方塊 34"/>
          <p:cNvSpPr txBox="1">
            <a:spLocks noChangeArrowheads="1"/>
          </p:cNvSpPr>
          <p:nvPr/>
        </p:nvSpPr>
        <p:spPr bwMode="auto">
          <a:xfrm>
            <a:off x="1908175" y="61658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量子</a:t>
            </a:r>
          </a:p>
        </p:txBody>
      </p:sp>
      <p:sp>
        <p:nvSpPr>
          <p:cNvPr id="105503" name="文字方塊 35"/>
          <p:cNvSpPr txBox="1">
            <a:spLocks noChangeArrowheads="1"/>
          </p:cNvSpPr>
          <p:nvPr/>
        </p:nvSpPr>
        <p:spPr bwMode="auto">
          <a:xfrm>
            <a:off x="3348038" y="61658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粒子</a:t>
            </a:r>
          </a:p>
        </p:txBody>
      </p:sp>
      <p:sp>
        <p:nvSpPr>
          <p:cNvPr id="37" name="向右箭號 36"/>
          <p:cNvSpPr/>
          <p:nvPr/>
        </p:nvSpPr>
        <p:spPr>
          <a:xfrm>
            <a:off x="2700338" y="62372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05505" name="Object 12"/>
          <p:cNvGraphicFramePr>
            <a:graphicFrameLocks noChangeAspect="1"/>
          </p:cNvGraphicFramePr>
          <p:nvPr/>
        </p:nvGraphicFramePr>
        <p:xfrm>
          <a:off x="5364163" y="6092825"/>
          <a:ext cx="766762" cy="609600"/>
        </p:xfrm>
        <a:graphic>
          <a:graphicData uri="http://schemas.openxmlformats.org/presentationml/2006/ole">
            <mc:AlternateContent xmlns:mc="http://schemas.openxmlformats.org/markup-compatibility/2006">
              <mc:Choice xmlns:v="urn:schemas-microsoft-com:vml" Requires="v">
                <p:oleObj name="方程式" r:id="rId3" imgW="545863" imgH="431613" progId="Equation.3">
                  <p:embed/>
                </p:oleObj>
              </mc:Choice>
              <mc:Fallback>
                <p:oleObj name="方程式" r:id="rId3" imgW="545863" imgH="431613" progId="Equation.3">
                  <p:embed/>
                  <p:pic>
                    <p:nvPicPr>
                      <p:cNvPr id="105505"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6092825"/>
                        <a:ext cx="766762" cy="6096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5506" name="文字方塊 38"/>
          <p:cNvSpPr txBox="1">
            <a:spLocks noChangeArrowheads="1"/>
          </p:cNvSpPr>
          <p:nvPr/>
        </p:nvSpPr>
        <p:spPr bwMode="auto">
          <a:xfrm>
            <a:off x="4284663" y="61658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粒子數</a:t>
            </a:r>
          </a:p>
        </p:txBody>
      </p:sp>
      <p:sp>
        <p:nvSpPr>
          <p:cNvPr id="105507" name="投影片編號版面配置區 2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10D95C7-E41C-4BCE-9C6A-62BDF2BB287E}" type="slidenum">
              <a:rPr kumimoji="0" lang="zh-TW" altLang="en-US" sz="1400">
                <a:latin typeface="Tahoma" pitchFamily="34" charset="0"/>
              </a:rPr>
              <a:pPr eaLnBrk="1" hangingPunct="1">
                <a:spcBef>
                  <a:spcPct val="0"/>
                </a:spcBef>
                <a:buClrTx/>
                <a:buSzTx/>
                <a:buFontTx/>
                <a:buNone/>
              </a:pPr>
              <a:t>20</a:t>
            </a:fld>
            <a:endParaRPr kumimoji="0" lang="en-US" altLang="zh-TW" sz="1400">
              <a:latin typeface="Tahoma" pitchFamily="34" charset="0"/>
            </a:endParaRPr>
          </a:p>
        </p:txBody>
      </p:sp>
    </p:spTree>
    <p:extLst>
      <p:ext uri="{BB962C8B-B14F-4D97-AF65-F5344CB8AC3E}">
        <p14:creationId xmlns:p14="http://schemas.microsoft.com/office/powerpoint/2010/main" val="6966248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圖片 1">
            <a:extLst>
              <a:ext uri="{FF2B5EF4-FFF2-40B4-BE49-F238E27FC236}">
                <a16:creationId xmlns:a16="http://schemas.microsoft.com/office/drawing/2014/main" id="{EB5AA0B2-EE95-3809-A6B0-00FCC6AA3B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0"/>
            <a:ext cx="5456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圖片 2">
            <a:extLst>
              <a:ext uri="{FF2B5EF4-FFF2-40B4-BE49-F238E27FC236}">
                <a16:creationId xmlns:a16="http://schemas.microsoft.com/office/drawing/2014/main" id="{647A7E69-6316-7BAE-63E7-F3A05D81D7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8413" y="3014663"/>
            <a:ext cx="2684462"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7850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圖片 2" descr="Georgi.jpg"/>
          <p:cNvPicPr>
            <a:picLocks noChangeAspect="1"/>
          </p:cNvPicPr>
          <p:nvPr/>
        </p:nvPicPr>
        <p:blipFill>
          <a:blip r:embed="rId2">
            <a:extLst>
              <a:ext uri="{28A0092B-C50C-407E-A947-70E740481C1C}">
                <a14:useLocalDpi xmlns:a14="http://schemas.microsoft.com/office/drawing/2010/main" val="0"/>
              </a:ext>
            </a:extLst>
          </a:blip>
          <a:srcRect l="10625" t="14690" r="10030" b="59694"/>
          <a:stretch>
            <a:fillRect/>
          </a:stretch>
        </p:blipFill>
        <p:spPr bwMode="auto">
          <a:xfrm>
            <a:off x="1260475" y="1352550"/>
            <a:ext cx="6818313"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文字方塊 2"/>
          <p:cNvSpPr txBox="1">
            <a:spLocks noChangeArrowheads="1"/>
          </p:cNvSpPr>
          <p:nvPr/>
        </p:nvSpPr>
        <p:spPr bwMode="auto">
          <a:xfrm>
            <a:off x="1601788" y="4876800"/>
            <a:ext cx="602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假如</a:t>
            </a:r>
            <a:r>
              <a:rPr lang="zh-TW" altLang="en-US" sz="1800">
                <a:solidFill>
                  <a:srgbClr val="FF0000"/>
                </a:solidFill>
              </a:rPr>
              <a:t>“只有”</a:t>
            </a:r>
            <a:r>
              <a:rPr lang="zh-TW" altLang="en-US" sz="1800"/>
              <a:t>希格斯粒子被發現了，我會覺得非常失望！</a:t>
            </a:r>
          </a:p>
        </p:txBody>
      </p:sp>
      <p:sp>
        <p:nvSpPr>
          <p:cNvPr id="59395" name="文字方塊 1"/>
          <p:cNvSpPr txBox="1">
            <a:spLocks noChangeArrowheads="1"/>
          </p:cNvSpPr>
          <p:nvPr/>
        </p:nvSpPr>
        <p:spPr bwMode="auto">
          <a:xfrm>
            <a:off x="4321175" y="1377950"/>
            <a:ext cx="1797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3600">
                <a:solidFill>
                  <a:srgbClr val="FF0000"/>
                </a:solidFill>
                <a:latin typeface="Times New Roman" pitchFamily="18" charset="0"/>
                <a:cs typeface="Times New Roman" pitchFamily="18" charset="0"/>
              </a:rPr>
              <a:t>only</a:t>
            </a:r>
            <a:endParaRPr lang="zh-TW" altLang="en-US" sz="3600">
              <a:solidFill>
                <a:srgbClr val="FF0000"/>
              </a:solidFill>
              <a:latin typeface="Times New Roman" pitchFamily="18" charset="0"/>
              <a:cs typeface="Times New Roman" pitchFamily="18" charset="0"/>
            </a:endParaRPr>
          </a:p>
        </p:txBody>
      </p:sp>
      <p:sp>
        <p:nvSpPr>
          <p:cNvPr id="4" name="矩形 3"/>
          <p:cNvSpPr/>
          <p:nvPr/>
        </p:nvSpPr>
        <p:spPr>
          <a:xfrm>
            <a:off x="1270000" y="1858963"/>
            <a:ext cx="635000" cy="4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1265238"/>
            <a:ext cx="546100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2238375"/>
            <a:ext cx="228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merging_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374" y="1711897"/>
            <a:ext cx="4500729" cy="343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6"/>
          <p:cNvSpPr txBox="1">
            <a:spLocks noChangeArrowheads="1"/>
          </p:cNvSpPr>
          <p:nvPr/>
        </p:nvSpPr>
        <p:spPr bwMode="auto">
          <a:xfrm>
            <a:off x="2464896" y="759449"/>
            <a:ext cx="515510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sz="2000" dirty="0">
                <a:latin typeface="Times New Roman" pitchFamily="18" charset="0"/>
                <a:cs typeface="Times New Roman" pitchFamily="18" charset="0"/>
              </a:rPr>
              <a:t>Grand Unify Theory</a:t>
            </a:r>
            <a:r>
              <a:rPr lang="zh-TW" altLang="en-US" sz="2000" dirty="0">
                <a:latin typeface="Times New Roman" pitchFamily="18" charset="0"/>
                <a:cs typeface="Times New Roman" pitchFamily="18" charset="0"/>
              </a:rPr>
              <a:t>大統一理論？</a:t>
            </a:r>
            <a:endParaRPr lang="en-US" altLang="zh-TW" sz="2000" dirty="0">
              <a:latin typeface="Times New Roman" pitchFamily="18" charset="0"/>
              <a:cs typeface="Times New Roman" pitchFamily="18" charset="0"/>
            </a:endParaRPr>
          </a:p>
        </p:txBody>
      </p:sp>
      <p:graphicFrame>
        <p:nvGraphicFramePr>
          <p:cNvPr id="26627" name="物件 1"/>
          <p:cNvGraphicFramePr>
            <a:graphicFrameLocks noChangeAspect="1"/>
          </p:cNvGraphicFramePr>
          <p:nvPr>
            <p:extLst>
              <p:ext uri="{D42A27DB-BD31-4B8C-83A1-F6EECF244321}">
                <p14:modId xmlns:p14="http://schemas.microsoft.com/office/powerpoint/2010/main" val="790617394"/>
              </p:ext>
            </p:extLst>
          </p:nvPr>
        </p:nvGraphicFramePr>
        <p:xfrm>
          <a:off x="2551825" y="1183260"/>
          <a:ext cx="3395663" cy="363537"/>
        </p:xfrm>
        <a:graphic>
          <a:graphicData uri="http://schemas.openxmlformats.org/presentationml/2006/ole">
            <mc:AlternateContent xmlns:mc="http://schemas.openxmlformats.org/markup-compatibility/2006">
              <mc:Choice xmlns:v="urn:schemas-microsoft-com:vml" Requires="v">
                <p:oleObj name="方程式" r:id="rId3" imgW="1892300" imgH="203200" progId="Equation.3">
                  <p:embed/>
                </p:oleObj>
              </mc:Choice>
              <mc:Fallback>
                <p:oleObj name="方程式" r:id="rId3" imgW="1892300" imgH="203200" progId="Equation.3">
                  <p:embed/>
                  <p:pic>
                    <p:nvPicPr>
                      <p:cNvPr id="26627"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825" y="1183260"/>
                        <a:ext cx="3395663"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8" name="文字方塊 2"/>
          <p:cNvSpPr txBox="1">
            <a:spLocks noChangeArrowheads="1"/>
          </p:cNvSpPr>
          <p:nvPr/>
        </p:nvSpPr>
        <p:spPr bwMode="auto">
          <a:xfrm>
            <a:off x="1462552" y="5308053"/>
            <a:ext cx="6837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既然強作用與電弱作用都是規範場作用，兩者是否可以再統一？</a:t>
            </a:r>
          </a:p>
        </p:txBody>
      </p:sp>
      <p:sp>
        <p:nvSpPr>
          <p:cNvPr id="2" name="TextBox 1">
            <a:extLst>
              <a:ext uri="{FF2B5EF4-FFF2-40B4-BE49-F238E27FC236}">
                <a16:creationId xmlns:a16="http://schemas.microsoft.com/office/drawing/2014/main" id="{CCDF6CD3-7E12-0E03-41B6-61E0E6D49266}"/>
              </a:ext>
            </a:extLst>
          </p:cNvPr>
          <p:cNvSpPr txBox="1"/>
          <p:nvPr/>
        </p:nvSpPr>
        <p:spPr>
          <a:xfrm>
            <a:off x="1462552" y="5701702"/>
            <a:ext cx="4538855" cy="369332"/>
          </a:xfrm>
          <a:prstGeom prst="rect">
            <a:avLst/>
          </a:prstGeom>
          <a:noFill/>
        </p:spPr>
        <p:txBody>
          <a:bodyPr wrap="square" rtlCol="0">
            <a:spAutoFit/>
          </a:bodyPr>
          <a:lstStyle/>
          <a:p>
            <a:r>
              <a:rPr lang="en-US" dirty="0" err="1"/>
              <a:t>這是第一個統一失敗的例子</a:t>
            </a:r>
            <a:r>
              <a:rPr lang="en-US" dirty="0"/>
              <a:t>。</a:t>
            </a:r>
          </a:p>
        </p:txBody>
      </p:sp>
    </p:spTree>
    <p:extLst>
      <p:ext uri="{BB962C8B-B14F-4D97-AF65-F5344CB8AC3E}">
        <p14:creationId xmlns:p14="http://schemas.microsoft.com/office/powerpoint/2010/main" val="13195192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257175"/>
            <a:ext cx="7567612"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文字方塊 3"/>
          <p:cNvSpPr txBox="1">
            <a:spLocks noChangeArrowheads="1"/>
          </p:cNvSpPr>
          <p:nvPr/>
        </p:nvSpPr>
        <p:spPr bwMode="auto">
          <a:xfrm>
            <a:off x="2770188" y="6135688"/>
            <a:ext cx="325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by a friend Murayama</a:t>
            </a:r>
            <a:endParaRPr lang="zh-TW" altLang="en-US" sz="2000">
              <a:latin typeface="Times New Roman" pitchFamily="18" charset="0"/>
              <a:cs typeface="Times New Roman"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7" name="Text Box 11"/>
          <p:cNvSpPr txBox="1">
            <a:spLocks noChangeArrowheads="1"/>
          </p:cNvSpPr>
          <p:nvPr/>
        </p:nvSpPr>
        <p:spPr bwMode="auto">
          <a:xfrm>
            <a:off x="1538288" y="4132263"/>
            <a:ext cx="691356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dirty="0">
                <a:latin typeface="Tahoma" charset="0"/>
                <a:ea typeface="新細明體" charset="0"/>
                <a:cs typeface="新細明體" charset="0"/>
              </a:rPr>
              <a:t>就像在液體中移動的物體，會帶著一部分的液體一起移動，</a:t>
            </a:r>
          </a:p>
        </p:txBody>
      </p:sp>
      <p:sp>
        <p:nvSpPr>
          <p:cNvPr id="193549" name="Text Box 13"/>
          <p:cNvSpPr txBox="1">
            <a:spLocks noChangeArrowheads="1"/>
          </p:cNvSpPr>
          <p:nvPr/>
        </p:nvSpPr>
        <p:spPr bwMode="auto">
          <a:xfrm>
            <a:off x="1550987" y="4594225"/>
            <a:ext cx="6647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dirty="0"/>
              <a:t>基本粒子包括希格斯粒子，會在真空中激發出成對的虛粒子！</a:t>
            </a:r>
          </a:p>
        </p:txBody>
      </p:sp>
      <p:pic>
        <p:nvPicPr>
          <p:cNvPr id="29699" name="Picture 14" descr="yy_tech_ar"/>
          <p:cNvPicPr>
            <a:picLocks noChangeAspect="1" noChangeArrowheads="1"/>
          </p:cNvPicPr>
          <p:nvPr/>
        </p:nvPicPr>
        <p:blipFill>
          <a:blip r:embed="rId2">
            <a:extLst>
              <a:ext uri="{28A0092B-C50C-407E-A947-70E740481C1C}">
                <a14:useLocalDpi xmlns:a14="http://schemas.microsoft.com/office/drawing/2010/main" val="0"/>
              </a:ext>
            </a:extLst>
          </a:blip>
          <a:srcRect l="13358" t="6941" r="13284" b="38177"/>
          <a:stretch>
            <a:fillRect/>
          </a:stretch>
        </p:blipFill>
        <p:spPr bwMode="auto">
          <a:xfrm>
            <a:off x="1738313" y="1277938"/>
            <a:ext cx="251936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文字方塊 1"/>
          <p:cNvSpPr txBox="1">
            <a:spLocks noChangeArrowheads="1"/>
          </p:cNvSpPr>
          <p:nvPr/>
        </p:nvSpPr>
        <p:spPr bwMode="auto">
          <a:xfrm>
            <a:off x="1538288" y="5016500"/>
            <a:ext cx="648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這些虛粒子會影響此基本粒子的質量，稱為輻射修正。</a:t>
            </a:r>
          </a:p>
        </p:txBody>
      </p:sp>
      <p:sp>
        <p:nvSpPr>
          <p:cNvPr id="29701" name="文字方塊 2"/>
          <p:cNvSpPr txBox="1">
            <a:spLocks noChangeArrowheads="1"/>
          </p:cNvSpPr>
          <p:nvPr/>
        </p:nvSpPr>
        <p:spPr bwMode="auto">
          <a:xfrm>
            <a:off x="1538288" y="5580062"/>
            <a:ext cx="527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原來我們量到的質量都是經過修飾過的！</a:t>
            </a:r>
          </a:p>
        </p:txBody>
      </p:sp>
      <p:pic>
        <p:nvPicPr>
          <p:cNvPr id="29702" name="Picture 2" descr="File:Quad cancellation.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64108"/>
          <a:stretch>
            <a:fillRect/>
          </a:stretch>
        </p:blipFill>
        <p:spPr bwMode="auto">
          <a:xfrm>
            <a:off x="4940300" y="1460500"/>
            <a:ext cx="27432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6083300" y="165735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6083300" y="272415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705" name="文字方塊 3"/>
          <p:cNvSpPr txBox="1">
            <a:spLocks noChangeArrowheads="1"/>
          </p:cNvSpPr>
          <p:nvPr/>
        </p:nvSpPr>
        <p:spPr bwMode="auto">
          <a:xfrm>
            <a:off x="2678113" y="688975"/>
            <a:ext cx="431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追求超越標準模型是有內在原因的！</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橢圓 38"/>
          <p:cNvSpPr/>
          <p:nvPr/>
        </p:nvSpPr>
        <p:spPr>
          <a:xfrm>
            <a:off x="775253" y="5705060"/>
            <a:ext cx="828261" cy="77525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10593" name="Object 28"/>
          <p:cNvGraphicFramePr>
            <a:graphicFrameLocks noChangeAspect="1"/>
          </p:cNvGraphicFramePr>
          <p:nvPr/>
        </p:nvGraphicFramePr>
        <p:xfrm>
          <a:off x="355600" y="3273425"/>
          <a:ext cx="7707313" cy="1565275"/>
        </p:xfrm>
        <a:graphic>
          <a:graphicData uri="http://schemas.openxmlformats.org/presentationml/2006/ole">
            <mc:AlternateContent xmlns:mc="http://schemas.openxmlformats.org/markup-compatibility/2006">
              <mc:Choice xmlns:v="urn:schemas-microsoft-com:vml" Requires="v">
                <p:oleObj name="方程式" r:id="rId2" imgW="4394160" imgH="888840" progId="Equation.3">
                  <p:embed/>
                </p:oleObj>
              </mc:Choice>
              <mc:Fallback>
                <p:oleObj name="方程式" r:id="rId2" imgW="4394160" imgH="888840" progId="Equation.3">
                  <p:embed/>
                  <p:pic>
                    <p:nvPicPr>
                      <p:cNvPr id="110593" name="Object 28"/>
                      <p:cNvPicPr>
                        <a:picLocks noChangeAspect="1" noChangeArrowheads="1"/>
                      </p:cNvPicPr>
                      <p:nvPr/>
                    </p:nvPicPr>
                    <p:blipFill>
                      <a:blip r:embed="rId3"/>
                      <a:srcRect/>
                      <a:stretch>
                        <a:fillRect/>
                      </a:stretch>
                    </p:blipFill>
                    <p:spPr bwMode="auto">
                      <a:xfrm>
                        <a:off x="355600" y="3273425"/>
                        <a:ext cx="7707313" cy="15652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0594" name="文字方塊 1"/>
          <p:cNvSpPr txBox="1">
            <a:spLocks noChangeArrowheads="1"/>
          </p:cNvSpPr>
          <p:nvPr/>
        </p:nvSpPr>
        <p:spPr bwMode="auto">
          <a:xfrm>
            <a:off x="2523244" y="156966"/>
            <a:ext cx="4440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2000" dirty="0">
                <a:latin typeface="Times New Roman" pitchFamily="18" charset="0"/>
                <a:cs typeface="Times New Roman" pitchFamily="18" charset="0"/>
              </a:rPr>
              <a:t>質量的輻射修正 </a:t>
            </a:r>
            <a:r>
              <a:rPr lang="en-US" altLang="zh-TW" sz="2000" dirty="0">
                <a:latin typeface="Times New Roman" pitchFamily="18" charset="0"/>
                <a:cs typeface="Times New Roman" pitchFamily="18" charset="0"/>
              </a:rPr>
              <a:t>Radiative Correction</a:t>
            </a:r>
            <a:endParaRPr lang="zh-TW" altLang="en-US" sz="2000" dirty="0">
              <a:latin typeface="Times New Roman" pitchFamily="18" charset="0"/>
              <a:cs typeface="Times New Roman" pitchFamily="18" charset="0"/>
            </a:endParaRPr>
          </a:p>
        </p:txBody>
      </p:sp>
      <p:pic>
        <p:nvPicPr>
          <p:cNvPr id="110595" name="Picture 3"/>
          <p:cNvPicPr>
            <a:picLocks noChangeAspect="1" noChangeArrowheads="1"/>
          </p:cNvPicPr>
          <p:nvPr/>
        </p:nvPicPr>
        <p:blipFill>
          <a:blip r:embed="rId4">
            <a:extLst>
              <a:ext uri="{28A0092B-C50C-407E-A947-70E740481C1C}">
                <a14:useLocalDpi xmlns:a14="http://schemas.microsoft.com/office/drawing/2010/main" val="0"/>
              </a:ext>
            </a:extLst>
          </a:blip>
          <a:srcRect l="22087" r="65326" b="68889"/>
          <a:stretch>
            <a:fillRect/>
          </a:stretch>
        </p:blipFill>
        <p:spPr bwMode="auto">
          <a:xfrm>
            <a:off x="639763" y="665163"/>
            <a:ext cx="7683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2"/>
          <p:cNvPicPr>
            <a:picLocks noChangeAspect="1" noChangeArrowheads="1"/>
          </p:cNvPicPr>
          <p:nvPr/>
        </p:nvPicPr>
        <p:blipFill>
          <a:blip r:embed="rId5">
            <a:extLst>
              <a:ext uri="{28A0092B-C50C-407E-A947-70E740481C1C}">
                <a14:useLocalDpi xmlns:a14="http://schemas.microsoft.com/office/drawing/2010/main" val="0"/>
              </a:ext>
            </a:extLst>
          </a:blip>
          <a:srcRect l="21721" r="24104"/>
          <a:stretch>
            <a:fillRect/>
          </a:stretch>
        </p:blipFill>
        <p:spPr bwMode="auto">
          <a:xfrm>
            <a:off x="1930400" y="754063"/>
            <a:ext cx="22352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0598" name="Object 5"/>
          <p:cNvGraphicFramePr>
            <a:graphicFrameLocks noChangeAspect="1"/>
          </p:cNvGraphicFramePr>
          <p:nvPr/>
        </p:nvGraphicFramePr>
        <p:xfrm>
          <a:off x="5889418" y="5856942"/>
          <a:ext cx="2122487" cy="471488"/>
        </p:xfrm>
        <a:graphic>
          <a:graphicData uri="http://schemas.openxmlformats.org/presentationml/2006/ole">
            <mc:AlternateContent xmlns:mc="http://schemas.openxmlformats.org/markup-compatibility/2006">
              <mc:Choice xmlns:v="urn:schemas-microsoft-com:vml" Requires="v">
                <p:oleObj name="方程式" r:id="rId6" imgW="1143000" imgH="253800" progId="Equation.3">
                  <p:embed/>
                </p:oleObj>
              </mc:Choice>
              <mc:Fallback>
                <p:oleObj name="方程式" r:id="rId6" imgW="1143000" imgH="253800" progId="Equation.3">
                  <p:embed/>
                  <p:pic>
                    <p:nvPicPr>
                      <p:cNvPr id="110598" name="Object 5"/>
                      <p:cNvPicPr>
                        <a:picLocks noChangeAspect="1" noChangeArrowheads="1"/>
                      </p:cNvPicPr>
                      <p:nvPr/>
                    </p:nvPicPr>
                    <p:blipFill>
                      <a:blip r:embed="rId7"/>
                      <a:srcRect/>
                      <a:stretch>
                        <a:fillRect/>
                      </a:stretch>
                    </p:blipFill>
                    <p:spPr bwMode="auto">
                      <a:xfrm>
                        <a:off x="5889418" y="5856942"/>
                        <a:ext cx="2122487" cy="4714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599" name="Object 7"/>
          <p:cNvGraphicFramePr>
            <a:graphicFrameLocks noChangeAspect="1"/>
          </p:cNvGraphicFramePr>
          <p:nvPr/>
        </p:nvGraphicFramePr>
        <p:xfrm>
          <a:off x="468313" y="2373313"/>
          <a:ext cx="979487" cy="760412"/>
        </p:xfrm>
        <a:graphic>
          <a:graphicData uri="http://schemas.openxmlformats.org/presentationml/2006/ole">
            <mc:AlternateContent xmlns:mc="http://schemas.openxmlformats.org/markup-compatibility/2006">
              <mc:Choice xmlns:v="urn:schemas-microsoft-com:vml" Requires="v">
                <p:oleObj name="方程式" r:id="rId8" imgW="558558" imgH="431613" progId="Equation.3">
                  <p:embed/>
                </p:oleObj>
              </mc:Choice>
              <mc:Fallback>
                <p:oleObj name="方程式" r:id="rId8" imgW="558558" imgH="431613" progId="Equation.3">
                  <p:embed/>
                  <p:pic>
                    <p:nvPicPr>
                      <p:cNvPr id="110599"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2373313"/>
                        <a:ext cx="979487" cy="7604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00" name="Object 8"/>
          <p:cNvGraphicFramePr>
            <a:graphicFrameLocks noChangeAspect="1"/>
          </p:cNvGraphicFramePr>
          <p:nvPr/>
        </p:nvGraphicFramePr>
        <p:xfrm>
          <a:off x="3357563" y="5078413"/>
          <a:ext cx="1493837" cy="771525"/>
        </p:xfrm>
        <a:graphic>
          <a:graphicData uri="http://schemas.openxmlformats.org/presentationml/2006/ole">
            <mc:AlternateContent xmlns:mc="http://schemas.openxmlformats.org/markup-compatibility/2006">
              <mc:Choice xmlns:v="urn:schemas-microsoft-com:vml" Requires="v">
                <p:oleObj name="方程式" r:id="rId10" imgW="863225" imgH="444307" progId="Equation.3">
                  <p:embed/>
                </p:oleObj>
              </mc:Choice>
              <mc:Fallback>
                <p:oleObj name="方程式" r:id="rId10" imgW="863225" imgH="444307" progId="Equation.3">
                  <p:embed/>
                  <p:pic>
                    <p:nvPicPr>
                      <p:cNvPr id="11060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7563" y="5078413"/>
                        <a:ext cx="1493837" cy="771525"/>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 name="向下箭號 19"/>
          <p:cNvSpPr/>
          <p:nvPr/>
        </p:nvSpPr>
        <p:spPr>
          <a:xfrm>
            <a:off x="3990975" y="4702175"/>
            <a:ext cx="465138" cy="47942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10604" name="Object 12"/>
          <p:cNvGraphicFramePr>
            <a:graphicFrameLocks noChangeAspect="1"/>
          </p:cNvGraphicFramePr>
          <p:nvPr/>
        </p:nvGraphicFramePr>
        <p:xfrm>
          <a:off x="787400" y="1073150"/>
          <a:ext cx="474663" cy="304800"/>
        </p:xfrm>
        <a:graphic>
          <a:graphicData uri="http://schemas.openxmlformats.org/presentationml/2006/ole">
            <mc:AlternateContent xmlns:mc="http://schemas.openxmlformats.org/markup-compatibility/2006">
              <mc:Choice xmlns:v="urn:schemas-microsoft-com:vml" Requires="v">
                <p:oleObj name="方程式" r:id="rId12" imgW="152268" imgH="164957" progId="Equation.3">
                  <p:embed/>
                </p:oleObj>
              </mc:Choice>
              <mc:Fallback>
                <p:oleObj name="方程式" r:id="rId12" imgW="152268" imgH="164957" progId="Equation.3">
                  <p:embed/>
                  <p:pic>
                    <p:nvPicPr>
                      <p:cNvPr id="110604"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400" y="1073150"/>
                        <a:ext cx="474663"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05" name="Object 13"/>
          <p:cNvGraphicFramePr>
            <a:graphicFrameLocks noChangeAspect="1"/>
          </p:cNvGraphicFramePr>
          <p:nvPr/>
        </p:nvGraphicFramePr>
        <p:xfrm>
          <a:off x="2049463" y="1509713"/>
          <a:ext cx="474662" cy="304800"/>
        </p:xfrm>
        <a:graphic>
          <a:graphicData uri="http://schemas.openxmlformats.org/presentationml/2006/ole">
            <mc:AlternateContent xmlns:mc="http://schemas.openxmlformats.org/markup-compatibility/2006">
              <mc:Choice xmlns:v="urn:schemas-microsoft-com:vml" Requires="v">
                <p:oleObj name="方程式" r:id="rId14" imgW="152268" imgH="164957" progId="Equation.3">
                  <p:embed/>
                </p:oleObj>
              </mc:Choice>
              <mc:Fallback>
                <p:oleObj name="方程式" r:id="rId14" imgW="152268" imgH="164957" progId="Equation.3">
                  <p:embed/>
                  <p:pic>
                    <p:nvPicPr>
                      <p:cNvPr id="110605"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9463" y="1509713"/>
                        <a:ext cx="474662"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06" name="Object 14"/>
          <p:cNvGraphicFramePr>
            <a:graphicFrameLocks noChangeAspect="1"/>
          </p:cNvGraphicFramePr>
          <p:nvPr/>
        </p:nvGraphicFramePr>
        <p:xfrm>
          <a:off x="3659188" y="1508125"/>
          <a:ext cx="474662" cy="304800"/>
        </p:xfrm>
        <a:graphic>
          <a:graphicData uri="http://schemas.openxmlformats.org/presentationml/2006/ole">
            <mc:AlternateContent xmlns:mc="http://schemas.openxmlformats.org/markup-compatibility/2006">
              <mc:Choice xmlns:v="urn:schemas-microsoft-com:vml" Requires="v">
                <p:oleObj name="方程式" r:id="rId16" imgW="152268" imgH="164957" progId="Equation.3">
                  <p:embed/>
                </p:oleObj>
              </mc:Choice>
              <mc:Fallback>
                <p:oleObj name="方程式" r:id="rId16" imgW="152268" imgH="164957" progId="Equation.3">
                  <p:embed/>
                  <p:pic>
                    <p:nvPicPr>
                      <p:cNvPr id="110606"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9188" y="1508125"/>
                        <a:ext cx="474662"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07" name="Object 15"/>
          <p:cNvGraphicFramePr>
            <a:graphicFrameLocks noChangeAspect="1"/>
          </p:cNvGraphicFramePr>
          <p:nvPr/>
        </p:nvGraphicFramePr>
        <p:xfrm>
          <a:off x="2836863" y="779463"/>
          <a:ext cx="434975" cy="280987"/>
        </p:xfrm>
        <a:graphic>
          <a:graphicData uri="http://schemas.openxmlformats.org/presentationml/2006/ole">
            <mc:AlternateContent xmlns:mc="http://schemas.openxmlformats.org/markup-compatibility/2006">
              <mc:Choice xmlns:v="urn:schemas-microsoft-com:vml" Requires="v">
                <p:oleObj name="方程式" r:id="rId18" imgW="139680" imgH="152280" progId="Equation.3">
                  <p:embed/>
                </p:oleObj>
              </mc:Choice>
              <mc:Fallback>
                <p:oleObj name="方程式" r:id="rId18" imgW="139680" imgH="152280" progId="Equation.3">
                  <p:embed/>
                  <p:pic>
                    <p:nvPicPr>
                      <p:cNvPr id="110607" name="Object 15"/>
                      <p:cNvPicPr>
                        <a:picLocks noChangeAspect="1" noChangeArrowheads="1"/>
                      </p:cNvPicPr>
                      <p:nvPr/>
                    </p:nvPicPr>
                    <p:blipFill>
                      <a:blip r:embed="rId19"/>
                      <a:srcRect/>
                      <a:stretch>
                        <a:fillRect/>
                      </a:stretch>
                    </p:blipFill>
                    <p:spPr bwMode="auto">
                      <a:xfrm>
                        <a:off x="2836863" y="779463"/>
                        <a:ext cx="434975" cy="2809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10609" name="Picture 2"/>
          <p:cNvPicPr>
            <a:picLocks noChangeAspect="1" noChangeArrowheads="1"/>
          </p:cNvPicPr>
          <p:nvPr/>
        </p:nvPicPr>
        <p:blipFill>
          <a:blip r:embed="rId5">
            <a:extLst>
              <a:ext uri="{28A0092B-C50C-407E-A947-70E740481C1C}">
                <a14:useLocalDpi xmlns:a14="http://schemas.microsoft.com/office/drawing/2010/main" val="0"/>
              </a:ext>
            </a:extLst>
          </a:blip>
          <a:srcRect l="21721" r="24104"/>
          <a:stretch>
            <a:fillRect/>
          </a:stretch>
        </p:blipFill>
        <p:spPr bwMode="auto">
          <a:xfrm>
            <a:off x="4883150" y="790575"/>
            <a:ext cx="22352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0610" name="Object 18"/>
          <p:cNvGraphicFramePr>
            <a:graphicFrameLocks noChangeAspect="1"/>
          </p:cNvGraphicFramePr>
          <p:nvPr/>
        </p:nvGraphicFramePr>
        <p:xfrm>
          <a:off x="5003800" y="1546225"/>
          <a:ext cx="474663" cy="304800"/>
        </p:xfrm>
        <a:graphic>
          <a:graphicData uri="http://schemas.openxmlformats.org/presentationml/2006/ole">
            <mc:AlternateContent xmlns:mc="http://schemas.openxmlformats.org/markup-compatibility/2006">
              <mc:Choice xmlns:v="urn:schemas-microsoft-com:vml" Requires="v">
                <p:oleObj name="方程式" r:id="rId20" imgW="152268" imgH="164957" progId="Equation.3">
                  <p:embed/>
                </p:oleObj>
              </mc:Choice>
              <mc:Fallback>
                <p:oleObj name="方程式" r:id="rId20" imgW="152268" imgH="164957" progId="Equation.3">
                  <p:embed/>
                  <p:pic>
                    <p:nvPicPr>
                      <p:cNvPr id="110610"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3800" y="1546225"/>
                        <a:ext cx="474663"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1" name="Object 19"/>
          <p:cNvGraphicFramePr>
            <a:graphicFrameLocks noChangeAspect="1"/>
          </p:cNvGraphicFramePr>
          <p:nvPr/>
        </p:nvGraphicFramePr>
        <p:xfrm>
          <a:off x="6611938" y="1544638"/>
          <a:ext cx="474662" cy="304800"/>
        </p:xfrm>
        <a:graphic>
          <a:graphicData uri="http://schemas.openxmlformats.org/presentationml/2006/ole">
            <mc:AlternateContent xmlns:mc="http://schemas.openxmlformats.org/markup-compatibility/2006">
              <mc:Choice xmlns:v="urn:schemas-microsoft-com:vml" Requires="v">
                <p:oleObj name="方程式" r:id="rId21" imgW="152268" imgH="164957" progId="Equation.3">
                  <p:embed/>
                </p:oleObj>
              </mc:Choice>
              <mc:Fallback>
                <p:oleObj name="方程式" r:id="rId21" imgW="152268" imgH="164957" progId="Equation.3">
                  <p:embed/>
                  <p:pic>
                    <p:nvPicPr>
                      <p:cNvPr id="110611"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11938" y="1544638"/>
                        <a:ext cx="474662"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2" name="Object 20"/>
          <p:cNvGraphicFramePr>
            <a:graphicFrameLocks noChangeAspect="1"/>
          </p:cNvGraphicFramePr>
          <p:nvPr/>
        </p:nvGraphicFramePr>
        <p:xfrm>
          <a:off x="5829300" y="757238"/>
          <a:ext cx="355600" cy="398462"/>
        </p:xfrm>
        <a:graphic>
          <a:graphicData uri="http://schemas.openxmlformats.org/presentationml/2006/ole">
            <mc:AlternateContent xmlns:mc="http://schemas.openxmlformats.org/markup-compatibility/2006">
              <mc:Choice xmlns:v="urn:schemas-microsoft-com:vml" Requires="v">
                <p:oleObj name="方程式" r:id="rId22" imgW="391303" imgH="739129" progId="Equation.3">
                  <p:embed/>
                </p:oleObj>
              </mc:Choice>
              <mc:Fallback>
                <p:oleObj name="方程式" r:id="rId22" imgW="391303" imgH="739129" progId="Equation.3">
                  <p:embed/>
                  <p:pic>
                    <p:nvPicPr>
                      <p:cNvPr id="110612" name="Object 2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29300" y="757238"/>
                        <a:ext cx="355600" cy="3984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3" name="Object 21"/>
          <p:cNvGraphicFramePr>
            <a:graphicFrameLocks noChangeAspect="1"/>
          </p:cNvGraphicFramePr>
          <p:nvPr/>
        </p:nvGraphicFramePr>
        <p:xfrm>
          <a:off x="5921375" y="1831975"/>
          <a:ext cx="238125" cy="398463"/>
        </p:xfrm>
        <a:graphic>
          <a:graphicData uri="http://schemas.openxmlformats.org/presentationml/2006/ole">
            <mc:AlternateContent xmlns:mc="http://schemas.openxmlformats.org/markup-compatibility/2006">
              <mc:Choice xmlns:v="urn:schemas-microsoft-com:vml" Requires="v">
                <p:oleObj name="方程式" r:id="rId24" imgW="391303" imgH="739129" progId="Equation.3">
                  <p:embed/>
                </p:oleObj>
              </mc:Choice>
              <mc:Fallback>
                <p:oleObj name="方程式" r:id="rId24" imgW="391303" imgH="739129" progId="Equation.3">
                  <p:embed/>
                  <p:pic>
                    <p:nvPicPr>
                      <p:cNvPr id="110613" name="Object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21375" y="1831975"/>
                        <a:ext cx="238125" cy="398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10614" name="Picture 2"/>
          <p:cNvPicPr>
            <a:picLocks noChangeAspect="1" noChangeArrowheads="1"/>
          </p:cNvPicPr>
          <p:nvPr/>
        </p:nvPicPr>
        <p:blipFill>
          <a:blip r:embed="rId5">
            <a:extLst>
              <a:ext uri="{28A0092B-C50C-407E-A947-70E740481C1C}">
                <a14:useLocalDpi xmlns:a14="http://schemas.microsoft.com/office/drawing/2010/main" val="0"/>
              </a:ext>
            </a:extLst>
          </a:blip>
          <a:srcRect l="21721" r="24104"/>
          <a:stretch>
            <a:fillRect/>
          </a:stretch>
        </p:blipFill>
        <p:spPr bwMode="auto">
          <a:xfrm>
            <a:off x="6553200" y="790575"/>
            <a:ext cx="22352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0615" name="Object 22"/>
          <p:cNvGraphicFramePr>
            <a:graphicFrameLocks noChangeAspect="1"/>
          </p:cNvGraphicFramePr>
          <p:nvPr/>
        </p:nvGraphicFramePr>
        <p:xfrm>
          <a:off x="6672263" y="1546225"/>
          <a:ext cx="474662" cy="304800"/>
        </p:xfrm>
        <a:graphic>
          <a:graphicData uri="http://schemas.openxmlformats.org/presentationml/2006/ole">
            <mc:AlternateContent xmlns:mc="http://schemas.openxmlformats.org/markup-compatibility/2006">
              <mc:Choice xmlns:v="urn:schemas-microsoft-com:vml" Requires="v">
                <p:oleObj name="方程式" r:id="rId25" imgW="152268" imgH="164957" progId="Equation.3">
                  <p:embed/>
                </p:oleObj>
              </mc:Choice>
              <mc:Fallback>
                <p:oleObj name="方程式" r:id="rId25" imgW="152268" imgH="164957" progId="Equation.3">
                  <p:embed/>
                  <p:pic>
                    <p:nvPicPr>
                      <p:cNvPr id="110615"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72263" y="1546225"/>
                        <a:ext cx="474662"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6" name="Object 23"/>
          <p:cNvGraphicFramePr>
            <a:graphicFrameLocks noChangeAspect="1"/>
          </p:cNvGraphicFramePr>
          <p:nvPr/>
        </p:nvGraphicFramePr>
        <p:xfrm>
          <a:off x="8281988" y="1544638"/>
          <a:ext cx="474662" cy="304800"/>
        </p:xfrm>
        <a:graphic>
          <a:graphicData uri="http://schemas.openxmlformats.org/presentationml/2006/ole">
            <mc:AlternateContent xmlns:mc="http://schemas.openxmlformats.org/markup-compatibility/2006">
              <mc:Choice xmlns:v="urn:schemas-microsoft-com:vml" Requires="v">
                <p:oleObj name="方程式" r:id="rId26" imgW="152268" imgH="164957" progId="Equation.3">
                  <p:embed/>
                </p:oleObj>
              </mc:Choice>
              <mc:Fallback>
                <p:oleObj name="方程式" r:id="rId26" imgW="152268" imgH="164957" progId="Equation.3">
                  <p:embed/>
                  <p:pic>
                    <p:nvPicPr>
                      <p:cNvPr id="110616"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81988" y="1544638"/>
                        <a:ext cx="474662"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7" name="Object 24"/>
          <p:cNvGraphicFramePr>
            <a:graphicFrameLocks noChangeAspect="1"/>
          </p:cNvGraphicFramePr>
          <p:nvPr/>
        </p:nvGraphicFramePr>
        <p:xfrm>
          <a:off x="7497763" y="757238"/>
          <a:ext cx="355600" cy="398462"/>
        </p:xfrm>
        <a:graphic>
          <a:graphicData uri="http://schemas.openxmlformats.org/presentationml/2006/ole">
            <mc:AlternateContent xmlns:mc="http://schemas.openxmlformats.org/markup-compatibility/2006">
              <mc:Choice xmlns:v="urn:schemas-microsoft-com:vml" Requires="v">
                <p:oleObj name="方程式" r:id="rId27" imgW="391303" imgH="739129" progId="Equation.3">
                  <p:embed/>
                </p:oleObj>
              </mc:Choice>
              <mc:Fallback>
                <p:oleObj name="方程式" r:id="rId27" imgW="391303" imgH="739129" progId="Equation.3">
                  <p:embed/>
                  <p:pic>
                    <p:nvPicPr>
                      <p:cNvPr id="110617" name="Object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97763" y="757238"/>
                        <a:ext cx="355600" cy="3984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8" name="Object 25"/>
          <p:cNvGraphicFramePr>
            <a:graphicFrameLocks noChangeAspect="1"/>
          </p:cNvGraphicFramePr>
          <p:nvPr/>
        </p:nvGraphicFramePr>
        <p:xfrm>
          <a:off x="7591425" y="1831975"/>
          <a:ext cx="234950" cy="398463"/>
        </p:xfrm>
        <a:graphic>
          <a:graphicData uri="http://schemas.openxmlformats.org/presentationml/2006/ole">
            <mc:AlternateContent xmlns:mc="http://schemas.openxmlformats.org/markup-compatibility/2006">
              <mc:Choice xmlns:v="urn:schemas-microsoft-com:vml" Requires="v">
                <p:oleObj name="方程式" r:id="rId28" imgW="391303" imgH="739129" progId="Equation.3">
                  <p:embed/>
                </p:oleObj>
              </mc:Choice>
              <mc:Fallback>
                <p:oleObj name="方程式" r:id="rId28" imgW="391303" imgH="739129" progId="Equation.3">
                  <p:embed/>
                  <p:pic>
                    <p:nvPicPr>
                      <p:cNvPr id="110618" name="Object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91425" y="1831975"/>
                        <a:ext cx="234950" cy="398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19" name="Object 26"/>
          <p:cNvGraphicFramePr>
            <a:graphicFrameLocks noChangeAspect="1"/>
          </p:cNvGraphicFramePr>
          <p:nvPr/>
        </p:nvGraphicFramePr>
        <p:xfrm>
          <a:off x="2084388" y="2400300"/>
          <a:ext cx="2071687" cy="760413"/>
        </p:xfrm>
        <a:graphic>
          <a:graphicData uri="http://schemas.openxmlformats.org/presentationml/2006/ole">
            <mc:AlternateContent xmlns:mc="http://schemas.openxmlformats.org/markup-compatibility/2006">
              <mc:Choice xmlns:v="urn:schemas-microsoft-com:vml" Requires="v">
                <p:oleObj name="方程式" r:id="rId29" imgW="1180588" imgH="431613" progId="Equation.3">
                  <p:embed/>
                </p:oleObj>
              </mc:Choice>
              <mc:Fallback>
                <p:oleObj name="方程式" r:id="rId29" imgW="1180588" imgH="431613" progId="Equation.3">
                  <p:embed/>
                  <p:pic>
                    <p:nvPicPr>
                      <p:cNvPr id="110619" name="Object 2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84388" y="2400300"/>
                        <a:ext cx="2071687" cy="760413"/>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0620" name="Object 27"/>
          <p:cNvGraphicFramePr>
            <a:graphicFrameLocks noChangeAspect="1"/>
          </p:cNvGraphicFramePr>
          <p:nvPr/>
        </p:nvGraphicFramePr>
        <p:xfrm>
          <a:off x="5081588" y="2370138"/>
          <a:ext cx="3184525" cy="760412"/>
        </p:xfrm>
        <a:graphic>
          <a:graphicData uri="http://schemas.openxmlformats.org/presentationml/2006/ole">
            <mc:AlternateContent xmlns:mc="http://schemas.openxmlformats.org/markup-compatibility/2006">
              <mc:Choice xmlns:v="urn:schemas-microsoft-com:vml" Requires="v">
                <p:oleObj name="方程式" r:id="rId31" imgW="1816100" imgH="431800" progId="Equation.3">
                  <p:embed/>
                </p:oleObj>
              </mc:Choice>
              <mc:Fallback>
                <p:oleObj name="方程式" r:id="rId31" imgW="1816100" imgH="431800" progId="Equation.3">
                  <p:embed/>
                  <p:pic>
                    <p:nvPicPr>
                      <p:cNvPr id="110620" name="Object 2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81588" y="2370138"/>
                        <a:ext cx="3184525" cy="7604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橢圓 1"/>
          <p:cNvSpPr/>
          <p:nvPr/>
        </p:nvSpPr>
        <p:spPr>
          <a:xfrm>
            <a:off x="2657061" y="1066800"/>
            <a:ext cx="828261" cy="77525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2" name="Object 15"/>
          <p:cNvGraphicFramePr>
            <a:graphicFrameLocks noChangeAspect="1"/>
          </p:cNvGraphicFramePr>
          <p:nvPr/>
        </p:nvGraphicFramePr>
        <p:xfrm>
          <a:off x="5766421" y="805381"/>
          <a:ext cx="434975" cy="280987"/>
        </p:xfrm>
        <a:graphic>
          <a:graphicData uri="http://schemas.openxmlformats.org/presentationml/2006/ole">
            <mc:AlternateContent xmlns:mc="http://schemas.openxmlformats.org/markup-compatibility/2006">
              <mc:Choice xmlns:v="urn:schemas-microsoft-com:vml" Requires="v">
                <p:oleObj name="方程式" r:id="rId33" imgW="139680" imgH="152280" progId="Equation.3">
                  <p:embed/>
                </p:oleObj>
              </mc:Choice>
              <mc:Fallback>
                <p:oleObj name="方程式" r:id="rId33" imgW="139680" imgH="152280" progId="Equation.3">
                  <p:embed/>
                  <p:pic>
                    <p:nvPicPr>
                      <p:cNvPr id="32" name="Object 15"/>
                      <p:cNvPicPr>
                        <a:picLocks noChangeAspect="1" noChangeArrowheads="1"/>
                      </p:cNvPicPr>
                      <p:nvPr/>
                    </p:nvPicPr>
                    <p:blipFill>
                      <a:blip r:embed="rId19"/>
                      <a:srcRect/>
                      <a:stretch>
                        <a:fillRect/>
                      </a:stretch>
                    </p:blipFill>
                    <p:spPr bwMode="auto">
                      <a:xfrm>
                        <a:off x="5766421" y="805381"/>
                        <a:ext cx="434975" cy="2809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3" name="橢圓 32"/>
          <p:cNvSpPr/>
          <p:nvPr/>
        </p:nvSpPr>
        <p:spPr>
          <a:xfrm>
            <a:off x="5586619" y="1092718"/>
            <a:ext cx="828261" cy="77525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4" name="Object 15"/>
          <p:cNvGraphicFramePr>
            <a:graphicFrameLocks noChangeAspect="1"/>
          </p:cNvGraphicFramePr>
          <p:nvPr/>
        </p:nvGraphicFramePr>
        <p:xfrm>
          <a:off x="7436471" y="805381"/>
          <a:ext cx="434975" cy="280987"/>
        </p:xfrm>
        <a:graphic>
          <a:graphicData uri="http://schemas.openxmlformats.org/presentationml/2006/ole">
            <mc:AlternateContent xmlns:mc="http://schemas.openxmlformats.org/markup-compatibility/2006">
              <mc:Choice xmlns:v="urn:schemas-microsoft-com:vml" Requires="v">
                <p:oleObj name="方程式" r:id="rId34" imgW="139680" imgH="152280" progId="Equation.3">
                  <p:embed/>
                </p:oleObj>
              </mc:Choice>
              <mc:Fallback>
                <p:oleObj name="方程式" r:id="rId34" imgW="139680" imgH="152280" progId="Equation.3">
                  <p:embed/>
                  <p:pic>
                    <p:nvPicPr>
                      <p:cNvPr id="34" name="Object 15"/>
                      <p:cNvPicPr>
                        <a:picLocks noChangeAspect="1" noChangeArrowheads="1"/>
                      </p:cNvPicPr>
                      <p:nvPr/>
                    </p:nvPicPr>
                    <p:blipFill>
                      <a:blip r:embed="rId19"/>
                      <a:srcRect/>
                      <a:stretch>
                        <a:fillRect/>
                      </a:stretch>
                    </p:blipFill>
                    <p:spPr bwMode="auto">
                      <a:xfrm>
                        <a:off x="7436471" y="805381"/>
                        <a:ext cx="434975" cy="2809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5" name="橢圓 34"/>
          <p:cNvSpPr/>
          <p:nvPr/>
        </p:nvSpPr>
        <p:spPr>
          <a:xfrm>
            <a:off x="7256669" y="1092718"/>
            <a:ext cx="828261" cy="77525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922104" y="1867970"/>
            <a:ext cx="394977" cy="14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8" name="Object 15"/>
          <p:cNvGraphicFramePr>
            <a:graphicFrameLocks noChangeAspect="1"/>
          </p:cNvGraphicFramePr>
          <p:nvPr/>
        </p:nvGraphicFramePr>
        <p:xfrm>
          <a:off x="971895" y="5952192"/>
          <a:ext cx="434975" cy="280987"/>
        </p:xfrm>
        <a:graphic>
          <a:graphicData uri="http://schemas.openxmlformats.org/presentationml/2006/ole">
            <mc:AlternateContent xmlns:mc="http://schemas.openxmlformats.org/markup-compatibility/2006">
              <mc:Choice xmlns:v="urn:schemas-microsoft-com:vml" Requires="v">
                <p:oleObj name="方程式" r:id="rId35" imgW="139680" imgH="152280" progId="Equation.3">
                  <p:embed/>
                </p:oleObj>
              </mc:Choice>
              <mc:Fallback>
                <p:oleObj name="方程式" r:id="rId35" imgW="139680" imgH="152280" progId="Equation.3">
                  <p:embed/>
                  <p:pic>
                    <p:nvPicPr>
                      <p:cNvPr id="38" name="Object 15"/>
                      <p:cNvPicPr>
                        <a:picLocks noChangeAspect="1" noChangeArrowheads="1"/>
                      </p:cNvPicPr>
                      <p:nvPr/>
                    </p:nvPicPr>
                    <p:blipFill>
                      <a:blip r:embed="rId19"/>
                      <a:srcRect/>
                      <a:stretch>
                        <a:fillRect/>
                      </a:stretch>
                    </p:blipFill>
                    <p:spPr bwMode="auto">
                      <a:xfrm>
                        <a:off x="971895" y="5952192"/>
                        <a:ext cx="434975" cy="2809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 name="文字方塊 3"/>
          <p:cNvSpPr txBox="1"/>
          <p:nvPr/>
        </p:nvSpPr>
        <p:spPr>
          <a:xfrm>
            <a:off x="1676399" y="5910470"/>
            <a:ext cx="4538871" cy="369332"/>
          </a:xfrm>
          <a:prstGeom prst="rect">
            <a:avLst/>
          </a:prstGeom>
          <a:noFill/>
        </p:spPr>
        <p:txBody>
          <a:bodyPr wrap="square" rtlCol="0">
            <a:spAutoFit/>
          </a:bodyPr>
          <a:lstStyle/>
          <a:p>
            <a:r>
              <a:rPr lang="zh-TW" altLang="en-US" dirty="0">
                <a:latin typeface="Times New Roman" panose="02020603050405020304" pitchFamily="18" charset="0"/>
                <a:cs typeface="Times New Roman" panose="02020603050405020304" pitchFamily="18" charset="0"/>
              </a:rPr>
              <a:t>對質量修正，使真正量到的質量修正為：</a:t>
            </a:r>
          </a:p>
        </p:txBody>
      </p:sp>
      <p:pic>
        <p:nvPicPr>
          <p:cNvPr id="42" name="圖片 3"/>
          <p:cNvPicPr>
            <a:picLocks noChangeAspect="1"/>
          </p:cNvPicPr>
          <p:nvPr/>
        </p:nvPicPr>
        <p:blipFill>
          <a:blip r:embed="rId36" cstate="print">
            <a:extLst>
              <a:ext uri="{28A0092B-C50C-407E-A947-70E740481C1C}">
                <a14:useLocalDpi xmlns:a14="http://schemas.microsoft.com/office/drawing/2010/main" val="0"/>
              </a:ext>
            </a:extLst>
          </a:blip>
          <a:srcRect l="3842" t="2310" r="72810" b="12296"/>
          <a:stretch>
            <a:fillRect/>
          </a:stretch>
        </p:blipFill>
        <p:spPr bwMode="auto">
          <a:xfrm>
            <a:off x="1930400" y="77186"/>
            <a:ext cx="522287" cy="6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743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883002" y="657134"/>
            <a:ext cx="76786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dirty="0"/>
              <a:t>希格斯粒子是一個自旋為零的粒子，這樣的粒子有一個很奇怪的性質：</a:t>
            </a:r>
            <a:endParaRPr lang="zh-TW" altLang="en-US" sz="1800" dirty="0">
              <a:latin typeface="Times New Roman" pitchFamily="18" charset="0"/>
              <a:cs typeface="Times New Roman" pitchFamily="18" charset="0"/>
            </a:endParaRPr>
          </a:p>
        </p:txBody>
      </p:sp>
      <p:pic>
        <p:nvPicPr>
          <p:cNvPr id="30823" name="Picture 103"/>
          <p:cNvPicPr>
            <a:picLocks noChangeAspect="1" noChangeArrowheads="1"/>
          </p:cNvPicPr>
          <p:nvPr/>
        </p:nvPicPr>
        <p:blipFill rotWithShape="1">
          <a:blip r:embed="rId2">
            <a:extLst>
              <a:ext uri="{28A0092B-C50C-407E-A947-70E740481C1C}">
                <a14:useLocalDpi xmlns:a14="http://schemas.microsoft.com/office/drawing/2010/main" val="0"/>
              </a:ext>
            </a:extLst>
          </a:blip>
          <a:srcRect l="69261" r="4098"/>
          <a:stretch/>
        </p:blipFill>
        <p:spPr bwMode="auto">
          <a:xfrm>
            <a:off x="4309241" y="1200457"/>
            <a:ext cx="2073192" cy="100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文字方塊 5"/>
              <p:cNvSpPr txBox="1"/>
              <p:nvPr/>
            </p:nvSpPr>
            <p:spPr>
              <a:xfrm>
                <a:off x="907283" y="4420097"/>
                <a:ext cx="6752746" cy="373179"/>
              </a:xfrm>
              <a:prstGeom prst="rect">
                <a:avLst/>
              </a:prstGeom>
              <a:noFill/>
            </p:spPr>
            <p:txBody>
              <a:bodyPr wrap="square" rtlCol="0">
                <a:spAutoFit/>
              </a:bodyPr>
              <a:lstStyle/>
              <a:p>
                <a:r>
                  <a:rPr lang="zh-TW" altLang="en-US" dirty="0"/>
                  <a:t>而且它的輻射修正等於</a:t>
                </a:r>
                <a14:m>
                  <m:oMath xmlns:m="http://schemas.openxmlformats.org/officeDocument/2006/math">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𝐻</m:t>
                        </m:r>
                      </m:sub>
                      <m:sup>
                        <m:r>
                          <a:rPr lang="en-US" i="1">
                            <a:latin typeface="Cambria Math" panose="02040503050406030204" pitchFamily="18" charset="0"/>
                          </a:rPr>
                          <m:t>2</m:t>
                        </m:r>
                      </m:sup>
                    </m:sSubSup>
                  </m:oMath>
                </a14:m>
                <a:r>
                  <a:rPr lang="zh-TW" altLang="en-US" dirty="0"/>
                  <a:t>，這是極大的值！化妝很大。</a:t>
                </a:r>
              </a:p>
            </p:txBody>
          </p:sp>
        </mc:Choice>
        <mc:Fallback xmlns="">
          <p:sp>
            <p:nvSpPr>
              <p:cNvPr id="6" name="文字方塊 5"/>
              <p:cNvSpPr txBox="1">
                <a:spLocks noRot="1" noChangeAspect="1" noMove="1" noResize="1" noEditPoints="1" noAdjustHandles="1" noChangeArrowheads="1" noChangeShapeType="1" noTextEdit="1"/>
              </p:cNvSpPr>
              <p:nvPr/>
            </p:nvSpPr>
            <p:spPr>
              <a:xfrm>
                <a:off x="907283" y="4420097"/>
                <a:ext cx="6752746" cy="373179"/>
              </a:xfrm>
              <a:prstGeom prst="rect">
                <a:avLst/>
              </a:prstGeom>
              <a:blipFill>
                <a:blip r:embed="rId3"/>
                <a:stretch>
                  <a:fillRect l="-750" t="-3333" b="-23333"/>
                </a:stretch>
              </a:blipFill>
            </p:spPr>
            <p:txBody>
              <a:bodyPr/>
              <a:lstStyle/>
              <a:p>
                <a:r>
                  <a:rPr lang="en-US">
                    <a:noFill/>
                  </a:rPr>
                  <a:t> </a:t>
                </a:r>
              </a:p>
            </p:txBody>
          </p:sp>
        </mc:Fallback>
      </mc:AlternateContent>
      <p:sp>
        <p:nvSpPr>
          <p:cNvPr id="2" name="文字方塊 2">
            <a:extLst>
              <a:ext uri="{FF2B5EF4-FFF2-40B4-BE49-F238E27FC236}">
                <a16:creationId xmlns:a16="http://schemas.microsoft.com/office/drawing/2014/main" id="{767C5FAA-687A-E799-7890-08CC2DA23F9A}"/>
              </a:ext>
            </a:extLst>
          </p:cNvPr>
          <p:cNvSpPr txBox="1"/>
          <p:nvPr/>
        </p:nvSpPr>
        <p:spPr>
          <a:xfrm>
            <a:off x="883002" y="2360714"/>
            <a:ext cx="7764405" cy="369332"/>
          </a:xfrm>
          <a:prstGeom prst="rect">
            <a:avLst/>
          </a:prstGeom>
          <a:noFill/>
        </p:spPr>
        <p:txBody>
          <a:bodyPr wrap="square" rtlCol="0">
            <a:spAutoFit/>
          </a:bodyPr>
          <a:lstStyle/>
          <a:p>
            <a:r>
              <a:rPr lang="zh-TW" altLang="en-US" dirty="0"/>
              <a:t>以上的情況隱含希格斯粒子質量 </a:t>
            </a:r>
            <a:r>
              <a:rPr lang="en-US" altLang="zh-TW" dirty="0">
                <a:latin typeface="Times New Roman" panose="02020603050405020304" pitchFamily="18" charset="0"/>
                <a:cs typeface="Times New Roman" panose="02020603050405020304" pitchFamily="18" charset="0"/>
              </a:rPr>
              <a:t>is sensitive to any high scale in the theory.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字方塊 3">
                <a:extLst>
                  <a:ext uri="{FF2B5EF4-FFF2-40B4-BE49-F238E27FC236}">
                    <a16:creationId xmlns:a16="http://schemas.microsoft.com/office/drawing/2014/main" id="{F51FE248-19AF-3A3B-0F60-1BBE25AAE329}"/>
                  </a:ext>
                </a:extLst>
              </p:cNvPr>
              <p:cNvSpPr txBox="1"/>
              <p:nvPr/>
            </p:nvSpPr>
            <p:spPr>
              <a:xfrm>
                <a:off x="921394" y="3635647"/>
                <a:ext cx="6919322" cy="369332"/>
              </a:xfrm>
              <a:prstGeom prst="rect">
                <a:avLst/>
              </a:prstGeom>
              <a:noFill/>
            </p:spPr>
            <p:txBody>
              <a:bodyPr wrap="square" rtlCol="0">
                <a:spAutoFit/>
              </a:bodyPr>
              <a:lstStyle/>
              <a:p>
                <a:r>
                  <a:rPr lang="zh-TW" altLang="en-US" dirty="0"/>
                  <a:t>若有質量</a:t>
                </a:r>
                <a14:m>
                  <m:oMath xmlns:m="http://schemas.openxmlformats.org/officeDocument/2006/math">
                    <m:r>
                      <a:rPr lang="en-US" altLang="zh-TW" b="0" i="1" smtClean="0">
                        <a:latin typeface="Cambria Math" panose="02040503050406030204" pitchFamily="18" charset="0"/>
                      </a:rPr>
                      <m:t>𝑀</m:t>
                    </m:r>
                  </m:oMath>
                </a14:m>
                <a:r>
                  <a:rPr lang="zh-TW" altLang="en-US" dirty="0"/>
                  <a:t>極大的粒子存在，</a:t>
                </a:r>
              </a:p>
            </p:txBody>
          </p:sp>
        </mc:Choice>
        <mc:Fallback xmlns="">
          <p:sp>
            <p:nvSpPr>
              <p:cNvPr id="3" name="文字方塊 3">
                <a:extLst>
                  <a:ext uri="{FF2B5EF4-FFF2-40B4-BE49-F238E27FC236}">
                    <a16:creationId xmlns:a16="http://schemas.microsoft.com/office/drawing/2014/main" id="{F51FE248-19AF-3A3B-0F60-1BBE25AAE329}"/>
                  </a:ext>
                </a:extLst>
              </p:cNvPr>
              <p:cNvSpPr txBox="1">
                <a:spLocks noRot="1" noChangeAspect="1" noMove="1" noResize="1" noEditPoints="1" noAdjustHandles="1" noChangeArrowheads="1" noChangeShapeType="1" noTextEdit="1"/>
              </p:cNvSpPr>
              <p:nvPr/>
            </p:nvSpPr>
            <p:spPr>
              <a:xfrm>
                <a:off x="921394" y="3635647"/>
                <a:ext cx="6919322" cy="369332"/>
              </a:xfrm>
              <a:prstGeom prst="rect">
                <a:avLst/>
              </a:prstGeom>
              <a:blipFill>
                <a:blip r:embed="rId4"/>
                <a:stretch>
                  <a:fillRect l="-733" t="-6667" b="-23333"/>
                </a:stretch>
              </a:blipFill>
            </p:spPr>
            <p:txBody>
              <a:bodyPr/>
              <a:lstStyle/>
              <a:p>
                <a:r>
                  <a:rPr lang="en-US">
                    <a:noFill/>
                  </a:rPr>
                  <a:t> </a:t>
                </a:r>
              </a:p>
            </p:txBody>
          </p:sp>
        </mc:Fallback>
      </mc:AlternateContent>
      <p:sp>
        <p:nvSpPr>
          <p:cNvPr id="4" name="文字方塊 6">
            <a:extLst>
              <a:ext uri="{FF2B5EF4-FFF2-40B4-BE49-F238E27FC236}">
                <a16:creationId xmlns:a16="http://schemas.microsoft.com/office/drawing/2014/main" id="{E354506A-A06C-B685-7669-0A312B29C06D}"/>
              </a:ext>
            </a:extLst>
          </p:cNvPr>
          <p:cNvSpPr txBox="1">
            <a:spLocks noChangeArrowheads="1"/>
          </p:cNvSpPr>
          <p:nvPr/>
        </p:nvSpPr>
        <p:spPr bwMode="auto">
          <a:xfrm>
            <a:off x="904315" y="5597174"/>
            <a:ext cx="732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dirty="0">
                <a:latin typeface="Times New Roman" pitchFamily="18" charset="0"/>
                <a:cs typeface="Times New Roman" pitchFamily="18" charset="0"/>
              </a:rPr>
              <a:t>We need a fine-tuning to get a small Higgs mass. </a:t>
            </a:r>
            <a:endParaRPr lang="zh-TW" altLang="en-US"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文字方塊 1">
                <a:extLst>
                  <a:ext uri="{FF2B5EF4-FFF2-40B4-BE49-F238E27FC236}">
                    <a16:creationId xmlns:a16="http://schemas.microsoft.com/office/drawing/2014/main" id="{C5C37476-B721-8EC2-C4F7-29C23DA1C962}"/>
                  </a:ext>
                </a:extLst>
              </p:cNvPr>
              <p:cNvSpPr txBox="1"/>
              <p:nvPr/>
            </p:nvSpPr>
            <p:spPr>
              <a:xfrm>
                <a:off x="904315" y="4845653"/>
                <a:ext cx="7721778" cy="369332"/>
              </a:xfrm>
              <a:prstGeom prst="rect">
                <a:avLst/>
              </a:prstGeom>
              <a:noFill/>
            </p:spPr>
            <p:txBody>
              <a:bodyPr wrap="square" rtlCol="0">
                <a:spAutoFit/>
              </a:bodyPr>
              <a:lstStyle/>
              <a:p>
                <a:r>
                  <a:rPr lang="zh-TW" altLang="en-US" dirty="0"/>
                  <a:t>希格斯粒子的原始質量</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𝑚</m:t>
                        </m:r>
                      </m:e>
                      <m:sub>
                        <m:r>
                          <a:rPr lang="en-US" altLang="zh-TW" b="0" i="1" smtClean="0">
                            <a:latin typeface="Cambria Math"/>
                          </a:rPr>
                          <m:t>0</m:t>
                        </m:r>
                      </m:sub>
                    </m:sSub>
                  </m:oMath>
                </a14:m>
                <a:r>
                  <a:rPr lang="zh-TW" altLang="en-US" dirty="0"/>
                  <a:t>必須本身也極大，與極大的修正</a:t>
                </a:r>
                <a14:m>
                  <m:oMath xmlns:m="http://schemas.openxmlformats.org/officeDocument/2006/math">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2</m:t>
                        </m:r>
                      </m:sup>
                    </m:sSup>
                  </m:oMath>
                </a14:m>
                <a:r>
                  <a:rPr lang="zh-TW" altLang="en-US" dirty="0"/>
                  <a:t>，</a:t>
                </a:r>
              </a:p>
            </p:txBody>
          </p:sp>
        </mc:Choice>
        <mc:Fallback xmlns="">
          <p:sp>
            <p:nvSpPr>
              <p:cNvPr id="9" name="文字方塊 1">
                <a:extLst>
                  <a:ext uri="{FF2B5EF4-FFF2-40B4-BE49-F238E27FC236}">
                    <a16:creationId xmlns:a16="http://schemas.microsoft.com/office/drawing/2014/main" id="{C5C37476-B721-8EC2-C4F7-29C23DA1C962}"/>
                  </a:ext>
                </a:extLst>
              </p:cNvPr>
              <p:cNvSpPr txBox="1">
                <a:spLocks noRot="1" noChangeAspect="1" noMove="1" noResize="1" noEditPoints="1" noAdjustHandles="1" noChangeArrowheads="1" noChangeShapeType="1" noTextEdit="1"/>
              </p:cNvSpPr>
              <p:nvPr/>
            </p:nvSpPr>
            <p:spPr>
              <a:xfrm>
                <a:off x="904315" y="4845653"/>
                <a:ext cx="7721778" cy="369332"/>
              </a:xfrm>
              <a:prstGeom prst="rect">
                <a:avLst/>
              </a:prstGeom>
              <a:blipFill>
                <a:blip r:embed="rId5"/>
                <a:stretch>
                  <a:fillRect l="-657" t="-6667" b="-23333"/>
                </a:stretch>
              </a:blipFill>
            </p:spPr>
            <p:txBody>
              <a:bodyPr/>
              <a:lstStyle/>
              <a:p>
                <a:r>
                  <a:rPr lang="en-US">
                    <a:noFill/>
                  </a:rPr>
                  <a:t> </a:t>
                </a:r>
              </a:p>
            </p:txBody>
          </p:sp>
        </mc:Fallback>
      </mc:AlternateContent>
      <p:sp>
        <p:nvSpPr>
          <p:cNvPr id="10" name="文字方塊 15">
            <a:extLst>
              <a:ext uri="{FF2B5EF4-FFF2-40B4-BE49-F238E27FC236}">
                <a16:creationId xmlns:a16="http://schemas.microsoft.com/office/drawing/2014/main" id="{5641DEA5-D34A-3CF9-64D6-E13C2C39EF9E}"/>
              </a:ext>
            </a:extLst>
          </p:cNvPr>
          <p:cNvSpPr txBox="1"/>
          <p:nvPr/>
        </p:nvSpPr>
        <p:spPr>
          <a:xfrm>
            <a:off x="921216" y="6078137"/>
            <a:ext cx="7888611" cy="369332"/>
          </a:xfrm>
          <a:prstGeom prst="rect">
            <a:avLst/>
          </a:prstGeom>
          <a:noFill/>
        </p:spPr>
        <p:txBody>
          <a:bodyPr wrap="square" rtlCol="0">
            <a:spAutoFit/>
          </a:bodyPr>
          <a:lstStyle/>
          <a:p>
            <a:r>
              <a:rPr lang="zh-TW" altLang="en-US" dirty="0"/>
              <a:t>希格斯粒子的質量需要微調！這是非常不自然的！（費米子沒有這問題）</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1272C6-F9EE-1C89-CEC1-D1A8B3180674}"/>
                  </a:ext>
                </a:extLst>
              </p:cNvPr>
              <p:cNvSpPr txBox="1"/>
              <p:nvPr/>
            </p:nvSpPr>
            <p:spPr>
              <a:xfrm>
                <a:off x="3545586" y="3229527"/>
                <a:ext cx="1712392" cy="2825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𝐻</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b="0" i="1" smtClean="0">
                              <a:latin typeface="Cambria Math" panose="02040503050406030204" pitchFamily="18" charset="0"/>
                            </a:rPr>
                            <m:t>0</m:t>
                          </m:r>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m:oMathPara>
                </a14:m>
                <a:endParaRPr lang="en-US" dirty="0"/>
              </a:p>
            </p:txBody>
          </p:sp>
        </mc:Choice>
        <mc:Fallback xmlns="">
          <p:sp>
            <p:nvSpPr>
              <p:cNvPr id="12" name="TextBox 11">
                <a:extLst>
                  <a:ext uri="{FF2B5EF4-FFF2-40B4-BE49-F238E27FC236}">
                    <a16:creationId xmlns:a16="http://schemas.microsoft.com/office/drawing/2014/main" id="{DC1272C6-F9EE-1C89-CEC1-D1A8B3180674}"/>
                  </a:ext>
                </a:extLst>
              </p:cNvPr>
              <p:cNvSpPr txBox="1">
                <a:spLocks noRot="1" noChangeAspect="1" noMove="1" noResize="1" noEditPoints="1" noAdjustHandles="1" noChangeArrowheads="1" noChangeShapeType="1" noTextEdit="1"/>
              </p:cNvSpPr>
              <p:nvPr/>
            </p:nvSpPr>
            <p:spPr>
              <a:xfrm>
                <a:off x="3545586" y="3229527"/>
                <a:ext cx="1712392" cy="282513"/>
              </a:xfrm>
              <a:prstGeom prst="rect">
                <a:avLst/>
              </a:prstGeom>
              <a:blipFill>
                <a:blip r:embed="rId6"/>
                <a:stretch>
                  <a:fillRect l="-1471" b="-1739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CC0A584-5730-D62A-CE70-668828282609}"/>
              </a:ext>
            </a:extLst>
          </p:cNvPr>
          <p:cNvSpPr txBox="1"/>
          <p:nvPr/>
        </p:nvSpPr>
        <p:spPr>
          <a:xfrm>
            <a:off x="907283" y="4004368"/>
            <a:ext cx="7888610" cy="369332"/>
          </a:xfrm>
          <a:prstGeom prst="rect">
            <a:avLst/>
          </a:prstGeom>
          <a:noFill/>
        </p:spPr>
        <p:txBody>
          <a:bodyPr wrap="square">
            <a:spAutoFit/>
          </a:bodyPr>
          <a:lstStyle/>
          <a:p>
            <a:r>
              <a:rPr lang="zh-TW" altLang="en-US" dirty="0"/>
              <a:t>即使平時不出現，也會以虛粒子出現在希格斯粒子的輻射修正中：</a:t>
            </a:r>
            <a:endParaRPr lang="en-US" dirty="0"/>
          </a:p>
        </p:txBody>
      </p:sp>
      <mc:AlternateContent xmlns:mc="http://schemas.openxmlformats.org/markup-compatibility/2006" xmlns:a14="http://schemas.microsoft.com/office/drawing/2010/main">
        <mc:Choice Requires="a14">
          <p:sp>
            <p:nvSpPr>
              <p:cNvPr id="16" name="文字方塊 1">
                <a:extLst>
                  <a:ext uri="{FF2B5EF4-FFF2-40B4-BE49-F238E27FC236}">
                    <a16:creationId xmlns:a16="http://schemas.microsoft.com/office/drawing/2014/main" id="{B7A35ADD-97DF-B43A-03CA-E10462DCBCA1}"/>
                  </a:ext>
                </a:extLst>
              </p:cNvPr>
              <p:cNvSpPr txBox="1"/>
              <p:nvPr/>
            </p:nvSpPr>
            <p:spPr>
              <a:xfrm>
                <a:off x="883002" y="2758590"/>
                <a:ext cx="7721778" cy="369332"/>
              </a:xfrm>
              <a:prstGeom prst="rect">
                <a:avLst/>
              </a:prstGeom>
              <a:noFill/>
            </p:spPr>
            <p:txBody>
              <a:bodyPr wrap="square" rtlCol="0">
                <a:spAutoFit/>
              </a:bodyPr>
              <a:lstStyle/>
              <a:p>
                <a:r>
                  <a:rPr lang="zh-TW" altLang="en-US" dirty="0"/>
                  <a:t>希格斯粒子的原始質量：</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𝑚</m:t>
                        </m:r>
                      </m:e>
                      <m:sub>
                        <m:r>
                          <a:rPr lang="en-US" altLang="zh-TW" i="1">
                            <a:latin typeface="Cambria Math"/>
                          </a:rPr>
                          <m:t>0</m:t>
                        </m:r>
                      </m:sub>
                    </m:sSub>
                  </m:oMath>
                </a14:m>
                <a:r>
                  <a:rPr lang="zh-TW" altLang="en-US" dirty="0"/>
                  <a:t>，希格斯粒子修正後的的真實質量：</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𝑚</m:t>
                        </m:r>
                      </m:e>
                      <m:sub>
                        <m:r>
                          <a:rPr lang="en-US" altLang="zh-TW" b="0" i="1" smtClean="0">
                            <a:latin typeface="Cambria Math" panose="02040503050406030204" pitchFamily="18" charset="0"/>
                          </a:rPr>
                          <m:t>𝐻</m:t>
                        </m:r>
                      </m:sub>
                    </m:sSub>
                  </m:oMath>
                </a14:m>
                <a:r>
                  <a:rPr lang="zh-TW" altLang="en-US" dirty="0"/>
                  <a:t>。</a:t>
                </a:r>
              </a:p>
            </p:txBody>
          </p:sp>
        </mc:Choice>
        <mc:Fallback xmlns="">
          <p:sp>
            <p:nvSpPr>
              <p:cNvPr id="16" name="文字方塊 1">
                <a:extLst>
                  <a:ext uri="{FF2B5EF4-FFF2-40B4-BE49-F238E27FC236}">
                    <a16:creationId xmlns:a16="http://schemas.microsoft.com/office/drawing/2014/main" id="{B7A35ADD-97DF-B43A-03CA-E10462DCBCA1}"/>
                  </a:ext>
                </a:extLst>
              </p:cNvPr>
              <p:cNvSpPr txBox="1">
                <a:spLocks noRot="1" noChangeAspect="1" noMove="1" noResize="1" noEditPoints="1" noAdjustHandles="1" noChangeArrowheads="1" noChangeShapeType="1" noTextEdit="1"/>
              </p:cNvSpPr>
              <p:nvPr/>
            </p:nvSpPr>
            <p:spPr>
              <a:xfrm>
                <a:off x="883002" y="2758590"/>
                <a:ext cx="7721778" cy="369332"/>
              </a:xfrm>
              <a:prstGeom prst="rect">
                <a:avLst/>
              </a:prstGeom>
              <a:blipFill>
                <a:blip r:embed="rId7"/>
                <a:stretch>
                  <a:fillRect l="-657"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9076280-DAF4-08E5-5AD8-836B159EB983}"/>
                  </a:ext>
                </a:extLst>
              </p:cNvPr>
              <p:cNvSpPr txBox="1"/>
              <p:nvPr/>
            </p:nvSpPr>
            <p:spPr>
              <a:xfrm>
                <a:off x="883002" y="5223995"/>
                <a:ext cx="4572000" cy="373179"/>
              </a:xfrm>
              <a:prstGeom prst="rect">
                <a:avLst/>
              </a:prstGeom>
              <a:noFill/>
            </p:spPr>
            <p:txBody>
              <a:bodyPr wrap="square">
                <a:spAutoFit/>
              </a:bodyPr>
              <a:lstStyle/>
              <a:p>
                <a:r>
                  <a:rPr lang="zh-TW" altLang="en-US" dirty="0"/>
                  <a:t>協調調整到它們的和</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𝐻</m:t>
                        </m:r>
                      </m:sub>
                      <m:sup>
                        <m:r>
                          <a:rPr lang="en-US" b="0" i="1" smtClean="0">
                            <a:latin typeface="Cambria Math" panose="02040503050406030204" pitchFamily="18" charset="0"/>
                          </a:rPr>
                          <m:t>2</m:t>
                        </m:r>
                      </m:sup>
                    </m:sSubSup>
                  </m:oMath>
                </a14:m>
                <a:r>
                  <a:rPr lang="zh-TW" altLang="en-US" dirty="0"/>
                  <a:t>很小。</a:t>
                </a:r>
                <a:endParaRPr lang="en-US" dirty="0"/>
              </a:p>
            </p:txBody>
          </p:sp>
        </mc:Choice>
        <mc:Fallback xmlns="">
          <p:sp>
            <p:nvSpPr>
              <p:cNvPr id="18" name="TextBox 17">
                <a:extLst>
                  <a:ext uri="{FF2B5EF4-FFF2-40B4-BE49-F238E27FC236}">
                    <a16:creationId xmlns:a16="http://schemas.microsoft.com/office/drawing/2014/main" id="{B9076280-DAF4-08E5-5AD8-836B159EB983}"/>
                  </a:ext>
                </a:extLst>
              </p:cNvPr>
              <p:cNvSpPr txBox="1">
                <a:spLocks noRot="1" noChangeAspect="1" noMove="1" noResize="1" noEditPoints="1" noAdjustHandles="1" noChangeArrowheads="1" noChangeShapeType="1" noTextEdit="1"/>
              </p:cNvSpPr>
              <p:nvPr/>
            </p:nvSpPr>
            <p:spPr>
              <a:xfrm>
                <a:off x="883002" y="5223995"/>
                <a:ext cx="4572000" cy="373179"/>
              </a:xfrm>
              <a:prstGeom prst="rect">
                <a:avLst/>
              </a:prstGeom>
              <a:blipFill>
                <a:blip r:embed="rId8"/>
                <a:stretch>
                  <a:fillRect l="-1108" t="-3333" b="-26667"/>
                </a:stretch>
              </a:blipFill>
            </p:spPr>
            <p:txBody>
              <a:bodyPr/>
              <a:lstStyle/>
              <a:p>
                <a:r>
                  <a:rPr lang="en-US">
                    <a:noFill/>
                  </a:rPr>
                  <a:t> </a:t>
                </a:r>
              </a:p>
            </p:txBody>
          </p:sp>
        </mc:Fallback>
      </mc:AlternateContent>
      <p:pic>
        <p:nvPicPr>
          <p:cNvPr id="19" name="Picture 103">
            <a:extLst>
              <a:ext uri="{FF2B5EF4-FFF2-40B4-BE49-F238E27FC236}">
                <a16:creationId xmlns:a16="http://schemas.microsoft.com/office/drawing/2014/main" id="{0EC4263D-755F-BD7F-9939-D9504F2B1A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6" r="74506"/>
          <a:stretch/>
        </p:blipFill>
        <p:spPr bwMode="auto">
          <a:xfrm>
            <a:off x="984590" y="1189456"/>
            <a:ext cx="1842694" cy="100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B7787DB4-FF24-CB3B-DB89-47A8768FF932}"/>
              </a:ext>
            </a:extLst>
          </p:cNvPr>
          <p:cNvSpPr/>
          <p:nvPr/>
        </p:nvSpPr>
        <p:spPr>
          <a:xfrm>
            <a:off x="2827284" y="1200457"/>
            <a:ext cx="1481957" cy="993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8086A78-30DA-74C0-4669-16CD0E025D59}"/>
              </a:ext>
            </a:extLst>
          </p:cNvPr>
          <p:cNvCxnSpPr/>
          <p:nvPr/>
        </p:nvCxnSpPr>
        <p:spPr>
          <a:xfrm>
            <a:off x="3025324" y="1685056"/>
            <a:ext cx="1040524"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C92D07-5659-2BD2-DE7E-9D0A31C414E8}"/>
              </a:ext>
            </a:extLst>
          </p:cNvPr>
          <p:cNvCxnSpPr>
            <a:cxnSpLocks/>
          </p:cNvCxnSpPr>
          <p:nvPr/>
        </p:nvCxnSpPr>
        <p:spPr>
          <a:xfrm>
            <a:off x="3497390" y="1630362"/>
            <a:ext cx="197896" cy="1597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168B4E-AD3B-13D1-3B7B-0B5C26C40740}"/>
              </a:ext>
            </a:extLst>
          </p:cNvPr>
          <p:cNvCxnSpPr>
            <a:cxnSpLocks/>
          </p:cNvCxnSpPr>
          <p:nvPr/>
        </p:nvCxnSpPr>
        <p:spPr>
          <a:xfrm flipH="1">
            <a:off x="3520138" y="1621994"/>
            <a:ext cx="152400" cy="16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88B215C-53AC-6A3B-9E92-718836AE8A3D}"/>
                  </a:ext>
                </a:extLst>
              </p:cNvPr>
              <p:cNvSpPr txBox="1"/>
              <p:nvPr/>
            </p:nvSpPr>
            <p:spPr>
              <a:xfrm>
                <a:off x="3405409" y="1880370"/>
                <a:ext cx="377411" cy="28245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b="0" i="1" smtClean="0">
                              <a:latin typeface="Cambria Math" panose="02040503050406030204" pitchFamily="18" charset="0"/>
                            </a:rPr>
                            <m:t>0</m:t>
                          </m:r>
                        </m:sub>
                        <m:sup>
                          <m:r>
                            <a:rPr lang="en-US" i="1">
                              <a:latin typeface="Cambria Math" panose="02040503050406030204" pitchFamily="18" charset="0"/>
                            </a:rPr>
                            <m:t>2</m:t>
                          </m:r>
                        </m:sup>
                      </m:sSubSup>
                    </m:oMath>
                  </m:oMathPara>
                </a14:m>
                <a:endParaRPr lang="en-US" dirty="0"/>
              </a:p>
            </p:txBody>
          </p:sp>
        </mc:Choice>
        <mc:Fallback xmlns="">
          <p:sp>
            <p:nvSpPr>
              <p:cNvPr id="28" name="TextBox 27">
                <a:extLst>
                  <a:ext uri="{FF2B5EF4-FFF2-40B4-BE49-F238E27FC236}">
                    <a16:creationId xmlns:a16="http://schemas.microsoft.com/office/drawing/2014/main" id="{788B215C-53AC-6A3B-9E92-718836AE8A3D}"/>
                  </a:ext>
                </a:extLst>
              </p:cNvPr>
              <p:cNvSpPr txBox="1">
                <a:spLocks noRot="1" noChangeAspect="1" noMove="1" noResize="1" noEditPoints="1" noAdjustHandles="1" noChangeArrowheads="1" noChangeShapeType="1" noTextEdit="1"/>
              </p:cNvSpPr>
              <p:nvPr/>
            </p:nvSpPr>
            <p:spPr>
              <a:xfrm>
                <a:off x="3405409" y="1880370"/>
                <a:ext cx="377411" cy="282450"/>
              </a:xfrm>
              <a:prstGeom prst="rect">
                <a:avLst/>
              </a:prstGeom>
              <a:blipFill>
                <a:blip r:embed="rId9"/>
                <a:stretch>
                  <a:fillRect l="-6452"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D630B2A-4E42-96EB-5271-8EC5932D91AC}"/>
                  </a:ext>
                </a:extLst>
              </p:cNvPr>
              <p:cNvSpPr txBox="1"/>
              <p:nvPr/>
            </p:nvSpPr>
            <p:spPr>
              <a:xfrm>
                <a:off x="5791198" y="1922428"/>
                <a:ext cx="539213"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2</m:t>
                          </m:r>
                        </m:sup>
                      </m:sSup>
                    </m:oMath>
                  </m:oMathPara>
                </a14:m>
                <a:endParaRPr lang="en-US" dirty="0"/>
              </a:p>
            </p:txBody>
          </p:sp>
        </mc:Choice>
        <mc:Fallback xmlns="">
          <p:sp>
            <p:nvSpPr>
              <p:cNvPr id="29" name="TextBox 28">
                <a:extLst>
                  <a:ext uri="{FF2B5EF4-FFF2-40B4-BE49-F238E27FC236}">
                    <a16:creationId xmlns:a16="http://schemas.microsoft.com/office/drawing/2014/main" id="{1D630B2A-4E42-96EB-5271-8EC5932D91AC}"/>
                  </a:ext>
                </a:extLst>
              </p:cNvPr>
              <p:cNvSpPr txBox="1">
                <a:spLocks noRot="1" noChangeAspect="1" noMove="1" noResize="1" noEditPoints="1" noAdjustHandles="1" noChangeArrowheads="1" noChangeShapeType="1" noTextEdit="1"/>
              </p:cNvSpPr>
              <p:nvPr/>
            </p:nvSpPr>
            <p:spPr>
              <a:xfrm>
                <a:off x="5791198" y="1922428"/>
                <a:ext cx="539213" cy="276999"/>
              </a:xfrm>
              <a:prstGeom prst="rect">
                <a:avLst/>
              </a:prstGeom>
              <a:blipFill>
                <a:blip r:embed="rId10"/>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073E6CB-7909-D65A-0643-F0A6C7F33490}"/>
                  </a:ext>
                </a:extLst>
              </p:cNvPr>
              <p:cNvSpPr txBox="1"/>
              <p:nvPr/>
            </p:nvSpPr>
            <p:spPr>
              <a:xfrm>
                <a:off x="1882917" y="1851570"/>
                <a:ext cx="406778" cy="28084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𝐻</m:t>
                          </m:r>
                        </m:sub>
                        <m:sup>
                          <m:r>
                            <a:rPr lang="en-US" i="1">
                              <a:latin typeface="Cambria Math" panose="02040503050406030204" pitchFamily="18" charset="0"/>
                            </a:rPr>
                            <m:t>2</m:t>
                          </m:r>
                        </m:sup>
                      </m:sSubSup>
                    </m:oMath>
                  </m:oMathPara>
                </a14:m>
                <a:endParaRPr lang="en-US" dirty="0"/>
              </a:p>
            </p:txBody>
          </p:sp>
        </mc:Choice>
        <mc:Fallback xmlns="">
          <p:sp>
            <p:nvSpPr>
              <p:cNvPr id="32" name="TextBox 31">
                <a:extLst>
                  <a:ext uri="{FF2B5EF4-FFF2-40B4-BE49-F238E27FC236}">
                    <a16:creationId xmlns:a16="http://schemas.microsoft.com/office/drawing/2014/main" id="{D073E6CB-7909-D65A-0643-F0A6C7F33490}"/>
                  </a:ext>
                </a:extLst>
              </p:cNvPr>
              <p:cNvSpPr txBox="1">
                <a:spLocks noRot="1" noChangeAspect="1" noMove="1" noResize="1" noEditPoints="1" noAdjustHandles="1" noChangeArrowheads="1" noChangeShapeType="1" noTextEdit="1"/>
              </p:cNvSpPr>
              <p:nvPr/>
            </p:nvSpPr>
            <p:spPr>
              <a:xfrm>
                <a:off x="1882917" y="1851570"/>
                <a:ext cx="406778" cy="280846"/>
              </a:xfrm>
              <a:prstGeom prst="rect">
                <a:avLst/>
              </a:prstGeom>
              <a:blipFill>
                <a:blip r:embed="rId11"/>
                <a:stretch>
                  <a:fillRect l="-6061" b="-17391"/>
                </a:stretch>
              </a:blipFill>
            </p:spPr>
            <p:txBody>
              <a:bodyPr/>
              <a:lstStyle/>
              <a:p>
                <a:r>
                  <a:rPr lang="en-US">
                    <a:noFill/>
                  </a:rPr>
                  <a:t> </a:t>
                </a:r>
              </a:p>
            </p:txBody>
          </p:sp>
        </mc:Fallback>
      </mc:AlternateContent>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7" name="Text Box 11"/>
          <p:cNvSpPr txBox="1">
            <a:spLocks noChangeArrowheads="1"/>
          </p:cNvSpPr>
          <p:nvPr/>
        </p:nvSpPr>
        <p:spPr bwMode="auto">
          <a:xfrm>
            <a:off x="1740585" y="4160044"/>
            <a:ext cx="6094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TW" altLang="en-US" dirty="0">
                <a:latin typeface="Tahoma" charset="0"/>
                <a:ea typeface="新細明體" charset="0"/>
                <a:cs typeface="新細明體" charset="0"/>
              </a:rPr>
              <a:t>自旋為零的希格斯粒子天生自然地必須非常重！</a:t>
            </a:r>
          </a:p>
        </p:txBody>
      </p:sp>
      <p:sp>
        <p:nvSpPr>
          <p:cNvPr id="193548" name="Text Box 12"/>
          <p:cNvSpPr txBox="1">
            <a:spLocks noChangeArrowheads="1"/>
          </p:cNvSpPr>
          <p:nvPr/>
        </p:nvSpPr>
        <p:spPr bwMode="auto">
          <a:xfrm>
            <a:off x="1740585" y="4559538"/>
            <a:ext cx="6010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dirty="0">
                <a:latin typeface="Tahoma" charset="0"/>
                <a:ea typeface="新細明體" charset="0"/>
                <a:cs typeface="新細明體" charset="0"/>
              </a:rPr>
              <a:t>因為任何極重的粒子都會對他的質量有極大的貢獻。</a:t>
            </a:r>
          </a:p>
        </p:txBody>
      </p:sp>
      <p:sp>
        <p:nvSpPr>
          <p:cNvPr id="193549" name="Text Box 13"/>
          <p:cNvSpPr txBox="1">
            <a:spLocks noChangeArrowheads="1"/>
          </p:cNvSpPr>
          <p:nvPr/>
        </p:nvSpPr>
        <p:spPr bwMode="auto">
          <a:xfrm>
            <a:off x="1740585" y="5200787"/>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a:latin typeface="Tahoma" charset="0"/>
                <a:ea typeface="新細明體" charset="0"/>
                <a:cs typeface="新細明體" charset="0"/>
              </a:rPr>
              <a:t>我們必須知道他的減肥祕笈！</a:t>
            </a:r>
          </a:p>
        </p:txBody>
      </p:sp>
      <p:pic>
        <p:nvPicPr>
          <p:cNvPr id="9" name="Picture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96" y="2755107"/>
            <a:ext cx="7781925" cy="100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AE33D8-5E30-896B-2B7F-F1BB162B8910}"/>
                  </a:ext>
                </a:extLst>
              </p:cNvPr>
              <p:cNvSpPr txBox="1"/>
              <p:nvPr/>
            </p:nvSpPr>
            <p:spPr>
              <a:xfrm>
                <a:off x="3272317" y="2032063"/>
                <a:ext cx="1712392" cy="2825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𝐻</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b="0" i="1" smtClean="0">
                              <a:latin typeface="Cambria Math" panose="02040503050406030204" pitchFamily="18" charset="0"/>
                            </a:rPr>
                            <m:t>0</m:t>
                          </m:r>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m:oMathPara>
                </a14:m>
                <a:endParaRPr lang="en-US" dirty="0"/>
              </a:p>
            </p:txBody>
          </p:sp>
        </mc:Choice>
        <mc:Fallback xmlns="">
          <p:sp>
            <p:nvSpPr>
              <p:cNvPr id="2" name="TextBox 1">
                <a:extLst>
                  <a:ext uri="{FF2B5EF4-FFF2-40B4-BE49-F238E27FC236}">
                    <a16:creationId xmlns:a16="http://schemas.microsoft.com/office/drawing/2014/main" id="{37AE33D8-5E30-896B-2B7F-F1BB162B8910}"/>
                  </a:ext>
                </a:extLst>
              </p:cNvPr>
              <p:cNvSpPr txBox="1">
                <a:spLocks noRot="1" noChangeAspect="1" noMove="1" noResize="1" noEditPoints="1" noAdjustHandles="1" noChangeArrowheads="1" noChangeShapeType="1" noTextEdit="1"/>
              </p:cNvSpPr>
              <p:nvPr/>
            </p:nvSpPr>
            <p:spPr>
              <a:xfrm>
                <a:off x="3272317" y="2032063"/>
                <a:ext cx="1712392" cy="282513"/>
              </a:xfrm>
              <a:prstGeom prst="rect">
                <a:avLst/>
              </a:prstGeom>
              <a:blipFill>
                <a:blip r:embed="rId3"/>
                <a:stretch>
                  <a:fillRect l="-735" r="-735" b="-16667"/>
                </a:stretch>
              </a:blipFill>
            </p:spPr>
            <p:txBody>
              <a:bodyPr/>
              <a:lstStyle/>
              <a:p>
                <a:r>
                  <a:rPr lang="en-US">
                    <a:noFill/>
                  </a:rPr>
                  <a:t> </a:t>
                </a:r>
              </a:p>
            </p:txBody>
          </p:sp>
        </mc:Fallback>
      </mc:AlternateContent>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7" descr="supersymm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39" y="2063695"/>
            <a:ext cx="29083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8"/>
          <p:cNvSpPr txBox="1">
            <a:spLocks noChangeArrowheads="1"/>
          </p:cNvSpPr>
          <p:nvPr/>
        </p:nvSpPr>
        <p:spPr bwMode="auto">
          <a:xfrm>
            <a:off x="4017972" y="5364651"/>
            <a:ext cx="1946989"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sz="1800" dirty="0">
                <a:latin typeface="+mn-lt"/>
              </a:rPr>
              <a:t>Supersymmetry?</a:t>
            </a:r>
          </a:p>
        </p:txBody>
      </p:sp>
      <p:pic>
        <p:nvPicPr>
          <p:cNvPr id="56322" name="Picture 2" descr="\\psf\Home\Downloads\Higgs_supersymmet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467" y="2063695"/>
            <a:ext cx="2818666" cy="3081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133600"/>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2000" y="3284538"/>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08625" y="51577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Arial" charset="0"/>
              </a:rPr>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349500"/>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文字方塊 1"/>
          <p:cNvSpPr txBox="1">
            <a:spLocks noChangeArrowheads="1"/>
          </p:cNvSpPr>
          <p:nvPr/>
        </p:nvSpPr>
        <p:spPr bwMode="auto">
          <a:xfrm>
            <a:off x="581388" y="1548368"/>
            <a:ext cx="7981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愛因斯坦進一步大膽地提出空腔輻射就是由如粒子一般不可分割的光子組成。</a:t>
            </a:r>
          </a:p>
        </p:txBody>
      </p:sp>
      <p:sp>
        <p:nvSpPr>
          <p:cNvPr id="10650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533CE72-4A1D-41BD-A90B-C46D09480831}" type="slidenum">
              <a:rPr kumimoji="0" lang="zh-TW" altLang="en-US" sz="1400">
                <a:latin typeface="Tahoma" pitchFamily="34" charset="0"/>
              </a:rPr>
              <a:pPr eaLnBrk="1" hangingPunct="1">
                <a:spcBef>
                  <a:spcPct val="0"/>
                </a:spcBef>
                <a:buClrTx/>
                <a:buSzTx/>
                <a:buFontTx/>
                <a:buNone/>
              </a:pPr>
              <a:t>21</a:t>
            </a:fld>
            <a:endParaRPr kumimoji="0" lang="en-US" altLang="zh-TW" sz="1400">
              <a:latin typeface="Tahoma" pitchFamily="34" charset="0"/>
            </a:endParaRPr>
          </a:p>
        </p:txBody>
      </p:sp>
    </p:spTree>
    <p:extLst>
      <p:ext uri="{BB962C8B-B14F-4D97-AF65-F5344CB8AC3E}">
        <p14:creationId xmlns:p14="http://schemas.microsoft.com/office/powerpoint/2010/main" val="2727921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Ian Aitchison - Supersymmetry in Particle Physics: An Elementary Introduction (Re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1000"/>
            <a:ext cx="28003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AutoShape 4" descr="data:image/jpg;base64,/9j/4AAQSkZJRgABAQAAAQABAAD/2wBDAAkGBwgHBgkIBwgKCgkLDRYPDQwMDRsUFRAWIB0iIiAdHx8kKDQsJCYxJx8fLT0tMTU3Ojo6Iys/RD84QzQ5Ojf/2wBDAQoKCg0MDRoPDxo3JR8lNzc3Nzc3Nzc3Nzc3Nzc3Nzc3Nzc3Nzc3Nzc3Nzc3Nzc3Nzc3Nzc3Nzc3Nzc3Nzc3Nzf/wAARCACqAKQDASIAAhEBAxEB/8QAHAAAAgIDAQEAAAAAAAAAAAAAAAECBAMFBgcI/8QAMhAAAQMDAwIEAwkBAQEAAAAAAQACAwQFERIhMQZBEyJRYQdxgRQjMkJSkaGx0eHwFf/EABkBAQADAQEAAAAAAAAAAAAAAAABAgMEBf/EAB8RAQEAAgMBAQEBAQAAAAAAAAABAhEDITESBEEycf/aAAwDAQACEQMRAD8A9rHKaSYKqsBynhJGUDISwjKOVIaEIQCEIQCEIQCEZQgE0k0QEkIRJoSQgEIQgiE0gmoDQkjCBoUSQ0ZJAHfKpT3i3wZ8Srj27A5S5Sei8jhakdTWguANU1ue5aQtlBUQ1MfiU8rJGHuw5UTPG+UZUJduFUnudDTu0z1cLD6F26m2T0XFXrayChhM1TI2NgOMk8nsB7rELrQugkmZUxvZG3U7S4bBedXN1wv93FVOQaWAkw047D/Vhzfox451e0zt1VVX1FzmaYZH09Iwb6Th7z7+g/8AfLPab+6ruptrYnvEcZe+YN2b2AJ9Vyr71K2lfTRU5EmS0AO2/rn2Xa9M2oWq3MY/BqZPNO4d3eg9hx+6w/Pnly5bl6Wys1qNshAQu9QIQhAIQkgaEIQRTBSTCgCqXO4Q22kdUTnYfhaOXH0Vsry74h3p9RdBQ0ziRFtgeqz5c/jHZbpivnUVdcXHVMI4u0bTsFogKuYkgks7vLsNH1VGonhpR96TNUfozsPn/ipy1k1S4OkdnHAGwA9l5XJbld5MbW9EUTR9/cGA+kbS7/FboattK/NLcXNHdr24B+eCuZijmmDnxxPexn4iBnHzUMnzHsFE670j6dfe7zcGRRRComLZT5XNeSD7ZWlkiuAPiSwVAaeXOY4BQo79JTUpZHj8XlON0477WB4f4jh9U5NZXu1Nsv8AW1tbZBFhxJMmDjP5f+ldJNWCitmiMDxZBgOH8lcvS3qGWUGcBkh5cOD/ANVm41wc3XqOkDDSubKZY3c7XxrW3W6Ptr4RA4CpMniAjfTg/wCrb2/re9MDXTS+IPR7RuuejtjZKg19zlcwk5ZC3kDtlbqnqrW5ul0QY4jaQ+bHzBXTx458eOsbo3XY2jrymn+7r4vCd+tnH7LrKWrgq4/EppmSM9WleOT3CpjkdDrbpbwGABpHbCz27qCShmbIwNBH5mDSf4W3H+/5vzmmV7GktD051NSXeHSXhk45a48rfL0sM8c8frFYIQhXAhCECQEIAUCFRIIoJJDwxpd+wXz5drhJJXVNQT95K84PoMr3u8Z/+TWY58F39L52uzDFWPbjbOy5P1+RTO9K2oucSTn5rIHbLADhBdthefrbB6d8MK2iqbZX2efQ2eU6mEgeYEYx9FzHWNoksLYoJMB0xc4Y7tC5qCeSB4fE9zXA7FpwrF5u1Vdpon1crpDFH4bST25XTc5cNX+J3uaYY3k4HYKxG4kgeqpRKzC/w3h3ouazdQ28tsrY42yOppA1wyDjssMNTPTOLSS4d2uGQu56V6rtoOivgd4j2NjycaABxsqHU1DbzXvkgewCQavLwCui8WMx+sat/wAcxVVktU/U/YeiqvlLe5WSqa2J+GnI9VTkdsuey29o2tRVrtTWuORuB7LM6bGMHlaoAlheM+UgqYlOdyp5OLc2m7bKKslp5BJDIWPHDmnBC9T6B6rdd4/sdY4faGfhd+oLxt0vYcrougZXs6ipXNzjWM/utvzfWGXS+GX8e7IQEL1WoQhCBICSFAw17fEoqlnrE4fwvBbzStlqC47EbL3941Mc31GF4ZfIzHVyAj8y5/0TcVz8c6+Jjdj2VWbY4CvVMBectOFUmjLR6rh+dVhWEZ7JEEKbR5hlMygOxjLfRNIRYSFmBWAbnYYU84VMohZbK5vBWX7ZI4+ZxP1VLUUwVWWizLLqx3Krl2pwaDyk9xCzUMGuQOdxlaceO6tFt0Ph22T1cAB+61Osk4GeV0tQxoptJ45/ZaWKOMOycZXVlgvlBFGdJJ5wu0+HFEZL1C524Dgd/bdcvE0PcABsV6f8NKHS6apI2YNI27lX48e1sY79CMoXW0CEZQgihCFAF491pT+FdJ24xh5/vI/tewErzL4kQ+FchKB5ZWgnbv8A+Cy5pvFGXjgzwcrBI0HsrTxnOFgIXJWVVTFnYKpKxzc+U7LZBpDgsroWyNwQM/JV+VNNOwqbd1YnptGS1YGjG6yyQkAnp90Jjc49AsxikOXALb2uMnOfwgZWpiZrlHzW8ofLE4u4x3XVwxfCdldpSKcFu2RgLRwAukA35WzuszXsawHjdUaPAlBHK3vq2Xdbi3Ql88TcbZXt3TFKKO0Qsxhzxrd9V5D0vA6svEbMHSCF7RTEBjWjgABa8caY+LoTJUGlSK1SEIwhBFNRQgCVw3xLh1wQSAbgELuFyvxAhMlpa4Ddr91Tk/yXx4/I/Q46jhVX1el2NJ/dbCqiDiQcZC1stIc5yuHJz5D7bvnRn6q1HUNkjD2E+49Fr308jQThOkcY3HI2KjGolX5CCCqTxvtwrh337KDmBw2VMyqiASBssj2EHjZQwSPZYoOF4EgGFakqSI/DYduSqUcTnSZCtCAl4A+q6+G9L4sjKcyUr5ZOeyw0kemYZ9VtKlvh0DWjkqnSsJkAxyVtpbXbtOgabVXGTG7Wkr0ynK47oajMdPJO4Y1EALtYG4C2w8bTxYZwsig0YUloaSQooQ0ghJCBrV9Q0wq7VPHjJxkfRbNQkaHNIIyCMJZuFeE3CIxyuBGCqGn1XXdY2401fJgeR3mauXLMcrgzmqxzjG1occO4WF0IDsYwrTGEu2HCjK37wquuldMIbgYUms2UsZU2hZ1BCMEYWOWBrRs3JVloSkAwo0KTWYWWIDV7plqsUUBkmAA7rfBaM1eNNKwY3KjZ6V09U0NGSSMLJX4lnaxhyGrquj7XoIqZW7j8II/lbTutJN12VmpRTU0UTRjSN/mt3G1VKKPACvNGAujGLmhCFKQhCEGNCEkAkSglRKDnOrbcKunMgHnZvx2XnFRRaXHGF7LKwSMLXcFcleekPtL3S0FU6mefy41NP0WPJx/Xitm3CwU7WOLnuAwqtbEWPyBkHg+y6So6Kv0gLTXUzW9y2LdauotVRbYI6Ktd4kjdo5P1D0+Y/lY3julPlp8KbRssr4dJwUg3C5b0zsACjIFkDSn4TnnytJ+SibtFZsZe4AclXw5lI3wg77948xH5B/pVeeo+yfdU4a+sdsNsiL3Pv7K9YOm6ureHzTOy45cRyT811YY3TSYrNspoDI3DS5xP5hyu/s1K4sbtsPZRs3TlJQsadJc/uTyt/EwRt0tAAXRhhZ3WkmoyxN0DAWTKgFJaiQKagmCiUkJZQgxpEoJSJQBO6imonhBFyg5SKi4oIO3C1t2tFNdKd0U7c54Pce62RSKUecXDpa6URPhRmth7OY4CQexHDlqn0skTsS0Vew9waZx/peuAZ+SCB6BY5cONVuEryVlPO/aK110h7Zj0j+VYjsV+riWMp20cZ5Ocux8+y9TA9kY2wmPBjCY6cVZOh4qTDqh2p2cn1JXXUlHDTNDY2AY9lZATAWskiTbssjSoAKQUpZAVLKgmgnlASCEEkKKEEUsplRQCiTsmooEVEhSUXIFhLCaEoWE8IQOVAMIwpIUgATAQEwgFIJJhA00k0EgmoqSAQkhB/9k="/>
          <p:cNvSpPr>
            <a:spLocks noChangeAspect="1" noChangeArrowheads="1"/>
          </p:cNvSpPr>
          <p:nvPr/>
        </p:nvSpPr>
        <p:spPr bwMode="auto">
          <a:xfrm>
            <a:off x="155575" y="-723900"/>
            <a:ext cx="14573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33795" name="AutoShape 6" descr="data:image/jpg;base64,/9j/4AAQSkZJRgABAQAAAQABAAD/2wBDAAkGBwgHBgkIBwgKCgkLDRYPDQwMDRsUFRAWIB0iIiAdHx8kKDQsJCYxJx8fLT0tMTU3Ojo6Iys/RD84QzQ5Ojf/2wBDAQoKCg0MDRoPDxo3JR8lNzc3Nzc3Nzc3Nzc3Nzc3Nzc3Nzc3Nzc3Nzc3Nzc3Nzc3Nzc3Nzc3Nzc3Nzc3Nzc3Nzf/wAARCACqAKQDASIAAhEBAxEB/8QAHAAAAgIDAQEAAAAAAAAAAAAAAAECBAMFBgcI/8QAMhAAAQMDAwIEAwkBAQEAAAAAAQACAwQFERIhMQZBEyJRYQdxgRQjMkJSkaGx0eHwFf/EABkBAQADAQEAAAAAAAAAAAAAAAABAgMEBf/EAB8RAQEAAgMBAQEBAQAAAAAAAAABAhEDITESBEEycf/aAAwDAQACEQMRAD8A9rHKaSYKqsBynhJGUDISwjKOVIaEIQCEIQCEIQCEZQgE0k0QEkIRJoSQgEIQgiE0gmoDQkjCBoUSQ0ZJAHfKpT3i3wZ8Srj27A5S5Sei8jhakdTWguANU1ue5aQtlBUQ1MfiU8rJGHuw5UTPG+UZUJduFUnudDTu0z1cLD6F26m2T0XFXrayChhM1TI2NgOMk8nsB7rELrQugkmZUxvZG3U7S4bBedXN1wv93FVOQaWAkw047D/Vhzfox451e0zt1VVX1FzmaYZH09Iwb6Th7z7+g/8AfLPab+6ruptrYnvEcZe+YN2b2AJ9Vyr71K2lfTRU5EmS0AO2/rn2Xa9M2oWq3MY/BqZPNO4d3eg9hx+6w/Pnly5bl6Wys1qNshAQu9QIQhAIQkgaEIQRTBSTCgCqXO4Q22kdUTnYfhaOXH0Vsry74h3p9RdBQ0ziRFtgeqz5c/jHZbpivnUVdcXHVMI4u0bTsFogKuYkgks7vLsNH1VGonhpR96TNUfozsPn/ipy1k1S4OkdnHAGwA9l5XJbld5MbW9EUTR9/cGA+kbS7/FboattK/NLcXNHdr24B+eCuZijmmDnxxPexn4iBnHzUMnzHsFE670j6dfe7zcGRRRComLZT5XNeSD7ZWlkiuAPiSwVAaeXOY4BQo79JTUpZHj8XlON0477WB4f4jh9U5NZXu1Nsv8AW1tbZBFhxJMmDjP5f+ldJNWCitmiMDxZBgOH8lcvS3qGWUGcBkh5cOD/ANVm41wc3XqOkDDSubKZY3c7XxrW3W6Ptr4RA4CpMniAjfTg/wCrb2/re9MDXTS+IPR7RuuejtjZKg19zlcwk5ZC3kDtlbqnqrW5ul0QY4jaQ+bHzBXTx458eOsbo3XY2jrymn+7r4vCd+tnH7LrKWrgq4/EppmSM9WleOT3CpjkdDrbpbwGABpHbCz27qCShmbIwNBH5mDSf4W3H+/5vzmmV7GktD051NSXeHSXhk45a48rfL0sM8c8frFYIQhXAhCECQEIAUCFRIIoJJDwxpd+wXz5drhJJXVNQT95K84PoMr3u8Z/+TWY58F39L52uzDFWPbjbOy5P1+RTO9K2oucSTn5rIHbLADhBdthefrbB6d8MK2iqbZX2efQ2eU6mEgeYEYx9FzHWNoksLYoJMB0xc4Y7tC5qCeSB4fE9zXA7FpwrF5u1Vdpon1crpDFH4bST25XTc5cNX+J3uaYY3k4HYKxG4kgeqpRKzC/w3h3ouazdQ28tsrY42yOppA1wyDjssMNTPTOLSS4d2uGQu56V6rtoOivgd4j2NjycaABxsqHU1DbzXvkgewCQavLwCui8WMx+sat/wAcxVVktU/U/YeiqvlLe5WSqa2J+GnI9VTkdsuey29o2tRVrtTWuORuB7LM6bGMHlaoAlheM+UgqYlOdyp5OLc2m7bKKslp5BJDIWPHDmnBC9T6B6rdd4/sdY4faGfhd+oLxt0vYcrougZXs6ipXNzjWM/utvzfWGXS+GX8e7IQEL1WoQhCBICSFAw17fEoqlnrE4fwvBbzStlqC47EbL3941Mc31GF4ZfIzHVyAj8y5/0TcVz8c6+Jjdj2VWbY4CvVMBectOFUmjLR6rh+dVhWEZ7JEEKbR5hlMygOxjLfRNIRYSFmBWAbnYYU84VMohZbK5vBWX7ZI4+ZxP1VLUUwVWWizLLqx3Krl2pwaDyk9xCzUMGuQOdxlaceO6tFt0Ph22T1cAB+61Osk4GeV0tQxoptJ45/ZaWKOMOycZXVlgvlBFGdJJ5wu0+HFEZL1C524Dgd/bdcvE0PcABsV6f8NKHS6apI2YNI27lX48e1sY79CMoXW0CEZQgihCFAF491pT+FdJ24xh5/vI/tewErzL4kQ+FchKB5ZWgnbv8A+Cy5pvFGXjgzwcrBI0HsrTxnOFgIXJWVVTFnYKpKxzc+U7LZBpDgsroWyNwQM/JV+VNNOwqbd1YnptGS1YGjG6yyQkAnp90Jjc49AsxikOXALb2uMnOfwgZWpiZrlHzW8ofLE4u4x3XVwxfCdldpSKcFu2RgLRwAukA35WzuszXsawHjdUaPAlBHK3vq2Xdbi3Ql88TcbZXt3TFKKO0Qsxhzxrd9V5D0vA6svEbMHSCF7RTEBjWjgABa8caY+LoTJUGlSK1SEIwhBFNRQgCVw3xLh1wQSAbgELuFyvxAhMlpa4Ddr91Tk/yXx4/I/Q46jhVX1el2NJ/dbCqiDiQcZC1stIc5yuHJz5D7bvnRn6q1HUNkjD2E+49Fr308jQThOkcY3HI2KjGolX5CCCqTxvtwrh337KDmBw2VMyqiASBssj2EHjZQwSPZYoOF4EgGFakqSI/DYduSqUcTnSZCtCAl4A+q6+G9L4sjKcyUr5ZOeyw0kemYZ9VtKlvh0DWjkqnSsJkAxyVtpbXbtOgabVXGTG7Wkr0ynK47oajMdPJO4Y1EALtYG4C2w8bTxYZwsig0YUloaSQooQ0ghJCBrV9Q0wq7VPHjJxkfRbNQkaHNIIyCMJZuFeE3CIxyuBGCqGn1XXdY2401fJgeR3mauXLMcrgzmqxzjG1occO4WF0IDsYwrTGEu2HCjK37wquuldMIbgYUms2UsZU2hZ1BCMEYWOWBrRs3JVloSkAwo0KTWYWWIDV7plqsUUBkmAA7rfBaM1eNNKwY3KjZ6V09U0NGSSMLJX4lnaxhyGrquj7XoIqZW7j8II/lbTutJN12VmpRTU0UTRjSN/mt3G1VKKPACvNGAujGLmhCFKQhCEGNCEkAkSglRKDnOrbcKunMgHnZvx2XnFRRaXHGF7LKwSMLXcFcleekPtL3S0FU6mefy41NP0WPJx/Xitm3CwU7WOLnuAwqtbEWPyBkHg+y6So6Kv0gLTXUzW9y2LdauotVRbYI6Ktd4kjdo5P1D0+Y/lY3julPlp8KbRssr4dJwUg3C5b0zsACjIFkDSn4TnnytJ+SibtFZsZe4AclXw5lI3wg77948xH5B/pVeeo+yfdU4a+sdsNsiL3Pv7K9YOm6ureHzTOy45cRyT811YY3TSYrNspoDI3DS5xP5hyu/s1K4sbtsPZRs3TlJQsadJc/uTyt/EwRt0tAAXRhhZ3WkmoyxN0DAWTKgFJaiQKagmCiUkJZQgxpEoJSJQBO6imonhBFyg5SKi4oIO3C1t2tFNdKd0U7c54Pce62RSKUecXDpa6URPhRmth7OY4CQexHDlqn0skTsS0Vew9waZx/peuAZ+SCB6BY5cONVuEryVlPO/aK110h7Zj0j+VYjsV+riWMp20cZ5Ocux8+y9TA9kY2wmPBjCY6cVZOh4qTDqh2p2cn1JXXUlHDTNDY2AY9lZATAWskiTbssjSoAKQUpZAVLKgmgnlASCEEkKKEEUsplRQCiTsmooEVEhSUXIFhLCaEoWE8IQOVAMIwpIUgATAQEwgFIJJhA00k0EgmoqSAQkhB/9k="/>
          <p:cNvSpPr>
            <a:spLocks noChangeAspect="1" noChangeArrowheads="1"/>
          </p:cNvSpPr>
          <p:nvPr/>
        </p:nvSpPr>
        <p:spPr bwMode="auto">
          <a:xfrm>
            <a:off x="155575" y="-723900"/>
            <a:ext cx="14573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pic>
        <p:nvPicPr>
          <p:cNvPr id="33796" name="Picture 10" descr="http://www.worldwidehealth.com/ecards/6403_tn_green%20pep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4419600"/>
            <a:ext cx="12176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2" descr="http://www.mjhy.cn/pmwiki/uploads/English/ap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419600"/>
            <a:ext cx="11557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左-右雙向箭號 7"/>
          <p:cNvSpPr/>
          <p:nvPr/>
        </p:nvSpPr>
        <p:spPr>
          <a:xfrm>
            <a:off x="4191000" y="4953000"/>
            <a:ext cx="914400" cy="228600"/>
          </a:xfrm>
          <a:prstGeom prst="leftRight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799" name="文字方塊 8"/>
          <p:cNvSpPr txBox="1">
            <a:spLocks noChangeArrowheads="1"/>
          </p:cNvSpPr>
          <p:nvPr/>
        </p:nvSpPr>
        <p:spPr bwMode="auto">
          <a:xfrm>
            <a:off x="4038600" y="52578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Symmetry</a:t>
            </a:r>
            <a:endParaRPr lang="zh-TW" altLang="en-US" sz="2000">
              <a:latin typeface="Times New Roman" pitchFamily="18" charset="0"/>
              <a:cs typeface="Times New Roman" pitchFamily="18" charset="0"/>
            </a:endParaRPr>
          </a:p>
        </p:txBody>
      </p:sp>
      <p:sp>
        <p:nvSpPr>
          <p:cNvPr id="33800" name="文字方塊 9"/>
          <p:cNvSpPr txBox="1">
            <a:spLocks noChangeArrowheads="1"/>
          </p:cNvSpPr>
          <p:nvPr/>
        </p:nvSpPr>
        <p:spPr bwMode="auto">
          <a:xfrm>
            <a:off x="6858000" y="4572000"/>
            <a:ext cx="228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The difference between them is artificial.</a:t>
            </a:r>
            <a:endParaRPr lang="zh-TW" altLang="en-US" sz="2000">
              <a:latin typeface="Times New Roman" pitchFamily="18" charset="0"/>
              <a:cs typeface="Times New Roman" pitchFamily="18" charset="0"/>
            </a:endParaRPr>
          </a:p>
        </p:txBody>
      </p:sp>
      <p:sp>
        <p:nvSpPr>
          <p:cNvPr id="33801" name="文字方塊 10"/>
          <p:cNvSpPr txBox="1">
            <a:spLocks noChangeArrowheads="1"/>
          </p:cNvSpPr>
          <p:nvPr/>
        </p:nvSpPr>
        <p:spPr bwMode="auto">
          <a:xfrm>
            <a:off x="2895600" y="586740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Boson</a:t>
            </a:r>
            <a:endParaRPr lang="zh-TW" altLang="en-US" sz="2000">
              <a:latin typeface="Times New Roman" pitchFamily="18" charset="0"/>
              <a:cs typeface="Times New Roman" pitchFamily="18" charset="0"/>
            </a:endParaRPr>
          </a:p>
        </p:txBody>
      </p:sp>
      <p:sp>
        <p:nvSpPr>
          <p:cNvPr id="33802" name="文字方塊 11"/>
          <p:cNvSpPr txBox="1">
            <a:spLocks noChangeArrowheads="1"/>
          </p:cNvSpPr>
          <p:nvPr/>
        </p:nvSpPr>
        <p:spPr bwMode="auto">
          <a:xfrm>
            <a:off x="5562600" y="586740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Fermion</a:t>
            </a:r>
            <a:endParaRPr lang="zh-TW" altLang="en-US" sz="2000">
              <a:latin typeface="Times New Roman" pitchFamily="18" charset="0"/>
              <a:cs typeface="Times New Roman" pitchFamily="18"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hepr8.physics.tamu.edu/freddy06/supersymmetr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36576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descr="http://www.nikon.com/about/feelnikon/light/chap01/img/sec02_p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85800"/>
            <a:ext cx="33575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814388"/>
            <a:ext cx="369887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www.pha.jhu.edu/~gbruhn/Images/h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351" y="1955145"/>
            <a:ext cx="3321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453538" y="1022334"/>
            <a:ext cx="5806120" cy="369332"/>
          </a:xfrm>
          <a:prstGeom prst="rect">
            <a:avLst/>
          </a:prstGeom>
          <a:noFill/>
        </p:spPr>
        <p:txBody>
          <a:bodyPr wrap="square" rtlCol="0">
            <a:spAutoFit/>
          </a:bodyPr>
          <a:lstStyle/>
          <a:p>
            <a:r>
              <a:rPr lang="zh-TW" altLang="en-US" dirty="0"/>
              <a:t>每一個極重的費米子都有一個很重的波色子夥伴</a:t>
            </a:r>
          </a:p>
        </p:txBody>
      </p:sp>
      <p:sp>
        <p:nvSpPr>
          <p:cNvPr id="3" name="文字方塊 2"/>
          <p:cNvSpPr txBox="1"/>
          <p:nvPr/>
        </p:nvSpPr>
        <p:spPr>
          <a:xfrm>
            <a:off x="1453538" y="1443593"/>
            <a:ext cx="6554266" cy="369332"/>
          </a:xfrm>
          <a:prstGeom prst="rect">
            <a:avLst/>
          </a:prstGeom>
          <a:noFill/>
        </p:spPr>
        <p:txBody>
          <a:bodyPr wrap="square" rtlCol="0">
            <a:spAutoFit/>
          </a:bodyPr>
          <a:lstStyle/>
          <a:p>
            <a:r>
              <a:rPr lang="zh-TW" altLang="en-US" dirty="0"/>
              <a:t>此極重波色子也會對希格斯粒子的質量有一個修正的貢獻：</a:t>
            </a:r>
          </a:p>
        </p:txBody>
      </p:sp>
      <p:sp>
        <p:nvSpPr>
          <p:cNvPr id="6" name="文字方塊 5"/>
          <p:cNvSpPr txBox="1"/>
          <p:nvPr/>
        </p:nvSpPr>
        <p:spPr>
          <a:xfrm>
            <a:off x="1543060" y="4807050"/>
            <a:ext cx="6618210" cy="369332"/>
          </a:xfrm>
          <a:prstGeom prst="rect">
            <a:avLst/>
          </a:prstGeom>
          <a:noFill/>
        </p:spPr>
        <p:txBody>
          <a:bodyPr wrap="square" rtlCol="0">
            <a:spAutoFit/>
          </a:bodyPr>
          <a:lstStyle/>
          <a:p>
            <a:r>
              <a:rPr lang="zh-TW" altLang="en-US" dirty="0"/>
              <a:t>由超對稱可以導出波色子的貢獻與費米子的貢獻正好抵消！</a:t>
            </a:r>
          </a:p>
        </p:txBody>
      </p:sp>
      <p:sp>
        <p:nvSpPr>
          <p:cNvPr id="8" name="文字方塊 7"/>
          <p:cNvSpPr txBox="1"/>
          <p:nvPr/>
        </p:nvSpPr>
        <p:spPr>
          <a:xfrm>
            <a:off x="1543060" y="5927614"/>
            <a:ext cx="4124391" cy="369332"/>
          </a:xfrm>
          <a:prstGeom prst="rect">
            <a:avLst/>
          </a:prstGeom>
          <a:noFill/>
        </p:spPr>
        <p:txBody>
          <a:bodyPr wrap="square" rtlCol="0">
            <a:spAutoFit/>
          </a:bodyPr>
          <a:lstStyle/>
          <a:p>
            <a:r>
              <a:rPr lang="zh-TW" altLang="en-US" dirty="0"/>
              <a:t>希格斯粒子的質量無須微調！</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DFFB695-9601-98C1-9A42-14BFF8D5E2E9}"/>
                  </a:ext>
                </a:extLst>
              </p:cNvPr>
              <p:cNvSpPr txBox="1"/>
              <p:nvPr/>
            </p:nvSpPr>
            <p:spPr>
              <a:xfrm>
                <a:off x="5700001" y="2473230"/>
                <a:ext cx="49539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m:oMathPara>
                </a14:m>
                <a:endParaRPr lang="en-US" dirty="0"/>
              </a:p>
            </p:txBody>
          </p:sp>
        </mc:Choice>
        <mc:Fallback xmlns="">
          <p:sp>
            <p:nvSpPr>
              <p:cNvPr id="9" name="TextBox 8">
                <a:extLst>
                  <a:ext uri="{FF2B5EF4-FFF2-40B4-BE49-F238E27FC236}">
                    <a16:creationId xmlns:a16="http://schemas.microsoft.com/office/drawing/2014/main" id="{FDFFB695-9601-98C1-9A42-14BFF8D5E2E9}"/>
                  </a:ext>
                </a:extLst>
              </p:cNvPr>
              <p:cNvSpPr txBox="1">
                <a:spLocks noRot="1" noChangeAspect="1" noMove="1" noResize="1" noEditPoints="1" noAdjustHandles="1" noChangeArrowheads="1" noChangeShapeType="1" noTextEdit="1"/>
              </p:cNvSpPr>
              <p:nvPr/>
            </p:nvSpPr>
            <p:spPr>
              <a:xfrm>
                <a:off x="5700001" y="2473230"/>
                <a:ext cx="495392" cy="276999"/>
              </a:xfrm>
              <a:prstGeom prst="rect">
                <a:avLst/>
              </a:prstGeom>
              <a:blipFill>
                <a:blip r:embed="rId3"/>
                <a:stretch>
                  <a:fillRect l="-5000" r="-250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9D047B-BA05-AFCA-6D77-BFB200F78D7E}"/>
                  </a:ext>
                </a:extLst>
              </p:cNvPr>
              <p:cNvSpPr txBox="1"/>
              <p:nvPr/>
            </p:nvSpPr>
            <p:spPr>
              <a:xfrm>
                <a:off x="5715311" y="3778819"/>
                <a:ext cx="66851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m:oMathPara>
                </a14:m>
                <a:endParaRPr lang="en-US" dirty="0"/>
              </a:p>
            </p:txBody>
          </p:sp>
        </mc:Choice>
        <mc:Fallback xmlns="">
          <p:sp>
            <p:nvSpPr>
              <p:cNvPr id="10" name="TextBox 9">
                <a:extLst>
                  <a:ext uri="{FF2B5EF4-FFF2-40B4-BE49-F238E27FC236}">
                    <a16:creationId xmlns:a16="http://schemas.microsoft.com/office/drawing/2014/main" id="{7C9D047B-BA05-AFCA-6D77-BFB200F78D7E}"/>
                  </a:ext>
                </a:extLst>
              </p:cNvPr>
              <p:cNvSpPr txBox="1">
                <a:spLocks noRot="1" noChangeAspect="1" noMove="1" noResize="1" noEditPoints="1" noAdjustHandles="1" noChangeArrowheads="1" noChangeShapeType="1" noTextEdit="1"/>
              </p:cNvSpPr>
              <p:nvPr/>
            </p:nvSpPr>
            <p:spPr>
              <a:xfrm>
                <a:off x="5715311" y="3778819"/>
                <a:ext cx="668516" cy="276999"/>
              </a:xfrm>
              <a:prstGeom prst="rect">
                <a:avLst/>
              </a:prstGeom>
              <a:blipFill>
                <a:blip r:embed="rId4"/>
                <a:stretch>
                  <a:fillRect l="-1887" r="-188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F6868F-609A-6DCD-645D-AD4D37D60CE5}"/>
                  </a:ext>
                </a:extLst>
              </p:cNvPr>
              <p:cNvSpPr txBox="1"/>
              <p:nvPr/>
            </p:nvSpPr>
            <p:spPr>
              <a:xfrm>
                <a:off x="2916165" y="5297177"/>
                <a:ext cx="2881751" cy="2825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𝐻</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b="0" i="1" smtClean="0">
                              <a:latin typeface="Cambria Math" panose="02040503050406030204" pitchFamily="18" charset="0"/>
                            </a:rPr>
                            <m:t>0</m:t>
                          </m:r>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0</m:t>
                          </m:r>
                        </m:sub>
                        <m:sup>
                          <m:r>
                            <a:rPr lang="en-US" i="1">
                              <a:latin typeface="Cambria Math" panose="02040503050406030204" pitchFamily="18" charset="0"/>
                            </a:rPr>
                            <m:t>2</m:t>
                          </m:r>
                        </m:sup>
                      </m:sSubSup>
                    </m:oMath>
                  </m:oMathPara>
                </a14:m>
                <a:endParaRPr lang="en-US" dirty="0"/>
              </a:p>
            </p:txBody>
          </p:sp>
        </mc:Choice>
        <mc:Fallback xmlns="">
          <p:sp>
            <p:nvSpPr>
              <p:cNvPr id="12" name="TextBox 11">
                <a:extLst>
                  <a:ext uri="{FF2B5EF4-FFF2-40B4-BE49-F238E27FC236}">
                    <a16:creationId xmlns:a16="http://schemas.microsoft.com/office/drawing/2014/main" id="{8FF6868F-609A-6DCD-645D-AD4D37D60CE5}"/>
                  </a:ext>
                </a:extLst>
              </p:cNvPr>
              <p:cNvSpPr txBox="1">
                <a:spLocks noRot="1" noChangeAspect="1" noMove="1" noResize="1" noEditPoints="1" noAdjustHandles="1" noChangeArrowheads="1" noChangeShapeType="1" noTextEdit="1"/>
              </p:cNvSpPr>
              <p:nvPr/>
            </p:nvSpPr>
            <p:spPr>
              <a:xfrm>
                <a:off x="2916165" y="5297177"/>
                <a:ext cx="2881751" cy="282513"/>
              </a:xfrm>
              <a:prstGeom prst="rect">
                <a:avLst/>
              </a:prstGeom>
              <a:blipFill>
                <a:blip r:embed="rId5"/>
                <a:stretch>
                  <a:fillRect l="-439" b="-17391"/>
                </a:stretch>
              </a:blipFill>
            </p:spPr>
            <p:txBody>
              <a:bodyPr/>
              <a:lstStyle/>
              <a:p>
                <a:r>
                  <a:rPr lang="en-US">
                    <a:noFill/>
                  </a:rPr>
                  <a:t> </a:t>
                </a:r>
              </a:p>
            </p:txBody>
          </p:sp>
        </mc:Fallback>
      </mc:AlternateContent>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atlas.kek.jp/sub/photos/Physics/photoSUSY/gutsEngl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8390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2121" y="904257"/>
            <a:ext cx="2503754" cy="3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219712" y="4875955"/>
            <a:ext cx="6704575" cy="369332"/>
          </a:xfrm>
          <a:prstGeom prst="rect">
            <a:avLst/>
          </a:prstGeom>
          <a:noFill/>
        </p:spPr>
        <p:txBody>
          <a:bodyPr wrap="square" rtlCol="0">
            <a:spAutoFit/>
          </a:bodyPr>
          <a:lstStyle/>
          <a:p>
            <a:r>
              <a:rPr lang="zh-TW" altLang="en-US" dirty="0"/>
              <a:t>或許希格斯粒子並不是基本粒子，而是一個費米子的束縛態。</a:t>
            </a:r>
          </a:p>
        </p:txBody>
      </p:sp>
      <p:sp>
        <p:nvSpPr>
          <p:cNvPr id="3" name="文字方塊 2"/>
          <p:cNvSpPr txBox="1"/>
          <p:nvPr/>
        </p:nvSpPr>
        <p:spPr>
          <a:xfrm>
            <a:off x="1219712" y="5310774"/>
            <a:ext cx="6375223" cy="369332"/>
          </a:xfrm>
          <a:prstGeom prst="rect">
            <a:avLst/>
          </a:prstGeom>
          <a:noFill/>
        </p:spPr>
        <p:txBody>
          <a:bodyPr wrap="square" rtlCol="0">
            <a:spAutoFit/>
          </a:bodyPr>
          <a:lstStyle/>
          <a:p>
            <a:r>
              <a:rPr lang="zh-TW" altLang="en-US" dirty="0"/>
              <a:t>它的質量本來就不是一個基本參數，就像質子的質量一樣</a:t>
            </a:r>
          </a:p>
        </p:txBody>
      </p:sp>
      <p:sp>
        <p:nvSpPr>
          <p:cNvPr id="4" name="文字方塊 3"/>
          <p:cNvSpPr txBox="1"/>
          <p:nvPr/>
        </p:nvSpPr>
        <p:spPr>
          <a:xfrm>
            <a:off x="1219712" y="5764005"/>
            <a:ext cx="7344016" cy="369332"/>
          </a:xfrm>
          <a:prstGeom prst="rect">
            <a:avLst/>
          </a:prstGeom>
          <a:noFill/>
        </p:spPr>
        <p:txBody>
          <a:bodyPr wrap="square" rtlCol="0">
            <a:spAutoFit/>
          </a:bodyPr>
          <a:lstStyle/>
          <a:p>
            <a:r>
              <a:rPr lang="zh-TW" altLang="en-US" dirty="0"/>
              <a:t>當能量繼續升高時，你將看到新的費米子出現，費米子沒有微調問題。</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th equations and formulas&#10;&#10;Description automatically generated">
            <a:extLst>
              <a:ext uri="{FF2B5EF4-FFF2-40B4-BE49-F238E27FC236}">
                <a16:creationId xmlns:a16="http://schemas.microsoft.com/office/drawing/2014/main" id="{0BAAEC24-0099-7AF2-6791-9AC550916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08" y="2366892"/>
            <a:ext cx="7772400" cy="3511581"/>
          </a:xfrm>
          <a:prstGeom prst="rect">
            <a:avLst/>
          </a:prstGeom>
        </p:spPr>
      </p:pic>
      <p:sp>
        <p:nvSpPr>
          <p:cNvPr id="2" name="文字方塊 1">
            <a:extLst>
              <a:ext uri="{FF2B5EF4-FFF2-40B4-BE49-F238E27FC236}">
                <a16:creationId xmlns:a16="http://schemas.microsoft.com/office/drawing/2014/main" id="{70E4FFEA-394F-4CC6-3F60-5E8E904E759E}"/>
              </a:ext>
            </a:extLst>
          </p:cNvPr>
          <p:cNvSpPr txBox="1"/>
          <p:nvPr/>
        </p:nvSpPr>
        <p:spPr>
          <a:xfrm>
            <a:off x="1682168" y="755900"/>
            <a:ext cx="6704575" cy="369332"/>
          </a:xfrm>
          <a:prstGeom prst="rect">
            <a:avLst/>
          </a:prstGeom>
          <a:noFill/>
        </p:spPr>
        <p:txBody>
          <a:bodyPr wrap="square" rtlCol="0">
            <a:spAutoFit/>
          </a:bodyPr>
          <a:lstStyle/>
          <a:p>
            <a:r>
              <a:rPr lang="zh-TW" altLang="en-US" dirty="0"/>
              <a:t>若希格斯粒子是束縛態，它應該會有許多類似的夥伴。</a:t>
            </a:r>
          </a:p>
        </p:txBody>
      </p:sp>
      <p:sp>
        <p:nvSpPr>
          <p:cNvPr id="4" name="TextBox 3">
            <a:extLst>
              <a:ext uri="{FF2B5EF4-FFF2-40B4-BE49-F238E27FC236}">
                <a16:creationId xmlns:a16="http://schemas.microsoft.com/office/drawing/2014/main" id="{B6C30DB5-60B6-ECAB-631C-7B2F0BF6C219}"/>
              </a:ext>
            </a:extLst>
          </p:cNvPr>
          <p:cNvSpPr txBox="1"/>
          <p:nvPr/>
        </p:nvSpPr>
        <p:spPr>
          <a:xfrm>
            <a:off x="1682168" y="1188887"/>
            <a:ext cx="5885280" cy="369332"/>
          </a:xfrm>
          <a:prstGeom prst="rect">
            <a:avLst/>
          </a:prstGeom>
          <a:noFill/>
        </p:spPr>
        <p:txBody>
          <a:bodyPr wrap="square" rtlCol="0">
            <a:spAutoFit/>
          </a:bodyPr>
          <a:lstStyle/>
          <a:p>
            <a:r>
              <a:rPr lang="en-US" dirty="0" err="1"/>
              <a:t>氫原子就是這樣的情況。有許多類似的束縛態原子</a:t>
            </a:r>
            <a:r>
              <a:rPr lang="en-US" dirty="0"/>
              <a:t>。</a:t>
            </a:r>
          </a:p>
        </p:txBody>
      </p:sp>
      <p:sp>
        <p:nvSpPr>
          <p:cNvPr id="5" name="TextBox 4">
            <a:extLst>
              <a:ext uri="{FF2B5EF4-FFF2-40B4-BE49-F238E27FC236}">
                <a16:creationId xmlns:a16="http://schemas.microsoft.com/office/drawing/2014/main" id="{C11525A5-E74A-0303-E075-C46DFFD55A04}"/>
              </a:ext>
            </a:extLst>
          </p:cNvPr>
          <p:cNvSpPr txBox="1"/>
          <p:nvPr/>
        </p:nvSpPr>
        <p:spPr>
          <a:xfrm>
            <a:off x="1682168" y="1702676"/>
            <a:ext cx="5002411" cy="369332"/>
          </a:xfrm>
          <a:prstGeom prst="rect">
            <a:avLst/>
          </a:prstGeom>
          <a:noFill/>
        </p:spPr>
        <p:txBody>
          <a:bodyPr wrap="square" rtlCol="0">
            <a:spAutoFit/>
          </a:bodyPr>
          <a:lstStyle/>
          <a:p>
            <a:r>
              <a:rPr lang="en-US" dirty="0" err="1"/>
              <a:t>所以我們可以尋找類似的粒子</a:t>
            </a:r>
            <a:r>
              <a:rPr lang="en-US" dirty="0"/>
              <a:t>。</a:t>
            </a:r>
          </a:p>
        </p:txBody>
      </p:sp>
    </p:spTree>
    <p:extLst>
      <p:ext uri="{BB962C8B-B14F-4D97-AF65-F5344CB8AC3E}">
        <p14:creationId xmlns:p14="http://schemas.microsoft.com/office/powerpoint/2010/main" val="346577496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C9473-F205-1987-724F-B47E3AC391DF}"/>
              </a:ext>
            </a:extLst>
          </p:cNvPr>
          <p:cNvPicPr>
            <a:picLocks noChangeAspect="1"/>
          </p:cNvPicPr>
          <p:nvPr/>
        </p:nvPicPr>
        <p:blipFill>
          <a:blip r:embed="rId2"/>
          <a:stretch>
            <a:fillRect/>
          </a:stretch>
        </p:blipFill>
        <p:spPr>
          <a:xfrm>
            <a:off x="3243098" y="402022"/>
            <a:ext cx="3162300" cy="3022600"/>
          </a:xfrm>
          <a:prstGeom prst="rect">
            <a:avLst/>
          </a:prstGeom>
        </p:spPr>
      </p:pic>
      <p:sp>
        <p:nvSpPr>
          <p:cNvPr id="3" name="Down Arrow 2">
            <a:extLst>
              <a:ext uri="{FF2B5EF4-FFF2-40B4-BE49-F238E27FC236}">
                <a16:creationId xmlns:a16="http://schemas.microsoft.com/office/drawing/2014/main" id="{F567E4FB-615E-5DAE-99F3-D592914343B9}"/>
              </a:ext>
            </a:extLst>
          </p:cNvPr>
          <p:cNvSpPr/>
          <p:nvPr/>
        </p:nvSpPr>
        <p:spPr>
          <a:xfrm>
            <a:off x="5255172" y="1502980"/>
            <a:ext cx="94593" cy="16816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a number of numbers and a line&#10;&#10;Description automatically generated with medium confidence">
            <a:extLst>
              <a:ext uri="{FF2B5EF4-FFF2-40B4-BE49-F238E27FC236}">
                <a16:creationId xmlns:a16="http://schemas.microsoft.com/office/drawing/2014/main" id="{D3AB1D2A-304C-8E14-61AE-E40C84592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831" y="3502883"/>
            <a:ext cx="3821605" cy="2795004"/>
          </a:xfrm>
          <a:prstGeom prst="rect">
            <a:avLst/>
          </a:prstGeom>
        </p:spPr>
      </p:pic>
      <p:pic>
        <p:nvPicPr>
          <p:cNvPr id="4" name="Picture 3">
            <a:extLst>
              <a:ext uri="{FF2B5EF4-FFF2-40B4-BE49-F238E27FC236}">
                <a16:creationId xmlns:a16="http://schemas.microsoft.com/office/drawing/2014/main" id="{B5DFC15C-94E0-14AF-CD9E-41DF6C01B84B}"/>
              </a:ext>
            </a:extLst>
          </p:cNvPr>
          <p:cNvPicPr>
            <a:picLocks noChangeAspect="1"/>
          </p:cNvPicPr>
          <p:nvPr/>
        </p:nvPicPr>
        <p:blipFill>
          <a:blip r:embed="rId4"/>
          <a:stretch>
            <a:fillRect/>
          </a:stretch>
        </p:blipFill>
        <p:spPr>
          <a:xfrm>
            <a:off x="137728" y="1892455"/>
            <a:ext cx="3002925" cy="1047532"/>
          </a:xfrm>
          <a:prstGeom prst="rect">
            <a:avLst/>
          </a:prstGeom>
        </p:spPr>
      </p:pic>
    </p:spTree>
    <p:extLst>
      <p:ext uri="{BB962C8B-B14F-4D97-AF65-F5344CB8AC3E}">
        <p14:creationId xmlns:p14="http://schemas.microsoft.com/office/powerpoint/2010/main" val="30079942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acrofl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4" y="2385846"/>
            <a:ext cx="43688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5"/>
          <p:cNvSpPr txBox="1">
            <a:spLocks noChangeArrowheads="1"/>
          </p:cNvSpPr>
          <p:nvPr/>
        </p:nvSpPr>
        <p:spPr bwMode="auto">
          <a:xfrm>
            <a:off x="3267074" y="5232334"/>
            <a:ext cx="2613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sz="1800" dirty="0"/>
              <a:t>Extra Space Dimension?</a:t>
            </a:r>
          </a:p>
        </p:txBody>
      </p:sp>
      <p:pic>
        <p:nvPicPr>
          <p:cNvPr id="57346" name="Picture 2" descr="\\psf\Home\Downloads\DRAFT_higgs_extradimensions_102912_AK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183" y="1941346"/>
            <a:ext cx="234696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600200" y="517525"/>
            <a:ext cx="6122988" cy="647700"/>
          </a:xfrm>
        </p:spPr>
        <p:txBody>
          <a:bodyPr/>
          <a:lstStyle/>
          <a:p>
            <a:pPr eaLnBrk="1" hangingPunct="1"/>
            <a:r>
              <a:rPr lang="en-US" altLang="zh-TW" sz="2400" b="1">
                <a:solidFill>
                  <a:srgbClr val="FF0000"/>
                </a:solidFill>
                <a:latin typeface="Times New Roman" pitchFamily="18" charset="0"/>
              </a:rPr>
              <a:t>Extra Dimension might not be so impossible</a:t>
            </a:r>
            <a:endParaRPr lang="zh-TW" altLang="en-US" sz="2400" b="1">
              <a:solidFill>
                <a:srgbClr val="FF0000"/>
              </a:solidFill>
              <a:latin typeface="Times New Roman" pitchFamily="18" charset="0"/>
            </a:endParaRPr>
          </a:p>
        </p:txBody>
      </p:sp>
      <p:pic>
        <p:nvPicPr>
          <p:cNvPr id="41989" name="Picture 23" descr="string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525" t="67891" r="63307" b="4271"/>
          <a:stretch>
            <a:fillRect/>
          </a:stretch>
        </p:blipFill>
        <p:spPr>
          <a:xfrm>
            <a:off x="684213" y="3897313"/>
            <a:ext cx="2447925" cy="1635125"/>
          </a:xfrm>
          <a:noFill/>
        </p:spPr>
      </p:pic>
      <p:pic>
        <p:nvPicPr>
          <p:cNvPr id="41986" name="Picture 19" descr="hos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6467" b="8102"/>
          <a:stretch>
            <a:fillRect/>
          </a:stretch>
        </p:blipFill>
        <p:spPr>
          <a:xfrm>
            <a:off x="1295400" y="1592263"/>
            <a:ext cx="4716463" cy="3475037"/>
          </a:xfrm>
          <a:noFill/>
        </p:spPr>
      </p:pic>
      <p:sp>
        <p:nvSpPr>
          <p:cNvPr id="41987" name="Line 4"/>
          <p:cNvSpPr>
            <a:spLocks noChangeShapeType="1"/>
          </p:cNvSpPr>
          <p:nvPr/>
        </p:nvSpPr>
        <p:spPr bwMode="auto">
          <a:xfrm>
            <a:off x="719138" y="1341438"/>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4838" name="Text Box 22"/>
          <p:cNvSpPr txBox="1">
            <a:spLocks noChangeArrowheads="1"/>
          </p:cNvSpPr>
          <p:nvPr/>
        </p:nvSpPr>
        <p:spPr bwMode="auto">
          <a:xfrm>
            <a:off x="1223963" y="5516563"/>
            <a:ext cx="701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b="1" i="1">
                <a:solidFill>
                  <a:srgbClr val="CC0099"/>
                </a:solidFill>
                <a:latin typeface="Times New Roman" pitchFamily="18" charset="0"/>
              </a:rPr>
              <a:t>as long as the extra</a:t>
            </a:r>
            <a:r>
              <a:rPr lang="en-US" altLang="zh-TW" b="1" i="1">
                <a:solidFill>
                  <a:srgbClr val="CC0099"/>
                </a:solidFill>
                <a:latin typeface="Arial" pitchFamily="34" charset="0"/>
              </a:rPr>
              <a:t>’</a:t>
            </a:r>
            <a:r>
              <a:rPr lang="en-US" altLang="zh-TW" b="1" i="1">
                <a:solidFill>
                  <a:srgbClr val="CC0099"/>
                </a:solidFill>
                <a:latin typeface="Times New Roman" pitchFamily="18" charset="0"/>
              </a:rPr>
              <a:t>s are finite (compact) and small</a:t>
            </a:r>
          </a:p>
        </p:txBody>
      </p:sp>
      <p:pic>
        <p:nvPicPr>
          <p:cNvPr id="41990" name="Picture 25" descr="acroflea"/>
          <p:cNvPicPr>
            <a:picLocks noChangeAspect="1" noChangeArrowheads="1"/>
          </p:cNvPicPr>
          <p:nvPr/>
        </p:nvPicPr>
        <p:blipFill>
          <a:blip r:embed="rId4">
            <a:extLst>
              <a:ext uri="{28A0092B-C50C-407E-A947-70E740481C1C}">
                <a14:useLocalDpi xmlns:a14="http://schemas.microsoft.com/office/drawing/2010/main" val="0"/>
              </a:ext>
            </a:extLst>
          </a:blip>
          <a:srcRect r="48074" b="25305"/>
          <a:stretch>
            <a:fillRect/>
          </a:stretch>
        </p:blipFill>
        <p:spPr bwMode="auto">
          <a:xfrm>
            <a:off x="5940425" y="1557338"/>
            <a:ext cx="30241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6" descr="acroflea"/>
          <p:cNvPicPr>
            <a:picLocks noChangeAspect="1" noChangeArrowheads="1"/>
          </p:cNvPicPr>
          <p:nvPr/>
        </p:nvPicPr>
        <p:blipFill>
          <a:blip r:embed="rId4">
            <a:extLst>
              <a:ext uri="{28A0092B-C50C-407E-A947-70E740481C1C}">
                <a14:useLocalDpi xmlns:a14="http://schemas.microsoft.com/office/drawing/2010/main" val="0"/>
              </a:ext>
            </a:extLst>
          </a:blip>
          <a:srcRect l="56068" b="21158"/>
          <a:stretch>
            <a:fillRect/>
          </a:stretch>
        </p:blipFill>
        <p:spPr bwMode="auto">
          <a:xfrm>
            <a:off x="6011863" y="3897313"/>
            <a:ext cx="15478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38"/>
                                        </p:tgtEl>
                                        <p:attrNameLst>
                                          <p:attrName>style.visibility</p:attrName>
                                        </p:attrNameLst>
                                      </p:cBhvr>
                                      <p:to>
                                        <p:strVal val="visible"/>
                                      </p:to>
                                    </p:set>
                                    <p:anim calcmode="lin" valueType="num">
                                      <p:cBhvr additive="base">
                                        <p:cTn id="7" dur="500" fill="hold"/>
                                        <p:tgtEl>
                                          <p:spTgt spid="34838"/>
                                        </p:tgtEl>
                                        <p:attrNameLst>
                                          <p:attrName>ppt_x</p:attrName>
                                        </p:attrNameLst>
                                      </p:cBhvr>
                                      <p:tavLst>
                                        <p:tav tm="0">
                                          <p:val>
                                            <p:strVal val="#ppt_x"/>
                                          </p:val>
                                        </p:tav>
                                        <p:tav tm="100000">
                                          <p:val>
                                            <p:strVal val="#ppt_x"/>
                                          </p:val>
                                        </p:tav>
                                      </p:tavLst>
                                    </p:anim>
                                    <p:anim calcmode="lin" valueType="num">
                                      <p:cBhvr additive="base">
                                        <p:cTn id="8" dur="500" fill="hold"/>
                                        <p:tgtEl>
                                          <p:spTgt spid="348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文字方塊 2"/>
          <p:cNvSpPr txBox="1">
            <a:spLocks noChangeArrowheads="1"/>
          </p:cNvSpPr>
          <p:nvPr/>
        </p:nvSpPr>
        <p:spPr bwMode="auto">
          <a:xfrm>
            <a:off x="735332" y="611614"/>
            <a:ext cx="843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當一個粒子系統，改變電荷、能量</a:t>
            </a:r>
            <a:r>
              <a:rPr lang="zh-CN" altLang="en-US" sz="1800" dirty="0">
                <a:latin typeface="Tahoma" pitchFamily="34" charset="0"/>
              </a:rPr>
              <a:t>及動量</a:t>
            </a:r>
            <a:r>
              <a:rPr lang="zh-TW" altLang="en-US" sz="1800" dirty="0">
                <a:latin typeface="Tahoma" pitchFamily="34" charset="0"/>
              </a:rPr>
              <a:t>等物理量時，一定是一個量子的整數倍，</a:t>
            </a:r>
          </a:p>
        </p:txBody>
      </p:sp>
      <p:sp>
        <p:nvSpPr>
          <p:cNvPr id="4" name="矩形 3"/>
          <p:cNvSpPr/>
          <p:nvPr/>
        </p:nvSpPr>
        <p:spPr>
          <a:xfrm>
            <a:off x="955675" y="413807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橢圓 4"/>
          <p:cNvSpPr/>
          <p:nvPr/>
        </p:nvSpPr>
        <p:spPr>
          <a:xfrm>
            <a:off x="1108075" y="4479386"/>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1412875" y="4479386"/>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946150" y="3437986"/>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1098550" y="3818986"/>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1403350" y="3818986"/>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1250950" y="3641186"/>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1631950" y="31030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946150" y="272202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1098550" y="31030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403350" y="31030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1250950" y="29506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895350" y="151234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895350" y="18933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1631950" y="31030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1047750" y="17409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1352550" y="17409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1428750" y="18933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1200150" y="18933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1428750" y="15885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1581150" y="17409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1123950" y="15885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737" name="文字方塊 35"/>
          <p:cNvSpPr txBox="1">
            <a:spLocks noChangeArrowheads="1"/>
          </p:cNvSpPr>
          <p:nvPr/>
        </p:nvSpPr>
        <p:spPr bwMode="auto">
          <a:xfrm rot="-5400000">
            <a:off x="946944" y="2205292"/>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a:t>
            </a:r>
            <a:endParaRPr lang="zh-TW" altLang="en-US" sz="1800">
              <a:cs typeface="Times New Roman" pitchFamily="18" charset="0"/>
            </a:endParaRPr>
          </a:p>
        </p:txBody>
      </p:sp>
      <p:pic>
        <p:nvPicPr>
          <p:cNvPr id="115738" name="Picture 2" descr="E:\Media\Images\chapter40\4006.jpg"/>
          <p:cNvPicPr>
            <a:picLocks noChangeAspect="1" noChangeArrowheads="1"/>
          </p:cNvPicPr>
          <p:nvPr/>
        </p:nvPicPr>
        <p:blipFill rotWithShape="1">
          <a:blip r:embed="rId2">
            <a:extLst>
              <a:ext uri="{28A0092B-C50C-407E-A947-70E740481C1C}">
                <a14:useLocalDpi xmlns:a14="http://schemas.microsoft.com/office/drawing/2010/main" val="0"/>
              </a:ext>
            </a:extLst>
          </a:blip>
          <a:srcRect b="2741"/>
          <a:stretch/>
        </p:blipFill>
        <p:spPr bwMode="auto">
          <a:xfrm>
            <a:off x="2111238" y="1642847"/>
            <a:ext cx="3700599" cy="41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946150" y="480164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1403350" y="518264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矩形 29"/>
          <p:cNvSpPr/>
          <p:nvPr/>
        </p:nvSpPr>
        <p:spPr>
          <a:xfrm>
            <a:off x="946150" y="547316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1574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1550449"/>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39586"/>
            <a:ext cx="20447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4" name="文字方塊 1"/>
          <p:cNvSpPr txBox="1">
            <a:spLocks noChangeArrowheads="1"/>
          </p:cNvSpPr>
          <p:nvPr/>
        </p:nvSpPr>
        <p:spPr bwMode="auto">
          <a:xfrm>
            <a:off x="731456" y="231090"/>
            <a:ext cx="6829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綜合電子與光子的討論，我們可以歸納出現代對粒子的看法：</a:t>
            </a:r>
          </a:p>
        </p:txBody>
      </p:sp>
      <p:sp>
        <p:nvSpPr>
          <p:cNvPr id="11574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7F9E50F-36D3-4D73-A96E-15E254D1E0CF}" type="slidenum">
              <a:rPr kumimoji="0" lang="zh-TW" altLang="en-US" sz="1400">
                <a:latin typeface="Tahoma" pitchFamily="34" charset="0"/>
              </a:rPr>
              <a:pPr eaLnBrk="1" hangingPunct="1">
                <a:spcBef>
                  <a:spcPct val="0"/>
                </a:spcBef>
                <a:buClrTx/>
                <a:buSzTx/>
                <a:buFontTx/>
                <a:buNone/>
              </a:pPr>
              <a:t>22</a:t>
            </a:fld>
            <a:endParaRPr kumimoji="0" lang="en-US" altLang="zh-TW" sz="1400">
              <a:latin typeface="Tahoma" pitchFamily="34" charset="0"/>
            </a:endParaRPr>
          </a:p>
        </p:txBody>
      </p:sp>
      <p:sp>
        <p:nvSpPr>
          <p:cNvPr id="2" name="矩形 1"/>
          <p:cNvSpPr/>
          <p:nvPr/>
        </p:nvSpPr>
        <p:spPr>
          <a:xfrm>
            <a:off x="2111239" y="1740949"/>
            <a:ext cx="732730" cy="409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23"/>
          <p:cNvSpPr txBox="1">
            <a:spLocks noChangeArrowheads="1"/>
          </p:cNvSpPr>
          <p:nvPr/>
        </p:nvSpPr>
        <p:spPr bwMode="auto">
          <a:xfrm>
            <a:off x="2201379" y="2416686"/>
            <a:ext cx="55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i="1" dirty="0">
                <a:latin typeface="Tahoma" pitchFamily="34" charset="0"/>
              </a:rPr>
              <a:t>Ｑ</a:t>
            </a:r>
          </a:p>
        </p:txBody>
      </p:sp>
      <p:sp>
        <p:nvSpPr>
          <p:cNvPr id="36" name="文字方塊 23"/>
          <p:cNvSpPr txBox="1">
            <a:spLocks noChangeArrowheads="1"/>
          </p:cNvSpPr>
          <p:nvPr/>
        </p:nvSpPr>
        <p:spPr bwMode="auto">
          <a:xfrm>
            <a:off x="2291519" y="5495609"/>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Tahoma" pitchFamily="34" charset="0"/>
              </a:rPr>
              <a:t>0</a:t>
            </a:r>
            <a:endParaRPr lang="zh-TW" altLang="en-US" sz="1600" dirty="0">
              <a:latin typeface="Tahoma" pitchFamily="34" charset="0"/>
            </a:endParaRPr>
          </a:p>
        </p:txBody>
      </p:sp>
      <p:sp>
        <p:nvSpPr>
          <p:cNvPr id="37" name="文字方塊 23"/>
          <p:cNvSpPr txBox="1">
            <a:spLocks noChangeArrowheads="1"/>
          </p:cNvSpPr>
          <p:nvPr/>
        </p:nvSpPr>
        <p:spPr bwMode="auto">
          <a:xfrm>
            <a:off x="2261241" y="4843813"/>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i="1" dirty="0">
                <a:latin typeface="+mn-lt"/>
              </a:rPr>
              <a:t>q</a:t>
            </a:r>
            <a:endParaRPr lang="zh-TW" altLang="en-US" sz="1600" i="1" dirty="0">
              <a:latin typeface="+mn-lt"/>
            </a:endParaRPr>
          </a:p>
        </p:txBody>
      </p:sp>
      <p:sp>
        <p:nvSpPr>
          <p:cNvPr id="38" name="文字方塊 23"/>
          <p:cNvSpPr txBox="1">
            <a:spLocks noChangeArrowheads="1"/>
          </p:cNvSpPr>
          <p:nvPr/>
        </p:nvSpPr>
        <p:spPr bwMode="auto">
          <a:xfrm>
            <a:off x="2207435" y="4138074"/>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2</a:t>
            </a:r>
            <a:r>
              <a:rPr lang="en-US" altLang="zh-TW" sz="1600" i="1" dirty="0">
                <a:latin typeface="+mn-lt"/>
              </a:rPr>
              <a:t>q</a:t>
            </a:r>
            <a:endParaRPr lang="zh-TW" altLang="en-US" sz="1600" i="1" dirty="0">
              <a:latin typeface="+mn-lt"/>
            </a:endParaRPr>
          </a:p>
        </p:txBody>
      </p:sp>
      <p:sp>
        <p:nvSpPr>
          <p:cNvPr id="39" name="文字方塊 23"/>
          <p:cNvSpPr txBox="1">
            <a:spLocks noChangeArrowheads="1"/>
          </p:cNvSpPr>
          <p:nvPr/>
        </p:nvSpPr>
        <p:spPr bwMode="auto">
          <a:xfrm>
            <a:off x="2207435" y="3480432"/>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3</a:t>
            </a:r>
            <a:r>
              <a:rPr lang="en-US" altLang="zh-TW" sz="1600" i="1" dirty="0">
                <a:latin typeface="+mn-lt"/>
              </a:rPr>
              <a:t>q</a:t>
            </a:r>
            <a:endParaRPr lang="zh-TW" altLang="en-US" sz="1600" i="1" dirty="0">
              <a:latin typeface="+mn-lt"/>
            </a:endParaRPr>
          </a:p>
        </p:txBody>
      </p:sp>
      <p:sp>
        <p:nvSpPr>
          <p:cNvPr id="40" name="文字方塊 23"/>
          <p:cNvSpPr txBox="1">
            <a:spLocks noChangeArrowheads="1"/>
          </p:cNvSpPr>
          <p:nvPr/>
        </p:nvSpPr>
        <p:spPr bwMode="auto">
          <a:xfrm>
            <a:off x="2202073" y="2807980"/>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4</a:t>
            </a:r>
            <a:r>
              <a:rPr lang="en-US" altLang="zh-TW" sz="1600" i="1" dirty="0">
                <a:latin typeface="+mn-lt"/>
              </a:rPr>
              <a:t>q</a:t>
            </a:r>
            <a:endParaRPr lang="zh-TW" altLang="en-US" sz="1600" i="1" dirty="0">
              <a:latin typeface="+mn-lt"/>
            </a:endParaRPr>
          </a:p>
        </p:txBody>
      </p:sp>
      <p:sp>
        <p:nvSpPr>
          <p:cNvPr id="42" name="文字方塊 2"/>
          <p:cNvSpPr txBox="1">
            <a:spLocks noChangeArrowheads="1"/>
          </p:cNvSpPr>
          <p:nvPr/>
        </p:nvSpPr>
        <p:spPr bwMode="auto">
          <a:xfrm>
            <a:off x="726382" y="980946"/>
            <a:ext cx="756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一個粒子系統，其電荷、能量</a:t>
            </a:r>
            <a:r>
              <a:rPr lang="zh-CN" altLang="en-US" sz="1800" dirty="0">
                <a:latin typeface="Tahoma" pitchFamily="34" charset="0"/>
              </a:rPr>
              <a:t>及動量</a:t>
            </a:r>
            <a:r>
              <a:rPr lang="zh-TW" altLang="en-US" sz="1800" dirty="0">
                <a:latin typeface="Tahoma" pitchFamily="34" charset="0"/>
              </a:rPr>
              <a:t>，為對應的量子的</a:t>
            </a:r>
            <a:r>
              <a:rPr lang="zh-TW" altLang="en-US" sz="1800" dirty="0">
                <a:solidFill>
                  <a:srgbClr val="FF0000"/>
                </a:solidFill>
                <a:latin typeface="Tahoma" pitchFamily="34" charset="0"/>
              </a:rPr>
              <a:t>同一整數倍</a:t>
            </a:r>
            <a:r>
              <a:rPr lang="zh-TW" altLang="en-US" sz="1800" dirty="0">
                <a:latin typeface="Tahoma" pitchFamily="34" charset="0"/>
              </a:rPr>
              <a:t>。</a:t>
            </a:r>
          </a:p>
        </p:txBody>
      </p:sp>
      <p:sp>
        <p:nvSpPr>
          <p:cNvPr id="3" name="TextBox 2">
            <a:extLst>
              <a:ext uri="{FF2B5EF4-FFF2-40B4-BE49-F238E27FC236}">
                <a16:creationId xmlns:a16="http://schemas.microsoft.com/office/drawing/2014/main" id="{9553E0B9-1BF7-8DB2-7E6A-ECA80B6A16E0}"/>
              </a:ext>
            </a:extLst>
          </p:cNvPr>
          <p:cNvSpPr txBox="1"/>
          <p:nvPr/>
        </p:nvSpPr>
        <p:spPr>
          <a:xfrm>
            <a:off x="735331" y="6243638"/>
            <a:ext cx="6968751" cy="369332"/>
          </a:xfrm>
          <a:prstGeom prst="rect">
            <a:avLst/>
          </a:prstGeom>
          <a:noFill/>
        </p:spPr>
        <p:txBody>
          <a:bodyPr wrap="square" rtlCol="0">
            <a:spAutoFit/>
          </a:bodyPr>
          <a:lstStyle/>
          <a:p>
            <a:r>
              <a:rPr lang="en-US" dirty="0" err="1"/>
              <a:t>基本粒子不能分割，具有特定質量與電荷，但不一定有特定位置</a:t>
            </a:r>
            <a:r>
              <a:rPr lang="en-US" dirty="0"/>
              <a:t>。</a:t>
            </a:r>
          </a:p>
        </p:txBody>
      </p:sp>
    </p:spTree>
    <p:extLst>
      <p:ext uri="{BB962C8B-B14F-4D97-AF65-F5344CB8AC3E}">
        <p14:creationId xmlns:p14="http://schemas.microsoft.com/office/powerpoint/2010/main" val="359174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6" descr="pan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236913"/>
            <a:ext cx="2286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7" descr="strclo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7588" y="2212975"/>
            <a:ext cx="13049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8"/>
          <p:cNvSpPr txBox="1">
            <a:spLocks noChangeArrowheads="1"/>
          </p:cNvSpPr>
          <p:nvPr/>
        </p:nvSpPr>
        <p:spPr bwMode="auto">
          <a:xfrm>
            <a:off x="5834063" y="5559425"/>
            <a:ext cx="2801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sz="1800"/>
              <a:t>String Theory?</a:t>
            </a:r>
          </a:p>
        </p:txBody>
      </p:sp>
      <p:pic>
        <p:nvPicPr>
          <p:cNvPr id="43012" name="圖片 1" descr="string4.BMP"/>
          <p:cNvPicPr>
            <a:picLocks noChangeAspect="1"/>
          </p:cNvPicPr>
          <p:nvPr/>
        </p:nvPicPr>
        <p:blipFill>
          <a:blip r:embed="rId4">
            <a:extLst>
              <a:ext uri="{28A0092B-C50C-407E-A947-70E740481C1C}">
                <a14:useLocalDpi xmlns:a14="http://schemas.microsoft.com/office/drawing/2010/main" val="0"/>
              </a:ext>
            </a:extLst>
          </a:blip>
          <a:srcRect l="20653" r="10536"/>
          <a:stretch>
            <a:fillRect/>
          </a:stretch>
        </p:blipFill>
        <p:spPr bwMode="auto">
          <a:xfrm>
            <a:off x="1490663" y="1373188"/>
            <a:ext cx="3116262"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File:Quad cancellatio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65388"/>
          <a:stretch>
            <a:fillRect/>
          </a:stretch>
        </p:blipFill>
        <p:spPr bwMode="auto">
          <a:xfrm>
            <a:off x="1422400" y="2014538"/>
            <a:ext cx="27432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65400" y="2154238"/>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2565400" y="3221038"/>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48132" name="Object 4"/>
          <p:cNvGraphicFramePr>
            <a:graphicFrameLocks noChangeAspect="1"/>
          </p:cNvGraphicFramePr>
          <p:nvPr/>
        </p:nvGraphicFramePr>
        <p:xfrm>
          <a:off x="4719638" y="2863850"/>
          <a:ext cx="1757362" cy="457200"/>
        </p:xfrm>
        <a:graphic>
          <a:graphicData uri="http://schemas.openxmlformats.org/presentationml/2006/ole">
            <mc:AlternateContent xmlns:mc="http://schemas.openxmlformats.org/markup-compatibility/2006">
              <mc:Choice xmlns:v="urn:schemas-microsoft-com:vml" Requires="v">
                <p:oleObj name="方程式" r:id="rId4" imgW="927100" imgH="241300" progId="Equation.3">
                  <p:embed/>
                </p:oleObj>
              </mc:Choice>
              <mc:Fallback>
                <p:oleObj name="方程式" r:id="rId4" imgW="927100" imgH="241300" progId="Equation.3">
                  <p:embed/>
                  <p:pic>
                    <p:nvPicPr>
                      <p:cNvPr id="481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2863850"/>
                        <a:ext cx="1757362" cy="4572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8133" name="文字方塊 6"/>
          <p:cNvSpPr txBox="1">
            <a:spLocks noChangeArrowheads="1"/>
          </p:cNvSpPr>
          <p:nvPr/>
        </p:nvSpPr>
        <p:spPr bwMode="auto">
          <a:xfrm>
            <a:off x="824668" y="4174659"/>
            <a:ext cx="811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Times New Roman" pitchFamily="18" charset="0"/>
                <a:cs typeface="Times New Roman" pitchFamily="18" charset="0"/>
              </a:rPr>
              <a:t>我們必須矯揉做作地微調這些參數，才能得到一個如此輕的希格斯子！</a:t>
            </a:r>
          </a:p>
        </p:txBody>
      </p:sp>
      <p:sp>
        <p:nvSpPr>
          <p:cNvPr id="48134" name="文字方塊 7"/>
          <p:cNvSpPr txBox="1">
            <a:spLocks noChangeArrowheads="1"/>
          </p:cNvSpPr>
          <p:nvPr/>
        </p:nvSpPr>
        <p:spPr bwMode="auto">
          <a:xfrm>
            <a:off x="773113" y="4773613"/>
            <a:ext cx="563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Times New Roman" pitchFamily="18" charset="0"/>
                <a:cs typeface="Times New Roman" pitchFamily="18" charset="0"/>
              </a:rPr>
              <a:t>我們可以容忍一個不自然的世界嗎？</a:t>
            </a:r>
          </a:p>
        </p:txBody>
      </p:sp>
      <p:graphicFrame>
        <p:nvGraphicFramePr>
          <p:cNvPr id="48135" name="Object 9"/>
          <p:cNvGraphicFramePr>
            <a:graphicFrameLocks noChangeAspect="1"/>
          </p:cNvGraphicFramePr>
          <p:nvPr/>
        </p:nvGraphicFramePr>
        <p:xfrm>
          <a:off x="6875463" y="2938463"/>
          <a:ext cx="842962" cy="304800"/>
        </p:xfrm>
        <a:graphic>
          <a:graphicData uri="http://schemas.openxmlformats.org/presentationml/2006/ole">
            <mc:AlternateContent xmlns:mc="http://schemas.openxmlformats.org/markup-compatibility/2006">
              <mc:Choice xmlns:v="urn:schemas-microsoft-com:vml" Requires="v">
                <p:oleObj name="方程式" r:id="rId6" imgW="596641" imgH="215806" progId="Equation.3">
                  <p:embed/>
                </p:oleObj>
              </mc:Choice>
              <mc:Fallback>
                <p:oleObj name="方程式" r:id="rId6" imgW="596641" imgH="215806" progId="Equation.3">
                  <p:embed/>
                  <p:pic>
                    <p:nvPicPr>
                      <p:cNvPr id="48135"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463" y="2938463"/>
                        <a:ext cx="842962" cy="3048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6" descr="A-0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908050"/>
            <a:ext cx="5830888" cy="4043363"/>
          </a:xfrm>
          <a:noFill/>
        </p:spPr>
      </p:pic>
      <p:sp>
        <p:nvSpPr>
          <p:cNvPr id="49154" name="Text Box 7"/>
          <p:cNvSpPr txBox="1">
            <a:spLocks noChangeArrowheads="1"/>
          </p:cNvSpPr>
          <p:nvPr/>
        </p:nvSpPr>
        <p:spPr bwMode="auto">
          <a:xfrm>
            <a:off x="755650" y="40481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en-US" altLang="zh-TW" sz="1800">
                <a:latin typeface="Arial" pitchFamily="34" charset="0"/>
              </a:rPr>
              <a:t>Copernicus </a:t>
            </a:r>
            <a:r>
              <a:rPr lang="zh-TW" altLang="en-US" sz="1800">
                <a:latin typeface="Arial" pitchFamily="34" charset="0"/>
              </a:rPr>
              <a:t>哥白尼 </a:t>
            </a:r>
            <a:r>
              <a:rPr lang="en-US" altLang="zh-TW" sz="1800">
                <a:latin typeface="Arial" pitchFamily="34" charset="0"/>
              </a:rPr>
              <a:t>(1473-1543)</a:t>
            </a:r>
          </a:p>
        </p:txBody>
      </p:sp>
      <p:sp>
        <p:nvSpPr>
          <p:cNvPr id="151556" name="Text Box 8"/>
          <p:cNvSpPr txBox="1">
            <a:spLocks noChangeArrowheads="1"/>
          </p:cNvSpPr>
          <p:nvPr/>
        </p:nvSpPr>
        <p:spPr bwMode="auto">
          <a:xfrm>
            <a:off x="755650" y="4941888"/>
            <a:ext cx="5832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a:latin typeface="Arial" pitchFamily="34" charset="0"/>
              </a:rPr>
              <a:t>哥白尼批評托勒密的系統</a:t>
            </a:r>
            <a:r>
              <a:rPr lang="en-US" altLang="zh-TW" sz="1800">
                <a:latin typeface="Arial" pitchFamily="34" charset="0"/>
              </a:rPr>
              <a:t>“….”</a:t>
            </a:r>
          </a:p>
        </p:txBody>
      </p:sp>
      <p:pic>
        <p:nvPicPr>
          <p:cNvPr id="6" name="Picture 2" descr="http://www.phys.ncku.edu.tw/~astrolab/e_book/astron_western/images/geocentric_Ptolem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981075"/>
            <a:ext cx="37973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a:spLocks noChangeArrowheads="1"/>
          </p:cNvSpPr>
          <p:nvPr/>
        </p:nvSpPr>
        <p:spPr bwMode="auto">
          <a:xfrm>
            <a:off x="755650" y="5732463"/>
            <a:ext cx="684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Arial" pitchFamily="34" charset="0"/>
              </a:rPr>
              <a:t>原來科學不只是忠於現象，他還必須賞心悅目！</a:t>
            </a:r>
          </a:p>
        </p:txBody>
      </p:sp>
      <p:sp>
        <p:nvSpPr>
          <p:cNvPr id="9" name="矩形 8"/>
          <p:cNvSpPr>
            <a:spLocks noChangeArrowheads="1"/>
          </p:cNvSpPr>
          <p:nvPr/>
        </p:nvSpPr>
        <p:spPr bwMode="auto">
          <a:xfrm>
            <a:off x="755650" y="6092825"/>
            <a:ext cx="572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它必須解釋或簡化現象為單純的定律！簡單使人快樂！</a:t>
            </a:r>
          </a:p>
        </p:txBody>
      </p:sp>
      <p:pic>
        <p:nvPicPr>
          <p:cNvPr id="151560" name="Picture 8" descr="安心亞的圖片">
            <a:hlinkClick r:id="rId5" tooltip="安心亞的圖片"/>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8913"/>
            <a:ext cx="21177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12" descr="http://shesay20.ek21.com/expert/uploads/mai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2997200"/>
            <a:ext cx="2206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a:spLocks noChangeArrowheads="1"/>
          </p:cNvSpPr>
          <p:nvPr/>
        </p:nvSpPr>
        <p:spPr bwMode="auto">
          <a:xfrm>
            <a:off x="755650" y="5300663"/>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Arial" pitchFamily="34" charset="0"/>
              </a:rPr>
              <a:t>他寧願忍受當時還無法解釋的地球移動，卻堅持心靈的快樂！</a:t>
            </a:r>
          </a:p>
        </p:txBody>
      </p:sp>
      <p:sp>
        <p:nvSpPr>
          <p:cNvPr id="11" name="矩形 10"/>
          <p:cNvSpPr>
            <a:spLocks noChangeArrowheads="1"/>
          </p:cNvSpPr>
          <p:nvPr/>
        </p:nvSpPr>
        <p:spPr bwMode="auto">
          <a:xfrm>
            <a:off x="3924300" y="4941888"/>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1800">
                <a:solidFill>
                  <a:srgbClr val="FF3300"/>
                </a:solidFill>
              </a:rPr>
              <a:t>not pleasing to the mind</a:t>
            </a:r>
            <a:endParaRPr lang="zh-TW" altLang="en-US" sz="180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A-0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43063" y="1285875"/>
            <a:ext cx="6192837" cy="4292600"/>
          </a:xfrm>
          <a:noFill/>
        </p:spPr>
      </p:pic>
      <p:sp>
        <p:nvSpPr>
          <p:cNvPr id="66565" name="Text Box 5"/>
          <p:cNvSpPr txBox="1">
            <a:spLocks noChangeArrowheads="1"/>
          </p:cNvSpPr>
          <p:nvPr/>
        </p:nvSpPr>
        <p:spPr bwMode="auto">
          <a:xfrm>
            <a:off x="1763713" y="5732463"/>
            <a:ext cx="55451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a:solidFill>
                  <a:srgbClr val="FF0000"/>
                </a:solidFill>
                <a:latin typeface="Arial" pitchFamily="34" charset="0"/>
              </a:rPr>
              <a:t>物理定律必須是簡單而自然的（</a:t>
            </a:r>
            <a:r>
              <a:rPr lang="en-US" altLang="zh-TW" sz="1800">
                <a:solidFill>
                  <a:srgbClr val="FF0000"/>
                </a:solidFill>
                <a:latin typeface="Times New Roman" pitchFamily="18" charset="0"/>
                <a:cs typeface="Times New Roman" pitchFamily="18" charset="0"/>
              </a:rPr>
              <a:t>Simple and Natural</a:t>
            </a:r>
            <a:r>
              <a:rPr lang="zh-TW" altLang="en-US" sz="1800" b="1">
                <a:solidFill>
                  <a:srgbClr val="FF0000"/>
                </a:solidFill>
                <a:latin typeface="Times New Roman" pitchFamily="18" charset="0"/>
                <a:cs typeface="Times New Roman" pitchFamily="18" charset="0"/>
              </a:rPr>
              <a:t>）</a:t>
            </a:r>
          </a:p>
        </p:txBody>
      </p:sp>
      <p:sp>
        <p:nvSpPr>
          <p:cNvPr id="50179" name="文字方塊 3"/>
          <p:cNvSpPr txBox="1">
            <a:spLocks noChangeArrowheads="1"/>
          </p:cNvSpPr>
          <p:nvPr/>
        </p:nvSpPr>
        <p:spPr bwMode="auto">
          <a:xfrm>
            <a:off x="1643063" y="428625"/>
            <a:ext cx="600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Arial" pitchFamily="34" charset="0"/>
              </a:rPr>
              <a:t>日動說及地動說其實都能解釋觀察到的現象！</a:t>
            </a:r>
          </a:p>
        </p:txBody>
      </p:sp>
      <p:sp>
        <p:nvSpPr>
          <p:cNvPr id="50180" name="文字方塊 4"/>
          <p:cNvSpPr txBox="1">
            <a:spLocks noChangeArrowheads="1"/>
          </p:cNvSpPr>
          <p:nvPr/>
        </p:nvSpPr>
        <p:spPr bwMode="auto">
          <a:xfrm>
            <a:off x="1714500" y="857250"/>
            <a:ext cx="650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Arial" pitchFamily="34" charset="0"/>
              </a:rPr>
              <a:t>哥白尼以</a:t>
            </a:r>
            <a:r>
              <a:rPr lang="en-US" altLang="zh-TW" sz="1800">
                <a:solidFill>
                  <a:srgbClr val="FF0000"/>
                </a:solidFill>
                <a:latin typeface="Times New Roman" pitchFamily="18" charset="0"/>
                <a:cs typeface="Times New Roman" pitchFamily="18" charset="0"/>
              </a:rPr>
              <a:t>Pleasure of Mind</a:t>
            </a:r>
            <a:r>
              <a:rPr lang="zh-TW" altLang="en-US" sz="1800">
                <a:latin typeface="Arial" pitchFamily="34" charset="0"/>
              </a:rPr>
              <a:t>作為標準，提倡地動說。</a:t>
            </a:r>
            <a:endParaRPr lang="en-US" altLang="zh-TW" sz="1800">
              <a:latin typeface="Arial"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文字方塊 3"/>
          <p:cNvSpPr txBox="1">
            <a:spLocks noChangeArrowheads="1"/>
          </p:cNvSpPr>
          <p:nvPr/>
        </p:nvSpPr>
        <p:spPr bwMode="auto">
          <a:xfrm>
            <a:off x="2671763" y="1912938"/>
            <a:ext cx="3649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t>或許這個世界本來就不自然</a:t>
            </a:r>
          </a:p>
        </p:txBody>
      </p:sp>
      <p:sp>
        <p:nvSpPr>
          <p:cNvPr id="51202" name="文字方塊 3"/>
          <p:cNvSpPr txBox="1">
            <a:spLocks noChangeArrowheads="1"/>
          </p:cNvSpPr>
          <p:nvPr/>
        </p:nvSpPr>
        <p:spPr bwMode="auto">
          <a:xfrm>
            <a:off x="1084263" y="781050"/>
            <a:ext cx="8059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It is Higgs Boson and Higgs boson </a:t>
            </a:r>
            <a:r>
              <a:rPr lang="en-US" altLang="zh-TW" sz="3600">
                <a:solidFill>
                  <a:srgbClr val="FF0000"/>
                </a:solidFill>
                <a:latin typeface="Times New Roman" pitchFamily="18" charset="0"/>
                <a:cs typeface="Times New Roman" pitchFamily="18" charset="0"/>
              </a:rPr>
              <a:t>only</a:t>
            </a:r>
            <a:r>
              <a:rPr lang="en-US" altLang="zh-TW" sz="2000">
                <a:latin typeface="Times New Roman" pitchFamily="18" charset="0"/>
                <a:cs typeface="Times New Roman" pitchFamily="18" charset="0"/>
              </a:rPr>
              <a:t>! Higgs boson only is unnatural.</a:t>
            </a:r>
            <a:endParaRPr lang="zh-TW" altLang="en-US" sz="2000">
              <a:latin typeface="Times New Roman" pitchFamily="18" charset="0"/>
              <a:cs typeface="Times New Roman"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528888"/>
            <a:ext cx="567055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97C1CB-53D6-4D08-5061-6EFDBF47E837}"/>
              </a:ext>
            </a:extLst>
          </p:cNvPr>
          <p:cNvSpPr txBox="1"/>
          <p:nvPr/>
        </p:nvSpPr>
        <p:spPr>
          <a:xfrm>
            <a:off x="1636097" y="1618594"/>
            <a:ext cx="4109545" cy="369332"/>
          </a:xfrm>
          <a:prstGeom prst="rect">
            <a:avLst/>
          </a:prstGeom>
          <a:noFill/>
        </p:spPr>
        <p:txBody>
          <a:bodyPr wrap="square" rtlCol="0">
            <a:spAutoFit/>
          </a:bodyPr>
          <a:lstStyle/>
          <a:p>
            <a:r>
              <a:rPr lang="en-US" dirty="0" err="1"/>
              <a:t>也許從此就是再也沒有極重的粒子了</a:t>
            </a:r>
            <a:r>
              <a:rPr lang="en-US" dirty="0"/>
              <a:t>！</a:t>
            </a:r>
          </a:p>
        </p:txBody>
      </p:sp>
      <mc:AlternateContent xmlns:mc="http://schemas.openxmlformats.org/markup-compatibility/2006" xmlns:a14="http://schemas.microsoft.com/office/drawing/2010/main">
        <mc:Choice Requires="a14">
          <p:sp>
            <p:nvSpPr>
              <p:cNvPr id="6" name="文字方塊 3">
                <a:extLst>
                  <a:ext uri="{FF2B5EF4-FFF2-40B4-BE49-F238E27FC236}">
                    <a16:creationId xmlns:a16="http://schemas.microsoft.com/office/drawing/2014/main" id="{A527CFBE-B846-87E5-E5B2-CB2EDC11189A}"/>
                  </a:ext>
                </a:extLst>
              </p:cNvPr>
              <p:cNvSpPr txBox="1"/>
              <p:nvPr/>
            </p:nvSpPr>
            <p:spPr>
              <a:xfrm>
                <a:off x="1636097" y="1150148"/>
                <a:ext cx="6919322" cy="369332"/>
              </a:xfrm>
              <a:prstGeom prst="rect">
                <a:avLst/>
              </a:prstGeom>
              <a:noFill/>
            </p:spPr>
            <p:txBody>
              <a:bodyPr wrap="square" rtlCol="0">
                <a:spAutoFit/>
              </a:bodyPr>
              <a:lstStyle/>
              <a:p>
                <a:r>
                  <a:rPr lang="zh-TW" altLang="en-US" dirty="0"/>
                  <a:t>若有質量</a:t>
                </a:r>
                <a14:m>
                  <m:oMath xmlns:m="http://schemas.openxmlformats.org/officeDocument/2006/math">
                    <m:r>
                      <a:rPr lang="en-US" altLang="zh-TW" b="0" i="1" smtClean="0">
                        <a:latin typeface="Cambria Math" panose="02040503050406030204" pitchFamily="18" charset="0"/>
                      </a:rPr>
                      <m:t>𝑀</m:t>
                    </m:r>
                  </m:oMath>
                </a14:m>
                <a:r>
                  <a:rPr lang="zh-TW" altLang="en-US" dirty="0"/>
                  <a:t>極大的粒子存在，那希格斯粒子質量需要微調。</a:t>
                </a:r>
              </a:p>
            </p:txBody>
          </p:sp>
        </mc:Choice>
        <mc:Fallback xmlns="">
          <p:sp>
            <p:nvSpPr>
              <p:cNvPr id="6" name="文字方塊 3">
                <a:extLst>
                  <a:ext uri="{FF2B5EF4-FFF2-40B4-BE49-F238E27FC236}">
                    <a16:creationId xmlns:a16="http://schemas.microsoft.com/office/drawing/2014/main" id="{A527CFBE-B846-87E5-E5B2-CB2EDC11189A}"/>
                  </a:ext>
                </a:extLst>
              </p:cNvPr>
              <p:cNvSpPr txBox="1">
                <a:spLocks noRot="1" noChangeAspect="1" noMove="1" noResize="1" noEditPoints="1" noAdjustHandles="1" noChangeArrowheads="1" noChangeShapeType="1" noTextEdit="1"/>
              </p:cNvSpPr>
              <p:nvPr/>
            </p:nvSpPr>
            <p:spPr>
              <a:xfrm>
                <a:off x="1636097" y="1150148"/>
                <a:ext cx="6919322" cy="369332"/>
              </a:xfrm>
              <a:prstGeom prst="rect">
                <a:avLst/>
              </a:prstGeom>
              <a:blipFill>
                <a:blip r:embed="rId2"/>
                <a:stretch>
                  <a:fillRect l="-733"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6237E7D-55D6-DED3-8606-85C9105D00F6}"/>
              </a:ext>
            </a:extLst>
          </p:cNvPr>
          <p:cNvSpPr txBox="1"/>
          <p:nvPr/>
        </p:nvSpPr>
        <p:spPr>
          <a:xfrm>
            <a:off x="1636097" y="2087040"/>
            <a:ext cx="6089006" cy="369332"/>
          </a:xfrm>
          <a:prstGeom prst="rect">
            <a:avLst/>
          </a:prstGeom>
          <a:noFill/>
        </p:spPr>
        <p:txBody>
          <a:bodyPr wrap="square" rtlCol="0">
            <a:spAutoFit/>
          </a:bodyPr>
          <a:lstStyle/>
          <a:p>
            <a:r>
              <a:rPr lang="en-US" dirty="0" err="1"/>
              <a:t>這樣的世界也會非常奇怪！</a:t>
            </a:r>
            <a:r>
              <a:rPr lang="en-US" dirty="0" err="1">
                <a:latin typeface="+mn-lt"/>
              </a:rPr>
              <a:t>Conformal</a:t>
            </a:r>
            <a:r>
              <a:rPr lang="en-US" dirty="0">
                <a:latin typeface="+mn-lt"/>
              </a:rPr>
              <a:t> Symmetry。</a:t>
            </a:r>
          </a:p>
        </p:txBody>
      </p:sp>
      <p:sp>
        <p:nvSpPr>
          <p:cNvPr id="8" name="文字方塊 14">
            <a:extLst>
              <a:ext uri="{FF2B5EF4-FFF2-40B4-BE49-F238E27FC236}">
                <a16:creationId xmlns:a16="http://schemas.microsoft.com/office/drawing/2014/main" id="{FF770178-5B4E-CC55-0982-A4037D75962D}"/>
              </a:ext>
            </a:extLst>
          </p:cNvPr>
          <p:cNvSpPr txBox="1">
            <a:spLocks noChangeArrowheads="1"/>
          </p:cNvSpPr>
          <p:nvPr/>
        </p:nvSpPr>
        <p:spPr bwMode="auto">
          <a:xfrm>
            <a:off x="1636097" y="4032297"/>
            <a:ext cx="438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solidFill>
                  <a:srgbClr val="FF0000"/>
                </a:solidFill>
                <a:latin typeface="Arial" charset="0"/>
              </a:rPr>
              <a:t>這就不太像粒子了！</a:t>
            </a:r>
            <a:r>
              <a:rPr lang="en-US" sz="1800" dirty="0" err="1">
                <a:latin typeface="+mn-lt"/>
              </a:rPr>
              <a:t>Unpartilce</a:t>
            </a:r>
            <a:r>
              <a:rPr kumimoji="0" lang="zh-TW" altLang="en-US" sz="1800" dirty="0">
                <a:solidFill>
                  <a:srgbClr val="FF0000"/>
                </a:solidFill>
                <a:latin typeface="Arial" charset="0"/>
              </a:rPr>
              <a:t>。</a:t>
            </a:r>
            <a:endParaRPr lang="en-US" sz="1800" dirty="0">
              <a:latin typeface="+mn-lt"/>
            </a:endParaRPr>
          </a:p>
        </p:txBody>
      </p:sp>
      <p:sp>
        <p:nvSpPr>
          <p:cNvPr id="10" name="文字方塊 4">
            <a:extLst>
              <a:ext uri="{FF2B5EF4-FFF2-40B4-BE49-F238E27FC236}">
                <a16:creationId xmlns:a16="http://schemas.microsoft.com/office/drawing/2014/main" id="{67BB2CE0-1239-D10A-147A-0C633471E8C0}"/>
              </a:ext>
            </a:extLst>
          </p:cNvPr>
          <p:cNvSpPr txBox="1">
            <a:spLocks noChangeArrowheads="1"/>
          </p:cNvSpPr>
          <p:nvPr/>
        </p:nvSpPr>
        <p:spPr bwMode="auto">
          <a:xfrm>
            <a:off x="1636097" y="3630755"/>
            <a:ext cx="71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cs typeface="Times New Roman" pitchFamily="18" charset="0"/>
              </a:rPr>
              <a:t>在這樣的世界中，粒子的質量可以連續分佈而不再只是一個常數！</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5E3C3115-23C6-EC10-4D67-0D876835AED7}"/>
                  </a:ext>
                </a:extLst>
              </p:cNvPr>
              <p:cNvSpPr txBox="1"/>
              <p:nvPr/>
            </p:nvSpPr>
            <p:spPr>
              <a:xfrm>
                <a:off x="1708700" y="2898435"/>
                <a:ext cx="1867306" cy="55585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itchFamily="18" charset="0"/>
                            </a:rPr>
                          </m:ctrlPr>
                        </m:fPr>
                        <m:num>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𝐸</m:t>
                              </m:r>
                            </m:e>
                            <m:sup>
                              <m:r>
                                <a:rPr kumimoji="1" lang="en-US" altLang="zh-TW" b="0" i="1" smtClean="0">
                                  <a:latin typeface="Cambria Math" panose="02040503050406030204" pitchFamily="18" charset="0"/>
                                  <a:cs typeface="Times New Roman" pitchFamily="18" charset="0"/>
                                </a:rPr>
                                <m:t>2</m:t>
                              </m:r>
                            </m:sup>
                          </m:sSup>
                        </m:num>
                        <m:den>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den>
                      </m:f>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d>
                            <m:dPr>
                              <m:begChr m:val="|"/>
                              <m:endChr m:val="|"/>
                              <m:ctrlPr>
                                <a:rPr kumimoji="1" lang="en-US" altLang="zh-TW" b="0" i="1" smtClean="0">
                                  <a:latin typeface="Cambria Math" panose="02040503050406030204" pitchFamily="18" charset="0"/>
                                  <a:cs typeface="Times New Roman" pitchFamily="18" charset="0"/>
                                </a:rPr>
                              </m:ctrlPr>
                            </m:d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𝑝</m:t>
                                  </m:r>
                                </m:e>
                              </m:acc>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𝑚</m:t>
                          </m:r>
                        </m:e>
                        <m:sup>
                          <m:r>
                            <a:rPr kumimoji="1" lang="en-US" altLang="zh-TW" b="0" i="1" smtClean="0">
                              <a:latin typeface="Cambria Math" panose="02040503050406030204" pitchFamily="18" charset="0"/>
                              <a:cs typeface="Times New Roman" pitchFamily="18" charset="0"/>
                            </a:rPr>
                            <m:t>2</m:t>
                          </m:r>
                        </m:sup>
                      </m:sSup>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oMath>
                  </m:oMathPara>
                </a14:m>
                <a:endParaRPr kumimoji="1" lang="zh-TW" altLang="en-US" dirty="0">
                  <a:latin typeface="Times New Roman" pitchFamily="18" charset="0"/>
                  <a:cs typeface="Times New Roman" pitchFamily="18" charset="0"/>
                </a:endParaRPr>
              </a:p>
            </p:txBody>
          </p:sp>
        </mc:Choice>
        <mc:Fallback xmlns="">
          <p:sp>
            <p:nvSpPr>
              <p:cNvPr id="11" name="文字方塊 10">
                <a:extLst>
                  <a:ext uri="{FF2B5EF4-FFF2-40B4-BE49-F238E27FC236}">
                    <a16:creationId xmlns:a16="http://schemas.microsoft.com/office/drawing/2014/main" id="{5E3C3115-23C6-EC10-4D67-0D876835AED7}"/>
                  </a:ext>
                </a:extLst>
              </p:cNvPr>
              <p:cNvSpPr txBox="1">
                <a:spLocks noRot="1" noChangeAspect="1" noMove="1" noResize="1" noEditPoints="1" noAdjustHandles="1" noChangeArrowheads="1" noChangeShapeType="1" noTextEdit="1"/>
              </p:cNvSpPr>
              <p:nvPr/>
            </p:nvSpPr>
            <p:spPr>
              <a:xfrm>
                <a:off x="1708700" y="2898435"/>
                <a:ext cx="1867306" cy="555858"/>
              </a:xfrm>
              <a:prstGeom prst="rect">
                <a:avLst/>
              </a:prstGeom>
              <a:blipFill>
                <a:blip r:embed="rId3"/>
                <a:stretch>
                  <a:fillRect l="-676" b="-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853FB6D-5131-CDD4-AFC4-52BA16B917D2}"/>
              </a:ext>
            </a:extLst>
          </p:cNvPr>
          <p:cNvSpPr txBox="1"/>
          <p:nvPr/>
        </p:nvSpPr>
        <p:spPr>
          <a:xfrm>
            <a:off x="1708700" y="5044966"/>
            <a:ext cx="3231162" cy="369332"/>
          </a:xfrm>
          <a:prstGeom prst="rect">
            <a:avLst/>
          </a:prstGeom>
          <a:noFill/>
        </p:spPr>
        <p:txBody>
          <a:bodyPr wrap="square" rtlCol="0">
            <a:spAutoFit/>
          </a:bodyPr>
          <a:lstStyle/>
          <a:p>
            <a:endParaRPr lang="en-US" dirty="0">
              <a:latin typeface="+mn-lt"/>
            </a:endParaRPr>
          </a:p>
        </p:txBody>
      </p:sp>
      <p:sp>
        <p:nvSpPr>
          <p:cNvPr id="2" name="TextBox 1">
            <a:extLst>
              <a:ext uri="{FF2B5EF4-FFF2-40B4-BE49-F238E27FC236}">
                <a16:creationId xmlns:a16="http://schemas.microsoft.com/office/drawing/2014/main" id="{632E45D6-A61A-FB09-A17D-F76B35C35581}"/>
              </a:ext>
            </a:extLst>
          </p:cNvPr>
          <p:cNvSpPr txBox="1"/>
          <p:nvPr/>
        </p:nvSpPr>
        <p:spPr>
          <a:xfrm>
            <a:off x="1636096" y="4635062"/>
            <a:ext cx="6467379" cy="369332"/>
          </a:xfrm>
          <a:prstGeom prst="rect">
            <a:avLst/>
          </a:prstGeom>
          <a:noFill/>
        </p:spPr>
        <p:txBody>
          <a:bodyPr wrap="square" rtlCol="0">
            <a:spAutoFit/>
          </a:bodyPr>
          <a:lstStyle/>
          <a:p>
            <a:r>
              <a:rPr lang="en-US" dirty="0" err="1"/>
              <a:t>我們世界還能允許新的、超乎想像的事物出現嗎</a:t>
            </a:r>
            <a:r>
              <a:rPr lang="en-US" dirty="0"/>
              <a:t>？</a:t>
            </a:r>
          </a:p>
        </p:txBody>
      </p:sp>
      <p:sp>
        <p:nvSpPr>
          <p:cNvPr id="3" name="TextBox 2">
            <a:extLst>
              <a:ext uri="{FF2B5EF4-FFF2-40B4-BE49-F238E27FC236}">
                <a16:creationId xmlns:a16="http://schemas.microsoft.com/office/drawing/2014/main" id="{68BB9337-2F64-A117-D4EC-44EBB2B67B91}"/>
              </a:ext>
            </a:extLst>
          </p:cNvPr>
          <p:cNvSpPr txBox="1"/>
          <p:nvPr/>
        </p:nvSpPr>
        <p:spPr>
          <a:xfrm>
            <a:off x="1636096" y="5098252"/>
            <a:ext cx="5595990" cy="369332"/>
          </a:xfrm>
          <a:prstGeom prst="rect">
            <a:avLst/>
          </a:prstGeom>
          <a:noFill/>
        </p:spPr>
        <p:txBody>
          <a:bodyPr wrap="square" rtlCol="0">
            <a:spAutoFit/>
          </a:bodyPr>
          <a:lstStyle/>
          <a:p>
            <a:r>
              <a:rPr lang="en-US" dirty="0" err="1"/>
              <a:t>我覺得我們是非得需要新的事物不可</a:t>
            </a:r>
            <a:r>
              <a:rPr lang="en-US" dirty="0"/>
              <a:t>！</a:t>
            </a:r>
          </a:p>
        </p:txBody>
      </p:sp>
    </p:spTree>
    <p:extLst>
      <p:ext uri="{BB962C8B-B14F-4D97-AF65-F5344CB8AC3E}">
        <p14:creationId xmlns:p14="http://schemas.microsoft.com/office/powerpoint/2010/main" val="140574207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739062"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7524328" y="3933056"/>
            <a:ext cx="864096" cy="369332"/>
          </a:xfrm>
          <a:prstGeom prst="rect">
            <a:avLst/>
          </a:prstGeom>
          <a:noFill/>
        </p:spPr>
        <p:txBody>
          <a:bodyPr wrap="square" rtlCol="0">
            <a:spAutoFit/>
          </a:bodyPr>
          <a:lstStyle/>
          <a:p>
            <a:r>
              <a:rPr lang="en-US" altLang="zh-TW" dirty="0"/>
              <a:t>69.2%</a:t>
            </a:r>
            <a:endParaRPr lang="zh-TW" altLang="en-US" dirty="0"/>
          </a:p>
        </p:txBody>
      </p:sp>
      <p:sp>
        <p:nvSpPr>
          <p:cNvPr id="3" name="文字方塊 2"/>
          <p:cNvSpPr txBox="1"/>
          <p:nvPr/>
        </p:nvSpPr>
        <p:spPr>
          <a:xfrm>
            <a:off x="7812360" y="2996952"/>
            <a:ext cx="720080" cy="369332"/>
          </a:xfrm>
          <a:prstGeom prst="rect">
            <a:avLst/>
          </a:prstGeom>
          <a:noFill/>
        </p:spPr>
        <p:txBody>
          <a:bodyPr wrap="square" rtlCol="0">
            <a:spAutoFit/>
          </a:bodyPr>
          <a:lstStyle/>
          <a:p>
            <a:r>
              <a:rPr lang="en-US" altLang="zh-TW" dirty="0"/>
              <a:t>4.8%</a:t>
            </a:r>
            <a:endParaRPr lang="zh-TW" altLang="en-US" dirty="0"/>
          </a:p>
        </p:txBody>
      </p:sp>
      <p:sp>
        <p:nvSpPr>
          <p:cNvPr id="4" name="文字方塊 3"/>
          <p:cNvSpPr txBox="1"/>
          <p:nvPr/>
        </p:nvSpPr>
        <p:spPr>
          <a:xfrm>
            <a:off x="7164288" y="5157192"/>
            <a:ext cx="792088" cy="369332"/>
          </a:xfrm>
          <a:prstGeom prst="rect">
            <a:avLst/>
          </a:prstGeom>
          <a:noFill/>
        </p:spPr>
        <p:txBody>
          <a:bodyPr wrap="square" rtlCol="0">
            <a:spAutoFit/>
          </a:bodyPr>
          <a:lstStyle/>
          <a:p>
            <a:r>
              <a:rPr lang="en-US" altLang="zh-TW" dirty="0"/>
              <a:t>(2015)</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83AFC-0A98-D594-90CC-B5DA846321F4}"/>
              </a:ext>
            </a:extLst>
          </p:cNvPr>
          <p:cNvPicPr>
            <a:picLocks noChangeAspect="1"/>
          </p:cNvPicPr>
          <p:nvPr/>
        </p:nvPicPr>
        <p:blipFill>
          <a:blip r:embed="rId2"/>
          <a:stretch>
            <a:fillRect/>
          </a:stretch>
        </p:blipFill>
        <p:spPr>
          <a:xfrm>
            <a:off x="824623" y="1820478"/>
            <a:ext cx="7837245" cy="3003769"/>
          </a:xfrm>
          <a:prstGeom prst="rect">
            <a:avLst/>
          </a:prstGeom>
        </p:spPr>
      </p:pic>
      <p:pic>
        <p:nvPicPr>
          <p:cNvPr id="3" name="Picture 2">
            <a:extLst>
              <a:ext uri="{FF2B5EF4-FFF2-40B4-BE49-F238E27FC236}">
                <a16:creationId xmlns:a16="http://schemas.microsoft.com/office/drawing/2014/main" id="{9486B7FB-B6B9-06ED-1970-1B1A6E62853E}"/>
              </a:ext>
            </a:extLst>
          </p:cNvPr>
          <p:cNvPicPr>
            <a:picLocks noChangeAspect="1"/>
          </p:cNvPicPr>
          <p:nvPr/>
        </p:nvPicPr>
        <p:blipFill>
          <a:blip r:embed="rId3"/>
          <a:stretch>
            <a:fillRect/>
          </a:stretch>
        </p:blipFill>
        <p:spPr>
          <a:xfrm>
            <a:off x="2400300" y="1218543"/>
            <a:ext cx="4343400" cy="342900"/>
          </a:xfrm>
          <a:prstGeom prst="rect">
            <a:avLst/>
          </a:prstGeom>
        </p:spPr>
      </p:pic>
    </p:spTree>
    <p:extLst>
      <p:ext uri="{BB962C8B-B14F-4D97-AF65-F5344CB8AC3E}">
        <p14:creationId xmlns:p14="http://schemas.microsoft.com/office/powerpoint/2010/main" val="239426514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2A0A60-CF2E-5C80-5221-3E8A82A7E854}"/>
              </a:ext>
            </a:extLst>
          </p:cNvPr>
          <p:cNvPicPr>
            <a:picLocks noChangeAspect="1"/>
          </p:cNvPicPr>
          <p:nvPr/>
        </p:nvPicPr>
        <p:blipFill rotWithShape="1">
          <a:blip r:embed="rId2"/>
          <a:srcRect t="15606"/>
          <a:stretch/>
        </p:blipFill>
        <p:spPr>
          <a:xfrm>
            <a:off x="846521" y="1439917"/>
            <a:ext cx="7813514" cy="3783723"/>
          </a:xfrm>
          <a:prstGeom prst="rect">
            <a:avLst/>
          </a:prstGeom>
        </p:spPr>
      </p:pic>
    </p:spTree>
    <p:extLst>
      <p:ext uri="{BB962C8B-B14F-4D97-AF65-F5344CB8AC3E}">
        <p14:creationId xmlns:p14="http://schemas.microsoft.com/office/powerpoint/2010/main" val="45662919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C21F82F-4459-44CB-8F1A-EC4A99B6DCE5}" type="slidenum">
              <a:rPr lang="zh-TW" altLang="en-US" smtClean="0"/>
              <a:pPr>
                <a:defRPr/>
              </a:pPr>
              <a:t>229</a:t>
            </a:fld>
            <a:endParaRPr lang="en-US" altLang="zh-TW"/>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5" y="581025"/>
            <a:ext cx="7472363"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20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3132138" y="4076700"/>
            <a:ext cx="252095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由波函數來描述的粒子</a:t>
            </a:r>
          </a:p>
        </p:txBody>
      </p:sp>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狀態的變化是以波方程式來計算</a:t>
            </a:r>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波的強度等於若觀察時在該處發現此粒子的機率！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3348038" y="4437063"/>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a:t>（而不是位置函數）</a:t>
            </a:r>
          </a:p>
        </p:txBody>
      </p:sp>
      <p:sp>
        <p:nvSpPr>
          <p:cNvPr id="206858" name="文字方塊 9"/>
          <p:cNvSpPr txBox="1">
            <a:spLocks noChangeArrowheads="1"/>
          </p:cNvSpPr>
          <p:nvPr/>
        </p:nvSpPr>
        <p:spPr bwMode="auto">
          <a:xfrm>
            <a:off x="2052638" y="4868863"/>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extLst>
      <p:ext uri="{BB962C8B-B14F-4D97-AF65-F5344CB8AC3E}">
        <p14:creationId xmlns:p14="http://schemas.microsoft.com/office/powerpoint/2010/main" val="100805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C21F82F-4459-44CB-8F1A-EC4A99B6DCE5}" type="slidenum">
              <a:rPr lang="zh-TW" altLang="en-US" smtClean="0"/>
              <a:pPr>
                <a:defRPr/>
              </a:pPr>
              <a:t>230</a:t>
            </a:fld>
            <a:endParaRPr lang="en-US" altLang="zh-TW"/>
          </a:p>
        </p:txBody>
      </p:sp>
      <p:pic>
        <p:nvPicPr>
          <p:cNvPr id="17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611188"/>
            <a:ext cx="7443787" cy="563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1671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C21F82F-4459-44CB-8F1A-EC4A99B6DCE5}" type="slidenum">
              <a:rPr lang="zh-TW" altLang="en-US" smtClean="0"/>
              <a:pPr>
                <a:defRPr/>
              </a:pPr>
              <a:t>231</a:t>
            </a:fld>
            <a:endParaRPr lang="en-US" altLang="zh-TW"/>
          </a:p>
        </p:txBody>
      </p:sp>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582613"/>
            <a:ext cx="7548563" cy="569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10550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C21F82F-4459-44CB-8F1A-EC4A99B6DCE5}" type="slidenum">
              <a:rPr lang="zh-TW" altLang="en-US" smtClean="0"/>
              <a:pPr>
                <a:defRPr/>
              </a:pPr>
              <a:t>232</a:t>
            </a:fld>
            <a:endParaRPr lang="en-US" altLang="zh-TW"/>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262063"/>
            <a:ext cx="74485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13295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0CF1E-5DD1-BD01-F3EC-4060CD20A974}"/>
              </a:ext>
            </a:extLst>
          </p:cNvPr>
          <p:cNvPicPr>
            <a:picLocks noChangeAspect="1"/>
          </p:cNvPicPr>
          <p:nvPr/>
        </p:nvPicPr>
        <p:blipFill rotWithShape="1">
          <a:blip r:embed="rId2"/>
          <a:srcRect r="47705"/>
          <a:stretch/>
        </p:blipFill>
        <p:spPr>
          <a:xfrm>
            <a:off x="1960617" y="883089"/>
            <a:ext cx="4660900" cy="4851040"/>
          </a:xfrm>
          <a:prstGeom prst="rect">
            <a:avLst/>
          </a:prstGeom>
        </p:spPr>
      </p:pic>
    </p:spTree>
    <p:extLst>
      <p:ext uri="{BB962C8B-B14F-4D97-AF65-F5344CB8AC3E}">
        <p14:creationId xmlns:p14="http://schemas.microsoft.com/office/powerpoint/2010/main" val="129916242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739062"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7524328" y="3933056"/>
            <a:ext cx="864096" cy="369332"/>
          </a:xfrm>
          <a:prstGeom prst="rect">
            <a:avLst/>
          </a:prstGeom>
          <a:noFill/>
        </p:spPr>
        <p:txBody>
          <a:bodyPr wrap="square" rtlCol="0">
            <a:spAutoFit/>
          </a:bodyPr>
          <a:lstStyle/>
          <a:p>
            <a:r>
              <a:rPr lang="en-US" altLang="zh-TW" dirty="0"/>
              <a:t>69.2%</a:t>
            </a:r>
            <a:endParaRPr lang="zh-TW" altLang="en-US" dirty="0"/>
          </a:p>
        </p:txBody>
      </p:sp>
      <p:sp>
        <p:nvSpPr>
          <p:cNvPr id="3" name="文字方塊 2"/>
          <p:cNvSpPr txBox="1"/>
          <p:nvPr/>
        </p:nvSpPr>
        <p:spPr>
          <a:xfrm>
            <a:off x="7812360" y="2996952"/>
            <a:ext cx="720080" cy="369332"/>
          </a:xfrm>
          <a:prstGeom prst="rect">
            <a:avLst/>
          </a:prstGeom>
          <a:noFill/>
        </p:spPr>
        <p:txBody>
          <a:bodyPr wrap="square" rtlCol="0">
            <a:spAutoFit/>
          </a:bodyPr>
          <a:lstStyle/>
          <a:p>
            <a:r>
              <a:rPr lang="en-US" altLang="zh-TW" dirty="0"/>
              <a:t>4.8%</a:t>
            </a:r>
            <a:endParaRPr lang="zh-TW" altLang="en-US" dirty="0"/>
          </a:p>
        </p:txBody>
      </p:sp>
      <p:sp>
        <p:nvSpPr>
          <p:cNvPr id="4" name="文字方塊 3"/>
          <p:cNvSpPr txBox="1"/>
          <p:nvPr/>
        </p:nvSpPr>
        <p:spPr>
          <a:xfrm>
            <a:off x="7164288" y="5157192"/>
            <a:ext cx="792088" cy="369332"/>
          </a:xfrm>
          <a:prstGeom prst="rect">
            <a:avLst/>
          </a:prstGeom>
          <a:noFill/>
        </p:spPr>
        <p:txBody>
          <a:bodyPr wrap="square" rtlCol="0">
            <a:spAutoFit/>
          </a:bodyPr>
          <a:lstStyle/>
          <a:p>
            <a:r>
              <a:rPr lang="en-US" altLang="zh-TW" dirty="0"/>
              <a:t>(2015)</a:t>
            </a:r>
            <a:endParaRPr lang="zh-TW" altLang="en-US" dirty="0"/>
          </a:p>
        </p:txBody>
      </p:sp>
    </p:spTree>
    <p:extLst>
      <p:ext uri="{BB962C8B-B14F-4D97-AF65-F5344CB8AC3E}">
        <p14:creationId xmlns:p14="http://schemas.microsoft.com/office/powerpoint/2010/main" val="242133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0EB14-FE96-550A-FDE8-D5E36AE3B701}"/>
              </a:ext>
            </a:extLst>
          </p:cNvPr>
          <p:cNvPicPr>
            <a:picLocks noChangeAspect="1"/>
          </p:cNvPicPr>
          <p:nvPr/>
        </p:nvPicPr>
        <p:blipFill>
          <a:blip r:embed="rId2"/>
          <a:stretch>
            <a:fillRect/>
          </a:stretch>
        </p:blipFill>
        <p:spPr>
          <a:xfrm>
            <a:off x="1270817" y="888343"/>
            <a:ext cx="6602365" cy="5081314"/>
          </a:xfrm>
          <a:prstGeom prst="rect">
            <a:avLst/>
          </a:prstGeom>
        </p:spPr>
      </p:pic>
    </p:spTree>
    <p:extLst>
      <p:ext uri="{BB962C8B-B14F-4D97-AF65-F5344CB8AC3E}">
        <p14:creationId xmlns:p14="http://schemas.microsoft.com/office/powerpoint/2010/main" val="12029138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3E1D0-504D-246F-BE50-7A9E82F2E609}"/>
              </a:ext>
            </a:extLst>
          </p:cNvPr>
          <p:cNvPicPr>
            <a:picLocks noChangeAspect="1"/>
          </p:cNvPicPr>
          <p:nvPr/>
        </p:nvPicPr>
        <p:blipFill>
          <a:blip r:embed="rId2"/>
          <a:stretch>
            <a:fillRect/>
          </a:stretch>
        </p:blipFill>
        <p:spPr>
          <a:xfrm>
            <a:off x="1367876" y="1308975"/>
            <a:ext cx="6408248" cy="4261069"/>
          </a:xfrm>
          <a:prstGeom prst="rect">
            <a:avLst/>
          </a:prstGeom>
        </p:spPr>
      </p:pic>
    </p:spTree>
    <p:extLst>
      <p:ext uri="{BB962C8B-B14F-4D97-AF65-F5344CB8AC3E}">
        <p14:creationId xmlns:p14="http://schemas.microsoft.com/office/powerpoint/2010/main" val="21293056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0F9FC-CFE0-7121-489C-4DF96997F2D0}"/>
              </a:ext>
            </a:extLst>
          </p:cNvPr>
          <p:cNvPicPr>
            <a:picLocks noChangeAspect="1"/>
          </p:cNvPicPr>
          <p:nvPr/>
        </p:nvPicPr>
        <p:blipFill>
          <a:blip r:embed="rId2"/>
          <a:stretch>
            <a:fillRect/>
          </a:stretch>
        </p:blipFill>
        <p:spPr>
          <a:xfrm>
            <a:off x="1066362" y="1198835"/>
            <a:ext cx="7382825" cy="4728999"/>
          </a:xfrm>
          <a:prstGeom prst="rect">
            <a:avLst/>
          </a:prstGeom>
        </p:spPr>
      </p:pic>
    </p:spTree>
    <p:extLst>
      <p:ext uri="{BB962C8B-B14F-4D97-AF65-F5344CB8AC3E}">
        <p14:creationId xmlns:p14="http://schemas.microsoft.com/office/powerpoint/2010/main" val="13427252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257175"/>
            <a:ext cx="7567612"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文字方塊 3"/>
          <p:cNvSpPr txBox="1">
            <a:spLocks noChangeArrowheads="1"/>
          </p:cNvSpPr>
          <p:nvPr/>
        </p:nvSpPr>
        <p:spPr bwMode="auto">
          <a:xfrm>
            <a:off x="2770188" y="6135688"/>
            <a:ext cx="325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en-US" altLang="zh-TW" sz="2000">
                <a:latin typeface="Times New Roman" pitchFamily="18" charset="0"/>
                <a:cs typeface="Times New Roman" pitchFamily="18" charset="0"/>
              </a:rPr>
              <a:t>by a friend Murayama</a:t>
            </a:r>
            <a:endParaRPr lang="zh-TW" altLang="en-US" sz="2000">
              <a:latin typeface="Times New Roman" pitchFamily="18" charset="0"/>
              <a:cs typeface="Times New Roman" pitchFamily="18"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文字方塊 5"/>
          <p:cNvSpPr txBox="1">
            <a:spLocks noChangeArrowheads="1"/>
          </p:cNvSpPr>
          <p:nvPr/>
        </p:nvSpPr>
        <p:spPr bwMode="auto">
          <a:xfrm>
            <a:off x="673054" y="4196556"/>
            <a:ext cx="532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a:latin typeface="Times New Roman" pitchFamily="18" charset="0"/>
              </a:rPr>
              <a:t>我們總是期待旅程尚未結束。</a:t>
            </a:r>
          </a:p>
        </p:txBody>
      </p:sp>
      <p:pic>
        <p:nvPicPr>
          <p:cNvPr id="21506" name="Picture 7" descr="http://www.freewebs.com/wonderland-mini-rex/alice-in-wonderlan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9" y="973931"/>
            <a:ext cx="4095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文字方塊 5"/>
          <p:cNvSpPr txBox="1">
            <a:spLocks noChangeArrowheads="1"/>
          </p:cNvSpPr>
          <p:nvPr/>
        </p:nvSpPr>
        <p:spPr bwMode="auto">
          <a:xfrm>
            <a:off x="673054" y="4621082"/>
            <a:ext cx="453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rPr>
              <a:t>還有一個嶄新的世界等待我們去探索！</a:t>
            </a:r>
          </a:p>
        </p:txBody>
      </p:sp>
      <p:pic>
        <p:nvPicPr>
          <p:cNvPr id="7" name="Picture 2" descr="http://home.vicnet.net.au/~richard/raczr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154" y="692281"/>
            <a:ext cx="364331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http://images2.layoutsparks.com/1/3094/Alice-wonderland-paradise-tre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154" y="3326593"/>
            <a:ext cx="3635375" cy="272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dirty="0"/>
              <a:t>狀態向量的變化可以向量的演化方程式來計算</a:t>
            </a:r>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向量的長度等於若觀察時在該處發現此粒子的機率！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2578588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25</a:t>
            </a:fld>
            <a:endParaRPr lang="en-US" altLang="zh-TW"/>
          </a:p>
        </p:txBody>
      </p:sp>
      <p:pic>
        <p:nvPicPr>
          <p:cNvPr id="279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1785"/>
          <a:stretch/>
        </p:blipFill>
        <p:spPr bwMode="auto">
          <a:xfrm>
            <a:off x="616564" y="210779"/>
            <a:ext cx="7643813" cy="637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14673288-727C-B08C-B7C3-FA4562BF96B9}"/>
              </a:ext>
            </a:extLst>
          </p:cNvPr>
          <p:cNvSpPr txBox="1"/>
          <p:nvPr/>
        </p:nvSpPr>
        <p:spPr>
          <a:xfrm>
            <a:off x="5654566" y="1986455"/>
            <a:ext cx="2091558" cy="369332"/>
          </a:xfrm>
          <a:prstGeom prst="rect">
            <a:avLst/>
          </a:prstGeom>
          <a:noFill/>
        </p:spPr>
        <p:txBody>
          <a:bodyPr wrap="square" rtlCol="0">
            <a:spAutoFit/>
          </a:bodyPr>
          <a:lstStyle/>
          <a:p>
            <a:r>
              <a:rPr lang="en-US" dirty="0" err="1"/>
              <a:t>質量是什麼意思</a:t>
            </a:r>
            <a:r>
              <a:rPr lang="en-US" dirty="0"/>
              <a:t>？</a:t>
            </a:r>
          </a:p>
        </p:txBody>
      </p:sp>
    </p:spTree>
    <p:extLst>
      <p:ext uri="{BB962C8B-B14F-4D97-AF65-F5344CB8AC3E}">
        <p14:creationId xmlns:p14="http://schemas.microsoft.com/office/powerpoint/2010/main" val="1686426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nvGraphicFramePr>
        <p:xfrm>
          <a:off x="1149756" y="5903180"/>
          <a:ext cx="1700212" cy="266700"/>
        </p:xfrm>
        <a:graphic>
          <a:graphicData uri="http://schemas.openxmlformats.org/presentationml/2006/ole">
            <mc:AlternateContent xmlns:mc="http://schemas.openxmlformats.org/markup-compatibility/2006">
              <mc:Choice xmlns:v="urn:schemas-microsoft-com:vml" Requires="v">
                <p:oleObj name="方程式" r:id="rId2" imgW="1054080" imgH="164880" progId="Equation.3">
                  <p:embed/>
                </p:oleObj>
              </mc:Choice>
              <mc:Fallback>
                <p:oleObj name="方程式" r:id="rId2" imgW="1054080" imgH="164880" progId="Equation.3">
                  <p:embed/>
                  <p:pic>
                    <p:nvPicPr>
                      <p:cNvPr id="3" name="物件 2"/>
                      <p:cNvPicPr>
                        <a:picLocks noChangeAspect="1" noChangeArrowheads="1"/>
                      </p:cNvPicPr>
                      <p:nvPr/>
                    </p:nvPicPr>
                    <p:blipFill>
                      <a:blip r:embed="rId3"/>
                      <a:srcRect/>
                      <a:stretch>
                        <a:fillRect/>
                      </a:stretch>
                    </p:blipFill>
                    <p:spPr bwMode="auto">
                      <a:xfrm>
                        <a:off x="1149756" y="5903180"/>
                        <a:ext cx="1700212" cy="2667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6" name="Picture 25" descr="New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643" y="2422733"/>
            <a:ext cx="1101914" cy="15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4"/>
          <p:cNvSpPr txBox="1">
            <a:spLocks noChangeArrowheads="1"/>
          </p:cNvSpPr>
          <p:nvPr/>
        </p:nvSpPr>
        <p:spPr bwMode="auto">
          <a:xfrm>
            <a:off x="952764" y="1203553"/>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既然牛頓力學所需要的絕對時間假設證實為誤，牛頓力學必須重新改寫！</a:t>
            </a:r>
          </a:p>
        </p:txBody>
      </p:sp>
      <p:pic>
        <p:nvPicPr>
          <p:cNvPr id="9" name="Picture 8" descr="http://www.library.usyd.edu.au/libraries/rare/modernity/images/newton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764" y="1655717"/>
            <a:ext cx="1583021" cy="22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057080" y="4147882"/>
            <a:ext cx="3024336" cy="369332"/>
          </a:xfrm>
          <a:prstGeom prst="rect">
            <a:avLst/>
          </a:prstGeom>
          <a:noFill/>
        </p:spPr>
        <p:txBody>
          <a:bodyPr wrap="square" rtlCol="0">
            <a:spAutoFit/>
          </a:bodyPr>
          <a:lstStyle/>
          <a:p>
            <a:r>
              <a:rPr lang="zh-TW" altLang="en-US" dirty="0"/>
              <a:t>相對論的動量：</a:t>
            </a:r>
          </a:p>
        </p:txBody>
      </p:sp>
      <p:sp>
        <p:nvSpPr>
          <p:cNvPr id="11" name="文字方塊 10"/>
          <p:cNvSpPr txBox="1"/>
          <p:nvPr/>
        </p:nvSpPr>
        <p:spPr>
          <a:xfrm>
            <a:off x="2853093" y="4600559"/>
            <a:ext cx="3976205" cy="369332"/>
          </a:xfrm>
          <a:prstGeom prst="rect">
            <a:avLst/>
          </a:prstGeom>
          <a:noFill/>
        </p:spPr>
        <p:txBody>
          <a:bodyPr wrap="square" rtlCol="0">
            <a:spAutoFit/>
          </a:bodyPr>
          <a:lstStyle/>
          <a:p>
            <a:r>
              <a:rPr lang="zh-TW" altLang="en-US" dirty="0"/>
              <a:t>如此定義的動量滿足動量守恆定律</a:t>
            </a:r>
          </a:p>
        </p:txBody>
      </p:sp>
      <mc:AlternateContent xmlns:mc="http://schemas.openxmlformats.org/markup-compatibility/2006" xmlns:a14="http://schemas.microsoft.com/office/drawing/2010/main">
        <mc:Choice Requires="a14">
          <p:sp>
            <p:nvSpPr>
              <p:cNvPr id="12" name="矩形 11"/>
              <p:cNvSpPr/>
              <p:nvPr/>
            </p:nvSpPr>
            <p:spPr>
              <a:xfrm>
                <a:off x="2741085" y="5039084"/>
                <a:ext cx="4665380" cy="369332"/>
              </a:xfrm>
              <a:prstGeom prst="rect">
                <a:avLst/>
              </a:prstGeom>
            </p:spPr>
            <p:txBody>
              <a:bodyPr wrap="none">
                <a:spAutoFit/>
              </a:bodyPr>
              <a:lstStyle/>
              <a:p>
                <a:r>
                  <a:rPr lang="zh-TW" altLang="en-US" dirty="0"/>
                  <a:t>（牛頓定義下的動量</a:t>
                </a:r>
                <a14:m>
                  <m:oMath xmlns:m="http://schemas.openxmlformats.org/officeDocument/2006/math">
                    <m:r>
                      <a:rPr lang="en-US" altLang="zh-TW" b="0" i="1" smtClean="0">
                        <a:latin typeface="Cambria Math"/>
                      </a:rPr>
                      <m:t>𝑚𝑣</m:t>
                    </m:r>
                  </m:oMath>
                </a14:m>
                <a:r>
                  <a:rPr lang="zh-TW" altLang="en-US" dirty="0"/>
                  <a:t>在高速時即不守恆）</a:t>
                </a:r>
              </a:p>
            </p:txBody>
          </p:sp>
        </mc:Choice>
        <mc:Fallback xmlns="">
          <p:sp>
            <p:nvSpPr>
              <p:cNvPr id="12" name="矩形 11"/>
              <p:cNvSpPr>
                <a:spLocks noRot="1" noChangeAspect="1" noMove="1" noResize="1" noEditPoints="1" noAdjustHandles="1" noChangeArrowheads="1" noChangeShapeType="1" noTextEdit="1"/>
              </p:cNvSpPr>
              <p:nvPr/>
            </p:nvSpPr>
            <p:spPr>
              <a:xfrm>
                <a:off x="2741085" y="5039084"/>
                <a:ext cx="4665380" cy="369332"/>
              </a:xfrm>
              <a:prstGeom prst="rect">
                <a:avLst/>
              </a:prstGeom>
              <a:blipFill>
                <a:blip r:embed="rId7"/>
                <a:stretch>
                  <a:fillRect l="-1359" t="-6667" b="-23333"/>
                </a:stretch>
              </a:blipFill>
            </p:spPr>
            <p:txBody>
              <a:bodyPr/>
              <a:lstStyle/>
              <a:p>
                <a:r>
                  <a:rPr lang="en-TW">
                    <a:noFill/>
                  </a:rPr>
                  <a:t> </a:t>
                </a:r>
              </a:p>
            </p:txBody>
          </p:sp>
        </mc:Fallback>
      </mc:AlternateContent>
      <p:pic>
        <p:nvPicPr>
          <p:cNvPr id="13" name="圖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056" y="1844824"/>
            <a:ext cx="2369318" cy="20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a:off x="4081416" y="2796239"/>
            <a:ext cx="624194" cy="515662"/>
          </a:xfrm>
          <a:prstGeom prs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圖片 5" descr="eina15.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8542" y="2389024"/>
            <a:ext cx="1122054" cy="15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bwMode="auto">
              <a:xfrm>
                <a:off x="1057080" y="4583446"/>
                <a:ext cx="1684005" cy="911275"/>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anose="02020603050405020304" pitchFamily="18" charset="0"/>
                        </a:rPr>
                        <m:t>𝑝</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𝑚𝑣</m:t>
                          </m:r>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057080" y="4583446"/>
                <a:ext cx="1684005" cy="911275"/>
              </a:xfrm>
              <a:prstGeom prst="rect">
                <a:avLst/>
              </a:prstGeom>
              <a:blipFill>
                <a:blip r:embed="rId10"/>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5502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294" name="Text Box 7"/>
              <p:cNvSpPr txBox="1">
                <a:spLocks noChangeArrowheads="1"/>
              </p:cNvSpPr>
              <p:nvPr/>
            </p:nvSpPr>
            <p:spPr bwMode="auto">
              <a:xfrm>
                <a:off x="1079420" y="5115570"/>
                <a:ext cx="6911975" cy="458652"/>
              </a:xfrm>
              <a:prstGeom prst="rect">
                <a:avLst/>
              </a:prstGeom>
              <a:noFill/>
              <a:ln w="9525" algn="ctr">
                <a:noFill/>
                <a:miter lim="800000"/>
                <a:headEnd/>
                <a:tailEnd/>
              </a:ln>
            </p:spPr>
            <p:txBody>
              <a:bodyPr>
                <a:spAutoFit/>
              </a:bodyPr>
              <a:lstStyle/>
              <a:p>
                <a:pPr>
                  <a:lnSpc>
                    <a:spcPct val="150000"/>
                  </a:lnSpc>
                  <a:spcBef>
                    <a:spcPct val="50000"/>
                  </a:spcBef>
                  <a:defRPr/>
                </a:pPr>
                <a:r>
                  <a:rPr lang="zh-TW" altLang="en-US" dirty="0">
                    <a:latin typeface="+mn-lt"/>
                  </a:rPr>
                  <a:t>當速度等於光速 </a:t>
                </a:r>
                <a14:m>
                  <m:oMath xmlns:m="http://schemas.openxmlformats.org/officeDocument/2006/math">
                    <m:r>
                      <a:rPr lang="en-US" altLang="zh-TW" b="0" i="1" smtClean="0">
                        <a:latin typeface="Cambria Math"/>
                      </a:rPr>
                      <m:t>𝑣</m:t>
                    </m:r>
                    <m:r>
                      <a:rPr lang="en-US" altLang="zh-TW" b="0" i="1" smtClean="0">
                        <a:latin typeface="Cambria Math"/>
                      </a:rPr>
                      <m:t>=</m:t>
                    </m:r>
                    <m:r>
                      <a:rPr lang="en-US" altLang="zh-TW" b="0" i="1" smtClean="0">
                        <a:latin typeface="Cambria Math"/>
                      </a:rPr>
                      <m:t>𝑐</m:t>
                    </m:r>
                    <m:r>
                      <a:rPr lang="en-US" altLang="zh-TW" b="0" i="1" smtClean="0">
                        <a:latin typeface="Cambria Math"/>
                      </a:rPr>
                      <m:t> </m:t>
                    </m:r>
                  </m:oMath>
                </a14:m>
                <a:r>
                  <a:rPr lang="zh-TW" altLang="en-US" dirty="0">
                    <a:latin typeface="+mn-lt"/>
                  </a:rPr>
                  <a:t>時，物體的能量是無限大，</a:t>
                </a:r>
                <a:endParaRPr lang="en-US" altLang="zh-TW" dirty="0">
                  <a:latin typeface="+mn-lt"/>
                </a:endParaRPr>
              </a:p>
            </p:txBody>
          </p:sp>
        </mc:Choice>
        <mc:Fallback xmlns="">
          <p:sp>
            <p:nvSpPr>
              <p:cNvPr id="12294" name="Text Box 7"/>
              <p:cNvSpPr txBox="1">
                <a:spLocks noRot="1" noChangeAspect="1" noMove="1" noResize="1" noEditPoints="1" noAdjustHandles="1" noChangeArrowheads="1" noChangeShapeType="1" noTextEdit="1"/>
              </p:cNvSpPr>
              <p:nvPr/>
            </p:nvSpPr>
            <p:spPr bwMode="auto">
              <a:xfrm>
                <a:off x="1079420" y="5115570"/>
                <a:ext cx="6911975" cy="458652"/>
              </a:xfrm>
              <a:prstGeom prst="rect">
                <a:avLst/>
              </a:prstGeom>
              <a:blipFill>
                <a:blip r:embed="rId2"/>
                <a:stretch>
                  <a:fillRect l="-549" b="-18919"/>
                </a:stretch>
              </a:blipFill>
              <a:ln w="9525" algn="ctr">
                <a:noFill/>
                <a:miter lim="800000"/>
                <a:headEnd/>
                <a:tailEnd/>
              </a:ln>
            </p:spPr>
            <p:txBody>
              <a:bodyPr/>
              <a:lstStyle/>
              <a:p>
                <a:r>
                  <a:rPr lang="en-TW">
                    <a:noFill/>
                  </a:rPr>
                  <a:t> </a:t>
                </a:r>
              </a:p>
            </p:txBody>
          </p:sp>
        </mc:Fallback>
      </mc:AlternateContent>
      <p:sp>
        <p:nvSpPr>
          <p:cNvPr id="12295" name="Text Box 8"/>
          <p:cNvSpPr txBox="1">
            <a:spLocks noChangeArrowheads="1"/>
          </p:cNvSpPr>
          <p:nvPr/>
        </p:nvSpPr>
        <p:spPr bwMode="auto">
          <a:xfrm>
            <a:off x="1079420" y="4221407"/>
            <a:ext cx="6769100" cy="369332"/>
          </a:xfrm>
          <a:prstGeom prst="rect">
            <a:avLst/>
          </a:prstGeom>
          <a:noFill/>
          <a:ln w="9525" algn="ctr">
            <a:noFill/>
            <a:miter lim="800000"/>
            <a:headEnd/>
            <a:tailEnd/>
          </a:ln>
        </p:spPr>
        <p:txBody>
          <a:bodyPr>
            <a:spAutoFit/>
          </a:bodyPr>
          <a:lstStyle/>
          <a:p>
            <a:pPr>
              <a:spcBef>
                <a:spcPct val="50000"/>
              </a:spcBef>
              <a:defRPr/>
            </a:pPr>
            <a:r>
              <a:rPr lang="zh-TW" altLang="en-US" dirty="0">
                <a:latin typeface="Arial" charset="0"/>
              </a:rPr>
              <a:t>當物體靜止時，它的質量對應一個不為零的能量</a:t>
            </a:r>
            <a:r>
              <a:rPr lang="en-US" altLang="zh-TW" dirty="0">
                <a:latin typeface="Arial" charset="0"/>
              </a:rPr>
              <a:t> </a:t>
            </a:r>
          </a:p>
        </p:txBody>
      </p:sp>
      <p:pic>
        <p:nvPicPr>
          <p:cNvPr id="198663" name="Picture 11" descr="F37_14"/>
          <p:cNvPicPr>
            <a:picLocks noChangeAspect="1" noChangeArrowheads="1"/>
          </p:cNvPicPr>
          <p:nvPr/>
        </p:nvPicPr>
        <p:blipFill>
          <a:blip r:embed="rId3">
            <a:extLst>
              <a:ext uri="{28A0092B-C50C-407E-A947-70E740481C1C}">
                <a14:useLocalDpi xmlns:a14="http://schemas.microsoft.com/office/drawing/2010/main" val="0"/>
              </a:ext>
            </a:extLst>
          </a:blip>
          <a:srcRect b="10220"/>
          <a:stretch>
            <a:fillRect/>
          </a:stretch>
        </p:blipFill>
        <p:spPr bwMode="auto">
          <a:xfrm>
            <a:off x="1159794" y="1233240"/>
            <a:ext cx="25384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4" name="Rectangle 13"/>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pitchFamily="34" charset="0"/>
            </a:endParaRPr>
          </a:p>
        </p:txBody>
      </p:sp>
      <p:sp>
        <p:nvSpPr>
          <p:cNvPr id="11" name="文字方塊 10"/>
          <p:cNvSpPr txBox="1"/>
          <p:nvPr/>
        </p:nvSpPr>
        <p:spPr>
          <a:xfrm>
            <a:off x="3922225" y="2822344"/>
            <a:ext cx="4466199" cy="369332"/>
          </a:xfrm>
          <a:prstGeom prst="rect">
            <a:avLst/>
          </a:prstGeom>
          <a:noFill/>
        </p:spPr>
        <p:txBody>
          <a:bodyPr wrap="square" rtlCol="0">
            <a:spAutoFit/>
          </a:bodyPr>
          <a:lstStyle/>
          <a:p>
            <a:r>
              <a:rPr lang="zh-TW" altLang="en-US" dirty="0"/>
              <a:t>如此定義的動能才滿足能量守恆定律！</a:t>
            </a:r>
          </a:p>
        </p:txBody>
      </p:sp>
      <mc:AlternateContent xmlns:mc="http://schemas.openxmlformats.org/markup-compatibility/2006" xmlns:a14="http://schemas.microsoft.com/office/drawing/2010/main">
        <mc:Choice Requires="a14">
          <p:sp>
            <p:nvSpPr>
              <p:cNvPr id="13" name="Text Box 20"/>
              <p:cNvSpPr txBox="1">
                <a:spLocks noChangeArrowheads="1"/>
              </p:cNvSpPr>
              <p:nvPr/>
            </p:nvSpPr>
            <p:spPr bwMode="auto">
              <a:xfrm>
                <a:off x="1079420" y="4633281"/>
                <a:ext cx="7957076" cy="4834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None/>
                </a:pPr>
                <a:r>
                  <a:rPr kumimoji="0" lang="zh-TW" altLang="en-US" sz="1800" dirty="0">
                    <a:solidFill>
                      <a:srgbClr val="FF0000"/>
                    </a:solidFill>
                  </a:rPr>
                  <a:t>速度遠小於光速時，相對論的動能</a:t>
                </a:r>
                <a14:m>
                  <m:oMath xmlns:m="http://schemas.openxmlformats.org/officeDocument/2006/math">
                    <m:r>
                      <a:rPr lang="en-US" altLang="zh-TW" sz="1800" i="1" smtClean="0">
                        <a:solidFill>
                          <a:srgbClr val="FF0000"/>
                        </a:solidFill>
                        <a:latin typeface="Cambria Math"/>
                        <a:cs typeface="Times New Roman" panose="02020603050405020304" pitchFamily="18" charset="0"/>
                      </a:rPr>
                      <m:t>𝐸</m:t>
                    </m:r>
                    <m:r>
                      <a:rPr lang="en-US" altLang="zh-TW" sz="1800" b="0" i="1" smtClean="0">
                        <a:solidFill>
                          <a:srgbClr val="FF0000"/>
                        </a:solidFill>
                        <a:latin typeface="Cambria Math" panose="02040503050406030204" pitchFamily="18" charset="0"/>
                        <a:cs typeface="Times New Roman" panose="02020603050405020304" pitchFamily="18" charset="0"/>
                      </a:rPr>
                      <m:t>−</m:t>
                    </m:r>
                    <m:r>
                      <a:rPr lang="en-US" altLang="zh-TW" sz="1800" i="1">
                        <a:solidFill>
                          <a:srgbClr val="FF0000"/>
                        </a:solidFill>
                        <a:latin typeface="Cambria Math"/>
                        <a:cs typeface="Times New Roman" panose="02020603050405020304" pitchFamily="18" charset="0"/>
                      </a:rPr>
                      <m:t>𝑚</m:t>
                    </m:r>
                    <m:sSup>
                      <m:sSupPr>
                        <m:ctrlPr>
                          <a:rPr lang="en-US" altLang="zh-TW" sz="1800" i="1">
                            <a:solidFill>
                              <a:srgbClr val="FF0000"/>
                            </a:solidFill>
                            <a:latin typeface="Cambria Math" panose="02040503050406030204" pitchFamily="18" charset="0"/>
                            <a:cs typeface="Times New Roman" panose="02020603050405020304" pitchFamily="18" charset="0"/>
                          </a:rPr>
                        </m:ctrlPr>
                      </m:sSupPr>
                      <m:e>
                        <m:r>
                          <a:rPr lang="en-US" altLang="zh-TW" sz="1800" i="1">
                            <a:solidFill>
                              <a:srgbClr val="FF0000"/>
                            </a:solidFill>
                            <a:latin typeface="Cambria Math"/>
                            <a:cs typeface="Times New Roman" panose="02020603050405020304" pitchFamily="18" charset="0"/>
                          </a:rPr>
                          <m:t>𝑐</m:t>
                        </m:r>
                      </m:e>
                      <m:sup>
                        <m:r>
                          <a:rPr lang="en-US" altLang="zh-TW" sz="1800" i="1">
                            <a:solidFill>
                              <a:srgbClr val="FF0000"/>
                            </a:solidFill>
                            <a:latin typeface="Cambria Math"/>
                            <a:cs typeface="Times New Roman" panose="02020603050405020304" pitchFamily="18" charset="0"/>
                          </a:rPr>
                          <m:t>2</m:t>
                        </m:r>
                      </m:sup>
                    </m:sSup>
                  </m:oMath>
                </a14:m>
                <a:r>
                  <a:rPr kumimoji="0" lang="zh-TW" altLang="en-US" sz="1800" dirty="0">
                    <a:solidFill>
                      <a:srgbClr val="FF0000"/>
                    </a:solidFill>
                  </a:rPr>
                  <a:t>會趨近牛頓力學中的動能</a:t>
                </a:r>
                <a14:m>
                  <m:oMath xmlns:m="http://schemas.openxmlformats.org/officeDocument/2006/math">
                    <m:r>
                      <a:rPr lang="zh-TW" altLang="en-US" sz="1800" b="0" i="1" smtClean="0">
                        <a:solidFill>
                          <a:srgbClr val="FF0000"/>
                        </a:solidFill>
                        <a:latin typeface="Cambria Math"/>
                      </a:rPr>
                      <m:t> </m:t>
                    </m:r>
                    <m:f>
                      <m:fPr>
                        <m:ctrlPr>
                          <a:rPr lang="en-US" altLang="zh-TW" sz="1800" i="1">
                            <a:solidFill>
                              <a:srgbClr val="FF0000"/>
                            </a:solidFill>
                            <a:latin typeface="Cambria Math" panose="02040503050406030204" pitchFamily="18" charset="0"/>
                          </a:rPr>
                        </m:ctrlPr>
                      </m:fPr>
                      <m:num>
                        <m:r>
                          <a:rPr lang="en-US" altLang="zh-TW" sz="1800" i="1">
                            <a:solidFill>
                              <a:srgbClr val="FF0000"/>
                            </a:solidFill>
                            <a:latin typeface="Cambria Math"/>
                          </a:rPr>
                          <m:t>1</m:t>
                        </m:r>
                      </m:num>
                      <m:den>
                        <m:r>
                          <a:rPr lang="en-US" altLang="zh-TW" sz="1800" i="1">
                            <a:solidFill>
                              <a:srgbClr val="FF0000"/>
                            </a:solidFill>
                            <a:latin typeface="Cambria Math"/>
                          </a:rPr>
                          <m:t>2</m:t>
                        </m:r>
                      </m:den>
                    </m:f>
                    <m:r>
                      <a:rPr lang="en-US" altLang="zh-TW" sz="1800" i="1">
                        <a:solidFill>
                          <a:srgbClr val="FF0000"/>
                        </a:solidFill>
                        <a:latin typeface="Cambria Math"/>
                      </a:rPr>
                      <m:t>𝑚</m:t>
                    </m:r>
                    <m:sSup>
                      <m:sSupPr>
                        <m:ctrlPr>
                          <a:rPr lang="en-US" altLang="zh-TW" sz="1800" i="1">
                            <a:solidFill>
                              <a:srgbClr val="FF0000"/>
                            </a:solidFill>
                            <a:latin typeface="Cambria Math" panose="02040503050406030204" pitchFamily="18" charset="0"/>
                          </a:rPr>
                        </m:ctrlPr>
                      </m:sSupPr>
                      <m:e>
                        <m:r>
                          <a:rPr lang="en-US" altLang="zh-TW" sz="1800" i="1">
                            <a:solidFill>
                              <a:srgbClr val="FF0000"/>
                            </a:solidFill>
                            <a:latin typeface="Cambria Math"/>
                          </a:rPr>
                          <m:t>𝑣</m:t>
                        </m:r>
                      </m:e>
                      <m:sup>
                        <m:r>
                          <a:rPr lang="en-US" altLang="zh-TW" sz="1800" i="1">
                            <a:solidFill>
                              <a:srgbClr val="FF0000"/>
                            </a:solidFill>
                            <a:latin typeface="Cambria Math"/>
                          </a:rPr>
                          <m:t>2</m:t>
                        </m:r>
                      </m:sup>
                    </m:sSup>
                    <m:r>
                      <a:rPr lang="en-US" altLang="zh-TW" sz="1800" i="1">
                        <a:solidFill>
                          <a:srgbClr val="FF0000"/>
                        </a:solidFill>
                        <a:latin typeface="Cambria Math"/>
                      </a:rPr>
                      <m:t> </m:t>
                    </m:r>
                  </m:oMath>
                </a14:m>
                <a:r>
                  <a:rPr kumimoji="0" lang="zh-TW" altLang="en-US" sz="1800" dirty="0">
                    <a:solidFill>
                      <a:srgbClr val="FF0000"/>
                    </a:solidFill>
                  </a:rPr>
                  <a:t>。</a:t>
                </a:r>
              </a:p>
            </p:txBody>
          </p:sp>
        </mc:Choice>
        <mc:Fallback xmlns="">
          <p:sp>
            <p:nvSpPr>
              <p:cNvPr id="13" name="Text Box 20"/>
              <p:cNvSpPr txBox="1">
                <a:spLocks noRot="1" noChangeAspect="1" noMove="1" noResize="1" noEditPoints="1" noAdjustHandles="1" noChangeArrowheads="1" noChangeShapeType="1" noTextEdit="1"/>
              </p:cNvSpPr>
              <p:nvPr/>
            </p:nvSpPr>
            <p:spPr bwMode="auto">
              <a:xfrm>
                <a:off x="1079420" y="4633281"/>
                <a:ext cx="7957076" cy="483466"/>
              </a:xfrm>
              <a:prstGeom prst="rect">
                <a:avLst/>
              </a:prstGeom>
              <a:blipFill>
                <a:blip r:embed="rId4"/>
                <a:stretch>
                  <a:fillRect l="-478" b="-51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32161" y="1723909"/>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32161" y="1723909"/>
                <a:ext cx="1739707" cy="992708"/>
              </a:xfrm>
              <a:prstGeom prst="rect">
                <a:avLst/>
              </a:prstGeom>
              <a:blipFill rotWithShape="1">
                <a:blip r:embed="rId12"/>
                <a:stretch>
                  <a:fillRect/>
                </a:stretch>
              </a:blipFill>
              <a:ln>
                <a:noFill/>
              </a:ln>
              <a:extLst/>
            </p:spPr>
            <p:txBody>
              <a:bodyPr/>
              <a:lstStyle/>
              <a:p>
                <a:r>
                  <a:rPr lang="zh-TW" altLang="en-US">
                    <a:noFill/>
                  </a:rPr>
                  <a:t> </a:t>
                </a:r>
              </a:p>
            </p:txBody>
          </p:sp>
        </mc:Fallback>
      </mc:AlternateContent>
      <p:sp>
        <p:nvSpPr>
          <p:cNvPr id="15" name="文字方塊 7"/>
          <p:cNvSpPr txBox="1">
            <a:spLocks noChangeArrowheads="1"/>
          </p:cNvSpPr>
          <p:nvPr/>
        </p:nvSpPr>
        <p:spPr bwMode="auto">
          <a:xfrm>
            <a:off x="3941976" y="1215413"/>
            <a:ext cx="4230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相對論也修改了能量的形式，</a:t>
            </a:r>
          </a:p>
        </p:txBody>
      </p:sp>
      <mc:AlternateContent xmlns:mc="http://schemas.openxmlformats.org/markup-compatibility/2006" xmlns:a14="http://schemas.microsoft.com/office/drawing/2010/main">
        <mc:Choice Requires="a14">
          <p:sp>
            <p:nvSpPr>
              <p:cNvPr id="16" name="文字方塊 15"/>
              <p:cNvSpPr txBox="1"/>
              <p:nvPr/>
            </p:nvSpPr>
            <p:spPr bwMode="auto">
              <a:xfrm>
                <a:off x="6156176" y="4199844"/>
                <a:ext cx="1119409" cy="369332"/>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6156176" y="4199844"/>
                <a:ext cx="1119409" cy="369332"/>
              </a:xfrm>
              <a:prstGeom prst="rect">
                <a:avLst/>
              </a:prstGeom>
              <a:blipFill>
                <a:blip r:embed="rId13"/>
                <a:stretch>
                  <a:fillRect/>
                </a:stretch>
              </a:blipFill>
              <a:ln>
                <a:noFill/>
              </a:ln>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081E3933-981E-EFCE-F598-1DC40B87EED4}"/>
              </a:ext>
            </a:extLst>
          </p:cNvPr>
          <p:cNvSpPr txBox="1"/>
          <p:nvPr/>
        </p:nvSpPr>
        <p:spPr>
          <a:xfrm>
            <a:off x="1079420" y="5713280"/>
            <a:ext cx="4572000" cy="369332"/>
          </a:xfrm>
          <a:prstGeom prst="rect">
            <a:avLst/>
          </a:prstGeom>
          <a:noFill/>
        </p:spPr>
        <p:txBody>
          <a:bodyPr wrap="square">
            <a:spAutoFit/>
          </a:bodyPr>
          <a:lstStyle/>
          <a:p>
            <a:r>
              <a:rPr lang="zh-TW" altLang="en-US" dirty="0">
                <a:latin typeface="+mn-lt"/>
              </a:rPr>
              <a:t>因此我們無法將物體的速度加大超過光速。</a:t>
            </a:r>
            <a:r>
              <a:rPr lang="en-US" altLang="zh-TW" dirty="0">
                <a:latin typeface="+mn-lt"/>
              </a:rPr>
              <a:t> </a:t>
            </a:r>
            <a:endParaRPr lang="en-TW" dirty="0"/>
          </a:p>
        </p:txBody>
      </p:sp>
    </p:spTree>
    <p:extLst>
      <p:ext uri="{BB962C8B-B14F-4D97-AF65-F5344CB8AC3E}">
        <p14:creationId xmlns:p14="http://schemas.microsoft.com/office/powerpoint/2010/main" val="155904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ppt_x"/>
                                          </p:val>
                                        </p:tav>
                                        <p:tav tm="100000">
                                          <p:val>
                                            <p:strVal val="#ppt_x"/>
                                          </p:val>
                                        </p:tav>
                                      </p:tavLst>
                                    </p:anim>
                                    <p:anim calcmode="lin" valueType="num">
                                      <p:cBhvr additive="base">
                                        <p:cTn id="8" dur="500" fill="hold"/>
                                        <p:tgtEl>
                                          <p:spTgt spid="122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4"/>
                                        </p:tgtEl>
                                        <p:attrNameLst>
                                          <p:attrName>style.visibility</p:attrName>
                                        </p:attrNameLst>
                                      </p:cBhvr>
                                      <p:to>
                                        <p:strVal val="visible"/>
                                      </p:to>
                                    </p:set>
                                    <p:anim calcmode="lin" valueType="num">
                                      <p:cBhvr additive="base">
                                        <p:cTn id="21" dur="500" fill="hold"/>
                                        <p:tgtEl>
                                          <p:spTgt spid="12294"/>
                                        </p:tgtEl>
                                        <p:attrNameLst>
                                          <p:attrName>ppt_x</p:attrName>
                                        </p:attrNameLst>
                                      </p:cBhvr>
                                      <p:tavLst>
                                        <p:tav tm="0">
                                          <p:val>
                                            <p:strVal val="#ppt_x"/>
                                          </p:val>
                                        </p:tav>
                                        <p:tav tm="100000">
                                          <p:val>
                                            <p:strVal val="#ppt_x"/>
                                          </p:val>
                                        </p:tav>
                                      </p:tavLst>
                                    </p:anim>
                                    <p:anim calcmode="lin" valueType="num">
                                      <p:cBhvr additive="base">
                                        <p:cTn id="22" dur="500" fill="hold"/>
                                        <p:tgtEl>
                                          <p:spTgt spid="1229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3" grpId="0"/>
      <p:bldP spid="16"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D4774-AD3D-DC2A-4D84-98A012FB1907}"/>
              </a:ext>
            </a:extLst>
          </p:cNvPr>
          <p:cNvPicPr>
            <a:picLocks noChangeAspect="1"/>
          </p:cNvPicPr>
          <p:nvPr/>
        </p:nvPicPr>
        <p:blipFill>
          <a:blip r:embed="rId2"/>
          <a:stretch>
            <a:fillRect/>
          </a:stretch>
        </p:blipFill>
        <p:spPr>
          <a:xfrm>
            <a:off x="881742" y="1151278"/>
            <a:ext cx="7687129" cy="4981122"/>
          </a:xfrm>
          <a:prstGeom prst="rect">
            <a:avLst/>
          </a:prstGeom>
        </p:spPr>
      </p:pic>
      <p:sp>
        <p:nvSpPr>
          <p:cNvPr id="3" name="Text Box 35">
            <a:extLst>
              <a:ext uri="{FF2B5EF4-FFF2-40B4-BE49-F238E27FC236}">
                <a16:creationId xmlns:a16="http://schemas.microsoft.com/office/drawing/2014/main" id="{072876B5-3B09-87AD-BFCF-1D9C33AA81EC}"/>
              </a:ext>
            </a:extLst>
          </p:cNvPr>
          <p:cNvSpPr txBox="1">
            <a:spLocks noChangeArrowheads="1"/>
          </p:cNvSpPr>
          <p:nvPr/>
        </p:nvSpPr>
        <p:spPr bwMode="auto">
          <a:xfrm>
            <a:off x="774699" y="667429"/>
            <a:ext cx="7794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看來動量得重新定義，使動量守恆定律在羅倫茲轉換前後都是正確的！</a:t>
            </a:r>
          </a:p>
        </p:txBody>
      </p:sp>
    </p:spTree>
    <p:extLst>
      <p:ext uri="{BB962C8B-B14F-4D97-AF65-F5344CB8AC3E}">
        <p14:creationId xmlns:p14="http://schemas.microsoft.com/office/powerpoint/2010/main" val="102259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00709" name="Rectangle 14"/>
          <p:cNvSpPr>
            <a:spLocks noChangeArrowheads="1"/>
          </p:cNvSpPr>
          <p:nvPr/>
        </p:nvSpPr>
        <p:spPr bwMode="auto">
          <a:xfrm>
            <a:off x="0" y="2889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00713" name="文字方塊 14"/>
          <p:cNvSpPr txBox="1">
            <a:spLocks noChangeArrowheads="1"/>
          </p:cNvSpPr>
          <p:nvPr/>
        </p:nvSpPr>
        <p:spPr bwMode="auto">
          <a:xfrm>
            <a:off x="1622051" y="3135309"/>
            <a:ext cx="438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代入上式，這就是質量的現代定義！</a:t>
            </a:r>
          </a:p>
        </p:txBody>
      </p:sp>
      <p:sp>
        <p:nvSpPr>
          <p:cNvPr id="16" name="文字方塊 4"/>
          <p:cNvSpPr txBox="1">
            <a:spLocks noChangeArrowheads="1"/>
          </p:cNvSpPr>
          <p:nvPr/>
        </p:nvSpPr>
        <p:spPr bwMode="auto">
          <a:xfrm>
            <a:off x="1622051" y="2733767"/>
            <a:ext cx="568625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cs typeface="Times New Roman" pitchFamily="18" charset="0"/>
              </a:rPr>
              <a:t>動量越大，能量就越大。這兩個量都可以直接測量。</a:t>
            </a:r>
          </a:p>
        </p:txBody>
      </p:sp>
      <p:pic>
        <p:nvPicPr>
          <p:cNvPr id="17" name="Picture 2" descr="&amp;lt;strong&amp;gt;Figure 2.&amp;lt;/strong&amp;gt; 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 The event could also be due to known standard model background processes.&amp;lt;br /&amp;gt;&amp;lt;a href=&amp;quot;https://cdsweb.cern.ch/record/1459462/&amp;quot;&amp;gt;DOWNLOAD high-resolution images&amp;lt;/a&amp;g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223" y="3612862"/>
            <a:ext cx="4484256" cy="286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1940"/>
            <a:ext cx="4478904" cy="287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E1F4FCF-9167-D14E-9354-C2CA7165B2A8}"/>
                  </a:ext>
                </a:extLst>
              </p:cNvPr>
              <p:cNvSpPr txBox="1"/>
              <p:nvPr/>
            </p:nvSpPr>
            <p:spPr>
              <a:xfrm>
                <a:off x="1694654" y="935344"/>
                <a:ext cx="5414624" cy="95507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d>
                            <m:dPr>
                              <m:ctrlPr>
                                <a:rPr kumimoji="1"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𝐸</m:t>
                                  </m:r>
                                </m:num>
                                <m:den>
                                  <m:r>
                                    <a:rPr lang="en-US" altLang="zh-TW" i="1">
                                      <a:latin typeface="Cambria Math" panose="02040503050406030204" pitchFamily="18" charset="0"/>
                                      <a:cs typeface="Times New Roman" pitchFamily="18" charset="0"/>
                                    </a:rPr>
                                    <m:t>𝑐</m:t>
                                  </m:r>
                                </m:den>
                              </m:f>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𝑥</m:t>
                          </m:r>
                        </m:sub>
                        <m:sup>
                          <m:r>
                            <a:rPr kumimoji="1" lang="en-US" altLang="zh-TW" b="0" i="1" smtClean="0">
                              <a:latin typeface="Cambria Math" panose="02040503050406030204" pitchFamily="18" charset="0"/>
                              <a:cs typeface="Times New Roman" pitchFamily="18" charset="0"/>
                            </a:rPr>
                            <m:t>2</m:t>
                          </m:r>
                        </m:sup>
                      </m:sSubSup>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d>
                            <m:dPr>
                              <m:ctrlPr>
                                <a:rPr kumimoji="1"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num>
                                <m:den>
                                  <m:rad>
                                    <m:radPr>
                                      <m:degHide m:val="on"/>
                                      <m:ctrlPr>
                                        <a:rPr lang="en-US" altLang="zh-TW" i="1">
                                          <a:latin typeface="Cambria Math" panose="02040503050406030204" pitchFamily="18" charset="0"/>
                                          <a:cs typeface="Times New Roman" panose="02020603050405020304" pitchFamily="18" charset="0"/>
                                        </a:rPr>
                                      </m:ctrlPr>
                                    </m:radPr>
                                    <m:deg/>
                                    <m:e>
                                      <m:r>
                                        <a:rPr lang="en-US" altLang="zh-TW" i="1">
                                          <a:latin typeface="Cambria Math"/>
                                          <a:cs typeface="Times New Roman" panose="02020603050405020304" pitchFamily="18" charset="0"/>
                                        </a:rPr>
                                        <m:t>1−</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𝑢</m:t>
                                                  </m:r>
                                                </m:num>
                                                <m:den>
                                                  <m:r>
                                                    <a:rPr lang="en-US" altLang="zh-TW" i="1">
                                                      <a:latin typeface="Cambria Math"/>
                                                      <a:cs typeface="Times New Roman" panose="02020603050405020304" pitchFamily="18" charset="0"/>
                                                    </a:rPr>
                                                    <m:t>𝑐</m:t>
                                                  </m:r>
                                                </m:den>
                                              </m:f>
                                            </m:e>
                                          </m:d>
                                        </m:e>
                                        <m:sup>
                                          <m:r>
                                            <a:rPr lang="en-US" altLang="zh-TW" i="1">
                                              <a:latin typeface="Cambria Math"/>
                                              <a:cs typeface="Times New Roman" panose="02020603050405020304" pitchFamily="18" charset="0"/>
                                            </a:rPr>
                                            <m:t>2</m:t>
                                          </m:r>
                                        </m:sup>
                                      </m:sSup>
                                    </m:e>
                                  </m:rad>
                                </m:den>
                              </m:f>
                            </m:e>
                          </m:d>
                        </m:e>
                        <m:sup>
                          <m:r>
                            <a:rPr kumimoji="1" lang="en-US" altLang="zh-TW" b="0" i="1" smtClean="0">
                              <a:latin typeface="Cambria Math" panose="02040503050406030204" pitchFamily="18" charset="0"/>
                              <a:cs typeface="Times New Roman" pitchFamily="18" charset="0"/>
                            </a:rPr>
                            <m:t>2</m:t>
                          </m:r>
                        </m:sup>
                      </m:sSup>
                      <m:r>
                        <a:rPr lang="en-US" altLang="zh-TW"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d>
                            <m:dPr>
                              <m:ctrlPr>
                                <a:rPr lang="en-US" altLang="zh-TW"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b="0" i="1" smtClean="0">
                                          <a:latin typeface="Cambria Math" panose="02040503050406030204" pitchFamily="18" charset="0"/>
                                          <a:cs typeface="Times New Roman" panose="02020603050405020304" pitchFamily="18" charset="0"/>
                                        </a:rPr>
                                        <m:t>𝑢</m:t>
                                      </m:r>
                                    </m:e>
                                    <m:sup>
                                      <m:r>
                                        <a:rPr lang="en-US" altLang="zh-TW" i="1">
                                          <a:latin typeface="Cambria Math"/>
                                          <a:cs typeface="Times New Roman" panose="02020603050405020304" pitchFamily="18" charset="0"/>
                                        </a:rPr>
                                        <m:t>2</m:t>
                                      </m:r>
                                    </m:sup>
                                  </m:sSup>
                                </m:num>
                                <m:den>
                                  <m:rad>
                                    <m:radPr>
                                      <m:degHide m:val="on"/>
                                      <m:ctrlPr>
                                        <a:rPr lang="en-US" altLang="zh-TW" i="1">
                                          <a:latin typeface="Cambria Math" panose="02040503050406030204" pitchFamily="18" charset="0"/>
                                          <a:cs typeface="Times New Roman" panose="02020603050405020304" pitchFamily="18" charset="0"/>
                                        </a:rPr>
                                      </m:ctrlPr>
                                    </m:radPr>
                                    <m:deg/>
                                    <m:e>
                                      <m:r>
                                        <a:rPr lang="en-US" altLang="zh-TW" i="1">
                                          <a:latin typeface="Cambria Math"/>
                                          <a:cs typeface="Times New Roman" panose="02020603050405020304" pitchFamily="18" charset="0"/>
                                        </a:rPr>
                                        <m:t>1−</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𝑢</m:t>
                                                  </m:r>
                                                </m:num>
                                                <m:den>
                                                  <m:r>
                                                    <a:rPr lang="en-US" altLang="zh-TW" i="1">
                                                      <a:latin typeface="Cambria Math"/>
                                                      <a:cs typeface="Times New Roman" panose="02020603050405020304" pitchFamily="18" charset="0"/>
                                                    </a:rPr>
                                                    <m:t>𝑐</m:t>
                                                  </m:r>
                                                </m:den>
                                              </m:f>
                                            </m:e>
                                          </m:d>
                                        </m:e>
                                        <m:sup>
                                          <m:r>
                                            <a:rPr lang="en-US" altLang="zh-TW" i="1">
                                              <a:latin typeface="Cambria Math"/>
                                              <a:cs typeface="Times New Roman" panose="02020603050405020304" pitchFamily="18" charset="0"/>
                                            </a:rPr>
                                            <m:t>2</m:t>
                                          </m:r>
                                        </m:sup>
                                      </m:sSup>
                                    </m:e>
                                  </m:rad>
                                </m:den>
                              </m:f>
                            </m:e>
                          </m:d>
                        </m:e>
                        <m:sup>
                          <m:r>
                            <a:rPr lang="en-US" altLang="zh-TW" i="1">
                              <a:latin typeface="Cambria Math" panose="02040503050406030204" pitchFamily="18" charset="0"/>
                              <a:cs typeface="Times New Roman" pitchFamily="18" charset="0"/>
                            </a:rPr>
                            <m:t>2</m:t>
                          </m:r>
                        </m:sup>
                      </m:sSup>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b="0" i="1" smtClean="0">
                              <a:latin typeface="Cambria Math" panose="02040503050406030204" pitchFamily="18" charset="0"/>
                              <a:ea typeface="Cambria Math" panose="02040503050406030204" pitchFamily="18" charset="0"/>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𝑚</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sSup>
                        <m:sSupPr>
                          <m:ctrlPr>
                            <a:rPr lang="en-US" altLang="zh-TW" b="0" i="1" smtClean="0">
                              <a:latin typeface="Cambria Math" panose="02040503050406030204" pitchFamily="18" charset="0"/>
                              <a:ea typeface="Cambria Math" panose="02040503050406030204" pitchFamily="18" charset="0"/>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𝑐</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oMath>
                  </m:oMathPara>
                </a14:m>
                <a:endParaRPr kumimoji="1" lang="zh-TW" altLang="en-US" i="1"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8E1F4FCF-9167-D14E-9354-C2CA7165B2A8}"/>
                  </a:ext>
                </a:extLst>
              </p:cNvPr>
              <p:cNvSpPr txBox="1">
                <a:spLocks noRot="1" noChangeAspect="1" noMove="1" noResize="1" noEditPoints="1" noAdjustHandles="1" noChangeArrowheads="1" noChangeShapeType="1" noTextEdit="1"/>
              </p:cNvSpPr>
              <p:nvPr/>
            </p:nvSpPr>
            <p:spPr>
              <a:xfrm>
                <a:off x="1694654" y="935344"/>
                <a:ext cx="5414624" cy="955070"/>
              </a:xfrm>
              <a:prstGeom prst="rect">
                <a:avLst/>
              </a:prstGeom>
              <a:blipFill>
                <a:blip r:embed="rId4"/>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C395CB09-390B-7E4F-95E4-4FF05D6BC68E}"/>
                  </a:ext>
                </a:extLst>
              </p:cNvPr>
              <p:cNvSpPr txBox="1"/>
              <p:nvPr/>
            </p:nvSpPr>
            <p:spPr>
              <a:xfrm>
                <a:off x="1694654" y="2001447"/>
                <a:ext cx="1867306" cy="55585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itchFamily="18" charset="0"/>
                            </a:rPr>
                          </m:ctrlPr>
                        </m:fPr>
                        <m:num>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𝐸</m:t>
                              </m:r>
                            </m:e>
                            <m:sup>
                              <m:r>
                                <a:rPr kumimoji="1" lang="en-US" altLang="zh-TW" b="0" i="1" smtClean="0">
                                  <a:latin typeface="Cambria Math" panose="02040503050406030204" pitchFamily="18" charset="0"/>
                                  <a:cs typeface="Times New Roman" pitchFamily="18" charset="0"/>
                                </a:rPr>
                                <m:t>2</m:t>
                              </m:r>
                            </m:sup>
                          </m:sSup>
                        </m:num>
                        <m:den>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den>
                      </m:f>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d>
                            <m:dPr>
                              <m:begChr m:val="|"/>
                              <m:endChr m:val="|"/>
                              <m:ctrlPr>
                                <a:rPr kumimoji="1" lang="en-US" altLang="zh-TW" b="0" i="1" smtClean="0">
                                  <a:latin typeface="Cambria Math" panose="02040503050406030204" pitchFamily="18" charset="0"/>
                                  <a:cs typeface="Times New Roman" pitchFamily="18" charset="0"/>
                                </a:rPr>
                              </m:ctrlPr>
                            </m:d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𝑝</m:t>
                                  </m:r>
                                </m:e>
                              </m:acc>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𝑚</m:t>
                          </m:r>
                        </m:e>
                        <m:sup>
                          <m:r>
                            <a:rPr kumimoji="1" lang="en-US" altLang="zh-TW" b="0" i="1" smtClean="0">
                              <a:latin typeface="Cambria Math" panose="02040503050406030204" pitchFamily="18" charset="0"/>
                              <a:cs typeface="Times New Roman" pitchFamily="18" charset="0"/>
                            </a:rPr>
                            <m:t>2</m:t>
                          </m:r>
                        </m:sup>
                      </m:sSup>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oMath>
                  </m:oMathPara>
                </a14:m>
                <a:endParaRPr kumimoji="1" lang="zh-TW" altLang="en-US" dirty="0">
                  <a:latin typeface="Times New Roman" pitchFamily="18" charset="0"/>
                  <a:cs typeface="Times New Roman" pitchFamily="18" charset="0"/>
                </a:endParaRPr>
              </a:p>
            </p:txBody>
          </p:sp>
        </mc:Choice>
        <mc:Fallback xmlns="">
          <p:sp>
            <p:nvSpPr>
              <p:cNvPr id="11" name="文字方塊 10">
                <a:extLst>
                  <a:ext uri="{FF2B5EF4-FFF2-40B4-BE49-F238E27FC236}">
                    <a16:creationId xmlns:a16="http://schemas.microsoft.com/office/drawing/2014/main" id="{C395CB09-390B-7E4F-95E4-4FF05D6BC68E}"/>
                  </a:ext>
                </a:extLst>
              </p:cNvPr>
              <p:cNvSpPr txBox="1">
                <a:spLocks noRot="1" noChangeAspect="1" noMove="1" noResize="1" noEditPoints="1" noAdjustHandles="1" noChangeArrowheads="1" noChangeShapeType="1" noTextEdit="1"/>
              </p:cNvSpPr>
              <p:nvPr/>
            </p:nvSpPr>
            <p:spPr>
              <a:xfrm>
                <a:off x="1694654" y="2001447"/>
                <a:ext cx="1867306" cy="555858"/>
              </a:xfrm>
              <a:prstGeom prst="rect">
                <a:avLst/>
              </a:prstGeom>
              <a:blipFill>
                <a:blip r:embed="rId5"/>
                <a:stretch>
                  <a:fillRect b="-9091"/>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0E21A775-439F-56F3-C08E-9D35D75E38CD}"/>
              </a:ext>
            </a:extLst>
          </p:cNvPr>
          <p:cNvSpPr txBox="1"/>
          <p:nvPr/>
        </p:nvSpPr>
        <p:spPr>
          <a:xfrm>
            <a:off x="1622051" y="460726"/>
            <a:ext cx="3350489" cy="369332"/>
          </a:xfrm>
          <a:prstGeom prst="rect">
            <a:avLst/>
          </a:prstGeom>
          <a:noFill/>
        </p:spPr>
        <p:txBody>
          <a:bodyPr wrap="square" rtlCol="0">
            <a:spAutoFit/>
          </a:bodyPr>
          <a:lstStyle/>
          <a:p>
            <a:r>
              <a:rPr lang="en-US" dirty="0" err="1"/>
              <a:t>但什麼是基本粒子的質量呢</a:t>
            </a:r>
            <a:r>
              <a:rPr lang="en-US" dirty="0"/>
              <a:t>？</a:t>
            </a:r>
          </a:p>
        </p:txBody>
      </p:sp>
    </p:spTree>
    <p:extLst>
      <p:ext uri="{BB962C8B-B14F-4D97-AF65-F5344CB8AC3E}">
        <p14:creationId xmlns:p14="http://schemas.microsoft.com/office/powerpoint/2010/main" val="2900130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D34D84-EAC4-DEC9-E1BF-CFAF26D7B300}"/>
              </a:ext>
            </a:extLst>
          </p:cNvPr>
          <p:cNvSpPr txBox="1"/>
          <p:nvPr/>
        </p:nvSpPr>
        <p:spPr>
          <a:xfrm>
            <a:off x="3773214" y="1734207"/>
            <a:ext cx="1597572" cy="369332"/>
          </a:xfrm>
          <a:prstGeom prst="rect">
            <a:avLst/>
          </a:prstGeom>
          <a:noFill/>
        </p:spPr>
        <p:txBody>
          <a:bodyPr wrap="square" rtlCol="0">
            <a:spAutoFit/>
          </a:bodyPr>
          <a:lstStyle/>
          <a:p>
            <a:r>
              <a:rPr lang="en-US" dirty="0" err="1"/>
              <a:t>電子的故事</a:t>
            </a:r>
            <a:endParaRPr lang="en-US" dirty="0"/>
          </a:p>
        </p:txBody>
      </p:sp>
      <p:pic>
        <p:nvPicPr>
          <p:cNvPr id="5" name="Picture 8" descr="http://www.google.com/url?source=imglanding&amp;ct=img&amp;q=http://laboratorynews.files.wordpress.com/2010/11/electron.jpg&amp;sa=X&amp;ei=WsWEUIDyN4PZmAWQmICABQ&amp;ved=0CAwQ8wc&amp;usg=AFQjCNEz28Rbu36JFGofuKvyWvmTfIxB1w">
            <a:extLst>
              <a:ext uri="{FF2B5EF4-FFF2-40B4-BE49-F238E27FC236}">
                <a16:creationId xmlns:a16="http://schemas.microsoft.com/office/drawing/2014/main" id="{B138CD2E-4A44-AAEF-9525-26BE1A720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135" y="2367766"/>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30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6" descr="http://scitech.people.com.cn/mediafile/200504/20/F20050420085517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854" y="2445265"/>
            <a:ext cx="2569916" cy="357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descr="http://inside.mines.edu/~fsarazin/phgn310/ein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7" y="3573016"/>
            <a:ext cx="22701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http://pic.eslite.com/Upload/Product/200807/m/6335173728512500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23386"/>
          <a:stretch>
            <a:fillRect/>
          </a:stretch>
        </p:blipFill>
        <p:spPr bwMode="auto">
          <a:xfrm>
            <a:off x="754887" y="116334"/>
            <a:ext cx="3242137" cy="35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 descr="Albert Einstein E=mc2 Physical Formula On Blackboard">
            <a:hlinkClick r:id="rId6" tooltip="Download Albert Einstein E=mc2 Physical Formula On Blackboard for $6"/>
          </p:cNvPr>
          <p:cNvPicPr>
            <a:picLocks noChangeAspect="1" noChangeArrowheads="1"/>
          </p:cNvPicPr>
          <p:nvPr/>
        </p:nvPicPr>
        <p:blipFill>
          <a:blip r:embed="rId7">
            <a:extLst>
              <a:ext uri="{28A0092B-C50C-407E-A947-70E740481C1C}">
                <a14:useLocalDpi xmlns:a14="http://schemas.microsoft.com/office/drawing/2010/main" val="0"/>
              </a:ext>
            </a:extLst>
          </a:blip>
          <a:srcRect t="18144" b="16841"/>
          <a:stretch>
            <a:fillRect/>
          </a:stretch>
        </p:blipFill>
        <p:spPr bwMode="auto">
          <a:xfrm>
            <a:off x="3203848" y="4509120"/>
            <a:ext cx="23256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189" y="116772"/>
            <a:ext cx="4239419" cy="225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0"/>
          <p:cNvSpPr txBox="1">
            <a:spLocks noChangeArrowheads="1"/>
          </p:cNvSpPr>
          <p:nvPr/>
        </p:nvSpPr>
        <p:spPr bwMode="auto">
          <a:xfrm>
            <a:off x="2375955" y="6067811"/>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這個公式開啟了質量與能量互相轉換的可能！</a:t>
            </a:r>
            <a:endParaRPr lang="en-US" altLang="zh-TW" dirty="0">
              <a:latin typeface="+mn-lt"/>
            </a:endParaRPr>
          </a:p>
        </p:txBody>
      </p:sp>
      <p:sp>
        <p:nvSpPr>
          <p:cNvPr id="8" name="Text Box 10">
            <a:extLst>
              <a:ext uri="{FF2B5EF4-FFF2-40B4-BE49-F238E27FC236}">
                <a16:creationId xmlns:a16="http://schemas.microsoft.com/office/drawing/2014/main" id="{9BCC159A-C723-F94F-8E03-A3F4A9D84055}"/>
              </a:ext>
            </a:extLst>
          </p:cNvPr>
          <p:cNvSpPr txBox="1">
            <a:spLocks noChangeArrowheads="1"/>
          </p:cNvSpPr>
          <p:nvPr/>
        </p:nvSpPr>
        <p:spPr bwMode="auto">
          <a:xfrm>
            <a:off x="2391971" y="6437143"/>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質量與能量其實是互通的同一種物理量！</a:t>
            </a:r>
            <a:endParaRPr lang="en-US" altLang="zh-TW"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fill="hold"/>
                                        <p:tgtEl>
                                          <p:spTgt spid="144390"/>
                                        </p:tgtEl>
                                        <p:attrNameLst>
                                          <p:attrName>ppt_x</p:attrName>
                                        </p:attrNameLst>
                                      </p:cBhvr>
                                      <p:tavLst>
                                        <p:tav tm="0">
                                          <p:val>
                                            <p:strVal val="#ppt_x"/>
                                          </p:val>
                                        </p:tav>
                                        <p:tav tm="100000">
                                          <p:val>
                                            <p:strVal val="#ppt_x"/>
                                          </p:val>
                                        </p:tav>
                                      </p:tavLst>
                                    </p:anim>
                                    <p:anim calcmode="lin" valueType="num">
                                      <p:cBhvr additive="base">
                                        <p:cTn id="8" dur="500" fill="hold"/>
                                        <p:tgtEl>
                                          <p:spTgt spid="144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619250" y="2060575"/>
            <a:ext cx="5113338" cy="366713"/>
          </a:xfrm>
          <a:prstGeom prst="rect">
            <a:avLst/>
          </a:prstGeom>
          <a:noFill/>
          <a:ln w="9525" algn="ctr">
            <a:noFill/>
            <a:miter lim="800000"/>
            <a:headEnd/>
            <a:tailEnd/>
          </a:ln>
        </p:spPr>
        <p:txBody>
          <a:bodyPr>
            <a:spAutoFit/>
          </a:bodyPr>
          <a:lstStyle/>
          <a:p>
            <a:pPr>
              <a:spcBef>
                <a:spcPct val="50000"/>
              </a:spcBef>
              <a:defRPr/>
            </a:pPr>
            <a:r>
              <a:rPr lang="zh-TW" altLang="en-US" dirty="0">
                <a:latin typeface="+mn-lt"/>
              </a:rPr>
              <a:t>靜止的物體因為其質量，能量亦不為零</a:t>
            </a:r>
            <a:endParaRPr lang="en-US" altLang="zh-TW" dirty="0">
              <a:latin typeface="+mn-lt"/>
            </a:endParaRPr>
          </a:p>
        </p:txBody>
      </p:sp>
      <p:sp>
        <p:nvSpPr>
          <p:cNvPr id="16389" name="Text Box 6"/>
          <p:cNvSpPr txBox="1">
            <a:spLocks noChangeArrowheads="1"/>
          </p:cNvSpPr>
          <p:nvPr/>
        </p:nvSpPr>
        <p:spPr bwMode="auto">
          <a:xfrm>
            <a:off x="1619250" y="2565400"/>
            <a:ext cx="5076825" cy="366713"/>
          </a:xfrm>
          <a:prstGeom prst="rect">
            <a:avLst/>
          </a:prstGeom>
          <a:noFill/>
          <a:ln w="9525" algn="ctr">
            <a:noFill/>
            <a:miter lim="800000"/>
            <a:headEnd/>
            <a:tailEnd/>
          </a:ln>
        </p:spPr>
        <p:txBody>
          <a:bodyPr>
            <a:spAutoFit/>
          </a:bodyPr>
          <a:lstStyle/>
          <a:p>
            <a:pPr>
              <a:spcBef>
                <a:spcPct val="50000"/>
              </a:spcBef>
              <a:defRPr/>
            </a:pPr>
            <a:r>
              <a:rPr lang="zh-TW" altLang="en-US" dirty="0">
                <a:latin typeface="+mn-lt"/>
              </a:rPr>
              <a:t>這個公式暗示了能量與質量可以彼此互相轉換。</a:t>
            </a:r>
            <a:endParaRPr lang="en-US" altLang="zh-TW" dirty="0">
              <a:latin typeface="+mn-lt"/>
            </a:endParaRPr>
          </a:p>
        </p:txBody>
      </p:sp>
      <p:sp>
        <p:nvSpPr>
          <p:cNvPr id="134148" name="Text Box 7"/>
          <p:cNvSpPr txBox="1">
            <a:spLocks noChangeArrowheads="1"/>
          </p:cNvSpPr>
          <p:nvPr/>
        </p:nvSpPr>
        <p:spPr bwMode="auto">
          <a:xfrm>
            <a:off x="1042988" y="5842000"/>
            <a:ext cx="7939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質量是能量的一種形式，能量守恆蘊含質量可以轉換為其他形式的能量，</a:t>
            </a:r>
          </a:p>
        </p:txBody>
      </p:sp>
      <p:sp>
        <p:nvSpPr>
          <p:cNvPr id="134150" name="向右箭號 7"/>
          <p:cNvSpPr>
            <a:spLocks noChangeArrowheads="1"/>
          </p:cNvSpPr>
          <p:nvPr/>
        </p:nvSpPr>
        <p:spPr bwMode="auto">
          <a:xfrm>
            <a:off x="3635375" y="873125"/>
            <a:ext cx="757238" cy="395288"/>
          </a:xfrm>
          <a:prstGeom prst="rightArrow">
            <a:avLst>
              <a:gd name="adj1" fmla="val 50000"/>
              <a:gd name="adj2" fmla="val 50171"/>
            </a:avLst>
          </a:prstGeom>
          <a:solidFill>
            <a:srgbClr val="00B050"/>
          </a:solidFill>
          <a:ln w="9525">
            <a:noFill/>
            <a:round/>
            <a:headEnd/>
            <a:tailEnd/>
          </a:ln>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52" name="Line 16"/>
          <p:cNvSpPr>
            <a:spLocks noChangeShapeType="1"/>
          </p:cNvSpPr>
          <p:nvPr/>
        </p:nvSpPr>
        <p:spPr bwMode="auto">
          <a:xfrm flipH="1">
            <a:off x="11334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3" name="Line 17"/>
          <p:cNvSpPr>
            <a:spLocks noChangeShapeType="1"/>
          </p:cNvSpPr>
          <p:nvPr/>
        </p:nvSpPr>
        <p:spPr bwMode="auto">
          <a:xfrm>
            <a:off x="11334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4" name="Line 18"/>
          <p:cNvSpPr>
            <a:spLocks noChangeShapeType="1"/>
          </p:cNvSpPr>
          <p:nvPr/>
        </p:nvSpPr>
        <p:spPr bwMode="auto">
          <a:xfrm flipV="1">
            <a:off x="14382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5" name="Rectangle 19"/>
          <p:cNvSpPr>
            <a:spLocks noChangeArrowheads="1"/>
          </p:cNvSpPr>
          <p:nvPr/>
        </p:nvSpPr>
        <p:spPr bwMode="auto">
          <a:xfrm>
            <a:off x="1133475" y="4387850"/>
            <a:ext cx="304800" cy="609600"/>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56" name="Line 20"/>
          <p:cNvSpPr>
            <a:spLocks noChangeShapeType="1"/>
          </p:cNvSpPr>
          <p:nvPr/>
        </p:nvSpPr>
        <p:spPr bwMode="auto">
          <a:xfrm flipH="1">
            <a:off x="50958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7" name="Line 21"/>
          <p:cNvSpPr>
            <a:spLocks noChangeShapeType="1"/>
          </p:cNvSpPr>
          <p:nvPr/>
        </p:nvSpPr>
        <p:spPr bwMode="auto">
          <a:xfrm>
            <a:off x="50958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8" name="Line 22"/>
          <p:cNvSpPr>
            <a:spLocks noChangeShapeType="1"/>
          </p:cNvSpPr>
          <p:nvPr/>
        </p:nvSpPr>
        <p:spPr bwMode="auto">
          <a:xfrm flipV="1">
            <a:off x="54006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9" name="Rectangle 23"/>
          <p:cNvSpPr>
            <a:spLocks noChangeArrowheads="1"/>
          </p:cNvSpPr>
          <p:nvPr/>
        </p:nvSpPr>
        <p:spPr bwMode="auto">
          <a:xfrm>
            <a:off x="5095875" y="4845050"/>
            <a:ext cx="304800" cy="152400"/>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60" name="Text Box 24"/>
          <p:cNvSpPr txBox="1">
            <a:spLocks noChangeArrowheads="1"/>
          </p:cNvSpPr>
          <p:nvPr/>
        </p:nvSpPr>
        <p:spPr bwMode="auto">
          <a:xfrm>
            <a:off x="15144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mc</a:t>
            </a:r>
            <a:r>
              <a:rPr kumimoji="0" lang="en-US" altLang="zh-TW" sz="1800" b="1" i="1" baseline="30000">
                <a:latin typeface="Times New Roman" pitchFamily="18" charset="0"/>
              </a:rPr>
              <a:t>2</a:t>
            </a:r>
            <a:endParaRPr kumimoji="0" lang="en-US" altLang="zh-TW" sz="1800" b="1" i="1">
              <a:latin typeface="Times New Roman" pitchFamily="18" charset="0"/>
            </a:endParaRPr>
          </a:p>
        </p:txBody>
      </p:sp>
      <p:sp>
        <p:nvSpPr>
          <p:cNvPr id="134161" name="Line 26"/>
          <p:cNvSpPr>
            <a:spLocks noChangeShapeType="1"/>
          </p:cNvSpPr>
          <p:nvPr/>
        </p:nvSpPr>
        <p:spPr bwMode="auto">
          <a:xfrm flipH="1">
            <a:off x="61626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2" name="Line 27"/>
          <p:cNvSpPr>
            <a:spLocks noChangeShapeType="1"/>
          </p:cNvSpPr>
          <p:nvPr/>
        </p:nvSpPr>
        <p:spPr bwMode="auto">
          <a:xfrm>
            <a:off x="61626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3" name="Line 28"/>
          <p:cNvSpPr>
            <a:spLocks noChangeShapeType="1"/>
          </p:cNvSpPr>
          <p:nvPr/>
        </p:nvSpPr>
        <p:spPr bwMode="auto">
          <a:xfrm flipV="1">
            <a:off x="64674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4" name="Rectangle 29"/>
          <p:cNvSpPr>
            <a:spLocks noChangeArrowheads="1"/>
          </p:cNvSpPr>
          <p:nvPr/>
        </p:nvSpPr>
        <p:spPr bwMode="auto">
          <a:xfrm>
            <a:off x="6162675" y="4387850"/>
            <a:ext cx="304800" cy="609600"/>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65" name="Text Box 30"/>
          <p:cNvSpPr txBox="1">
            <a:spLocks noChangeArrowheads="1"/>
          </p:cNvSpPr>
          <p:nvPr/>
        </p:nvSpPr>
        <p:spPr bwMode="auto">
          <a:xfrm>
            <a:off x="64674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K</a:t>
            </a:r>
            <a:endParaRPr kumimoji="0" lang="en-US" altLang="zh-TW" sz="1800" b="1" i="1" baseline="-25000">
              <a:latin typeface="Times New Roman" pitchFamily="18" charset="0"/>
            </a:endParaRPr>
          </a:p>
        </p:txBody>
      </p:sp>
      <p:sp>
        <p:nvSpPr>
          <p:cNvPr id="134166" name="Line 31"/>
          <p:cNvSpPr>
            <a:spLocks noChangeShapeType="1"/>
          </p:cNvSpPr>
          <p:nvPr/>
        </p:nvSpPr>
        <p:spPr bwMode="auto">
          <a:xfrm flipH="1">
            <a:off x="22002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7" name="Line 32"/>
          <p:cNvSpPr>
            <a:spLocks noChangeShapeType="1"/>
          </p:cNvSpPr>
          <p:nvPr/>
        </p:nvSpPr>
        <p:spPr bwMode="auto">
          <a:xfrm>
            <a:off x="22002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8" name="Line 33"/>
          <p:cNvSpPr>
            <a:spLocks noChangeShapeType="1"/>
          </p:cNvSpPr>
          <p:nvPr/>
        </p:nvSpPr>
        <p:spPr bwMode="auto">
          <a:xfrm flipV="1">
            <a:off x="25050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9" name="Rectangle 34"/>
          <p:cNvSpPr>
            <a:spLocks noChangeArrowheads="1"/>
          </p:cNvSpPr>
          <p:nvPr/>
        </p:nvSpPr>
        <p:spPr bwMode="auto">
          <a:xfrm>
            <a:off x="2200275" y="4845050"/>
            <a:ext cx="304800" cy="152400"/>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70" name="Text Box 35"/>
          <p:cNvSpPr txBox="1">
            <a:spLocks noChangeArrowheads="1"/>
          </p:cNvSpPr>
          <p:nvPr/>
        </p:nvSpPr>
        <p:spPr bwMode="auto">
          <a:xfrm>
            <a:off x="25050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K</a:t>
            </a:r>
            <a:endParaRPr kumimoji="0" lang="en-US" altLang="zh-TW" sz="1800" b="1" i="1" baseline="-25000">
              <a:latin typeface="Times New Roman" pitchFamily="18" charset="0"/>
            </a:endParaRPr>
          </a:p>
        </p:txBody>
      </p:sp>
      <p:sp>
        <p:nvSpPr>
          <p:cNvPr id="134171" name="AutoShape 36"/>
          <p:cNvSpPr>
            <a:spLocks noChangeArrowheads="1"/>
          </p:cNvSpPr>
          <p:nvPr/>
        </p:nvSpPr>
        <p:spPr bwMode="auto">
          <a:xfrm>
            <a:off x="1285875" y="3778250"/>
            <a:ext cx="1143000" cy="304800"/>
          </a:xfrm>
          <a:prstGeom prst="curvedDownArrow">
            <a:avLst>
              <a:gd name="adj1" fmla="val 75000"/>
              <a:gd name="adj2" fmla="val 150000"/>
              <a:gd name="adj3" fmla="val 33333"/>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72" name="Text Box 24"/>
          <p:cNvSpPr txBox="1">
            <a:spLocks noChangeArrowheads="1"/>
          </p:cNvSpPr>
          <p:nvPr/>
        </p:nvSpPr>
        <p:spPr bwMode="auto">
          <a:xfrm>
            <a:off x="5435600"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mc</a:t>
            </a:r>
            <a:r>
              <a:rPr kumimoji="0" lang="en-US" altLang="zh-TW" sz="1800" b="1" i="1" baseline="30000">
                <a:latin typeface="Times New Roman" pitchFamily="18" charset="0"/>
              </a:rPr>
              <a:t>2</a:t>
            </a:r>
            <a:endParaRPr kumimoji="0" lang="en-US" altLang="zh-TW" sz="1800" b="1" i="1">
              <a:latin typeface="Times New Roman" pitchFamily="18" charset="0"/>
            </a:endParaRPr>
          </a:p>
        </p:txBody>
      </p:sp>
      <p:sp>
        <p:nvSpPr>
          <p:cNvPr id="134173" name="文字方塊 31"/>
          <p:cNvSpPr txBox="1">
            <a:spLocks noChangeArrowheads="1"/>
          </p:cNvSpPr>
          <p:nvPr/>
        </p:nvSpPr>
        <p:spPr bwMode="auto">
          <a:xfrm>
            <a:off x="1079500" y="5373688"/>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質量的減少可能變為動能的增加！</a:t>
            </a:r>
          </a:p>
        </p:txBody>
      </p:sp>
      <p:sp>
        <p:nvSpPr>
          <p:cNvPr id="2" name="矩形 1"/>
          <p:cNvSpPr/>
          <p:nvPr/>
        </p:nvSpPr>
        <p:spPr>
          <a:xfrm>
            <a:off x="1042988" y="6334370"/>
            <a:ext cx="7939234" cy="369332"/>
          </a:xfrm>
          <a:prstGeom prst="rect">
            <a:avLst/>
          </a:prstGeom>
        </p:spPr>
        <p:txBody>
          <a:bodyPr wrap="square">
            <a:spAutoFit/>
          </a:bodyPr>
          <a:lstStyle/>
          <a:p>
            <a:r>
              <a:rPr kumimoji="0" lang="zh-TW" altLang="en-US" dirty="0">
                <a:solidFill>
                  <a:srgbClr val="FF0000"/>
                </a:solidFill>
                <a:latin typeface="Arial" pitchFamily="34" charset="0"/>
              </a:rPr>
              <a:t>其他形式的能量亦可轉換為質量，質量不再守恆。</a:t>
            </a:r>
            <a:r>
              <a:rPr kumimoji="0" lang="en-US" altLang="zh-TW" dirty="0">
                <a:solidFill>
                  <a:srgbClr val="FF0000"/>
                </a:solidFill>
                <a:latin typeface="Times New Roman" panose="02020603050405020304" pitchFamily="18" charset="0"/>
                <a:cs typeface="Times New Roman" panose="02020603050405020304" pitchFamily="18" charset="0"/>
              </a:rPr>
              <a:t>Mass is not conserved.</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08106EC5-348F-5647-94A5-DC56B2B69F4C}"/>
                  </a:ext>
                </a:extLst>
              </p:cNvPr>
              <p:cNvSpPr txBox="1"/>
              <p:nvPr/>
            </p:nvSpPr>
            <p:spPr bwMode="auto">
              <a:xfrm>
                <a:off x="1662305" y="730524"/>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32" name="文字方塊 31">
                <a:extLst>
                  <a:ext uri="{FF2B5EF4-FFF2-40B4-BE49-F238E27FC236}">
                    <a16:creationId xmlns:a16="http://schemas.microsoft.com/office/drawing/2014/main" id="{08106EC5-348F-5647-94A5-DC56B2B69F4C}"/>
                  </a:ext>
                </a:extLst>
              </p:cNvPr>
              <p:cNvSpPr txBox="1">
                <a:spLocks noRot="1" noChangeAspect="1" noMove="1" noResize="1" noEditPoints="1" noAdjustHandles="1" noChangeArrowheads="1" noChangeShapeType="1" noTextEdit="1"/>
              </p:cNvSpPr>
              <p:nvPr/>
            </p:nvSpPr>
            <p:spPr bwMode="auto">
              <a:xfrm>
                <a:off x="1662305" y="730524"/>
                <a:ext cx="1739707" cy="992708"/>
              </a:xfrm>
              <a:prstGeom prst="rect">
                <a:avLst/>
              </a:prstGeom>
              <a:blipFill>
                <a:blip r:embed="rId2"/>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DA611071-B038-084F-952C-C5420635AB97}"/>
                  </a:ext>
                </a:extLst>
              </p:cNvPr>
              <p:cNvSpPr txBox="1"/>
              <p:nvPr/>
            </p:nvSpPr>
            <p:spPr>
              <a:xfrm>
                <a:off x="4843757" y="932269"/>
                <a:ext cx="93474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𝐸</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oMath>
                  </m:oMathPara>
                </a14:m>
                <a:endParaRPr kumimoji="1" lang="zh-TW" altLang="en-US" dirty="0">
                  <a:latin typeface="Times New Roman" pitchFamily="18" charset="0"/>
                  <a:cs typeface="Times New Roman" pitchFamily="18" charset="0"/>
                </a:endParaRPr>
              </a:p>
            </p:txBody>
          </p:sp>
        </mc:Choice>
        <mc:Fallback xmlns="">
          <p:sp>
            <p:nvSpPr>
              <p:cNvPr id="33" name="文字方塊 32">
                <a:extLst>
                  <a:ext uri="{FF2B5EF4-FFF2-40B4-BE49-F238E27FC236}">
                    <a16:creationId xmlns:a16="http://schemas.microsoft.com/office/drawing/2014/main" id="{DA611071-B038-084F-952C-C5420635AB97}"/>
                  </a:ext>
                </a:extLst>
              </p:cNvPr>
              <p:cNvSpPr txBox="1">
                <a:spLocks noRot="1" noChangeAspect="1" noMove="1" noResize="1" noEditPoints="1" noAdjustHandles="1" noChangeArrowheads="1" noChangeShapeType="1" noTextEdit="1"/>
              </p:cNvSpPr>
              <p:nvPr/>
            </p:nvSpPr>
            <p:spPr>
              <a:xfrm>
                <a:off x="4843757" y="932269"/>
                <a:ext cx="934743" cy="276999"/>
              </a:xfrm>
              <a:prstGeom prst="rect">
                <a:avLst/>
              </a:prstGeom>
              <a:blipFill>
                <a:blip r:embed="rId3"/>
                <a:stretch>
                  <a:fillRect l="-4000" r="-133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9D1376B2-AF22-1E4A-A730-EA054FF64BA2}"/>
                  </a:ext>
                </a:extLst>
              </p:cNvPr>
              <p:cNvSpPr txBox="1"/>
              <p:nvPr/>
            </p:nvSpPr>
            <p:spPr>
              <a:xfrm>
                <a:off x="3486243" y="3358783"/>
                <a:ext cx="137935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𝐸</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𝐾</m:t>
                      </m:r>
                    </m:oMath>
                  </m:oMathPara>
                </a14:m>
                <a:endParaRPr kumimoji="1" lang="zh-TW" altLang="en-US" dirty="0">
                  <a:latin typeface="Times New Roman" pitchFamily="18" charset="0"/>
                  <a:cs typeface="Times New Roman" pitchFamily="18" charset="0"/>
                </a:endParaRPr>
              </a:p>
            </p:txBody>
          </p:sp>
        </mc:Choice>
        <mc:Fallback xmlns="">
          <p:sp>
            <p:nvSpPr>
              <p:cNvPr id="34" name="文字方塊 33">
                <a:extLst>
                  <a:ext uri="{FF2B5EF4-FFF2-40B4-BE49-F238E27FC236}">
                    <a16:creationId xmlns:a16="http://schemas.microsoft.com/office/drawing/2014/main" id="{9D1376B2-AF22-1E4A-A730-EA054FF64BA2}"/>
                  </a:ext>
                </a:extLst>
              </p:cNvPr>
              <p:cNvSpPr txBox="1">
                <a:spLocks noRot="1" noChangeAspect="1" noMove="1" noResize="1" noEditPoints="1" noAdjustHandles="1" noChangeArrowheads="1" noChangeShapeType="1" noTextEdit="1"/>
              </p:cNvSpPr>
              <p:nvPr/>
            </p:nvSpPr>
            <p:spPr>
              <a:xfrm>
                <a:off x="3486243" y="3358783"/>
                <a:ext cx="1379352" cy="276999"/>
              </a:xfrm>
              <a:prstGeom prst="rect">
                <a:avLst/>
              </a:prstGeom>
              <a:blipFill>
                <a:blip r:embed="rId4"/>
                <a:stretch>
                  <a:fillRect l="-2752" t="-4545" r="-1835" b="-454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09118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03648" y="1124744"/>
            <a:ext cx="6408738" cy="434975"/>
          </a:xfrm>
        </p:spPr>
        <p:txBody>
          <a:bodyPr/>
          <a:lstStyle/>
          <a:p>
            <a:pPr algn="l" eaLnBrk="1" hangingPunct="1"/>
            <a:r>
              <a:rPr lang="zh-TW" altLang="en-US" sz="1800" dirty="0">
                <a:solidFill>
                  <a:schemeClr val="tx1"/>
                </a:solidFill>
                <a:latin typeface="新細明體" pitchFamily="18" charset="-120"/>
              </a:rPr>
              <a:t>如果可以將一個硬幣殲滅，全部化為能量</a:t>
            </a:r>
            <a:r>
              <a:rPr lang="en-US" altLang="zh-TW" sz="1800" dirty="0">
                <a:solidFill>
                  <a:schemeClr val="tx1"/>
                </a:solidFill>
                <a:latin typeface="新細明體" pitchFamily="18" charset="-120"/>
              </a:rPr>
              <a:t>……</a:t>
            </a:r>
          </a:p>
        </p:txBody>
      </p:sp>
      <p:sp>
        <p:nvSpPr>
          <p:cNvPr id="246792" name="Text Box 8"/>
          <p:cNvSpPr txBox="1">
            <a:spLocks noChangeArrowheads="1"/>
          </p:cNvSpPr>
          <p:nvPr/>
        </p:nvSpPr>
        <p:spPr bwMode="auto">
          <a:xfrm>
            <a:off x="1330325" y="5052258"/>
            <a:ext cx="676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這比一座核能電廠一天產生的電能還多！</a:t>
            </a:r>
            <a:endParaRPr lang="en-US" altLang="zh-TW" sz="1800">
              <a:solidFill>
                <a:srgbClr val="FF0000"/>
              </a:solidFill>
            </a:endParaRPr>
          </a:p>
        </p:txBody>
      </p:sp>
      <p:pic>
        <p:nvPicPr>
          <p:cNvPr id="2055" name="Picture 5" descr="http://album.udn.com/community/img/PSN_PHOTO/anpey/f_2986149_1.JPG"/>
          <p:cNvPicPr>
            <a:picLocks noChangeAspect="1" noChangeArrowheads="1"/>
          </p:cNvPicPr>
          <p:nvPr/>
        </p:nvPicPr>
        <p:blipFill>
          <a:blip r:embed="rId2">
            <a:extLst>
              <a:ext uri="{28A0092B-C50C-407E-A947-70E740481C1C}">
                <a14:useLocalDpi xmlns:a14="http://schemas.microsoft.com/office/drawing/2010/main" val="0"/>
              </a:ext>
            </a:extLst>
          </a:blip>
          <a:srcRect l="36676" t="22050" r="29015" b="32275"/>
          <a:stretch>
            <a:fillRect/>
          </a:stretch>
        </p:blipFill>
        <p:spPr bwMode="auto">
          <a:xfrm>
            <a:off x="1763713" y="2604333"/>
            <a:ext cx="15113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http://automomohk.com/blog/wp-content/uploads/2010/01/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740733"/>
            <a:ext cx="33940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1330325" y="5517232"/>
            <a:ext cx="547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一個硬幣換一個電廠！</a:t>
            </a:r>
          </a:p>
        </p:txBody>
      </p:sp>
      <mc:AlternateContent xmlns:mc="http://schemas.openxmlformats.org/markup-compatibility/2006" xmlns:a14="http://schemas.microsoft.com/office/drawing/2010/main">
        <mc:Choice Requires="a14">
          <p:sp>
            <p:nvSpPr>
              <p:cNvPr id="2" name="文字方塊 1"/>
              <p:cNvSpPr txBox="1"/>
              <p:nvPr/>
            </p:nvSpPr>
            <p:spPr>
              <a:xfrm>
                <a:off x="6300192" y="1124744"/>
                <a:ext cx="122299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𝐸</m:t>
                      </m:r>
                      <m:r>
                        <a:rPr lang="en-US" altLang="zh-TW" b="0" i="1" smtClean="0">
                          <a:latin typeface="Cambria Math"/>
                        </a:rPr>
                        <m:t>=</m:t>
                      </m:r>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300192" y="1124744"/>
                <a:ext cx="1222995" cy="369332"/>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F3D47EC-D893-3647-A803-59DCF3959DD8}"/>
                  </a:ext>
                </a:extLst>
              </p:cNvPr>
              <p:cNvSpPr txBox="1"/>
              <p:nvPr/>
            </p:nvSpPr>
            <p:spPr>
              <a:xfrm>
                <a:off x="1403648" y="4449130"/>
                <a:ext cx="59516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r>
                        <a:rPr lang="en-US" altLang="zh-TW" b="0" i="1" smtClean="0">
                          <a:latin typeface="Cambria Math" panose="02040503050406030204" pitchFamily="18" charset="0"/>
                        </a:rPr>
                        <m:t>=3.1</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3×</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e>
                          </m:d>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14</m:t>
                          </m:r>
                        </m:sup>
                      </m:sSup>
                      <m:r>
                        <a:rPr lang="en-US" altLang="zh-TW" b="0" i="1"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~78</m:t>
                      </m:r>
                      <m:r>
                        <m:rPr>
                          <m:nor/>
                        </m:rPr>
                        <a:rPr lang="en-US" altLang="zh-TW" b="0" i="0"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GW</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h</m:t>
                      </m:r>
                    </m:oMath>
                  </m:oMathPara>
                </a14:m>
                <a:endParaRPr lang="zh-TW" altLang="en-US" i="1" dirty="0"/>
              </a:p>
            </p:txBody>
          </p:sp>
        </mc:Choice>
        <mc:Fallback xmlns="">
          <p:sp>
            <p:nvSpPr>
              <p:cNvPr id="10" name="文字方塊 9">
                <a:extLst>
                  <a:ext uri="{FF2B5EF4-FFF2-40B4-BE49-F238E27FC236}">
                    <a16:creationId xmlns:a16="http://schemas.microsoft.com/office/drawing/2014/main" id="{7F3D47EC-D893-3647-A803-59DCF3959DD8}"/>
                  </a:ext>
                </a:extLst>
              </p:cNvPr>
              <p:cNvSpPr txBox="1">
                <a:spLocks noRot="1" noChangeAspect="1" noMove="1" noResize="1" noEditPoints="1" noAdjustHandles="1" noChangeArrowheads="1" noChangeShapeType="1" noTextEdit="1"/>
              </p:cNvSpPr>
              <p:nvPr/>
            </p:nvSpPr>
            <p:spPr>
              <a:xfrm>
                <a:off x="1403648" y="4449130"/>
                <a:ext cx="5951686" cy="369332"/>
              </a:xfrm>
              <a:prstGeom prst="rect">
                <a:avLst/>
              </a:prstGeom>
              <a:blipFill>
                <a:blip r:embed="rId8"/>
                <a:stretch>
                  <a:fillRect b="-16667"/>
                </a:stretch>
              </a:blipFill>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C7618E9B-07CA-BCFE-B0EA-7CEA26C9452A}"/>
              </a:ext>
            </a:extLst>
          </p:cNvPr>
          <p:cNvSpPr txBox="1"/>
          <p:nvPr/>
        </p:nvSpPr>
        <p:spPr>
          <a:xfrm>
            <a:off x="1330325" y="5985380"/>
            <a:ext cx="4330262" cy="369332"/>
          </a:xfrm>
          <a:prstGeom prst="rect">
            <a:avLst/>
          </a:prstGeom>
          <a:noFill/>
        </p:spPr>
        <p:txBody>
          <a:bodyPr wrap="square" rtlCol="0">
            <a:spAutoFit/>
          </a:bodyPr>
          <a:lstStyle/>
          <a:p>
            <a:r>
              <a:rPr lang="en-US" dirty="0" err="1"/>
              <a:t>可惜大部分自然界的反應都是質量守恆</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6792">
                                            <p:txEl>
                                              <p:pRg st="0" end="0"/>
                                            </p:txEl>
                                          </p:spTgt>
                                        </p:tgtEl>
                                        <p:attrNameLst>
                                          <p:attrName>style.visibility</p:attrName>
                                        </p:attrNameLst>
                                      </p:cBhvr>
                                      <p:to>
                                        <p:strVal val="visible"/>
                                      </p:to>
                                    </p:set>
                                    <p:anim calcmode="lin" valueType="num">
                                      <p:cBhvr additive="base">
                                        <p:cTn id="13" dur="500" fill="hold"/>
                                        <p:tgtEl>
                                          <p:spTgt spid="24679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679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367"/>
                                        </p:tgtEl>
                                        <p:attrNameLst>
                                          <p:attrName>style.visibility</p:attrName>
                                        </p:attrNameLst>
                                      </p:cBhvr>
                                      <p:to>
                                        <p:strVal val="visible"/>
                                      </p:to>
                                    </p:set>
                                    <p:anim calcmode="lin" valueType="num">
                                      <p:cBhvr additive="base">
                                        <p:cTn id="17" dur="500" fill="hold"/>
                                        <p:tgtEl>
                                          <p:spTgt spid="143367"/>
                                        </p:tgtEl>
                                        <p:attrNameLst>
                                          <p:attrName>ppt_x</p:attrName>
                                        </p:attrNameLst>
                                      </p:cBhvr>
                                      <p:tavLst>
                                        <p:tav tm="0">
                                          <p:val>
                                            <p:strVal val="#ppt_x"/>
                                          </p:val>
                                        </p:tav>
                                        <p:tav tm="100000">
                                          <p:val>
                                            <p:strVal val="#ppt_x"/>
                                          </p:val>
                                        </p:tav>
                                      </p:tavLst>
                                    </p:anim>
                                    <p:anim calcmode="lin" valueType="num">
                                      <p:cBhvr additive="base">
                                        <p:cTn id="18" dur="500" fill="hold"/>
                                        <p:tgtEl>
                                          <p:spTgt spid="14336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60171" y="909352"/>
            <a:ext cx="6078985" cy="555625"/>
          </a:xfrm>
        </p:spPr>
        <p:txBody>
          <a:bodyPr/>
          <a:lstStyle/>
          <a:p>
            <a:pPr eaLnBrk="1" hangingPunct="1"/>
            <a:r>
              <a:rPr lang="zh-TW" altLang="en-US" sz="1800" dirty="0">
                <a:solidFill>
                  <a:srgbClr val="FF0000"/>
                </a:solidFill>
                <a:latin typeface="Times New Roman" pitchFamily="18" charset="0"/>
                <a:cs typeface="Times New Roman" pitchFamily="18" charset="0"/>
              </a:rPr>
              <a:t>弱交互作用 </a:t>
            </a:r>
            <a:r>
              <a:rPr lang="en-US" altLang="zh-TW" sz="1800" dirty="0">
                <a:solidFill>
                  <a:srgbClr val="FF0000"/>
                </a:solidFill>
                <a:latin typeface="Times New Roman" pitchFamily="18" charset="0"/>
                <a:cs typeface="Times New Roman" pitchFamily="18" charset="0"/>
              </a:rPr>
              <a:t>Weak Interaction</a:t>
            </a:r>
            <a:r>
              <a:rPr lang="zh-TW" altLang="en-US" sz="1800" dirty="0">
                <a:solidFill>
                  <a:srgbClr val="FF0000"/>
                </a:solidFill>
                <a:latin typeface="Times New Roman" pitchFamily="18" charset="0"/>
                <a:cs typeface="Times New Roman" pitchFamily="18" charset="0"/>
              </a:rPr>
              <a:t>：</a:t>
            </a:r>
            <a:r>
              <a:rPr lang="zh-TW" altLang="en-US" sz="1800" dirty="0"/>
              <a:t>衰變的交互作用。</a:t>
            </a:r>
            <a:endParaRPr lang="en-US" altLang="zh-TW" sz="1800" dirty="0">
              <a:solidFill>
                <a:srgbClr val="FF0000"/>
              </a:solidFill>
              <a:latin typeface="Times New Roman" pitchFamily="18" charset="0"/>
              <a:cs typeface="Times New Roman" pitchFamily="18" charset="0"/>
            </a:endParaRPr>
          </a:p>
        </p:txBody>
      </p:sp>
      <p:pic>
        <p:nvPicPr>
          <p:cNvPr id="41987"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71" y="4652317"/>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nbeta4"/>
          <p:cNvPicPr>
            <a:picLocks noChangeAspect="1" noChangeArrowheads="1"/>
          </p:cNvPicPr>
          <p:nvPr/>
        </p:nvPicPr>
        <p:blipFill rotWithShape="1">
          <a:blip r:embed="rId3">
            <a:extLst>
              <a:ext uri="{28A0092B-C50C-407E-A947-70E740481C1C}">
                <a14:useLocalDpi xmlns:a14="http://schemas.microsoft.com/office/drawing/2010/main" val="0"/>
              </a:ext>
            </a:extLst>
          </a:blip>
          <a:srcRect l="18749"/>
          <a:stretch/>
        </p:blipFill>
        <p:spPr bwMode="auto">
          <a:xfrm>
            <a:off x="4055870" y="4466580"/>
            <a:ext cx="2325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9"/>
          <p:cNvSpPr txBox="1">
            <a:spLocks noChangeArrowheads="1"/>
          </p:cNvSpPr>
          <p:nvPr/>
        </p:nvSpPr>
        <p:spPr bwMode="auto">
          <a:xfrm>
            <a:off x="1970142" y="2340381"/>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r>
              <a:rPr kumimoji="0" lang="el-GR" altLang="zh-TW" sz="1800" i="1">
                <a:solidFill>
                  <a:srgbClr val="FF0000"/>
                </a:solidFill>
                <a:latin typeface="Times New Roman" pitchFamily="18" charset="0"/>
                <a:cs typeface="Times New Roman" pitchFamily="18" charset="0"/>
              </a:rPr>
              <a:t>β</a:t>
            </a:r>
            <a:r>
              <a:rPr kumimoji="0" lang="en-US" altLang="zh-TW" sz="1800">
                <a:solidFill>
                  <a:srgbClr val="FF0000"/>
                </a:solidFill>
                <a:latin typeface="Times New Roman" pitchFamily="18" charset="0"/>
                <a:cs typeface="Times New Roman" pitchFamily="18" charset="0"/>
              </a:rPr>
              <a:t> </a:t>
            </a:r>
            <a:r>
              <a:rPr kumimoji="0" lang="zh-TW" altLang="en-US" sz="1800">
                <a:solidFill>
                  <a:srgbClr val="FF0000"/>
                </a:solidFill>
                <a:latin typeface="Times New Roman" pitchFamily="18" charset="0"/>
                <a:cs typeface="Times New Roman" pitchFamily="18" charset="0"/>
              </a:rPr>
              <a:t>衰變</a:t>
            </a:r>
            <a:endParaRPr kumimoji="0" lang="el-GR" altLang="zh-TW" sz="1800">
              <a:solidFill>
                <a:srgbClr val="FF0000"/>
              </a:solidFill>
              <a:latin typeface="Times New Roman" pitchFamily="18" charset="0"/>
              <a:cs typeface="Times New Roman" pitchFamily="18" charset="0"/>
            </a:endParaRPr>
          </a:p>
        </p:txBody>
      </p:sp>
      <p:pic>
        <p:nvPicPr>
          <p:cNvPr id="41994" name="Picture 11" descr="Illustration of the weak force: a group of quarks being eroded by r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149080"/>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5" descr="4forces"/>
          <p:cNvPicPr>
            <a:picLocks noChangeAspect="1" noChangeArrowheads="1"/>
          </p:cNvPicPr>
          <p:nvPr/>
        </p:nvPicPr>
        <p:blipFill>
          <a:blip r:embed="rId5">
            <a:extLst>
              <a:ext uri="{28A0092B-C50C-407E-A947-70E740481C1C}">
                <a14:useLocalDpi xmlns:a14="http://schemas.microsoft.com/office/drawing/2010/main" val="0"/>
              </a:ext>
            </a:extLst>
          </a:blip>
          <a:srcRect t="40320" r="65118"/>
          <a:stretch>
            <a:fillRect/>
          </a:stretch>
        </p:blipFill>
        <p:spPr bwMode="auto">
          <a:xfrm>
            <a:off x="7185025" y="1832917"/>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E804DFE-24EF-E948-8DF8-3AEF937FA9F8}"/>
                  </a:ext>
                </a:extLst>
              </p:cNvPr>
              <p:cNvSpPr txBox="1"/>
              <p:nvPr/>
            </p:nvSpPr>
            <p:spPr>
              <a:xfrm>
                <a:off x="3040715" y="2398731"/>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EE804DFE-24EF-E948-8DF8-3AEF937FA9F8}"/>
                  </a:ext>
                </a:extLst>
              </p:cNvPr>
              <p:cNvSpPr txBox="1">
                <a:spLocks noRot="1" noChangeAspect="1" noMove="1" noResize="1" noEditPoints="1" noAdjustHandles="1" noChangeArrowheads="1" noChangeShapeType="1" noTextEdit="1"/>
              </p:cNvSpPr>
              <p:nvPr/>
            </p:nvSpPr>
            <p:spPr>
              <a:xfrm>
                <a:off x="3040715" y="2398731"/>
                <a:ext cx="1917896" cy="276999"/>
              </a:xfrm>
              <a:prstGeom prst="rect">
                <a:avLst/>
              </a:prstGeom>
              <a:blipFill>
                <a:blip r:embed="rId6"/>
                <a:stretch>
                  <a:fillRect l="-658" t="-4348" b="-2608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E71E99A7-FF12-6C46-8620-004810BDC1D2}"/>
              </a:ext>
            </a:extLst>
          </p:cNvPr>
          <p:cNvSpPr/>
          <p:nvPr/>
        </p:nvSpPr>
        <p:spPr>
          <a:xfrm>
            <a:off x="4055870" y="5299769"/>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C9B39DAF-8D5F-04DD-B5B2-4FBB90E6BE04}"/>
              </a:ext>
            </a:extLst>
          </p:cNvPr>
          <p:cNvSpPr txBox="1"/>
          <p:nvPr/>
        </p:nvSpPr>
        <p:spPr>
          <a:xfrm>
            <a:off x="960171" y="1875366"/>
            <a:ext cx="5904656" cy="369332"/>
          </a:xfrm>
          <a:prstGeom prst="rect">
            <a:avLst/>
          </a:prstGeom>
          <a:noFill/>
        </p:spPr>
        <p:txBody>
          <a:bodyPr wrap="square" rtlCol="0">
            <a:spAutoFit/>
          </a:bodyPr>
          <a:lstStyle/>
          <a:p>
            <a:r>
              <a:rPr lang="en-TW" dirty="0"/>
              <a:t>在自然界，單獨的中子是不穩定的。</a:t>
            </a:r>
          </a:p>
        </p:txBody>
      </p:sp>
      <p:sp>
        <p:nvSpPr>
          <p:cNvPr id="9" name="Right Arrow 8">
            <a:extLst>
              <a:ext uri="{FF2B5EF4-FFF2-40B4-BE49-F238E27FC236}">
                <a16:creationId xmlns:a16="http://schemas.microsoft.com/office/drawing/2014/main" id="{8EC0D691-54A2-29FE-514E-F0D7AC8CB1B3}"/>
              </a:ext>
            </a:extLst>
          </p:cNvPr>
          <p:cNvSpPr/>
          <p:nvPr/>
        </p:nvSpPr>
        <p:spPr>
          <a:xfrm>
            <a:off x="3237067" y="5259290"/>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TextBox 2">
            <a:extLst>
              <a:ext uri="{FF2B5EF4-FFF2-40B4-BE49-F238E27FC236}">
                <a16:creationId xmlns:a16="http://schemas.microsoft.com/office/drawing/2014/main" id="{D98A27AA-F9FE-775D-4EC5-AFA333D3FEC6}"/>
              </a:ext>
            </a:extLst>
          </p:cNvPr>
          <p:cNvSpPr txBox="1"/>
          <p:nvPr/>
        </p:nvSpPr>
        <p:spPr>
          <a:xfrm>
            <a:off x="960171" y="2838503"/>
            <a:ext cx="5589018" cy="369332"/>
          </a:xfrm>
          <a:prstGeom prst="rect">
            <a:avLst/>
          </a:prstGeom>
          <a:noFill/>
        </p:spPr>
        <p:txBody>
          <a:bodyPr wrap="square" rtlCol="0">
            <a:spAutoFit/>
          </a:bodyPr>
          <a:lstStyle/>
          <a:p>
            <a:r>
              <a:rPr lang="en-US" dirty="0" err="1"/>
              <a:t>這是少數可以改變粒子身份的交互作用</a:t>
            </a:r>
            <a:r>
              <a:rPr lang="en-US" dirty="0"/>
              <a:t>。</a:t>
            </a:r>
          </a:p>
        </p:txBody>
      </p:sp>
      <p:sp>
        <p:nvSpPr>
          <p:cNvPr id="4" name="TextBox 3">
            <a:extLst>
              <a:ext uri="{FF2B5EF4-FFF2-40B4-BE49-F238E27FC236}">
                <a16:creationId xmlns:a16="http://schemas.microsoft.com/office/drawing/2014/main" id="{054ECC5A-4952-9434-4B51-CD9D164EBA05}"/>
              </a:ext>
            </a:extLst>
          </p:cNvPr>
          <p:cNvSpPr txBox="1"/>
          <p:nvPr/>
        </p:nvSpPr>
        <p:spPr>
          <a:xfrm>
            <a:off x="960171" y="3269535"/>
            <a:ext cx="5299858" cy="369332"/>
          </a:xfrm>
          <a:prstGeom prst="rect">
            <a:avLst/>
          </a:prstGeom>
          <a:noFill/>
        </p:spPr>
        <p:txBody>
          <a:bodyPr wrap="square" rtlCol="0">
            <a:spAutoFit/>
          </a:bodyPr>
          <a:lstStyle/>
          <a:p>
            <a:r>
              <a:rPr lang="en-US" dirty="0" err="1"/>
              <a:t>身份不同，質量不同，質量可能不守恆</a:t>
            </a:r>
            <a:r>
              <a:rPr lang="en-US"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a:xfrm>
            <a:off x="722683" y="251659"/>
            <a:ext cx="7772400" cy="1143000"/>
          </a:xfrm>
        </p:spPr>
        <p:txBody>
          <a:bodyPr/>
          <a:lstStyle/>
          <a:p>
            <a:pPr eaLnBrk="1" hangingPunct="1"/>
            <a:r>
              <a:rPr lang="zh-CN" altLang="en-US" sz="1800" dirty="0">
                <a:solidFill>
                  <a:srgbClr val="FF0000"/>
                </a:solidFill>
              </a:rPr>
              <a:t>原子核由兩種核子：質子與中子組成</a:t>
            </a:r>
            <a:endParaRPr lang="en-US" altLang="zh-TW" sz="1800" dirty="0">
              <a:solidFill>
                <a:srgbClr val="FF0000"/>
              </a:solidFill>
            </a:endParaRPr>
          </a:p>
        </p:txBody>
      </p:sp>
      <p:pic>
        <p:nvPicPr>
          <p:cNvPr id="212995" name="Picture 7" descr="atom_h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76" y="2136903"/>
            <a:ext cx="2324322" cy="232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8" descr="nuc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627" y="635274"/>
            <a:ext cx="1343417" cy="13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CC4F09E5-5DD3-9B71-01BD-BCD4FD9FB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94" r="77975" b="10707"/>
          <a:stretch/>
        </p:blipFill>
        <p:spPr bwMode="auto">
          <a:xfrm>
            <a:off x="3016648" y="3056711"/>
            <a:ext cx="867975" cy="13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wo hands in brown gloves holding a blotched gray disk with a number 2068 hand-written on it">
            <a:extLst>
              <a:ext uri="{FF2B5EF4-FFF2-40B4-BE49-F238E27FC236}">
                <a16:creationId xmlns:a16="http://schemas.microsoft.com/office/drawing/2014/main" id="{1560C149-0A28-9E75-9543-D04811AA3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796" y="4566261"/>
            <a:ext cx="2117080" cy="1693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ranium, atomic structure - Stock Image - C013/1650 - Science Photo Library">
            <a:extLst>
              <a:ext uri="{FF2B5EF4-FFF2-40B4-BE49-F238E27FC236}">
                <a16:creationId xmlns:a16="http://schemas.microsoft.com/office/drawing/2014/main" id="{6FFC717B-4F00-336D-E71D-C0A078332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412" y="2109452"/>
            <a:ext cx="2328468" cy="2328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58C226B-B62E-2535-15D6-8BC26B53CE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881" t="48628" r="35259"/>
          <a:stretch/>
        </p:blipFill>
        <p:spPr bwMode="auto">
          <a:xfrm>
            <a:off x="4666796" y="2190222"/>
            <a:ext cx="1896152" cy="229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anim calcmode="lin" valueType="num">
                                      <p:cBhvr additive="base">
                                        <p:cTn id="7" dur="500" fill="hold"/>
                                        <p:tgtEl>
                                          <p:spTgt spid="212995"/>
                                        </p:tgtEl>
                                        <p:attrNameLst>
                                          <p:attrName>ppt_x</p:attrName>
                                        </p:attrNameLst>
                                      </p:cBhvr>
                                      <p:tavLst>
                                        <p:tav tm="0">
                                          <p:val>
                                            <p:strVal val="#ppt_x"/>
                                          </p:val>
                                        </p:tav>
                                        <p:tav tm="100000">
                                          <p:val>
                                            <p:strVal val="#ppt_x"/>
                                          </p:val>
                                        </p:tav>
                                      </p:tavLst>
                                    </p:anim>
                                    <p:anim calcmode="lin" valueType="num">
                                      <p:cBhvr additive="base">
                                        <p:cTn id="8" dur="500" fill="hold"/>
                                        <p:tgtEl>
                                          <p:spTgt spid="2129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圖片 1" descr="nbet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092538"/>
            <a:ext cx="404653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9"/>
          <p:cNvSpPr txBox="1">
            <a:spLocks noChangeArrowheads="1"/>
          </p:cNvSpPr>
          <p:nvPr/>
        </p:nvSpPr>
        <p:spPr bwMode="auto">
          <a:xfrm>
            <a:off x="2736850" y="249238"/>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l-GR" altLang="zh-TW" sz="2000" i="1" dirty="0">
                <a:solidFill>
                  <a:srgbClr val="FF0000"/>
                </a:solidFill>
                <a:latin typeface="Cambria Math" panose="02040503050406030204" pitchFamily="18" charset="0"/>
                <a:ea typeface="Cambria Math" panose="02040503050406030204" pitchFamily="18" charset="0"/>
                <a:cs typeface="Times New Roman" pitchFamily="18" charset="0"/>
              </a:rPr>
              <a:t>β</a:t>
            </a:r>
            <a:r>
              <a:rPr kumimoji="0" lang="en-US" altLang="zh-TW" sz="2000" dirty="0">
                <a:solidFill>
                  <a:srgbClr val="FF0000"/>
                </a:solidFill>
                <a:latin typeface="Cambria Math" panose="02040503050406030204" pitchFamily="18" charset="0"/>
                <a:ea typeface="Cambria Math" panose="02040503050406030204" pitchFamily="18" charset="0"/>
                <a:cs typeface="Times New Roman" pitchFamily="18" charset="0"/>
              </a:rPr>
              <a:t>  Beta Decay</a:t>
            </a:r>
            <a:endParaRPr kumimoji="0" lang="el-GR" altLang="zh-TW" sz="2000" dirty="0">
              <a:solidFill>
                <a:srgbClr val="FF0000"/>
              </a:solidFill>
              <a:latin typeface="Cambria Math" panose="02040503050406030204" pitchFamily="18" charset="0"/>
              <a:ea typeface="Cambria Math" panose="02040503050406030204" pitchFamily="18" charset="0"/>
              <a:cs typeface="Times New Roman" pitchFamily="18" charset="0"/>
            </a:endParaRPr>
          </a:p>
        </p:txBody>
      </p:sp>
      <p:sp>
        <p:nvSpPr>
          <p:cNvPr id="142341" name="文字方塊 4"/>
          <p:cNvSpPr txBox="1">
            <a:spLocks noChangeArrowheads="1"/>
          </p:cNvSpPr>
          <p:nvPr/>
        </p:nvSpPr>
        <p:spPr bwMode="auto">
          <a:xfrm>
            <a:off x="2736850" y="649288"/>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中子並不穩定！</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4164559"/>
            <a:ext cx="397986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639961" y="3734269"/>
            <a:ext cx="615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中子是基本粒子，可不是由質子與電子組成的！</a:t>
            </a:r>
          </a:p>
        </p:txBody>
      </p:sp>
      <p:sp>
        <p:nvSpPr>
          <p:cNvPr id="1423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DE22FC-3746-4F4C-AFE6-7A99D188FDAD}" type="slidenum">
              <a:rPr kumimoji="0" lang="zh-TW" altLang="en-US" sz="1400" smtClean="0">
                <a:latin typeface="Tahoma" pitchFamily="34" charset="0"/>
              </a:rPr>
              <a:pPr eaLnBrk="1" hangingPunct="1">
                <a:spcBef>
                  <a:spcPct val="0"/>
                </a:spcBef>
                <a:buClrTx/>
                <a:buSzTx/>
                <a:buFontTx/>
                <a:buNone/>
              </a:pPr>
              <a:t>35</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81EEFC-880E-064D-BDA7-B178A20E066A}"/>
                  </a:ext>
                </a:extLst>
              </p:cNvPr>
              <p:cNvSpPr txBox="1"/>
              <p:nvPr/>
            </p:nvSpPr>
            <p:spPr>
              <a:xfrm>
                <a:off x="4427125" y="258272"/>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0" name="文字方塊 9">
                <a:extLst>
                  <a:ext uri="{FF2B5EF4-FFF2-40B4-BE49-F238E27FC236}">
                    <a16:creationId xmlns:a16="http://schemas.microsoft.com/office/drawing/2014/main" id="{E781EEFC-880E-064D-BDA7-B178A20E066A}"/>
                  </a:ext>
                </a:extLst>
              </p:cNvPr>
              <p:cNvSpPr txBox="1">
                <a:spLocks noRot="1" noChangeAspect="1" noMove="1" noResize="1" noEditPoints="1" noAdjustHandles="1" noChangeArrowheads="1" noChangeShapeType="1" noTextEdit="1"/>
              </p:cNvSpPr>
              <p:nvPr/>
            </p:nvSpPr>
            <p:spPr>
              <a:xfrm>
                <a:off x="4427125" y="258272"/>
                <a:ext cx="1917896" cy="276999"/>
              </a:xfrm>
              <a:prstGeom prst="rect">
                <a:avLst/>
              </a:prstGeom>
              <a:blipFill>
                <a:blip r:embed="rId4"/>
                <a:stretch>
                  <a:fillRect l="-658" b="-26087"/>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文字方塊 1">
            <a:extLst>
              <a:ext uri="{FF2B5EF4-FFF2-40B4-BE49-F238E27FC236}">
                <a16:creationId xmlns:a16="http://schemas.microsoft.com/office/drawing/2014/main" id="{AB2E33AA-7BA4-6B8B-BF69-85451384241A}"/>
              </a:ext>
            </a:extLst>
          </p:cNvPr>
          <p:cNvSpPr txBox="1">
            <a:spLocks noChangeArrowheads="1"/>
          </p:cNvSpPr>
          <p:nvPr/>
        </p:nvSpPr>
        <p:spPr bwMode="auto">
          <a:xfrm>
            <a:off x="2727325" y="1222375"/>
            <a:ext cx="341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什麼！基本粒子也會衰變？</a:t>
            </a:r>
          </a:p>
        </p:txBody>
      </p:sp>
      <p:sp>
        <p:nvSpPr>
          <p:cNvPr id="3" name="文字方塊 2">
            <a:extLst>
              <a:ext uri="{FF2B5EF4-FFF2-40B4-BE49-F238E27FC236}">
                <a16:creationId xmlns:a16="http://schemas.microsoft.com/office/drawing/2014/main" id="{2B34C68A-D41E-D021-9B32-5C0E750A190E}"/>
              </a:ext>
            </a:extLst>
          </p:cNvPr>
          <p:cNvSpPr txBox="1">
            <a:spLocks noChangeArrowheads="1"/>
          </p:cNvSpPr>
          <p:nvPr/>
        </p:nvSpPr>
        <p:spPr bwMode="auto">
          <a:xfrm>
            <a:off x="2762250" y="1716088"/>
            <a:ext cx="340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對！幾乎所有基本粒子都會衰變！</a:t>
            </a:r>
          </a:p>
        </p:txBody>
      </p:sp>
      <p:sp>
        <p:nvSpPr>
          <p:cNvPr id="4" name="文字方塊 3">
            <a:extLst>
              <a:ext uri="{FF2B5EF4-FFF2-40B4-BE49-F238E27FC236}">
                <a16:creationId xmlns:a16="http://schemas.microsoft.com/office/drawing/2014/main" id="{3CF58BFC-E1C7-3F70-9A7E-A06D3DD92E33}"/>
              </a:ext>
            </a:extLst>
          </p:cNvPr>
          <p:cNvSpPr txBox="1">
            <a:spLocks noChangeArrowheads="1"/>
          </p:cNvSpPr>
          <p:nvPr/>
        </p:nvSpPr>
        <p:spPr bwMode="auto">
          <a:xfrm>
            <a:off x="1509713" y="2774950"/>
            <a:ext cx="636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a:t>如果基本粒子也會衰變，人世間還有什麼會是永恆的？</a:t>
            </a:r>
          </a:p>
        </p:txBody>
      </p:sp>
      <p:pic>
        <p:nvPicPr>
          <p:cNvPr id="5" name="圖片 4">
            <a:extLst>
              <a:ext uri="{FF2B5EF4-FFF2-40B4-BE49-F238E27FC236}">
                <a16:creationId xmlns:a16="http://schemas.microsoft.com/office/drawing/2014/main" id="{2A6A8468-D976-CE1A-3DFE-4DCFCA20AD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330575"/>
            <a:ext cx="4470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791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Freeform 7"/>
          <p:cNvSpPr>
            <a:spLocks/>
          </p:cNvSpPr>
          <p:nvPr/>
        </p:nvSpPr>
        <p:spPr bwMode="auto">
          <a:xfrm>
            <a:off x="3377287" y="2119511"/>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5236" name="Line 10"/>
          <p:cNvSpPr>
            <a:spLocks noChangeShapeType="1"/>
          </p:cNvSpPr>
          <p:nvPr/>
        </p:nvSpPr>
        <p:spPr bwMode="auto">
          <a:xfrm flipV="1">
            <a:off x="6185574" y="2119511"/>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5237" name="Oval 11"/>
          <p:cNvSpPr>
            <a:spLocks noChangeArrowheads="1"/>
          </p:cNvSpPr>
          <p:nvPr/>
        </p:nvSpPr>
        <p:spPr bwMode="auto">
          <a:xfrm>
            <a:off x="3304262" y="2335411"/>
            <a:ext cx="144462" cy="144463"/>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95239" name="文字方塊 10"/>
          <p:cNvSpPr txBox="1">
            <a:spLocks noChangeArrowheads="1"/>
          </p:cNvSpPr>
          <p:nvPr/>
        </p:nvSpPr>
        <p:spPr bwMode="auto">
          <a:xfrm>
            <a:off x="5488662" y="1379736"/>
            <a:ext cx="1366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t>函數可解出</a:t>
            </a:r>
          </a:p>
        </p:txBody>
      </p:sp>
      <p:sp>
        <p:nvSpPr>
          <p:cNvPr id="95241" name="文字方塊 12"/>
          <p:cNvSpPr txBox="1">
            <a:spLocks noChangeArrowheads="1"/>
          </p:cNvSpPr>
          <p:nvPr/>
        </p:nvSpPr>
        <p:spPr bwMode="auto">
          <a:xfrm>
            <a:off x="3909099" y="1911549"/>
            <a:ext cx="1439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t>起始條件</a:t>
            </a:r>
          </a:p>
        </p:txBody>
      </p:sp>
      <p:sp>
        <p:nvSpPr>
          <p:cNvPr id="95242" name="矩形 6"/>
          <p:cNvSpPr>
            <a:spLocks noChangeArrowheads="1"/>
          </p:cNvSpPr>
          <p:nvPr/>
        </p:nvSpPr>
        <p:spPr bwMode="auto">
          <a:xfrm>
            <a:off x="1335342" y="3520503"/>
            <a:ext cx="6772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基本粒子，可以產生或衰變，如家常便飯，不是牛頓粒子！</a:t>
            </a:r>
          </a:p>
        </p:txBody>
      </p:sp>
      <p:sp>
        <p:nvSpPr>
          <p:cNvPr id="95243" name="文字方塊 1"/>
          <p:cNvSpPr txBox="1">
            <a:spLocks noChangeArrowheads="1"/>
          </p:cNvSpPr>
          <p:nvPr/>
        </p:nvSpPr>
        <p:spPr bwMode="auto">
          <a:xfrm>
            <a:off x="1351637" y="889199"/>
            <a:ext cx="3681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牛頓粒子不會消失，也無從產生！</a:t>
            </a:r>
          </a:p>
        </p:txBody>
      </p:sp>
      <p:sp>
        <p:nvSpPr>
          <p:cNvPr id="952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BED3AE1-26F2-4725-AC05-807318D492C6}" type="slidenum">
              <a:rPr kumimoji="0" lang="zh-TW" altLang="en-US" sz="1400">
                <a:latin typeface="Tahoma" pitchFamily="34" charset="0"/>
              </a:rPr>
              <a:pPr eaLnBrk="1" hangingPunct="1">
                <a:spcBef>
                  <a:spcPct val="0"/>
                </a:spcBef>
                <a:buClrTx/>
                <a:buSzTx/>
                <a:buFontTx/>
                <a:buNone/>
              </a:pPr>
              <a:t>37</a:t>
            </a:fld>
            <a:endParaRPr kumimoji="0" lang="en-US" altLang="zh-TW" sz="1400">
              <a:latin typeface="Tahoma" pitchFamily="34" charset="0"/>
            </a:endParaRPr>
          </a:p>
        </p:txBody>
      </p:sp>
      <p:pic>
        <p:nvPicPr>
          <p:cNvPr id="13" name="Picture 2" descr="&amp;lt;strong&amp;gt;Figure 2.&amp;lt;/strong&amp;gt; 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 The event could also be due to known standard model background processes.&amp;lt;br /&amp;gt;&amp;lt;a href=&amp;quot;https://cdsweb.cern.ch/record/1459462/&amp;quot;&amp;gt;DOWNLOAD high-resolution images&amp;lt;/a&amp;gt;">
            <a:extLst>
              <a:ext uri="{FF2B5EF4-FFF2-40B4-BE49-F238E27FC236}">
                <a16:creationId xmlns:a16="http://schemas.microsoft.com/office/drawing/2014/main" id="{3DC630FB-FAC7-C740-8B56-4C0FDCDE9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706" y="4027423"/>
            <a:ext cx="3873887" cy="247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fruit_explode">
            <a:extLst>
              <a:ext uri="{FF2B5EF4-FFF2-40B4-BE49-F238E27FC236}">
                <a16:creationId xmlns:a16="http://schemas.microsoft.com/office/drawing/2014/main" id="{5D370075-348F-B346-8D5F-7C45C8E6B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637" y="4027423"/>
            <a:ext cx="2483890" cy="238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03C7925-C34B-7E41-A3FF-66C1FF679B3B}"/>
                  </a:ext>
                </a:extLst>
              </p:cNvPr>
              <p:cNvSpPr txBox="1"/>
              <p:nvPr/>
            </p:nvSpPr>
            <p:spPr>
              <a:xfrm>
                <a:off x="1634588" y="2228013"/>
                <a:ext cx="840999"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latin typeface="+mn-lt"/>
                </a:endParaRPr>
              </a:p>
            </p:txBody>
          </p:sp>
        </mc:Choice>
        <mc:Fallback xmlns="">
          <p:sp>
            <p:nvSpPr>
              <p:cNvPr id="2" name="TextBox 1">
                <a:extLst>
                  <a:ext uri="{FF2B5EF4-FFF2-40B4-BE49-F238E27FC236}">
                    <a16:creationId xmlns:a16="http://schemas.microsoft.com/office/drawing/2014/main" id="{C03C7925-C34B-7E41-A3FF-66C1FF679B3B}"/>
                  </a:ext>
                </a:extLst>
              </p:cNvPr>
              <p:cNvSpPr txBox="1">
                <a:spLocks noRot="1" noChangeAspect="1" noMove="1" noResize="1" noEditPoints="1" noAdjustHandles="1" noChangeArrowheads="1" noChangeShapeType="1" noTextEdit="1"/>
              </p:cNvSpPr>
              <p:nvPr/>
            </p:nvSpPr>
            <p:spPr>
              <a:xfrm>
                <a:off x="1634588" y="2228013"/>
                <a:ext cx="840999" cy="310598"/>
              </a:xfrm>
              <a:prstGeom prst="rect">
                <a:avLst/>
              </a:prstGeom>
              <a:blipFill>
                <a:blip r:embed="rId5"/>
                <a:stretch>
                  <a:fillRect l="-5970" t="-28000" r="-2985" b="-8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08FE409-A372-E24A-BDEA-2B07A8067EF5}"/>
                  </a:ext>
                </a:extLst>
              </p:cNvPr>
              <p:cNvSpPr txBox="1"/>
              <p:nvPr/>
            </p:nvSpPr>
            <p:spPr>
              <a:xfrm>
                <a:off x="6518152" y="1911549"/>
                <a:ext cx="46038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d>
                        <m:dPr>
                          <m:ctrlPr>
                            <a:rPr lang="en-TW" i="1" smtClean="0">
                              <a:latin typeface="Cambria Math" panose="02040503050406030204" pitchFamily="18" charset="0"/>
                            </a:rPr>
                          </m:ctrlPr>
                        </m:dPr>
                        <m:e>
                          <m:r>
                            <a:rPr lang="en-US" b="0" i="1" smtClean="0">
                              <a:latin typeface="Cambria Math" panose="02040503050406030204" pitchFamily="18" charset="0"/>
                            </a:rPr>
                            <m:t>𝑡</m:t>
                          </m:r>
                        </m:e>
                      </m:d>
                    </m:oMath>
                  </m:oMathPara>
                </a14:m>
                <a:endParaRPr lang="en-TW" dirty="0">
                  <a:latin typeface="+mn-lt"/>
                </a:endParaRPr>
              </a:p>
            </p:txBody>
          </p:sp>
        </mc:Choice>
        <mc:Fallback xmlns="">
          <p:sp>
            <p:nvSpPr>
              <p:cNvPr id="3" name="TextBox 2">
                <a:extLst>
                  <a:ext uri="{FF2B5EF4-FFF2-40B4-BE49-F238E27FC236}">
                    <a16:creationId xmlns:a16="http://schemas.microsoft.com/office/drawing/2014/main" id="{B08FE409-A372-E24A-BDEA-2B07A8067EF5}"/>
                  </a:ext>
                </a:extLst>
              </p:cNvPr>
              <p:cNvSpPr txBox="1">
                <a:spLocks noRot="1" noChangeAspect="1" noMove="1" noResize="1" noEditPoints="1" noAdjustHandles="1" noChangeArrowheads="1" noChangeShapeType="1" noTextEdit="1"/>
              </p:cNvSpPr>
              <p:nvPr/>
            </p:nvSpPr>
            <p:spPr>
              <a:xfrm>
                <a:off x="6518152" y="1911549"/>
                <a:ext cx="460382" cy="276999"/>
              </a:xfrm>
              <a:prstGeom prst="rect">
                <a:avLst/>
              </a:prstGeom>
              <a:blipFill>
                <a:blip r:embed="rId6"/>
                <a:stretch>
                  <a:fillRect l="-10811" t="-30435"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312EA73-638E-BE4F-A18B-9139603DD076}"/>
                  </a:ext>
                </a:extLst>
              </p:cNvPr>
              <p:cNvSpPr txBox="1"/>
              <p:nvPr/>
            </p:nvSpPr>
            <p:spPr>
              <a:xfrm>
                <a:off x="2739909" y="1960714"/>
                <a:ext cx="102976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d>
                        <m:dPr>
                          <m:ctrlPr>
                            <a:rPr lang="en-TW"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acc>
                        <m:accPr>
                          <m:chr m:val="⃗"/>
                          <m:ctrlPr>
                            <a:rPr lang="en-TW" i="1">
                              <a:latin typeface="Cambria Math" panose="02040503050406030204" pitchFamily="18" charset="0"/>
                            </a:rPr>
                          </m:ctrlPr>
                        </m:accPr>
                        <m:e>
                          <m:r>
                            <a:rPr lang="en-US" b="0" i="1" smtClean="0">
                              <a:latin typeface="Cambria Math" panose="02040503050406030204" pitchFamily="18" charset="0"/>
                            </a:rPr>
                            <m:t>𝑣</m:t>
                          </m:r>
                        </m:e>
                      </m:acc>
                      <m:d>
                        <m:dPr>
                          <m:ctrlPr>
                            <a:rPr lang="en-TW" i="1">
                              <a:latin typeface="Cambria Math" panose="02040503050406030204" pitchFamily="18" charset="0"/>
                            </a:rPr>
                          </m:ctrlPr>
                        </m:dPr>
                        <m:e>
                          <m:r>
                            <a:rPr lang="en-US" i="1">
                              <a:latin typeface="Cambria Math" panose="02040503050406030204" pitchFamily="18" charset="0"/>
                            </a:rPr>
                            <m:t>0</m:t>
                          </m:r>
                        </m:e>
                      </m:d>
                    </m:oMath>
                  </m:oMathPara>
                </a14:m>
                <a:endParaRPr lang="en-TW" dirty="0">
                  <a:latin typeface="+mn-lt"/>
                </a:endParaRPr>
              </a:p>
            </p:txBody>
          </p:sp>
        </mc:Choice>
        <mc:Fallback xmlns="">
          <p:sp>
            <p:nvSpPr>
              <p:cNvPr id="17" name="TextBox 16">
                <a:extLst>
                  <a:ext uri="{FF2B5EF4-FFF2-40B4-BE49-F238E27FC236}">
                    <a16:creationId xmlns:a16="http://schemas.microsoft.com/office/drawing/2014/main" id="{5312EA73-638E-BE4F-A18B-9139603DD076}"/>
                  </a:ext>
                </a:extLst>
              </p:cNvPr>
              <p:cNvSpPr txBox="1">
                <a:spLocks noRot="1" noChangeAspect="1" noMove="1" noResize="1" noEditPoints="1" noAdjustHandles="1" noChangeArrowheads="1" noChangeShapeType="1" noTextEdit="1"/>
              </p:cNvSpPr>
              <p:nvPr/>
            </p:nvSpPr>
            <p:spPr>
              <a:xfrm>
                <a:off x="2739909" y="1960714"/>
                <a:ext cx="1029769" cy="276999"/>
              </a:xfrm>
              <a:prstGeom prst="rect">
                <a:avLst/>
              </a:prstGeom>
              <a:blipFill>
                <a:blip r:embed="rId7"/>
                <a:stretch>
                  <a:fillRect l="-3659" t="-30435" b="-4348"/>
                </a:stretch>
              </a:blipFill>
            </p:spPr>
            <p:txBody>
              <a:bodyPr/>
              <a:lstStyle/>
              <a:p>
                <a:r>
                  <a:rPr lang="en-TW">
                    <a:noFill/>
                  </a:rPr>
                  <a:t> </a:t>
                </a:r>
              </a:p>
            </p:txBody>
          </p:sp>
        </mc:Fallback>
      </mc:AlternateContent>
    </p:spTree>
    <p:extLst>
      <p:ext uri="{BB962C8B-B14F-4D97-AF65-F5344CB8AC3E}">
        <p14:creationId xmlns:p14="http://schemas.microsoft.com/office/powerpoint/2010/main" val="2025532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nodec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871" y="682625"/>
            <a:ext cx="2449512"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3"/>
          <p:cNvSpPr txBox="1">
            <a:spLocks noChangeArrowheads="1"/>
          </p:cNvSpPr>
          <p:nvPr/>
        </p:nvSpPr>
        <p:spPr bwMode="auto">
          <a:xfrm>
            <a:off x="1176727" y="5570250"/>
            <a:ext cx="72139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zh-TW" altLang="en-US" sz="1800" dirty="0">
                <a:cs typeface="Times New Roman" pitchFamily="18" charset="0"/>
              </a:rPr>
              <a:t>較重的粒子在自然界通常不存在。</a:t>
            </a:r>
            <a:endParaRPr kumimoji="0" lang="en-US" altLang="zh-TW" sz="1800" dirty="0">
              <a:cs typeface="Times New Roman" pitchFamily="18" charset="0"/>
            </a:endParaRPr>
          </a:p>
          <a:p>
            <a:pPr>
              <a:spcBef>
                <a:spcPct val="50000"/>
              </a:spcBef>
              <a:buClrTx/>
              <a:buSzTx/>
              <a:buFontTx/>
              <a:buNone/>
            </a:pPr>
            <a:r>
              <a:rPr kumimoji="0" lang="zh-TW" altLang="en-US" sz="1800" dirty="0">
                <a:cs typeface="Times New Roman" pitchFamily="18" charset="0"/>
              </a:rPr>
              <a:t>他們一產生不久就會衰變。</a:t>
            </a:r>
            <a:endParaRPr kumimoji="0" lang="en-US" altLang="zh-TW" sz="1800" dirty="0">
              <a:cs typeface="Times New Roman" pitchFamily="18" charset="0"/>
            </a:endParaRPr>
          </a:p>
        </p:txBody>
      </p:sp>
      <p:sp>
        <p:nvSpPr>
          <p:cNvPr id="14029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AF75E88-3844-41C6-BEA6-CAAF70FAC5DD}" type="slidenum">
              <a:rPr kumimoji="0" lang="zh-TW" altLang="en-US" sz="1400" smtClean="0">
                <a:latin typeface="Tahoma" pitchFamily="34" charset="0"/>
              </a:rPr>
              <a:pPr eaLnBrk="1" hangingPunct="1">
                <a:spcBef>
                  <a:spcPct val="0"/>
                </a:spcBef>
                <a:buClrTx/>
                <a:buSzTx/>
                <a:buFontTx/>
                <a:buNone/>
              </a:pPr>
              <a:t>38</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矩形 1"/>
              <p:cNvSpPr/>
              <p:nvPr/>
            </p:nvSpPr>
            <p:spPr>
              <a:xfrm>
                <a:off x="1164948" y="4594065"/>
                <a:ext cx="5200526" cy="400110"/>
              </a:xfrm>
              <a:prstGeom prst="rect">
                <a:avLst/>
              </a:prstGeom>
            </p:spPr>
            <p:txBody>
              <a:bodyPr wrap="none">
                <a:spAutoFit/>
              </a:bodyPr>
              <a:lstStyle/>
              <a:p>
                <a:pPr>
                  <a:spcBef>
                    <a:spcPct val="50000"/>
                  </a:spcBef>
                  <a:buClrTx/>
                  <a:buSzTx/>
                  <a:buFontTx/>
                  <a:buNone/>
                </a:pPr>
                <a:r>
                  <a:rPr kumimoji="0" lang="zh-TW" altLang="en-US" dirty="0"/>
                  <a:t>相對論容許新粒子在撞擊中由能量產生：</a:t>
                </a:r>
                <a14:m>
                  <m:oMath xmlns:m="http://schemas.openxmlformats.org/officeDocument/2006/math">
                    <m:r>
                      <a:rPr kumimoji="0" lang="en-US" altLang="zh-TW" sz="2000" i="1" dirty="0" smtClean="0">
                        <a:solidFill>
                          <a:srgbClr val="FF0000"/>
                        </a:solidFill>
                        <a:latin typeface="Cambria Math"/>
                        <a:ea typeface="Cambria Math" panose="02040503050406030204" pitchFamily="18" charset="0"/>
                      </a:rPr>
                      <m:t>𝐸</m:t>
                    </m:r>
                    <m:r>
                      <a:rPr kumimoji="0" lang="en-US" altLang="zh-TW" sz="2000" i="1" dirty="0" smtClean="0">
                        <a:solidFill>
                          <a:srgbClr val="FF0000"/>
                        </a:solidFill>
                        <a:latin typeface="Cambria Math"/>
                        <a:ea typeface="Cambria Math" panose="02040503050406030204" pitchFamily="18" charset="0"/>
                      </a:rPr>
                      <m:t>→</m:t>
                    </m:r>
                    <m:r>
                      <a:rPr kumimoji="0" lang="en-US" altLang="zh-TW" sz="2000" i="1" dirty="0" smtClean="0">
                        <a:solidFill>
                          <a:srgbClr val="FF0000"/>
                        </a:solidFill>
                        <a:latin typeface="Cambria Math"/>
                        <a:ea typeface="Cambria Math" panose="02040503050406030204" pitchFamily="18" charset="0"/>
                      </a:rPr>
                      <m:t>𝑀</m:t>
                    </m:r>
                    <m:r>
                      <a:rPr kumimoji="0" lang="en-US" altLang="zh-TW" sz="2000" i="1" dirty="0">
                        <a:solidFill>
                          <a:srgbClr val="FF0000"/>
                        </a:solidFill>
                        <a:latin typeface="Cambria Math"/>
                        <a:ea typeface="Cambria Math" panose="02040503050406030204" pitchFamily="18" charset="0"/>
                      </a:rPr>
                      <m:t>.</m:t>
                    </m:r>
                  </m:oMath>
                </a14:m>
                <a:r>
                  <a:rPr kumimoji="0" lang="en-US" altLang="zh-TW" sz="2000" dirty="0">
                    <a:latin typeface="Cambria Math" panose="02040503050406030204" pitchFamily="18" charset="0"/>
                    <a:ea typeface="Cambria Math" panose="02040503050406030204" pitchFamily="18" charset="0"/>
                  </a:rPr>
                  <a:t> </a:t>
                </a:r>
              </a:p>
            </p:txBody>
          </p:sp>
        </mc:Choice>
        <mc:Fallback xmlns="">
          <p:sp>
            <p:nvSpPr>
              <p:cNvPr id="2" name="矩形 1"/>
              <p:cNvSpPr>
                <a:spLocks noRot="1" noChangeAspect="1" noMove="1" noResize="1" noEditPoints="1" noAdjustHandles="1" noChangeArrowheads="1" noChangeShapeType="1" noTextEdit="1"/>
              </p:cNvSpPr>
              <p:nvPr/>
            </p:nvSpPr>
            <p:spPr>
              <a:xfrm>
                <a:off x="1164948" y="4594065"/>
                <a:ext cx="5200526" cy="400110"/>
              </a:xfrm>
              <a:prstGeom prst="rect">
                <a:avLst/>
              </a:prstGeom>
              <a:blipFill rotWithShape="1">
                <a:blip r:embed="rId3"/>
                <a:stretch>
                  <a:fillRect l="-938" b="-261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176727" y="5011790"/>
                <a:ext cx="7607507" cy="400110"/>
              </a:xfrm>
              <a:prstGeom prst="rect">
                <a:avLst/>
              </a:prstGeom>
            </p:spPr>
            <p:txBody>
              <a:bodyPr wrap="square">
                <a:spAutoFit/>
              </a:bodyPr>
              <a:lstStyle/>
              <a:p>
                <a:pPr>
                  <a:spcBef>
                    <a:spcPct val="50000"/>
                  </a:spcBef>
                  <a:buClrTx/>
                  <a:buSzTx/>
                  <a:buFontTx/>
                  <a:buNone/>
                </a:pPr>
                <a:r>
                  <a:rPr kumimoji="0" lang="zh-TW" altLang="en-US" dirty="0"/>
                  <a:t>同理，粒子也可以衰變，將質量轉化為衰變產物的能量：</a:t>
                </a:r>
                <a14:m>
                  <m:oMath xmlns:m="http://schemas.openxmlformats.org/officeDocument/2006/math">
                    <m:r>
                      <a:rPr kumimoji="0" lang="en-US" altLang="zh-TW" sz="2000" i="1" dirty="0">
                        <a:solidFill>
                          <a:srgbClr val="FF0000"/>
                        </a:solidFill>
                        <a:latin typeface="Cambria Math"/>
                      </a:rPr>
                      <m:t>𝑀</m:t>
                    </m:r>
                    <m:r>
                      <a:rPr kumimoji="0" lang="en-US" altLang="zh-TW" sz="2000" i="1" dirty="0">
                        <a:solidFill>
                          <a:srgbClr val="FF0000"/>
                        </a:solidFill>
                        <a:latin typeface="Cambria Math"/>
                        <a:cs typeface="Times New Roman" pitchFamily="18" charset="0"/>
                      </a:rPr>
                      <m:t>→</m:t>
                    </m:r>
                    <m:r>
                      <a:rPr kumimoji="0" lang="en-US" altLang="zh-TW" sz="2000" i="1" dirty="0">
                        <a:solidFill>
                          <a:srgbClr val="FF0000"/>
                        </a:solidFill>
                        <a:latin typeface="Cambria Math"/>
                        <a:cs typeface="Times New Roman" pitchFamily="18" charset="0"/>
                      </a:rPr>
                      <m:t>𝐸</m:t>
                    </m:r>
                  </m:oMath>
                </a14:m>
                <a:r>
                  <a:rPr kumimoji="0" lang="en-US" altLang="zh-TW" sz="2000" dirty="0">
                    <a:cs typeface="Times New Roman" pitchFamily="18" charset="0"/>
                  </a:rPr>
                  <a:t>.</a:t>
                </a:r>
              </a:p>
            </p:txBody>
          </p:sp>
        </mc:Choice>
        <mc:Fallback xmlns="">
          <p:sp>
            <p:nvSpPr>
              <p:cNvPr id="3" name="矩形 2"/>
              <p:cNvSpPr>
                <a:spLocks noRot="1" noChangeAspect="1" noMove="1" noResize="1" noEditPoints="1" noAdjustHandles="1" noChangeArrowheads="1" noChangeShapeType="1" noTextEdit="1"/>
              </p:cNvSpPr>
              <p:nvPr/>
            </p:nvSpPr>
            <p:spPr>
              <a:xfrm>
                <a:off x="1176727" y="5011790"/>
                <a:ext cx="7607507" cy="400110"/>
              </a:xfrm>
              <a:prstGeom prst="rect">
                <a:avLst/>
              </a:prstGeom>
              <a:blipFill rotWithShape="1">
                <a:blip r:embed="rId4"/>
                <a:stretch>
                  <a:fillRect l="-641" t="-7576" b="-25758"/>
                </a:stretch>
              </a:blipFill>
            </p:spPr>
            <p:txBody>
              <a:bodyPr/>
              <a:lstStyle/>
              <a:p>
                <a:r>
                  <a:rPr lang="zh-TW" alt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0"/>
            <a:ext cx="7038975"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矩形 2"/>
          <p:cNvSpPr>
            <a:spLocks noChangeArrowheads="1"/>
          </p:cNvSpPr>
          <p:nvPr/>
        </p:nvSpPr>
        <p:spPr bwMode="auto">
          <a:xfrm>
            <a:off x="877887" y="5686948"/>
            <a:ext cx="7337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Cambria Math" panose="02040503050406030204" pitchFamily="18" charset="0"/>
                <a:ea typeface="Cambria Math" panose="02040503050406030204" pitchFamily="18" charset="0"/>
              </a:rPr>
              <a:t>Pion–muon–electron decay chain resulting from an antiproton annihilation with a proton in a streamer chamber filled with neon gas</a:t>
            </a:r>
            <a:endParaRPr lang="zh-TW" altLang="en-US" sz="1800" dirty="0">
              <a:latin typeface="Cambria Math" panose="02040503050406030204" pitchFamily="18" charset="0"/>
            </a:endParaRPr>
          </a:p>
        </p:txBody>
      </p:sp>
      <p:sp>
        <p:nvSpPr>
          <p:cNvPr id="14131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891DAA0-A505-4AD4-8FFF-EC015CF25087}" type="slidenum">
              <a:rPr kumimoji="0" lang="zh-TW" altLang="en-US" sz="1400" smtClean="0">
                <a:latin typeface="Tahoma" pitchFamily="34" charset="0"/>
              </a:rPr>
              <a:pPr eaLnBrk="1" hangingPunct="1">
                <a:spcBef>
                  <a:spcPct val="0"/>
                </a:spcBef>
                <a:buClrTx/>
                <a:buSzTx/>
                <a:buFontTx/>
                <a:buNone/>
              </a:pPr>
              <a:t>39</a:t>
            </a:fld>
            <a:endParaRPr kumimoji="0" lang="en-US" altLang="zh-TW" sz="1400" dirty="0">
              <a:latin typeface="Tahoma" pitchFamily="34" charset="0"/>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AB120F0-4393-ED42-8222-58FC32393AEE}"/>
                  </a:ext>
                </a:extLst>
              </p:cNvPr>
              <p:cNvSpPr txBox="1"/>
              <p:nvPr/>
            </p:nvSpPr>
            <p:spPr>
              <a:xfrm>
                <a:off x="4546599" y="6347871"/>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a:latin typeface="Cambria Math" panose="02040503050406030204" pitchFamily="18" charset="0"/>
                              <a:ea typeface="Cambria Math" panose="02040503050406030204" pitchFamily="18" charset="0"/>
                            </a:rPr>
                            <m:t>𝑒</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i="1">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6" name="文字方塊 5">
                <a:extLst>
                  <a:ext uri="{FF2B5EF4-FFF2-40B4-BE49-F238E27FC236}">
                    <a16:creationId xmlns:a16="http://schemas.microsoft.com/office/drawing/2014/main" id="{2AB120F0-4393-ED42-8222-58FC32393AEE}"/>
                  </a:ext>
                </a:extLst>
              </p:cNvPr>
              <p:cNvSpPr txBox="1">
                <a:spLocks noRot="1" noChangeAspect="1" noMove="1" noResize="1" noEditPoints="1" noAdjustHandles="1" noChangeArrowheads="1" noChangeShapeType="1" noTextEdit="1"/>
              </p:cNvSpPr>
              <p:nvPr/>
            </p:nvSpPr>
            <p:spPr>
              <a:xfrm>
                <a:off x="4546599" y="6347871"/>
                <a:ext cx="1888209" cy="299313"/>
              </a:xfrm>
              <a:prstGeom prst="rect">
                <a:avLst/>
              </a:prstGeom>
              <a:blipFill>
                <a:blip r:embed="rId3"/>
                <a:stretch>
                  <a:fillRect l="-2000" b="-208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208BE74-5CF3-C847-A53F-B093CE0C20F9}"/>
                  </a:ext>
                </a:extLst>
              </p:cNvPr>
              <p:cNvSpPr txBox="1"/>
              <p:nvPr/>
            </p:nvSpPr>
            <p:spPr>
              <a:xfrm>
                <a:off x="2330576" y="6347871"/>
                <a:ext cx="1421863"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𝜋</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b>
                        <m:sSubPr>
                          <m:ctrlPr>
                            <a:rPr kumimoji="1" lang="en-US" altLang="zh-TW" b="0" i="1" smtClean="0">
                              <a:latin typeface="Cambria Math" panose="02040503050406030204" pitchFamily="18" charset="0"/>
                              <a:ea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𝜈</m:t>
                          </m:r>
                        </m:e>
                        <m:sub>
                          <m:r>
                            <a:rPr kumimoji="1" lang="en-US" altLang="zh-TW" b="0"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7" name="文字方塊 6">
                <a:extLst>
                  <a:ext uri="{FF2B5EF4-FFF2-40B4-BE49-F238E27FC236}">
                    <a16:creationId xmlns:a16="http://schemas.microsoft.com/office/drawing/2014/main" id="{D208BE74-5CF3-C847-A53F-B093CE0C20F9}"/>
                  </a:ext>
                </a:extLst>
              </p:cNvPr>
              <p:cNvSpPr txBox="1">
                <a:spLocks noRot="1" noChangeAspect="1" noMove="1" noResize="1" noEditPoints="1" noAdjustHandles="1" noChangeArrowheads="1" noChangeShapeType="1" noTextEdit="1"/>
              </p:cNvSpPr>
              <p:nvPr/>
            </p:nvSpPr>
            <p:spPr>
              <a:xfrm>
                <a:off x="2330576" y="6347871"/>
                <a:ext cx="1421863" cy="299313"/>
              </a:xfrm>
              <a:prstGeom prst="rect">
                <a:avLst/>
              </a:prstGeom>
              <a:blipFill>
                <a:blip r:embed="rId4"/>
                <a:stretch>
                  <a:fillRect l="-1786" r="-893" b="-208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18240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0"/>
            <a:ext cx="7669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7D037C9-59F0-4ADE-8F50-6DF330252A8B}" type="slidenum">
              <a:rPr kumimoji="0" lang="zh-TW" altLang="en-US" sz="1400">
                <a:latin typeface="Tahoma" pitchFamily="34" charset="0"/>
              </a:rPr>
              <a:pPr eaLnBrk="1" hangingPunct="1">
                <a:spcBef>
                  <a:spcPct val="0"/>
                </a:spcBef>
                <a:buClrTx/>
                <a:buSzTx/>
                <a:buFontTx/>
                <a:buNone/>
              </a:pPr>
              <a:t>4</a:t>
            </a:fld>
            <a:endParaRPr kumimoji="0" lang="en-US" altLang="zh-TW" sz="1400">
              <a:latin typeface="Tahoma" pitchFamily="34" charset="0"/>
            </a:endParaRPr>
          </a:p>
        </p:txBody>
      </p:sp>
    </p:spTree>
    <p:extLst>
      <p:ext uri="{BB962C8B-B14F-4D97-AF65-F5344CB8AC3E}">
        <p14:creationId xmlns:p14="http://schemas.microsoft.com/office/powerpoint/2010/main" val="1963765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xt with black text&#10;&#10;Description automatically generated with medium confidence">
            <a:extLst>
              <a:ext uri="{FF2B5EF4-FFF2-40B4-BE49-F238E27FC236}">
                <a16:creationId xmlns:a16="http://schemas.microsoft.com/office/drawing/2014/main" id="{A0104305-F7BB-311B-68EC-646A875BD046}"/>
              </a:ext>
            </a:extLst>
          </p:cNvPr>
          <p:cNvPicPr>
            <a:picLocks noChangeAspect="1"/>
          </p:cNvPicPr>
          <p:nvPr/>
        </p:nvPicPr>
        <p:blipFill rotWithShape="1">
          <a:blip r:embed="rId2">
            <a:extLst>
              <a:ext uri="{28A0092B-C50C-407E-A947-70E740481C1C}">
                <a14:useLocalDpi xmlns:a14="http://schemas.microsoft.com/office/drawing/2010/main" val="0"/>
              </a:ext>
            </a:extLst>
          </a:blip>
          <a:srcRect r="6862"/>
          <a:stretch/>
        </p:blipFill>
        <p:spPr>
          <a:xfrm>
            <a:off x="254875" y="1606026"/>
            <a:ext cx="8411479" cy="3953946"/>
          </a:xfrm>
          <a:prstGeom prst="rect">
            <a:avLst/>
          </a:prstGeom>
        </p:spPr>
      </p:pic>
    </p:spTree>
    <p:extLst>
      <p:ext uri="{BB962C8B-B14F-4D97-AF65-F5344CB8AC3E}">
        <p14:creationId xmlns:p14="http://schemas.microsoft.com/office/powerpoint/2010/main" val="2514175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34" y="1793401"/>
            <a:ext cx="6780931" cy="38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6365074-56C4-4CC6-96BD-F4170101B939}" type="slidenum">
              <a:rPr kumimoji="0" lang="zh-TW" altLang="en-US" sz="1400">
                <a:latin typeface="Tahoma" pitchFamily="34" charset="0"/>
              </a:rPr>
              <a:pPr eaLnBrk="1" hangingPunct="1">
                <a:spcBef>
                  <a:spcPct val="0"/>
                </a:spcBef>
                <a:buClrTx/>
                <a:buSzTx/>
                <a:buFontTx/>
                <a:buNone/>
              </a:pPr>
              <a:t>41</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p:cNvSpPr txBox="1"/>
              <p:nvPr/>
            </p:nvSpPr>
            <p:spPr>
              <a:xfrm>
                <a:off x="1181534" y="805353"/>
                <a:ext cx="7206890" cy="369332"/>
              </a:xfrm>
              <a:prstGeom prst="rect">
                <a:avLst/>
              </a:prstGeom>
              <a:noFill/>
            </p:spPr>
            <p:txBody>
              <a:bodyPr wrap="square" rtlCol="0">
                <a:spAutoFit/>
              </a:bodyPr>
              <a:lstStyle/>
              <a:p>
                <a14:m>
                  <m:oMath xmlns:m="http://schemas.openxmlformats.org/officeDocument/2006/math">
                    <m:r>
                      <a:rPr lang="zh-TW" altLang="en-US" i="1" smtClean="0">
                        <a:latin typeface="Cambria Math"/>
                      </a:rPr>
                      <m:t>𝛽</m:t>
                    </m:r>
                  </m:oMath>
                </a14:m>
                <a:r>
                  <a:rPr lang="zh-TW" altLang="en-US" dirty="0">
                    <a:latin typeface="+mn-lt"/>
                  </a:rPr>
                  <a:t>衰變所放出的電子的能量極大，因此稱為</a:t>
                </a:r>
                <a14:m>
                  <m:oMath xmlns:m="http://schemas.openxmlformats.org/officeDocument/2006/math">
                    <m:r>
                      <a:rPr lang="zh-TW" altLang="en-US" i="1">
                        <a:latin typeface="Cambria Math"/>
                      </a:rPr>
                      <m:t>𝛽</m:t>
                    </m:r>
                  </m:oMath>
                </a14:m>
                <a:r>
                  <a:rPr lang="zh-TW" altLang="en-US" dirty="0">
                    <a:latin typeface="+mn-lt"/>
                  </a:rPr>
                  <a:t>射線，其能量分佈：</a:t>
                </a:r>
              </a:p>
            </p:txBody>
          </p:sp>
        </mc:Choice>
        <mc:Fallback xmlns="">
          <p:sp>
            <p:nvSpPr>
              <p:cNvPr id="2" name="文字方塊 1"/>
              <p:cNvSpPr txBox="1">
                <a:spLocks noRot="1" noChangeAspect="1" noMove="1" noResize="1" noEditPoints="1" noAdjustHandles="1" noChangeArrowheads="1" noChangeShapeType="1" noTextEdit="1"/>
              </p:cNvSpPr>
              <p:nvPr/>
            </p:nvSpPr>
            <p:spPr>
              <a:xfrm>
                <a:off x="1181534" y="805353"/>
                <a:ext cx="7206890" cy="369332"/>
              </a:xfrm>
              <a:prstGeom prst="rect">
                <a:avLst/>
              </a:prstGeom>
              <a:blipFill>
                <a:blip r:embed="rId3"/>
                <a:stretch>
                  <a:fillRect l="-352"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C5029B-7899-2F4B-A04D-2DBE26345D2C}"/>
                  </a:ext>
                </a:extLst>
              </p:cNvPr>
              <p:cNvSpPr txBox="1"/>
              <p:nvPr/>
            </p:nvSpPr>
            <p:spPr>
              <a:xfrm>
                <a:off x="1181534" y="1246213"/>
                <a:ext cx="4572000" cy="369332"/>
              </a:xfrm>
              <a:prstGeom prst="rect">
                <a:avLst/>
              </a:prstGeom>
              <a:noFill/>
            </p:spPr>
            <p:txBody>
              <a:bodyPr wrap="square">
                <a:spAutoFit/>
              </a:bodyPr>
              <a:lstStyle/>
              <a:p>
                <a:r>
                  <a:rPr lang="zh-TW" altLang="en-US" dirty="0">
                    <a:latin typeface="+mn-lt"/>
                  </a:rPr>
                  <a:t>電子的速度最大可以到達接近光速的</a:t>
                </a:r>
                <a14:m>
                  <m:oMath xmlns:m="http://schemas.openxmlformats.org/officeDocument/2006/math">
                    <m:r>
                      <a:rPr lang="en-US" altLang="zh-TW" i="1" dirty="0" smtClean="0">
                        <a:latin typeface="Cambria Math" panose="02040503050406030204" pitchFamily="18" charset="0"/>
                      </a:rPr>
                      <m:t>0.86</m:t>
                    </m:r>
                  </m:oMath>
                </a14:m>
                <a:r>
                  <a:rPr lang="zh-TW" altLang="en-US" dirty="0">
                    <a:latin typeface="+mn-lt"/>
                  </a:rPr>
                  <a:t>。</a:t>
                </a:r>
                <a:endParaRPr lang="en-TW" dirty="0"/>
              </a:p>
            </p:txBody>
          </p:sp>
        </mc:Choice>
        <mc:Fallback xmlns="">
          <p:sp>
            <p:nvSpPr>
              <p:cNvPr id="7" name="TextBox 6">
                <a:extLst>
                  <a:ext uri="{FF2B5EF4-FFF2-40B4-BE49-F238E27FC236}">
                    <a16:creationId xmlns:a16="http://schemas.microsoft.com/office/drawing/2014/main" id="{78C5029B-7899-2F4B-A04D-2DBE26345D2C}"/>
                  </a:ext>
                </a:extLst>
              </p:cNvPr>
              <p:cNvSpPr txBox="1">
                <a:spLocks noRot="1" noChangeAspect="1" noMove="1" noResize="1" noEditPoints="1" noAdjustHandles="1" noChangeArrowheads="1" noChangeShapeType="1" noTextEdit="1"/>
              </p:cNvSpPr>
              <p:nvPr/>
            </p:nvSpPr>
            <p:spPr>
              <a:xfrm>
                <a:off x="1181534" y="1246213"/>
                <a:ext cx="4572000" cy="369332"/>
              </a:xfrm>
              <a:prstGeom prst="rect">
                <a:avLst/>
              </a:prstGeom>
              <a:blipFill>
                <a:blip r:embed="rId4"/>
                <a:stretch>
                  <a:fillRect l="-1385" t="-3226" b="-19355"/>
                </a:stretch>
              </a:blipFill>
            </p:spPr>
            <p:txBody>
              <a:bodyPr/>
              <a:lstStyle/>
              <a:p>
                <a:r>
                  <a:rPr lang="en-TW">
                    <a:noFill/>
                  </a:rPr>
                  <a:t> </a:t>
                </a:r>
              </a:p>
            </p:txBody>
          </p:sp>
        </mc:Fallback>
      </mc:AlternateContent>
    </p:spTree>
    <p:extLst>
      <p:ext uri="{BB962C8B-B14F-4D97-AF65-F5344CB8AC3E}">
        <p14:creationId xmlns:p14="http://schemas.microsoft.com/office/powerpoint/2010/main" val="3962224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4062B6EF-4E79-4D47-98D3-95BA0940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24744"/>
            <a:ext cx="3175000" cy="482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AD713D-5317-EB4E-804A-BC4582BC34A6}"/>
              </a:ext>
            </a:extLst>
          </p:cNvPr>
          <p:cNvSpPr txBox="1"/>
          <p:nvPr/>
        </p:nvSpPr>
        <p:spPr>
          <a:xfrm>
            <a:off x="2991148" y="537924"/>
            <a:ext cx="2736304" cy="369332"/>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Beta Ray Bill</a:t>
            </a:r>
            <a:r>
              <a:rPr lang="zh-TW" altLang="en-US" dirty="0">
                <a:latin typeface="Times New Roman" panose="02020603050405020304" pitchFamily="18" charset="0"/>
                <a:cs typeface="Times New Roman" panose="02020603050405020304" pitchFamily="18" charset="0"/>
              </a:rPr>
              <a:t> </a:t>
            </a:r>
            <a:r>
              <a:rPr lang="zh-TW" altLang="en-US" dirty="0"/>
              <a:t>馬面雷神</a:t>
            </a:r>
            <a:endParaRPr lang="en-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951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21" y="431549"/>
            <a:ext cx="4608512" cy="247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D7AFBA3-D352-A244-8EA2-E3CCEF5E2946}"/>
              </a:ext>
            </a:extLst>
          </p:cNvPr>
          <p:cNvSpPr txBox="1"/>
          <p:nvPr/>
        </p:nvSpPr>
        <p:spPr>
          <a:xfrm>
            <a:off x="1817323" y="5718256"/>
            <a:ext cx="6659060" cy="369332"/>
          </a:xfrm>
          <a:prstGeom prst="rect">
            <a:avLst/>
          </a:prstGeom>
          <a:noFill/>
        </p:spPr>
        <p:txBody>
          <a:bodyPr wrap="square" rtlCol="0">
            <a:spAutoFit/>
          </a:bodyPr>
          <a:lstStyle/>
          <a:p>
            <a:r>
              <a:rPr lang="en-TW" dirty="0"/>
              <a:t>大部分不穩定放射性原子核的放射性，就來自</a:t>
            </a:r>
            <a:r>
              <a:rPr kumimoji="0" lang="el-GR" altLang="zh-TW" i="1" dirty="0">
                <a:solidFill>
                  <a:srgbClr val="FF0000"/>
                </a:solidFill>
                <a:latin typeface="Times New Roman" pitchFamily="18" charset="0"/>
                <a:cs typeface="Times New Roman" pitchFamily="18" charset="0"/>
              </a:rPr>
              <a:t> </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 ！</a:t>
            </a:r>
          </a:p>
        </p:txBody>
      </p:sp>
      <p:sp>
        <p:nvSpPr>
          <p:cNvPr id="4" name="TextBox 3">
            <a:extLst>
              <a:ext uri="{FF2B5EF4-FFF2-40B4-BE49-F238E27FC236}">
                <a16:creationId xmlns:a16="http://schemas.microsoft.com/office/drawing/2014/main" id="{B9DC7CF0-2185-6940-B20C-21F508CA3DD0}"/>
              </a:ext>
            </a:extLst>
          </p:cNvPr>
          <p:cNvSpPr txBox="1"/>
          <p:nvPr/>
        </p:nvSpPr>
        <p:spPr>
          <a:xfrm>
            <a:off x="1817323" y="5273976"/>
            <a:ext cx="5782256" cy="369332"/>
          </a:xfrm>
          <a:prstGeom prst="rect">
            <a:avLst/>
          </a:prstGeom>
          <a:noFill/>
        </p:spPr>
        <p:txBody>
          <a:bodyPr wrap="square" rtlCol="0">
            <a:spAutoFit/>
          </a:bodyPr>
          <a:lstStyle/>
          <a:p>
            <a:r>
              <a:rPr lang="en-TW" dirty="0"/>
              <a:t>衰變前後原子核的質量會有差異，而有能量釋放。</a:t>
            </a:r>
          </a:p>
        </p:txBody>
      </p:sp>
      <p:pic>
        <p:nvPicPr>
          <p:cNvPr id="90114" name="Picture 2" descr="Beta decay - Wikipedia">
            <a:extLst>
              <a:ext uri="{FF2B5EF4-FFF2-40B4-BE49-F238E27FC236}">
                <a16:creationId xmlns:a16="http://schemas.microsoft.com/office/drawing/2014/main" id="{1B4F2096-6A27-A346-A546-59F3443D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007" y="431549"/>
            <a:ext cx="3636100" cy="2473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82C0BE-1AEE-CE49-A180-E2A8E34306AE}"/>
              </a:ext>
            </a:extLst>
          </p:cNvPr>
          <p:cNvSpPr txBox="1"/>
          <p:nvPr/>
        </p:nvSpPr>
        <p:spPr>
          <a:xfrm>
            <a:off x="1817323" y="3029536"/>
            <a:ext cx="6768752" cy="369332"/>
          </a:xfrm>
          <a:prstGeom prst="rect">
            <a:avLst/>
          </a:prstGeom>
          <a:noFill/>
        </p:spPr>
        <p:txBody>
          <a:bodyPr wrap="square">
            <a:spAutoFit/>
          </a:bodyPr>
          <a:lstStyle/>
          <a:p>
            <a:r>
              <a:rPr lang="en-TW" dirty="0"/>
              <a:t>原子核中的質子數目決定原子的化學性質。</a:t>
            </a:r>
          </a:p>
        </p:txBody>
      </p:sp>
      <mc:AlternateContent xmlns:mc="http://schemas.openxmlformats.org/markup-compatibility/2006" xmlns:a14="http://schemas.microsoft.com/office/drawing/2010/main">
        <mc:Choice Requires="a14">
          <p:sp>
            <p:nvSpPr>
              <p:cNvPr id="10" name="文字方塊 25">
                <a:extLst>
                  <a:ext uri="{FF2B5EF4-FFF2-40B4-BE49-F238E27FC236}">
                    <a16:creationId xmlns:a16="http://schemas.microsoft.com/office/drawing/2014/main" id="{F6F6B974-9D66-944F-9709-95717DDF004D}"/>
                  </a:ext>
                </a:extLst>
              </p:cNvPr>
              <p:cNvSpPr txBox="1"/>
              <p:nvPr/>
            </p:nvSpPr>
            <p:spPr>
              <a:xfrm>
                <a:off x="1910129" y="4872955"/>
                <a:ext cx="2141035" cy="2818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zh-TW" b="0" i="1" smtClean="0">
                              <a:latin typeface="Cambria Math" panose="02040503050406030204" pitchFamily="18" charset="0"/>
                              <a:ea typeface="Cambria Math" panose="02040503050406030204" pitchFamily="18" charset="0"/>
                            </a:rPr>
                          </m:ctrlPr>
                        </m:sPrePr>
                        <m:sub>
                          <m:r>
                            <a:rPr kumimoji="1" lang="en-US" altLang="zh-TW" b="0" i="1" smtClean="0">
                              <a:latin typeface="Cambria Math" panose="02040503050406030204" pitchFamily="18" charset="0"/>
                              <a:ea typeface="Cambria Math" panose="02040503050406030204" pitchFamily="18" charset="0"/>
                            </a:rPr>
                            <m:t>6</m:t>
                          </m:r>
                        </m:sub>
                        <m:sup>
                          <m:r>
                            <a:rPr lang="en-US" b="0" i="1" smtClean="0">
                              <a:latin typeface="Cambria Math" panose="02040503050406030204" pitchFamily="18" charset="0"/>
                            </a:rPr>
                            <m:t>14</m:t>
                          </m:r>
                        </m:sup>
                        <m:e>
                          <m:r>
                            <m:rPr>
                              <m:nor/>
                            </m:rPr>
                            <a:rPr lang="en-US" b="0" i="0" smtClean="0">
                              <a:latin typeface="Cambria Math" panose="02040503050406030204" pitchFamily="18" charset="0"/>
                            </a:rPr>
                            <m:t>C</m:t>
                          </m:r>
                        </m:e>
                      </m:sPre>
                      <m:r>
                        <a:rPr kumimoji="1" lang="en-US" altLang="zh-TW" i="1" smtClean="0">
                          <a:latin typeface="Cambria Math" panose="02040503050406030204" pitchFamily="18" charset="0"/>
                          <a:ea typeface="Cambria Math" panose="02040503050406030204" pitchFamily="18" charset="0"/>
                        </a:rPr>
                        <m:t>→</m:t>
                      </m:r>
                      <m:sPre>
                        <m:sPrePr>
                          <m:ctrlPr>
                            <a:rPr lang="en-US" altLang="zh-TW" i="1">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7</m:t>
                          </m:r>
                        </m:sub>
                        <m:sup>
                          <m:r>
                            <a:rPr lang="en-US" i="1">
                              <a:latin typeface="Cambria Math" panose="02040503050406030204" pitchFamily="18" charset="0"/>
                            </a:rPr>
                            <m:t>14</m:t>
                          </m:r>
                        </m:sup>
                        <m:e>
                          <m:r>
                            <m:rPr>
                              <m:nor/>
                            </m:rPr>
                            <a:rPr lang="en-US" b="0" i="0" smtClean="0">
                              <a:latin typeface="Cambria Math" panose="02040503050406030204" pitchFamily="18" charset="0"/>
                            </a:rPr>
                            <m:t>N</m:t>
                          </m:r>
                        </m:e>
                      </m:sPre>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0" name="文字方塊 25">
                <a:extLst>
                  <a:ext uri="{FF2B5EF4-FFF2-40B4-BE49-F238E27FC236}">
                    <a16:creationId xmlns:a16="http://schemas.microsoft.com/office/drawing/2014/main" id="{F6F6B974-9D66-944F-9709-95717DDF004D}"/>
                  </a:ext>
                </a:extLst>
              </p:cNvPr>
              <p:cNvSpPr txBox="1">
                <a:spLocks noRot="1" noChangeAspect="1" noMove="1" noResize="1" noEditPoints="1" noAdjustHandles="1" noChangeArrowheads="1" noChangeShapeType="1" noTextEdit="1"/>
              </p:cNvSpPr>
              <p:nvPr/>
            </p:nvSpPr>
            <p:spPr>
              <a:xfrm>
                <a:off x="1910129" y="4872955"/>
                <a:ext cx="2141035" cy="281872"/>
              </a:xfrm>
              <a:prstGeom prst="rect">
                <a:avLst/>
              </a:prstGeom>
              <a:blipFill>
                <a:blip r:embed="rId4"/>
                <a:stretch>
                  <a:fillRect b="-12500"/>
                </a:stretch>
              </a:blipFill>
            </p:spPr>
            <p:txBody>
              <a:bodyPr/>
              <a:lstStyle/>
              <a:p>
                <a:r>
                  <a:rPr lang="en-TW">
                    <a:noFill/>
                  </a:rPr>
                  <a:t> </a:t>
                </a:r>
              </a:p>
            </p:txBody>
          </p:sp>
        </mc:Fallback>
      </mc:AlternateContent>
      <p:sp>
        <p:nvSpPr>
          <p:cNvPr id="11" name="TextBox 10">
            <a:extLst>
              <a:ext uri="{FF2B5EF4-FFF2-40B4-BE49-F238E27FC236}">
                <a16:creationId xmlns:a16="http://schemas.microsoft.com/office/drawing/2014/main" id="{AAA53550-D07F-064E-859A-2C049B8C6A77}"/>
              </a:ext>
            </a:extLst>
          </p:cNvPr>
          <p:cNvSpPr txBox="1"/>
          <p:nvPr/>
        </p:nvSpPr>
        <p:spPr>
          <a:xfrm>
            <a:off x="1817323" y="3915730"/>
            <a:ext cx="6910784" cy="369332"/>
          </a:xfrm>
          <a:prstGeom prst="rect">
            <a:avLst/>
          </a:prstGeom>
          <a:noFill/>
        </p:spPr>
        <p:txBody>
          <a:bodyPr wrap="square" rtlCol="0">
            <a:spAutoFit/>
          </a:bodyPr>
          <a:lstStyle/>
          <a:p>
            <a:r>
              <a:rPr lang="en-TW" dirty="0"/>
              <a:t>不穩定的放射性原子核，可以透過</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a:t>
            </a:r>
            <a:r>
              <a:rPr kumimoji="0" lang="el-GR" altLang="zh-TW" i="1" dirty="0">
                <a:latin typeface="Times New Roman" pitchFamily="18" charset="0"/>
                <a:cs typeface="Times New Roman" pitchFamily="18" charset="0"/>
              </a:rPr>
              <a:t> </a:t>
            </a:r>
            <a:r>
              <a:rPr lang="en-TW" dirty="0"/>
              <a:t>，衰變為不同的原子核，</a:t>
            </a:r>
          </a:p>
        </p:txBody>
      </p:sp>
      <p:sp>
        <p:nvSpPr>
          <p:cNvPr id="6" name="TextBox 5">
            <a:extLst>
              <a:ext uri="{FF2B5EF4-FFF2-40B4-BE49-F238E27FC236}">
                <a16:creationId xmlns:a16="http://schemas.microsoft.com/office/drawing/2014/main" id="{8D48EAA5-22D7-56A8-0009-4ECEDAF8F1EF}"/>
              </a:ext>
            </a:extLst>
          </p:cNvPr>
          <p:cNvSpPr txBox="1"/>
          <p:nvPr/>
        </p:nvSpPr>
        <p:spPr>
          <a:xfrm>
            <a:off x="3923928" y="3501008"/>
            <a:ext cx="4984504" cy="369332"/>
          </a:xfrm>
          <a:prstGeom prst="rect">
            <a:avLst/>
          </a:prstGeom>
          <a:noFill/>
        </p:spPr>
        <p:txBody>
          <a:bodyPr wrap="square" rtlCol="0">
            <a:spAutoFit/>
          </a:bodyPr>
          <a:lstStyle/>
          <a:p>
            <a:r>
              <a:rPr kumimoji="0" lang="zh-TW" altLang="en-US" dirty="0">
                <a:latin typeface="Times New Roman" pitchFamily="18" charset="0"/>
                <a:cs typeface="Times New Roman" pitchFamily="18" charset="0"/>
              </a:rPr>
              <a:t>原子核中若發生</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衰變，原子核的核種會改變！</a:t>
            </a:r>
          </a:p>
        </p:txBody>
      </p:sp>
      <mc:AlternateContent xmlns:mc="http://schemas.openxmlformats.org/markup-compatibility/2006" xmlns:a14="http://schemas.microsoft.com/office/drawing/2010/main">
        <mc:Choice Requires="a14">
          <p:sp>
            <p:nvSpPr>
              <p:cNvPr id="7" name="文字方塊 25">
                <a:extLst>
                  <a:ext uri="{FF2B5EF4-FFF2-40B4-BE49-F238E27FC236}">
                    <a16:creationId xmlns:a16="http://schemas.microsoft.com/office/drawing/2014/main" id="{196CD969-D4A3-B6AB-8B9D-A1A695F724ED}"/>
                  </a:ext>
                </a:extLst>
              </p:cNvPr>
              <p:cNvSpPr txBox="1"/>
              <p:nvPr/>
            </p:nvSpPr>
            <p:spPr>
              <a:xfrm>
                <a:off x="1910129" y="3526597"/>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7" name="文字方塊 25">
                <a:extLst>
                  <a:ext uri="{FF2B5EF4-FFF2-40B4-BE49-F238E27FC236}">
                    <a16:creationId xmlns:a16="http://schemas.microsoft.com/office/drawing/2014/main" id="{196CD969-D4A3-B6AB-8B9D-A1A695F724ED}"/>
                  </a:ext>
                </a:extLst>
              </p:cNvPr>
              <p:cNvSpPr txBox="1">
                <a:spLocks noRot="1" noChangeAspect="1" noMove="1" noResize="1" noEditPoints="1" noAdjustHandles="1" noChangeArrowheads="1" noChangeShapeType="1" noTextEdit="1"/>
              </p:cNvSpPr>
              <p:nvPr/>
            </p:nvSpPr>
            <p:spPr>
              <a:xfrm>
                <a:off x="1910129" y="3526597"/>
                <a:ext cx="1917896" cy="276999"/>
              </a:xfrm>
              <a:prstGeom prst="rect">
                <a:avLst/>
              </a:prstGeom>
              <a:blipFill>
                <a:blip r:embed="rId5"/>
                <a:stretch>
                  <a:fillRect l="-1316" b="-30435"/>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CF07C709-1F46-BD77-56E6-3767BD845106}"/>
              </a:ext>
            </a:extLst>
          </p:cNvPr>
          <p:cNvSpPr txBox="1"/>
          <p:nvPr/>
        </p:nvSpPr>
        <p:spPr>
          <a:xfrm>
            <a:off x="1817323" y="4326336"/>
            <a:ext cx="4572000" cy="369332"/>
          </a:xfrm>
          <a:prstGeom prst="rect">
            <a:avLst/>
          </a:prstGeom>
          <a:noFill/>
        </p:spPr>
        <p:txBody>
          <a:bodyPr wrap="square">
            <a:spAutoFit/>
          </a:bodyPr>
          <a:lstStyle/>
          <a:p>
            <a:r>
              <a:rPr lang="en-TW" dirty="0"/>
              <a:t>例如：碳同位素原子核衰變為氮原子核！</a:t>
            </a:r>
          </a:p>
        </p:txBody>
      </p:sp>
      <p:sp>
        <p:nvSpPr>
          <p:cNvPr id="2" name="TextBox 1">
            <a:extLst>
              <a:ext uri="{FF2B5EF4-FFF2-40B4-BE49-F238E27FC236}">
                <a16:creationId xmlns:a16="http://schemas.microsoft.com/office/drawing/2014/main" id="{64F1AFE9-D13A-A95B-CC5A-7773E7BB668D}"/>
              </a:ext>
            </a:extLst>
          </p:cNvPr>
          <p:cNvSpPr txBox="1"/>
          <p:nvPr/>
        </p:nvSpPr>
        <p:spPr>
          <a:xfrm>
            <a:off x="1817323" y="6143741"/>
            <a:ext cx="6659060" cy="369332"/>
          </a:xfrm>
          <a:prstGeom prst="rect">
            <a:avLst/>
          </a:prstGeom>
          <a:noFill/>
        </p:spPr>
        <p:txBody>
          <a:bodyPr wrap="square" rtlCol="0">
            <a:spAutoFit/>
          </a:bodyPr>
          <a:lstStyle/>
          <a:p>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衰變會不會發生，就要看產物原子核是不是被容許！</a:t>
            </a:r>
          </a:p>
        </p:txBody>
      </p:sp>
    </p:spTree>
    <p:extLst>
      <p:ext uri="{BB962C8B-B14F-4D97-AF65-F5344CB8AC3E}">
        <p14:creationId xmlns:p14="http://schemas.microsoft.com/office/powerpoint/2010/main" val="40729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4502"/>
          <p:cNvPicPr>
            <a:picLocks noChangeAspect="1" noChangeArrowheads="1"/>
          </p:cNvPicPr>
          <p:nvPr/>
        </p:nvPicPr>
        <p:blipFill>
          <a:blip r:embed="rId2">
            <a:extLst>
              <a:ext uri="{28A0092B-C50C-407E-A947-70E740481C1C}">
                <a14:useLocalDpi xmlns:a14="http://schemas.microsoft.com/office/drawing/2010/main" val="0"/>
              </a:ext>
            </a:extLst>
          </a:blip>
          <a:srcRect b="8173"/>
          <a:stretch>
            <a:fillRect/>
          </a:stretch>
        </p:blipFill>
        <p:spPr bwMode="auto">
          <a:xfrm>
            <a:off x="863600" y="1916113"/>
            <a:ext cx="75565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文字方塊 5"/>
          <p:cNvSpPr txBox="1">
            <a:spLocks noChangeArrowheads="1"/>
          </p:cNvSpPr>
          <p:nvPr/>
        </p:nvSpPr>
        <p:spPr bwMode="auto">
          <a:xfrm>
            <a:off x="2288299" y="1249527"/>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質量不守恒的反應只有原子核反應。</a:t>
            </a:r>
          </a:p>
        </p:txBody>
      </p:sp>
    </p:spTree>
    <p:extLst>
      <p:ext uri="{BB962C8B-B14F-4D97-AF65-F5344CB8AC3E}">
        <p14:creationId xmlns:p14="http://schemas.microsoft.com/office/powerpoint/2010/main" val="3756236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AD9517-E368-D8AE-67AB-4F77D36AA7CA}"/>
              </a:ext>
            </a:extLst>
          </p:cNvPr>
          <p:cNvSpPr txBox="1"/>
          <p:nvPr/>
        </p:nvSpPr>
        <p:spPr>
          <a:xfrm>
            <a:off x="1386550" y="1052736"/>
            <a:ext cx="7200799" cy="369332"/>
          </a:xfrm>
          <a:prstGeom prst="rect">
            <a:avLst/>
          </a:prstGeom>
          <a:noFill/>
        </p:spPr>
        <p:txBody>
          <a:bodyPr wrap="square" rtlCol="0">
            <a:spAutoFit/>
          </a:bodyPr>
          <a:lstStyle/>
          <a:p>
            <a:r>
              <a:rPr lang="en-TW" dirty="0"/>
              <a:t>核反應原則上即是透過原子核種的變化，增加束縛能，釋放能量：</a:t>
            </a:r>
          </a:p>
        </p:txBody>
      </p:sp>
      <p:sp>
        <p:nvSpPr>
          <p:cNvPr id="3" name="TextBox 2">
            <a:extLst>
              <a:ext uri="{FF2B5EF4-FFF2-40B4-BE49-F238E27FC236}">
                <a16:creationId xmlns:a16="http://schemas.microsoft.com/office/drawing/2014/main" id="{B2606311-CD09-F10F-FCAC-E82ECBEADC10}"/>
              </a:ext>
            </a:extLst>
          </p:cNvPr>
          <p:cNvSpPr txBox="1"/>
          <p:nvPr/>
        </p:nvSpPr>
        <p:spPr>
          <a:xfrm>
            <a:off x="1386551" y="1556792"/>
            <a:ext cx="6192688" cy="369332"/>
          </a:xfrm>
          <a:prstGeom prst="rect">
            <a:avLst/>
          </a:prstGeom>
          <a:noFill/>
        </p:spPr>
        <p:txBody>
          <a:bodyPr wrap="square" rtlCol="0">
            <a:spAutoFit/>
          </a:bodyPr>
          <a:lstStyle/>
          <a:p>
            <a:r>
              <a:rPr lang="en-GB" dirty="0" err="1"/>
              <a:t>一</a:t>
            </a:r>
            <a:r>
              <a:rPr lang="en-GB" dirty="0"/>
              <a:t>：</a:t>
            </a:r>
            <a:r>
              <a:rPr lang="en-TW" dirty="0">
                <a:solidFill>
                  <a:srgbClr val="FF0000"/>
                </a:solidFill>
              </a:rPr>
              <a:t>放射性原子核</a:t>
            </a:r>
            <a:r>
              <a:rPr lang="en-TW" dirty="0"/>
              <a:t>的衰變</a:t>
            </a:r>
            <a:r>
              <a:rPr lang="zh-TW" altLang="en-US" dirty="0"/>
              <a:t> </a:t>
            </a:r>
            <a:r>
              <a:rPr lang="en-US" altLang="zh-TW" dirty="0">
                <a:latin typeface="Times New Roman" panose="02020603050405020304" pitchFamily="18" charset="0"/>
                <a:cs typeface="Times New Roman" panose="02020603050405020304" pitchFamily="18" charset="0"/>
              </a:rPr>
              <a:t>Decay of Radioactive Nucleus</a:t>
            </a:r>
            <a:endParaRPr lang="en-TW"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6D1144C-C602-519D-0C10-9031E2CAAE73}"/>
              </a:ext>
            </a:extLst>
          </p:cNvPr>
          <p:cNvSpPr txBox="1"/>
          <p:nvPr/>
        </p:nvSpPr>
        <p:spPr>
          <a:xfrm>
            <a:off x="1417857" y="3946330"/>
            <a:ext cx="7200800" cy="369332"/>
          </a:xfrm>
          <a:prstGeom prst="rect">
            <a:avLst/>
          </a:prstGeom>
          <a:noFill/>
        </p:spPr>
        <p:txBody>
          <a:bodyPr wrap="square" rtlCol="0">
            <a:spAutoFit/>
          </a:bodyPr>
          <a:lstStyle/>
          <a:p>
            <a:r>
              <a:rPr lang="en-GB" dirty="0" err="1"/>
              <a:t>二</a:t>
            </a:r>
            <a:r>
              <a:rPr lang="en-GB" dirty="0"/>
              <a:t>：</a:t>
            </a:r>
            <a:r>
              <a:rPr lang="en-TW" dirty="0"/>
              <a:t> 能量釋放的</a:t>
            </a:r>
            <a:r>
              <a:rPr kumimoji="1" lang="zh-TW" altLang="en-US" dirty="0"/>
              <a:t>核分裂 </a:t>
            </a:r>
            <a:r>
              <a:rPr kumimoji="1" lang="en-US" altLang="zh-TW" dirty="0">
                <a:latin typeface="Times New Roman" panose="02020603050405020304" pitchFamily="18" charset="0"/>
                <a:cs typeface="Times New Roman" panose="02020603050405020304" pitchFamily="18" charset="0"/>
              </a:rPr>
              <a:t>Nuclear Fission</a:t>
            </a:r>
            <a:r>
              <a:rPr kumimoji="1" lang="zh-TW" altLang="en-US" dirty="0"/>
              <a:t>，及核融合</a:t>
            </a:r>
            <a:r>
              <a:rPr kumimoji="1" lang="en-US" altLang="zh-TW" dirty="0">
                <a:latin typeface="Times New Roman" panose="02020603050405020304" pitchFamily="18" charset="0"/>
                <a:cs typeface="Times New Roman" panose="02020603050405020304" pitchFamily="18" charset="0"/>
              </a:rPr>
              <a:t>Nuclear Fusion</a:t>
            </a:r>
            <a:endParaRPr lang="en-TW" dirty="0">
              <a:latin typeface="Times New Roman" panose="02020603050405020304" pitchFamily="18" charset="0"/>
              <a:cs typeface="Times New Roman" panose="02020603050405020304" pitchFamily="18" charset="0"/>
            </a:endParaRPr>
          </a:p>
        </p:txBody>
      </p:sp>
      <p:pic>
        <p:nvPicPr>
          <p:cNvPr id="5" name="Picture 4" descr="atom2">
            <a:extLst>
              <a:ext uri="{FF2B5EF4-FFF2-40B4-BE49-F238E27FC236}">
                <a16:creationId xmlns:a16="http://schemas.microsoft.com/office/drawing/2014/main" id="{58B7D283-23E2-25ED-8E29-6EA35CA34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724" b="11118"/>
          <a:stretch>
            <a:fillRect/>
          </a:stretch>
        </p:blipFill>
        <p:spPr bwMode="auto">
          <a:xfrm>
            <a:off x="1428760" y="4376994"/>
            <a:ext cx="2340844" cy="202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01503">
            <a:extLst>
              <a:ext uri="{FF2B5EF4-FFF2-40B4-BE49-F238E27FC236}">
                <a16:creationId xmlns:a16="http://schemas.microsoft.com/office/drawing/2014/main" id="{B792E895-4F4E-3250-49BC-D13ED9487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890" y="4437112"/>
            <a:ext cx="2965977" cy="196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FA8C66EE-685A-25FF-8EED-E2D3C1A745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594"/>
          <a:stretch/>
        </p:blipFill>
        <p:spPr bwMode="auto">
          <a:xfrm>
            <a:off x="1393758" y="2060972"/>
            <a:ext cx="2379969" cy="176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570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940" y="6728"/>
            <a:ext cx="885811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descr="fig43">
            <a:extLst>
              <a:ext uri="{FF2B5EF4-FFF2-40B4-BE49-F238E27FC236}">
                <a16:creationId xmlns:a16="http://schemas.microsoft.com/office/drawing/2014/main" id="{7E04B381-3854-D062-E464-B23380821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035301"/>
            <a:ext cx="2130539" cy="282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70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hlinkClick r:id="rId2"/>
            <a:extLst>
              <a:ext uri="{FF2B5EF4-FFF2-40B4-BE49-F238E27FC236}">
                <a16:creationId xmlns:a16="http://schemas.microsoft.com/office/drawing/2014/main" id="{4ADF4B47-7E15-2547-BC5D-FF807A2C8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3815849"/>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795453A8-E64C-A245-9055-9465380D14B9}"/>
              </a:ext>
            </a:extLst>
          </p:cNvPr>
          <p:cNvPicPr>
            <a:picLocks noChangeAspect="1"/>
          </p:cNvPicPr>
          <p:nvPr/>
        </p:nvPicPr>
        <p:blipFill rotWithShape="1">
          <a:blip r:embed="rId4">
            <a:extLst>
              <a:ext uri="{28A0092B-C50C-407E-A947-70E740481C1C}">
                <a14:useLocalDpi xmlns:a14="http://schemas.microsoft.com/office/drawing/2010/main" val="0"/>
              </a:ext>
            </a:extLst>
          </a:blip>
          <a:srcRect t="640"/>
          <a:stretch/>
        </p:blipFill>
        <p:spPr>
          <a:xfrm>
            <a:off x="323528" y="2060848"/>
            <a:ext cx="8323954" cy="4607937"/>
          </a:xfrm>
          <a:prstGeom prst="rect">
            <a:avLst/>
          </a:prstGeom>
        </p:spPr>
      </p:pic>
    </p:spTree>
    <p:extLst>
      <p:ext uri="{BB962C8B-B14F-4D97-AF65-F5344CB8AC3E}">
        <p14:creationId xmlns:p14="http://schemas.microsoft.com/office/powerpoint/2010/main" val="34874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kushima No. 1 nuclear power plant in Okuma town">
            <a:extLst>
              <a:ext uri="{FF2B5EF4-FFF2-40B4-BE49-F238E27FC236}">
                <a16:creationId xmlns:a16="http://schemas.microsoft.com/office/drawing/2014/main" id="{983820C9-7B48-1757-1D24-76598FFFC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69755"/>
            <a:ext cx="8388424" cy="471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860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C80388-9E8F-0D76-7EA1-6631610F4D80}"/>
              </a:ext>
            </a:extLst>
          </p:cNvPr>
          <p:cNvSpPr/>
          <p:nvPr/>
        </p:nvSpPr>
        <p:spPr>
          <a:xfrm>
            <a:off x="1449288" y="1381700"/>
            <a:ext cx="1322597" cy="135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descr="A close up of text&#10;&#10;Description automatically generated">
            <a:extLst>
              <a:ext uri="{FF2B5EF4-FFF2-40B4-BE49-F238E27FC236}">
                <a16:creationId xmlns:a16="http://schemas.microsoft.com/office/drawing/2014/main" id="{82EEDCBD-C24C-9D17-6EF5-81432A7B0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1" y="2924944"/>
            <a:ext cx="7772400" cy="993825"/>
          </a:xfrm>
          <a:prstGeom prst="rect">
            <a:avLst/>
          </a:prstGeom>
        </p:spPr>
      </p:pic>
      <p:pic>
        <p:nvPicPr>
          <p:cNvPr id="5" name="Picture 4" descr="A close up of text&#10;&#10;Description automatically generated">
            <a:extLst>
              <a:ext uri="{FF2B5EF4-FFF2-40B4-BE49-F238E27FC236}">
                <a16:creationId xmlns:a16="http://schemas.microsoft.com/office/drawing/2014/main" id="{9AE2C070-A79E-C06F-F69D-0B634FFD2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5" y="116632"/>
            <a:ext cx="7772400" cy="993825"/>
          </a:xfrm>
          <a:prstGeom prst="rect">
            <a:avLst/>
          </a:prstGeom>
        </p:spPr>
      </p:pic>
      <p:pic>
        <p:nvPicPr>
          <p:cNvPr id="7" name="Picture 6" descr="A close up of text&#10;&#10;Description automatically generated">
            <a:extLst>
              <a:ext uri="{FF2B5EF4-FFF2-40B4-BE49-F238E27FC236}">
                <a16:creationId xmlns:a16="http://schemas.microsoft.com/office/drawing/2014/main" id="{C1C786D1-C59D-C46C-5C30-A13CCF42F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3935042"/>
            <a:ext cx="7772400" cy="993825"/>
          </a:xfrm>
          <a:prstGeom prst="rect">
            <a:avLst/>
          </a:prstGeom>
        </p:spPr>
      </p:pic>
      <p:pic>
        <p:nvPicPr>
          <p:cNvPr id="1026" name="Picture 2">
            <a:extLst>
              <a:ext uri="{FF2B5EF4-FFF2-40B4-BE49-F238E27FC236}">
                <a16:creationId xmlns:a16="http://schemas.microsoft.com/office/drawing/2014/main" id="{12F88593-0215-A1E9-0256-E2F13E8AD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288" y="1326802"/>
            <a:ext cx="1252984" cy="13213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284E56-6C9A-9003-38F7-8EF658C8FC6E}"/>
              </a:ext>
            </a:extLst>
          </p:cNvPr>
          <p:cNvSpPr txBox="1"/>
          <p:nvPr/>
        </p:nvSpPr>
        <p:spPr>
          <a:xfrm>
            <a:off x="2961456" y="1690156"/>
            <a:ext cx="1224136" cy="369332"/>
          </a:xfrm>
          <a:prstGeom prst="rect">
            <a:avLst/>
          </a:prstGeom>
          <a:noFill/>
        </p:spPr>
        <p:txBody>
          <a:bodyPr wrap="square">
            <a:spAutoFit/>
          </a:bodyPr>
          <a:lstStyle/>
          <a:p>
            <a:r>
              <a:rPr lang="en-GB" b="0" i="0" u="none" strike="noStrike" dirty="0" err="1">
                <a:solidFill>
                  <a:srgbClr val="202122"/>
                </a:solidFill>
                <a:effectLst/>
                <a:latin typeface="Arial" panose="020B0604020202020204" pitchFamily="34" charset="0"/>
              </a:rPr>
              <a:t>氚</a:t>
            </a:r>
            <a:r>
              <a:rPr lang="en-GB" b="0" i="0" u="none" strike="noStrike" dirty="0" err="1">
                <a:solidFill>
                  <a:srgbClr val="202122"/>
                </a:solidFill>
                <a:effectLst/>
                <a:latin typeface="Times New Roman" panose="02020603050405020304" pitchFamily="18" charset="0"/>
                <a:cs typeface="Times New Roman" panose="02020603050405020304" pitchFamily="18" charset="0"/>
              </a:rPr>
              <a:t>Tritium</a:t>
            </a:r>
            <a:endParaRPr lang="en-TW" dirty="0">
              <a:latin typeface="Times New Roman" panose="02020603050405020304" pitchFamily="18" charset="0"/>
              <a:cs typeface="Times New Roman" panose="02020603050405020304" pitchFamily="18" charset="0"/>
            </a:endParaRPr>
          </a:p>
        </p:txBody>
      </p:sp>
      <p:pic>
        <p:nvPicPr>
          <p:cNvPr id="1028" name="Picture 4" descr="核廢水排海】日政府為「氚」創造吉祥物惹爭議| Now 新聞">
            <a:extLst>
              <a:ext uri="{FF2B5EF4-FFF2-40B4-BE49-F238E27FC236}">
                <a16:creationId xmlns:a16="http://schemas.microsoft.com/office/drawing/2014/main" id="{D096B441-4F97-04CC-8079-0B6D84148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163" y="1180564"/>
            <a:ext cx="2976485" cy="1674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復興廳常見疑問頁面| 氚是放射性物質，不危險嗎？">
            <a:extLst>
              <a:ext uri="{FF2B5EF4-FFF2-40B4-BE49-F238E27FC236}">
                <a16:creationId xmlns:a16="http://schemas.microsoft.com/office/drawing/2014/main" id="{4E9AAE86-3B50-8AE3-ECEC-34E1ACC619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407" y="4988616"/>
            <a:ext cx="5787008" cy="178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32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878" y="4005064"/>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5076056" y="3755342"/>
            <a:ext cx="3277502" cy="1584176"/>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8135953" y="4636889"/>
            <a:ext cx="357187"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2774" name="矩形 9"/>
          <p:cNvSpPr>
            <a:spLocks noChangeArrowheads="1"/>
          </p:cNvSpPr>
          <p:nvPr/>
        </p:nvSpPr>
        <p:spPr bwMode="auto">
          <a:xfrm>
            <a:off x="971426" y="5339518"/>
            <a:ext cx="799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陰極射線的荷質比遠大於氫離子，所以陰極射線是一束構成原子的成分所組成。</a:t>
            </a:r>
          </a:p>
        </p:txBody>
      </p:sp>
      <p:sp>
        <p:nvSpPr>
          <p:cNvPr id="11" name="矩形 10"/>
          <p:cNvSpPr>
            <a:spLocks noChangeArrowheads="1"/>
          </p:cNvSpPr>
          <p:nvPr/>
        </p:nvSpPr>
        <p:spPr bwMode="auto">
          <a:xfrm>
            <a:off x="971426" y="5843351"/>
            <a:ext cx="7561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此荷質比對</a:t>
            </a:r>
            <a:r>
              <a:rPr lang="zh-TW" altLang="en-US" sz="1800" dirty="0">
                <a:solidFill>
                  <a:srgbClr val="FF0000"/>
                </a:solidFill>
              </a:rPr>
              <a:t>任何材質</a:t>
            </a:r>
            <a:r>
              <a:rPr lang="zh-TW" altLang="en-US" sz="1800" dirty="0"/>
              <a:t>所發出的陰極射線都相同，這個組成的成分是共同的。</a:t>
            </a:r>
          </a:p>
        </p:txBody>
      </p:sp>
      <p:pic>
        <p:nvPicPr>
          <p:cNvPr id="32777" name="Picture 2" descr="C:\Users\Chia-Hung Chang\Downloads\Data\Knight\Media\Chapter38\Images\38_07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11" y="653455"/>
            <a:ext cx="37306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3"/>
          <p:cNvSpPr txBox="1">
            <a:spLocks noChangeArrowheads="1"/>
          </p:cNvSpPr>
          <p:nvPr/>
        </p:nvSpPr>
        <p:spPr bwMode="auto">
          <a:xfrm>
            <a:off x="971426" y="3508693"/>
            <a:ext cx="792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英國 </a:t>
            </a:r>
            <a:r>
              <a:rPr lang="en-US" altLang="zh-TW" sz="1800" dirty="0"/>
              <a:t>J. J. Thomson 1899 </a:t>
            </a:r>
            <a:r>
              <a:rPr lang="zh-TW" altLang="en-US" sz="1800" dirty="0"/>
              <a:t>測量垂直的電磁場測量陰極射線的電荷與質量的比。</a:t>
            </a:r>
          </a:p>
        </p:txBody>
      </p:sp>
      <p:pic>
        <p:nvPicPr>
          <p:cNvPr id="12" name="圖片 2" descr="jj-equi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5283" y="929333"/>
            <a:ext cx="319981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774"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10;&#10;Description automatically generated">
            <a:extLst>
              <a:ext uri="{FF2B5EF4-FFF2-40B4-BE49-F238E27FC236}">
                <a16:creationId xmlns:a16="http://schemas.microsoft.com/office/drawing/2014/main" id="{ED50E0A8-0674-2523-CD3A-86F1CE34C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015676"/>
            <a:ext cx="7772400" cy="1034948"/>
          </a:xfrm>
          <a:prstGeom prst="rect">
            <a:avLst/>
          </a:prstGeom>
        </p:spPr>
      </p:pic>
      <p:pic>
        <p:nvPicPr>
          <p:cNvPr id="5" name="Picture 4" descr="A close up of text&#10;&#10;Description automatically generated">
            <a:extLst>
              <a:ext uri="{FF2B5EF4-FFF2-40B4-BE49-F238E27FC236}">
                <a16:creationId xmlns:a16="http://schemas.microsoft.com/office/drawing/2014/main" id="{A7E9EF88-E13A-CEBE-BA89-3D2DCC660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068960"/>
            <a:ext cx="7772400" cy="1034948"/>
          </a:xfrm>
          <a:prstGeom prst="rect">
            <a:avLst/>
          </a:prstGeom>
        </p:spPr>
      </p:pic>
    </p:spTree>
    <p:extLst>
      <p:ext uri="{BB962C8B-B14F-4D97-AF65-F5344CB8AC3E}">
        <p14:creationId xmlns:p14="http://schemas.microsoft.com/office/powerpoint/2010/main" val="282784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文字方塊 1"/>
          <p:cNvSpPr txBox="1">
            <a:spLocks noChangeArrowheads="1"/>
          </p:cNvSpPr>
          <p:nvPr/>
        </p:nvSpPr>
        <p:spPr bwMode="auto">
          <a:xfrm>
            <a:off x="1241066" y="5290357"/>
            <a:ext cx="493453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基本交互作用應該看成媒介粒子的交換！</a:t>
            </a:r>
          </a:p>
        </p:txBody>
      </p:sp>
      <p:sp>
        <p:nvSpPr>
          <p:cNvPr id="161796" name="文字方塊 3"/>
          <p:cNvSpPr txBox="1">
            <a:spLocks noChangeArrowheads="1"/>
          </p:cNvSpPr>
          <p:nvPr/>
        </p:nvSpPr>
        <p:spPr bwMode="auto">
          <a:xfrm>
            <a:off x="1241065" y="5764498"/>
            <a:ext cx="49345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一種基本交互作用就對應特定的媒介粒子。</a:t>
            </a:r>
          </a:p>
        </p:txBody>
      </p:sp>
      <p:sp>
        <p:nvSpPr>
          <p:cNvPr id="16179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168FA3A-A3B0-49A9-9F6B-316169A5C065}" type="slidenum">
              <a:rPr kumimoji="0" lang="zh-TW" altLang="en-US" sz="1400">
                <a:latin typeface="Tahoma" pitchFamily="34" charset="0"/>
              </a:rPr>
              <a:pPr eaLnBrk="1" hangingPunct="1">
                <a:spcBef>
                  <a:spcPct val="0"/>
                </a:spcBef>
                <a:buClrTx/>
                <a:buSzTx/>
                <a:buFontTx/>
                <a:buNone/>
              </a:pPr>
              <a:t>51</a:t>
            </a:fld>
            <a:endParaRPr kumimoji="0" lang="en-US" altLang="zh-TW" sz="1400">
              <a:latin typeface="Tahoma" pitchFamily="34" charset="0"/>
            </a:endParaRPr>
          </a:p>
        </p:txBody>
      </p:sp>
      <p:sp>
        <p:nvSpPr>
          <p:cNvPr id="3" name="Rectangle 2">
            <a:extLst>
              <a:ext uri="{FF2B5EF4-FFF2-40B4-BE49-F238E27FC236}">
                <a16:creationId xmlns:a16="http://schemas.microsoft.com/office/drawing/2014/main" id="{E2BA794E-B9C6-D135-3061-56207177E46F}"/>
              </a:ext>
            </a:extLst>
          </p:cNvPr>
          <p:cNvSpPr txBox="1">
            <a:spLocks noChangeArrowheads="1"/>
          </p:cNvSpPr>
          <p:nvPr/>
        </p:nvSpPr>
        <p:spPr>
          <a:xfrm>
            <a:off x="1241065" y="4823449"/>
            <a:ext cx="6078985" cy="555625"/>
          </a:xfrm>
          <a:prstGeom prst="rect">
            <a:avLst/>
          </a:prstGeom>
        </p:spPr>
        <p:txBody>
          <a:bodyPr/>
          <a:lstStyle>
            <a:lvl1pPr algn="l" rtl="0" eaLnBrk="0" fontAlgn="base" hangingPunct="0">
              <a:spcBef>
                <a:spcPct val="0"/>
              </a:spcBef>
              <a:spcAft>
                <a:spcPct val="0"/>
              </a:spcAft>
              <a:defRPr kumimoji="1" sz="4400">
                <a:solidFill>
                  <a:schemeClr val="tx2"/>
                </a:solidFill>
                <a:latin typeface="+mj-lt"/>
                <a:ea typeface="新細明體" charset="0"/>
                <a:cs typeface="新細明體" charset="0"/>
              </a:defRPr>
            </a:lvl1pPr>
            <a:lvl2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l"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l" rtl="0" fontAlgn="base">
              <a:spcBef>
                <a:spcPct val="0"/>
              </a:spcBef>
              <a:spcAft>
                <a:spcPct val="0"/>
              </a:spcAft>
              <a:defRPr kumimoji="1" sz="4400">
                <a:solidFill>
                  <a:schemeClr val="tx2"/>
                </a:solidFill>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latin typeface="Tahoma" pitchFamily="34" charset="0"/>
                <a:ea typeface="新細明體" pitchFamily="18" charset="-120"/>
              </a:defRPr>
            </a:lvl9pPr>
          </a:lstStyle>
          <a:p>
            <a:pPr eaLnBrk="1" hangingPunct="1"/>
            <a:r>
              <a:rPr lang="zh-TW" altLang="en-US" sz="1800" kern="0" dirty="0">
                <a:solidFill>
                  <a:srgbClr val="FF0000"/>
                </a:solidFill>
                <a:latin typeface="Times New Roman" pitchFamily="18" charset="0"/>
                <a:cs typeface="Times New Roman" pitchFamily="18" charset="0"/>
              </a:rPr>
              <a:t>弱交互作用 </a:t>
            </a:r>
            <a:r>
              <a:rPr lang="en-US" altLang="zh-TW" sz="1800" kern="0" dirty="0">
                <a:solidFill>
                  <a:srgbClr val="FF0000"/>
                </a:solidFill>
                <a:latin typeface="Times New Roman" pitchFamily="18" charset="0"/>
                <a:cs typeface="Times New Roman" pitchFamily="18" charset="0"/>
              </a:rPr>
              <a:t>Weak Interaction</a:t>
            </a:r>
            <a:r>
              <a:rPr lang="zh-TW" altLang="en-US" sz="1800" kern="0" dirty="0">
                <a:solidFill>
                  <a:srgbClr val="FF0000"/>
                </a:solidFill>
                <a:latin typeface="Times New Roman" pitchFamily="18" charset="0"/>
                <a:cs typeface="Times New Roman" pitchFamily="18" charset="0"/>
              </a:rPr>
              <a:t>：</a:t>
            </a:r>
            <a:r>
              <a:rPr lang="zh-TW" altLang="en-US" sz="1800" kern="0" dirty="0">
                <a:solidFill>
                  <a:schemeClr val="tx1"/>
                </a:solidFill>
              </a:rPr>
              <a:t>衰變時發生的交互作用。</a:t>
            </a:r>
            <a:endParaRPr lang="en-US" altLang="zh-TW" sz="1800" kern="0" dirty="0">
              <a:solidFill>
                <a:schemeClr val="tx1"/>
              </a:solidFill>
              <a:latin typeface="Times New Roman" pitchFamily="18" charset="0"/>
              <a:cs typeface="Times New Roman" pitchFamily="18" charset="0"/>
            </a:endParaRPr>
          </a:p>
        </p:txBody>
      </p:sp>
      <p:sp>
        <p:nvSpPr>
          <p:cNvPr id="4" name="Text Box 9">
            <a:extLst>
              <a:ext uri="{FF2B5EF4-FFF2-40B4-BE49-F238E27FC236}">
                <a16:creationId xmlns:a16="http://schemas.microsoft.com/office/drawing/2014/main" id="{A6A66962-5256-E98B-C5FC-AA3E8C586D1F}"/>
              </a:ext>
            </a:extLst>
          </p:cNvPr>
          <p:cNvSpPr txBox="1">
            <a:spLocks noChangeArrowheads="1"/>
          </p:cNvSpPr>
          <p:nvPr/>
        </p:nvSpPr>
        <p:spPr bwMode="auto">
          <a:xfrm>
            <a:off x="1981042" y="1462486"/>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r>
              <a:rPr kumimoji="0" lang="el-GR" altLang="zh-TW" sz="1800" i="1" dirty="0">
                <a:solidFill>
                  <a:srgbClr val="FF0000"/>
                </a:solidFill>
                <a:latin typeface="Times New Roman" pitchFamily="18" charset="0"/>
                <a:cs typeface="Times New Roman" pitchFamily="18" charset="0"/>
              </a:rPr>
              <a:t>β</a:t>
            </a:r>
            <a:r>
              <a:rPr kumimoji="0" lang="en-US" altLang="zh-TW" sz="1800" dirty="0">
                <a:solidFill>
                  <a:srgbClr val="FF0000"/>
                </a:solidFill>
                <a:latin typeface="Times New Roman" pitchFamily="18" charset="0"/>
                <a:cs typeface="Times New Roman" pitchFamily="18" charset="0"/>
              </a:rPr>
              <a:t> </a:t>
            </a:r>
            <a:r>
              <a:rPr kumimoji="0" lang="zh-TW" altLang="en-US" sz="1800" dirty="0">
                <a:solidFill>
                  <a:srgbClr val="FF0000"/>
                </a:solidFill>
                <a:latin typeface="Times New Roman" pitchFamily="18" charset="0"/>
                <a:cs typeface="Times New Roman" pitchFamily="18" charset="0"/>
              </a:rPr>
              <a:t>衰變</a:t>
            </a:r>
            <a:endParaRPr kumimoji="0" lang="el-GR" altLang="zh-TW" sz="1800"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文字方塊 12">
                <a:extLst>
                  <a:ext uri="{FF2B5EF4-FFF2-40B4-BE49-F238E27FC236}">
                    <a16:creationId xmlns:a16="http://schemas.microsoft.com/office/drawing/2014/main" id="{AC5DD020-4687-BD80-EFDC-C2207E7622F3}"/>
                  </a:ext>
                </a:extLst>
              </p:cNvPr>
              <p:cNvSpPr txBox="1"/>
              <p:nvPr/>
            </p:nvSpPr>
            <p:spPr>
              <a:xfrm>
                <a:off x="3051615" y="1520836"/>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5" name="文字方塊 12">
                <a:extLst>
                  <a:ext uri="{FF2B5EF4-FFF2-40B4-BE49-F238E27FC236}">
                    <a16:creationId xmlns:a16="http://schemas.microsoft.com/office/drawing/2014/main" id="{AC5DD020-4687-BD80-EFDC-C2207E7622F3}"/>
                  </a:ext>
                </a:extLst>
              </p:cNvPr>
              <p:cNvSpPr txBox="1">
                <a:spLocks noRot="1" noChangeAspect="1" noMove="1" noResize="1" noEditPoints="1" noAdjustHandles="1" noChangeArrowheads="1" noChangeShapeType="1" noTextEdit="1"/>
              </p:cNvSpPr>
              <p:nvPr/>
            </p:nvSpPr>
            <p:spPr>
              <a:xfrm>
                <a:off x="3051615" y="1520836"/>
                <a:ext cx="1917896" cy="276999"/>
              </a:xfrm>
              <a:prstGeom prst="rect">
                <a:avLst/>
              </a:prstGeom>
              <a:blipFill>
                <a:blip r:embed="rId2"/>
                <a:stretch>
                  <a:fillRect l="-1316" t="-4348" b="-2608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3A43AB5-4413-5E9A-6D1B-F93A6058DF82}"/>
              </a:ext>
            </a:extLst>
          </p:cNvPr>
          <p:cNvSpPr txBox="1"/>
          <p:nvPr/>
        </p:nvSpPr>
        <p:spPr>
          <a:xfrm>
            <a:off x="1241065" y="879251"/>
            <a:ext cx="5904656" cy="369332"/>
          </a:xfrm>
          <a:prstGeom prst="rect">
            <a:avLst/>
          </a:prstGeom>
          <a:noFill/>
        </p:spPr>
        <p:txBody>
          <a:bodyPr wrap="square" rtlCol="0">
            <a:spAutoFit/>
          </a:bodyPr>
          <a:lstStyle/>
          <a:p>
            <a:r>
              <a:rPr kumimoji="0" lang="el-GR" altLang="zh-TW" sz="1800" i="1" dirty="0">
                <a:latin typeface="Times New Roman" pitchFamily="18" charset="0"/>
                <a:cs typeface="Times New Roman" pitchFamily="18" charset="0"/>
              </a:rPr>
              <a:t>β</a:t>
            </a:r>
            <a:r>
              <a:rPr kumimoji="0" lang="en-US" altLang="zh-TW" sz="1800" dirty="0">
                <a:latin typeface="Times New Roman" pitchFamily="18" charset="0"/>
                <a:cs typeface="Times New Roman" pitchFamily="18" charset="0"/>
              </a:rPr>
              <a:t> </a:t>
            </a:r>
            <a:r>
              <a:rPr kumimoji="0" lang="zh-TW" altLang="en-US" sz="1800" dirty="0">
                <a:latin typeface="Times New Roman" pitchFamily="18" charset="0"/>
                <a:cs typeface="Times New Roman" pitchFamily="18" charset="0"/>
              </a:rPr>
              <a:t>衰變</a:t>
            </a:r>
            <a:r>
              <a:rPr kumimoji="0" lang="zh-TW" altLang="en-US" dirty="0">
                <a:latin typeface="Times New Roman" pitchFamily="18" charset="0"/>
                <a:cs typeface="Times New Roman" pitchFamily="18" charset="0"/>
              </a:rPr>
              <a:t>中，粒子究竟發生了什麼事？</a:t>
            </a:r>
            <a:endParaRPr lang="en-TW" dirty="0"/>
          </a:p>
        </p:txBody>
      </p:sp>
      <p:pic>
        <p:nvPicPr>
          <p:cNvPr id="8" name="Picture 4" descr="nbeta0">
            <a:extLst>
              <a:ext uri="{FF2B5EF4-FFF2-40B4-BE49-F238E27FC236}">
                <a16:creationId xmlns:a16="http://schemas.microsoft.com/office/drawing/2014/main" id="{F29BC3C9-8BFB-0A0D-D1D1-40FC3D43C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276" y="2144660"/>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beta4">
            <a:extLst>
              <a:ext uri="{FF2B5EF4-FFF2-40B4-BE49-F238E27FC236}">
                <a16:creationId xmlns:a16="http://schemas.microsoft.com/office/drawing/2014/main" id="{50A68993-8FEF-99B2-504E-1CCFF6448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49"/>
          <a:stretch/>
        </p:blipFill>
        <p:spPr bwMode="auto">
          <a:xfrm>
            <a:off x="4459975" y="1958923"/>
            <a:ext cx="2325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6945CC-EDEA-03DA-976C-F35A299BC805}"/>
              </a:ext>
            </a:extLst>
          </p:cNvPr>
          <p:cNvSpPr/>
          <p:nvPr/>
        </p:nvSpPr>
        <p:spPr>
          <a:xfrm>
            <a:off x="4459975" y="2792112"/>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Right Arrow 10">
            <a:extLst>
              <a:ext uri="{FF2B5EF4-FFF2-40B4-BE49-F238E27FC236}">
                <a16:creationId xmlns:a16="http://schemas.microsoft.com/office/drawing/2014/main" id="{1E6BECCC-4147-3E75-0E48-ED7F2A5F15E1}"/>
              </a:ext>
            </a:extLst>
          </p:cNvPr>
          <p:cNvSpPr/>
          <p:nvPr/>
        </p:nvSpPr>
        <p:spPr>
          <a:xfrm>
            <a:off x="3641172" y="2751633"/>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6267736B-CA4F-61A2-A222-E1D5C6D63101}"/>
              </a:ext>
            </a:extLst>
          </p:cNvPr>
          <p:cNvSpPr txBox="1"/>
          <p:nvPr/>
        </p:nvSpPr>
        <p:spPr>
          <a:xfrm>
            <a:off x="1241064" y="4337631"/>
            <a:ext cx="7104149" cy="369332"/>
          </a:xfrm>
          <a:prstGeom prst="rect">
            <a:avLst/>
          </a:prstGeom>
          <a:noFill/>
        </p:spPr>
        <p:txBody>
          <a:bodyPr wrap="square" rtlCol="0">
            <a:spAutoFit/>
          </a:bodyPr>
          <a:lstStyle/>
          <a:p>
            <a:r>
              <a:rPr kumimoji="0" lang="zh-TW" altLang="en-US" dirty="0">
                <a:latin typeface="Times New Roman" pitchFamily="18" charset="0"/>
                <a:cs typeface="Times New Roman" pitchFamily="18" charset="0"/>
              </a:rPr>
              <a:t>粒子彼此會做的事，稱為力，或者現代科學稱為交互作用。</a:t>
            </a:r>
            <a:endParaRPr lang="en-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 calcmode="lin" valueType="num">
                                      <p:cBhvr additive="base">
                                        <p:cTn id="7" dur="500" fill="hold"/>
                                        <p:tgtEl>
                                          <p:spTgt spid="161795"/>
                                        </p:tgtEl>
                                        <p:attrNameLst>
                                          <p:attrName>ppt_x</p:attrName>
                                        </p:attrNameLst>
                                      </p:cBhvr>
                                      <p:tavLst>
                                        <p:tav tm="0">
                                          <p:val>
                                            <p:strVal val="#ppt_x"/>
                                          </p:val>
                                        </p:tav>
                                        <p:tav tm="100000">
                                          <p:val>
                                            <p:strVal val="#ppt_x"/>
                                          </p:val>
                                        </p:tav>
                                      </p:tavLst>
                                    </p:anim>
                                    <p:anim calcmode="lin" valueType="num">
                                      <p:cBhvr additive="base">
                                        <p:cTn id="8" dur="500" fill="hold"/>
                                        <p:tgtEl>
                                          <p:spTgt spid="1617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6"/>
                                        </p:tgtEl>
                                        <p:attrNameLst>
                                          <p:attrName>style.visibility</p:attrName>
                                        </p:attrNameLst>
                                      </p:cBhvr>
                                      <p:to>
                                        <p:strVal val="visible"/>
                                      </p:to>
                                    </p:set>
                                    <p:anim calcmode="lin" valueType="num">
                                      <p:cBhvr additive="base">
                                        <p:cTn id="11" dur="500" fill="hold"/>
                                        <p:tgtEl>
                                          <p:spTgt spid="161796"/>
                                        </p:tgtEl>
                                        <p:attrNameLst>
                                          <p:attrName>ppt_x</p:attrName>
                                        </p:attrNameLst>
                                      </p:cBhvr>
                                      <p:tavLst>
                                        <p:tav tm="0">
                                          <p:val>
                                            <p:strVal val="#ppt_x"/>
                                          </p:val>
                                        </p:tav>
                                        <p:tav tm="100000">
                                          <p:val>
                                            <p:strVal val="#ppt_x"/>
                                          </p:val>
                                        </p:tav>
                                      </p:tavLst>
                                    </p:anim>
                                    <p:anim calcmode="lin" valueType="num">
                                      <p:cBhvr additive="base">
                                        <p:cTn id="12" dur="500" fill="hold"/>
                                        <p:tgtEl>
                                          <p:spTgt spid="161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16179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1949450"/>
            <a:ext cx="2005012"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5" descr="pos_n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941513"/>
            <a:ext cx="18415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6"/>
          <p:cNvSpPr txBox="1">
            <a:spLocks noChangeArrowheads="1"/>
          </p:cNvSpPr>
          <p:nvPr/>
        </p:nvSpPr>
        <p:spPr bwMode="auto">
          <a:xfrm>
            <a:off x="6037263" y="1765300"/>
            <a:ext cx="219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a:t>Force at a distance</a:t>
            </a:r>
            <a:endParaRPr lang="zh-TW" altLang="en-US" sz="1800"/>
          </a:p>
        </p:txBody>
      </p:sp>
      <p:sp>
        <p:nvSpPr>
          <p:cNvPr id="167943" name="Text Box 7"/>
          <p:cNvSpPr txBox="1">
            <a:spLocks noChangeArrowheads="1"/>
          </p:cNvSpPr>
          <p:nvPr/>
        </p:nvSpPr>
        <p:spPr bwMode="auto">
          <a:xfrm>
            <a:off x="6007100" y="4179888"/>
            <a:ext cx="222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charset="0"/>
                <a:ea typeface="新細明體" charset="0"/>
                <a:cs typeface="新細明體" charset="0"/>
              </a:defRPr>
            </a:lvl1pPr>
            <a:lvl2pPr marL="742950" indent="-285750">
              <a:defRPr kumimoji="1" sz="2400">
                <a:solidFill>
                  <a:schemeClr val="tx1"/>
                </a:solidFill>
                <a:latin typeface="Tahoma" charset="0"/>
                <a:ea typeface="新細明體" charset="0"/>
              </a:defRPr>
            </a:lvl2pPr>
            <a:lvl3pPr marL="1143000" indent="-228600">
              <a:defRPr kumimoji="1" sz="2400">
                <a:solidFill>
                  <a:schemeClr val="tx1"/>
                </a:solidFill>
                <a:latin typeface="Tahoma" charset="0"/>
                <a:ea typeface="新細明體" charset="0"/>
              </a:defRPr>
            </a:lvl3pPr>
            <a:lvl4pPr marL="1600200" indent="-228600">
              <a:defRPr kumimoji="1" sz="2400">
                <a:solidFill>
                  <a:schemeClr val="tx1"/>
                </a:solidFill>
                <a:latin typeface="Tahoma" charset="0"/>
                <a:ea typeface="新細明體" charset="0"/>
              </a:defRPr>
            </a:lvl4pPr>
            <a:lvl5pPr marL="2057400" indent="-228600">
              <a:defRPr kumimoji="1" sz="2400">
                <a:solidFill>
                  <a:schemeClr val="tx1"/>
                </a:solidFill>
                <a:latin typeface="Tahoma" charset="0"/>
                <a:ea typeface="新細明體" charset="0"/>
              </a:defRPr>
            </a:lvl5pPr>
            <a:lvl6pPr marL="2514600" indent="-228600" fontAlgn="base">
              <a:spcBef>
                <a:spcPct val="0"/>
              </a:spcBef>
              <a:spcAft>
                <a:spcPct val="0"/>
              </a:spcAft>
              <a:defRPr kumimoji="1" sz="2400">
                <a:solidFill>
                  <a:schemeClr val="tx1"/>
                </a:solidFill>
                <a:latin typeface="Tahoma" charset="0"/>
                <a:ea typeface="新細明體" charset="0"/>
              </a:defRPr>
            </a:lvl6pPr>
            <a:lvl7pPr marL="2971800" indent="-228600" fontAlgn="base">
              <a:spcBef>
                <a:spcPct val="0"/>
              </a:spcBef>
              <a:spcAft>
                <a:spcPct val="0"/>
              </a:spcAft>
              <a:defRPr kumimoji="1" sz="2400">
                <a:solidFill>
                  <a:schemeClr val="tx1"/>
                </a:solidFill>
                <a:latin typeface="Tahoma" charset="0"/>
                <a:ea typeface="新細明體" charset="0"/>
              </a:defRPr>
            </a:lvl7pPr>
            <a:lvl8pPr marL="3429000" indent="-228600" fontAlgn="base">
              <a:spcBef>
                <a:spcPct val="0"/>
              </a:spcBef>
              <a:spcAft>
                <a:spcPct val="0"/>
              </a:spcAft>
              <a:defRPr kumimoji="1" sz="2400">
                <a:solidFill>
                  <a:schemeClr val="tx1"/>
                </a:solidFill>
                <a:latin typeface="Tahoma" charset="0"/>
                <a:ea typeface="新細明體" charset="0"/>
              </a:defRPr>
            </a:lvl8pPr>
            <a:lvl9pPr marL="3886200" indent="-228600" fontAlgn="base">
              <a:spcBef>
                <a:spcPct val="0"/>
              </a:spcBef>
              <a:spcAft>
                <a:spcPct val="0"/>
              </a:spcAft>
              <a:defRPr kumimoji="1" sz="2400">
                <a:solidFill>
                  <a:schemeClr val="tx1"/>
                </a:solidFill>
                <a:latin typeface="Tahoma" charset="0"/>
                <a:ea typeface="新細明體" charset="0"/>
              </a:defRPr>
            </a:lvl9pPr>
          </a:lstStyle>
          <a:p>
            <a:pPr>
              <a:spcBef>
                <a:spcPct val="50000"/>
              </a:spcBef>
              <a:defRPr/>
            </a:pPr>
            <a:r>
              <a:rPr lang="en-US" altLang="zh-TW" sz="1800" dirty="0">
                <a:latin typeface="+mn-lt"/>
              </a:rPr>
              <a:t>Mediating field</a:t>
            </a:r>
          </a:p>
        </p:txBody>
      </p:sp>
      <p:pic>
        <p:nvPicPr>
          <p:cNvPr id="167944" name="Picture 8" descr="2321a"/>
          <p:cNvPicPr>
            <a:picLocks noChangeAspect="1" noChangeArrowheads="1"/>
          </p:cNvPicPr>
          <p:nvPr/>
        </p:nvPicPr>
        <p:blipFill>
          <a:blip r:embed="rId4">
            <a:extLst>
              <a:ext uri="{28A0092B-C50C-407E-A947-70E740481C1C}">
                <a14:useLocalDpi xmlns:a14="http://schemas.microsoft.com/office/drawing/2010/main" val="0"/>
              </a:ext>
            </a:extLst>
          </a:blip>
          <a:srcRect b="10861"/>
          <a:stretch>
            <a:fillRect/>
          </a:stretch>
        </p:blipFill>
        <p:spPr bwMode="auto">
          <a:xfrm>
            <a:off x="3389313" y="3719513"/>
            <a:ext cx="23241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Oval 9"/>
          <p:cNvSpPr>
            <a:spLocks noChangeArrowheads="1"/>
          </p:cNvSpPr>
          <p:nvPr/>
        </p:nvSpPr>
        <p:spPr bwMode="auto">
          <a:xfrm>
            <a:off x="4806950" y="4165600"/>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a:latin typeface="Tahoma" pitchFamily="34" charset="0"/>
              </a:rPr>
              <a:t>+</a:t>
            </a:r>
            <a:endParaRPr lang="zh-TW" altLang="en-US" sz="2000">
              <a:latin typeface="Tahoma" pitchFamily="34" charset="0"/>
            </a:endParaRPr>
          </a:p>
        </p:txBody>
      </p:sp>
      <p:cxnSp>
        <p:nvCxnSpPr>
          <p:cNvPr id="10" name="直線單箭頭接點 9"/>
          <p:cNvCxnSpPr/>
          <p:nvPr/>
        </p:nvCxnSpPr>
        <p:spPr>
          <a:xfrm rot="5400000" flipH="1" flipV="1">
            <a:off x="4833144" y="3860006"/>
            <a:ext cx="406400" cy="26193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向下箭號 10"/>
          <p:cNvSpPr/>
          <p:nvPr/>
        </p:nvSpPr>
        <p:spPr>
          <a:xfrm>
            <a:off x="6792913" y="2728913"/>
            <a:ext cx="377825" cy="1089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826" name="文字方塊 1"/>
          <p:cNvSpPr txBox="1">
            <a:spLocks noChangeArrowheads="1"/>
          </p:cNvSpPr>
          <p:nvPr/>
        </p:nvSpPr>
        <p:spPr bwMode="auto">
          <a:xfrm>
            <a:off x="1585913" y="561975"/>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牛頓的重力及庫倫的電磁力原本都被認為是超距力</a:t>
            </a:r>
          </a:p>
        </p:txBody>
      </p:sp>
      <p:sp>
        <p:nvSpPr>
          <p:cNvPr id="162827" name="文字方塊 2"/>
          <p:cNvSpPr txBox="1">
            <a:spLocks noChangeArrowheads="1"/>
          </p:cNvSpPr>
          <p:nvPr/>
        </p:nvSpPr>
        <p:spPr bwMode="auto">
          <a:xfrm>
            <a:off x="1585913" y="1063625"/>
            <a:ext cx="613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法拉第與馬克斯威爾指出電磁交互作用必須以電磁場為媒介。</a:t>
            </a:r>
          </a:p>
        </p:txBody>
      </p:sp>
      <p:sp>
        <p:nvSpPr>
          <p:cNvPr id="162828" name="矩形 3"/>
          <p:cNvSpPr>
            <a:spLocks noChangeArrowheads="1"/>
          </p:cNvSpPr>
          <p:nvPr/>
        </p:nvSpPr>
        <p:spPr bwMode="auto">
          <a:xfrm>
            <a:off x="6002338" y="2125663"/>
            <a:ext cx="87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超距力</a:t>
            </a:r>
          </a:p>
        </p:txBody>
      </p:sp>
      <p:sp>
        <p:nvSpPr>
          <p:cNvPr id="187404" name="矩形 4"/>
          <p:cNvSpPr>
            <a:spLocks noChangeArrowheads="1"/>
          </p:cNvSpPr>
          <p:nvPr/>
        </p:nvSpPr>
        <p:spPr bwMode="auto">
          <a:xfrm>
            <a:off x="6096000" y="4546600"/>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媒介的電磁場</a:t>
            </a:r>
          </a:p>
        </p:txBody>
      </p:sp>
      <p:sp>
        <p:nvSpPr>
          <p:cNvPr id="16283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D6266B9-4835-4709-BF98-498A5D49BC1F}" type="slidenum">
              <a:rPr kumimoji="0" lang="zh-TW" altLang="en-US" sz="1400">
                <a:latin typeface="Tahoma" pitchFamily="34" charset="0"/>
              </a:rPr>
              <a:pPr eaLnBrk="1" hangingPunct="1">
                <a:spcBef>
                  <a:spcPct val="0"/>
                </a:spcBef>
                <a:buClrTx/>
                <a:buSzTx/>
                <a:buFontTx/>
                <a:buNone/>
              </a:pPr>
              <a:t>52</a:t>
            </a:fld>
            <a:endParaRPr kumimoji="0" lang="en-US" altLang="zh-TW" sz="1400">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7944"/>
                                        </p:tgtEl>
                                        <p:attrNameLst>
                                          <p:attrName>style.visibility</p:attrName>
                                        </p:attrNameLst>
                                      </p:cBhvr>
                                      <p:to>
                                        <p:strVal val="visible"/>
                                      </p:to>
                                    </p:set>
                                    <p:anim calcmode="lin" valueType="num">
                                      <p:cBhvr additive="base">
                                        <p:cTn id="11" dur="500" fill="hold"/>
                                        <p:tgtEl>
                                          <p:spTgt spid="167944"/>
                                        </p:tgtEl>
                                        <p:attrNameLst>
                                          <p:attrName>ppt_x</p:attrName>
                                        </p:attrNameLst>
                                      </p:cBhvr>
                                      <p:tavLst>
                                        <p:tav tm="0">
                                          <p:val>
                                            <p:strVal val="#ppt_x"/>
                                          </p:val>
                                        </p:tav>
                                        <p:tav tm="100000">
                                          <p:val>
                                            <p:strVal val="#ppt_x"/>
                                          </p:val>
                                        </p:tav>
                                      </p:tavLst>
                                    </p:anim>
                                    <p:anim calcmode="lin" valueType="num">
                                      <p:cBhvr additive="base">
                                        <p:cTn id="12" dur="500" fill="hold"/>
                                        <p:tgtEl>
                                          <p:spTgt spid="1679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7945"/>
                                        </p:tgtEl>
                                        <p:attrNameLst>
                                          <p:attrName>style.visibility</p:attrName>
                                        </p:attrNameLst>
                                      </p:cBhvr>
                                      <p:to>
                                        <p:strVal val="visible"/>
                                      </p:to>
                                    </p:set>
                                    <p:anim calcmode="lin" valueType="num">
                                      <p:cBhvr additive="base">
                                        <p:cTn id="15" dur="500" fill="hold"/>
                                        <p:tgtEl>
                                          <p:spTgt spid="167945"/>
                                        </p:tgtEl>
                                        <p:attrNameLst>
                                          <p:attrName>ppt_x</p:attrName>
                                        </p:attrNameLst>
                                      </p:cBhvr>
                                      <p:tavLst>
                                        <p:tav tm="0">
                                          <p:val>
                                            <p:strVal val="#ppt_x"/>
                                          </p:val>
                                        </p:tav>
                                        <p:tav tm="100000">
                                          <p:val>
                                            <p:strVal val="#ppt_x"/>
                                          </p:val>
                                        </p:tav>
                                      </p:tavLst>
                                    </p:anim>
                                    <p:anim calcmode="lin" valueType="num">
                                      <p:cBhvr additive="base">
                                        <p:cTn id="16" dur="500" fill="hold"/>
                                        <p:tgtEl>
                                          <p:spTgt spid="1679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3"/>
                                        </p:tgtEl>
                                        <p:attrNameLst>
                                          <p:attrName>style.visibility</p:attrName>
                                        </p:attrNameLst>
                                      </p:cBhvr>
                                      <p:to>
                                        <p:strVal val="visible"/>
                                      </p:to>
                                    </p:set>
                                    <p:anim calcmode="lin" valueType="num">
                                      <p:cBhvr additive="base">
                                        <p:cTn id="23" dur="500" fill="hold"/>
                                        <p:tgtEl>
                                          <p:spTgt spid="167943"/>
                                        </p:tgtEl>
                                        <p:attrNameLst>
                                          <p:attrName>ppt_x</p:attrName>
                                        </p:attrNameLst>
                                      </p:cBhvr>
                                      <p:tavLst>
                                        <p:tav tm="0">
                                          <p:val>
                                            <p:strVal val="#ppt_x"/>
                                          </p:val>
                                        </p:tav>
                                        <p:tav tm="100000">
                                          <p:val>
                                            <p:strVal val="#ppt_x"/>
                                          </p:val>
                                        </p:tav>
                                      </p:tavLst>
                                    </p:anim>
                                    <p:anim calcmode="lin" valueType="num">
                                      <p:cBhvr additive="base">
                                        <p:cTn id="24" dur="500" fill="hold"/>
                                        <p:tgtEl>
                                          <p:spTgt spid="167943"/>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childTnLst>
                                    <p:set>
                                      <p:cBhvr>
                                        <p:cTn id="26" dur="1" fill="hold">
                                          <p:stCondLst>
                                            <p:cond delay="0"/>
                                          </p:stCondLst>
                                        </p:cTn>
                                        <p:tgtEl>
                                          <p:spTgt spid="167943"/>
                                        </p:tgtEl>
                                        <p:attrNameLst>
                                          <p:attrName>style.visibility</p:attrName>
                                        </p:attrNameLst>
                                      </p:cBhvr>
                                      <p:to>
                                        <p:strVal val="visible"/>
                                      </p:to>
                                    </p:set>
                                    <p:anim calcmode="lin" valueType="num">
                                      <p:cBhvr additive="base">
                                        <p:cTn id="27" dur="500" fill="hold"/>
                                        <p:tgtEl>
                                          <p:spTgt spid="167943"/>
                                        </p:tgtEl>
                                        <p:attrNameLst>
                                          <p:attrName>ppt_x</p:attrName>
                                        </p:attrNameLst>
                                      </p:cBhvr>
                                      <p:tavLst>
                                        <p:tav tm="0">
                                          <p:val>
                                            <p:strVal val="#ppt_x"/>
                                          </p:val>
                                        </p:tav>
                                        <p:tav tm="100000">
                                          <p:val>
                                            <p:strVal val="#ppt_x"/>
                                          </p:val>
                                        </p:tav>
                                      </p:tavLst>
                                    </p:anim>
                                    <p:anim calcmode="lin" valueType="num">
                                      <p:cBhvr additive="base">
                                        <p:cTn id="28" dur="500" fill="hold"/>
                                        <p:tgtEl>
                                          <p:spTgt spid="16794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7404"/>
                                        </p:tgtEl>
                                        <p:attrNameLst>
                                          <p:attrName>style.visibility</p:attrName>
                                        </p:attrNameLst>
                                      </p:cBhvr>
                                      <p:to>
                                        <p:strVal val="visible"/>
                                      </p:to>
                                    </p:set>
                                    <p:anim calcmode="lin" valueType="num">
                                      <p:cBhvr additive="base">
                                        <p:cTn id="31" dur="500" fill="hold"/>
                                        <p:tgtEl>
                                          <p:spTgt spid="187404"/>
                                        </p:tgtEl>
                                        <p:attrNameLst>
                                          <p:attrName>ppt_x</p:attrName>
                                        </p:attrNameLst>
                                      </p:cBhvr>
                                      <p:tavLst>
                                        <p:tav tm="0">
                                          <p:val>
                                            <p:strVal val="#ppt_x"/>
                                          </p:val>
                                        </p:tav>
                                        <p:tav tm="100000">
                                          <p:val>
                                            <p:strVal val="#ppt_x"/>
                                          </p:val>
                                        </p:tav>
                                      </p:tavLst>
                                    </p:anim>
                                    <p:anim calcmode="lin" valueType="num">
                                      <p:cBhvr additive="base">
                                        <p:cTn id="32" dur="500" fill="hold"/>
                                        <p:tgtEl>
                                          <p:spTgt spid="187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p:bldP spid="167943" grpId="1"/>
      <p:bldP spid="167945" grpId="0" animBg="1"/>
      <p:bldP spid="11" grpId="0" animBg="1"/>
      <p:bldP spid="18740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8" descr="2321a"/>
          <p:cNvPicPr>
            <a:picLocks noChangeAspect="1" noChangeArrowheads="1"/>
          </p:cNvPicPr>
          <p:nvPr/>
        </p:nvPicPr>
        <p:blipFill>
          <a:blip r:embed="rId2">
            <a:extLst>
              <a:ext uri="{28A0092B-C50C-407E-A947-70E740481C1C}">
                <a14:useLocalDpi xmlns:a14="http://schemas.microsoft.com/office/drawing/2010/main" val="0"/>
              </a:ext>
            </a:extLst>
          </a:blip>
          <a:srcRect b="10861"/>
          <a:stretch>
            <a:fillRect/>
          </a:stretch>
        </p:blipFill>
        <p:spPr bwMode="auto">
          <a:xfrm>
            <a:off x="1138238" y="4097338"/>
            <a:ext cx="23241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Oval 9"/>
          <p:cNvSpPr>
            <a:spLocks noChangeArrowheads="1"/>
          </p:cNvSpPr>
          <p:nvPr/>
        </p:nvSpPr>
        <p:spPr bwMode="auto">
          <a:xfrm>
            <a:off x="2555875" y="4543425"/>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a:latin typeface="Tahoma" pitchFamily="34" charset="0"/>
              </a:rPr>
              <a:t>+</a:t>
            </a:r>
            <a:endParaRPr lang="zh-TW" altLang="en-US" sz="2000">
              <a:latin typeface="Tahoma" pitchFamily="34" charset="0"/>
            </a:endParaRPr>
          </a:p>
        </p:txBody>
      </p:sp>
      <p:sp>
        <p:nvSpPr>
          <p:cNvPr id="163845" name="文字方塊 10"/>
          <p:cNvSpPr txBox="1">
            <a:spLocks noChangeArrowheads="1"/>
          </p:cNvSpPr>
          <p:nvPr/>
        </p:nvSpPr>
        <p:spPr bwMode="auto">
          <a:xfrm>
            <a:off x="965995" y="213452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電磁場的波動</a:t>
            </a:r>
          </a:p>
        </p:txBody>
      </p:sp>
      <p:sp>
        <p:nvSpPr>
          <p:cNvPr id="12" name="向右箭號 11"/>
          <p:cNvSpPr/>
          <p:nvPr/>
        </p:nvSpPr>
        <p:spPr>
          <a:xfrm>
            <a:off x="3158332" y="2236120"/>
            <a:ext cx="666750" cy="246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726" name="文字方塊 12"/>
          <p:cNvSpPr txBox="1">
            <a:spLocks noChangeArrowheads="1"/>
          </p:cNvSpPr>
          <p:nvPr/>
        </p:nvSpPr>
        <p:spPr bwMode="auto">
          <a:xfrm>
            <a:off x="4475957" y="2134520"/>
            <a:ext cx="127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光子</a:t>
            </a:r>
          </a:p>
        </p:txBody>
      </p:sp>
      <p:sp>
        <p:nvSpPr>
          <p:cNvPr id="158728" name="文字方塊 14"/>
          <p:cNvSpPr txBox="1">
            <a:spLocks noChangeArrowheads="1"/>
          </p:cNvSpPr>
          <p:nvPr/>
        </p:nvSpPr>
        <p:spPr bwMode="auto">
          <a:xfrm>
            <a:off x="363860" y="3342243"/>
            <a:ext cx="4176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那麼以電磁場為媒介的電磁交互作用</a:t>
            </a:r>
          </a:p>
        </p:txBody>
      </p:sp>
      <p:sp>
        <p:nvSpPr>
          <p:cNvPr id="163850" name="文字方塊 16"/>
          <p:cNvSpPr txBox="1">
            <a:spLocks noChangeArrowheads="1"/>
          </p:cNvSpPr>
          <p:nvPr/>
        </p:nvSpPr>
        <p:spPr bwMode="auto">
          <a:xfrm>
            <a:off x="319303" y="780256"/>
            <a:ext cx="726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愛因斯坦指出在微觀的尺度，電磁波是由光量子所構成</a:t>
            </a:r>
          </a:p>
        </p:txBody>
      </p:sp>
      <p:sp>
        <p:nvSpPr>
          <p:cNvPr id="158731" name="文字方塊 16"/>
          <p:cNvSpPr txBox="1">
            <a:spLocks noChangeArrowheads="1"/>
          </p:cNvSpPr>
          <p:nvPr/>
        </p:nvSpPr>
        <p:spPr bwMode="auto">
          <a:xfrm>
            <a:off x="2693195" y="1812258"/>
            <a:ext cx="207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在微觀的尺度</a:t>
            </a:r>
          </a:p>
        </p:txBody>
      </p:sp>
      <p:sp>
        <p:nvSpPr>
          <p:cNvPr id="158732" name="文字方塊 17"/>
          <p:cNvSpPr txBox="1">
            <a:spLocks noChangeArrowheads="1"/>
          </p:cNvSpPr>
          <p:nvPr/>
        </p:nvSpPr>
        <p:spPr bwMode="auto">
          <a:xfrm>
            <a:off x="2809875" y="2838117"/>
            <a:ext cx="207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在微觀的尺度</a:t>
            </a:r>
          </a:p>
        </p:txBody>
      </p:sp>
      <p:pic>
        <p:nvPicPr>
          <p:cNvPr id="163870" name="Picture 13" descr="D:\Dropbox\Documents\課程\YoungTextBook\Images\Chapter38\A_Images\A_Figures_and_Photos\38_10_FigureB.jpg"/>
          <p:cNvPicPr>
            <a:picLocks noChangeAspect="1" noChangeArrowheads="1"/>
          </p:cNvPicPr>
          <p:nvPr/>
        </p:nvPicPr>
        <p:blipFill>
          <a:blip r:embed="rId3">
            <a:extLst>
              <a:ext uri="{28A0092B-C50C-407E-A947-70E740481C1C}">
                <a14:useLocalDpi xmlns:a14="http://schemas.microsoft.com/office/drawing/2010/main" val="0"/>
              </a:ext>
            </a:extLst>
          </a:blip>
          <a:srcRect l="4253" t="23026" r="3905" b="3423"/>
          <a:stretch>
            <a:fillRect/>
          </a:stretch>
        </p:blipFill>
        <p:spPr bwMode="auto">
          <a:xfrm>
            <a:off x="5924550" y="1335088"/>
            <a:ext cx="24415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橢圓 38"/>
          <p:cNvSpPr/>
          <p:nvPr/>
        </p:nvSpPr>
        <p:spPr>
          <a:xfrm>
            <a:off x="6376988" y="236378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39"/>
          <p:cNvSpPr/>
          <p:nvPr/>
        </p:nvSpPr>
        <p:spPr>
          <a:xfrm>
            <a:off x="7813675" y="1836738"/>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873" name="文字方塊 1"/>
          <p:cNvSpPr txBox="1">
            <a:spLocks noChangeArrowheads="1"/>
          </p:cNvSpPr>
          <p:nvPr/>
        </p:nvSpPr>
        <p:spPr bwMode="auto">
          <a:xfrm>
            <a:off x="7363854" y="965200"/>
            <a:ext cx="1508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康普頓效應</a:t>
            </a:r>
          </a:p>
        </p:txBody>
      </p:sp>
      <p:sp>
        <p:nvSpPr>
          <p:cNvPr id="38" name="Oval 9"/>
          <p:cNvSpPr>
            <a:spLocks noChangeArrowheads="1"/>
          </p:cNvSpPr>
          <p:nvPr/>
        </p:nvSpPr>
        <p:spPr bwMode="auto">
          <a:xfrm>
            <a:off x="2325021" y="5187782"/>
            <a:ext cx="296863" cy="294482"/>
          </a:xfrm>
          <a:prstGeom prst="ellipse">
            <a:avLst/>
          </a:prstGeom>
          <a:solidFill>
            <a:srgbClr val="FFFF00"/>
          </a:solidFill>
          <a:ln w="9525">
            <a:solidFill>
              <a:schemeClr val="tx1"/>
            </a:solidFill>
            <a:round/>
            <a:headEnd/>
            <a:tailEnd/>
          </a:ln>
        </p:spPr>
        <p:txBody>
          <a:bodyPr wrap="none" lIns="0" tIns="0" rIns="0" bIns="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dirty="0">
                <a:latin typeface="Tahoma" pitchFamily="34" charset="0"/>
              </a:rPr>
              <a:t> </a:t>
            </a:r>
            <a:r>
              <a:rPr lang="el-GR" altLang="zh-TW" sz="1600" dirty="0">
                <a:cs typeface="Times New Roman" pitchFamily="18" charset="0"/>
              </a:rPr>
              <a:t>γ</a:t>
            </a:r>
            <a:endParaRPr lang="zh-TW" altLang="en-US" sz="1600" dirty="0">
              <a:cs typeface="Times New Roman" pitchFamily="18" charset="0"/>
            </a:endParaRPr>
          </a:p>
        </p:txBody>
      </p:sp>
      <p:sp>
        <p:nvSpPr>
          <p:cNvPr id="2" name="文字方塊 1"/>
          <p:cNvSpPr txBox="1"/>
          <p:nvPr/>
        </p:nvSpPr>
        <p:spPr>
          <a:xfrm>
            <a:off x="319303" y="408357"/>
            <a:ext cx="8552676" cy="369332"/>
          </a:xfrm>
          <a:prstGeom prst="rect">
            <a:avLst/>
          </a:prstGeom>
          <a:noFill/>
        </p:spPr>
        <p:txBody>
          <a:bodyPr wrap="square" rtlCol="0">
            <a:spAutoFit/>
          </a:bodyPr>
          <a:lstStyle/>
          <a:p>
            <a:r>
              <a:rPr lang="zh-TW" altLang="en-US" dirty="0"/>
              <a:t>電磁場的變化透過電磁波傳播。</a:t>
            </a:r>
            <a:r>
              <a:rPr lang="en-US" altLang="zh-TW" dirty="0">
                <a:latin typeface="+mn-lt"/>
              </a:rPr>
              <a:t>Perturbations of EM field </a:t>
            </a:r>
            <a:r>
              <a:rPr lang="en-US" altLang="zh-TW" dirty="0" err="1">
                <a:latin typeface="+mn-lt"/>
              </a:rPr>
              <a:t>propogate</a:t>
            </a:r>
            <a:r>
              <a:rPr lang="en-US" altLang="zh-TW" dirty="0">
                <a:latin typeface="+mn-lt"/>
              </a:rPr>
              <a:t> through EM wave.</a:t>
            </a:r>
            <a:endParaRPr lang="zh-TW" altLang="en-US" dirty="0">
              <a:latin typeface="+mn-lt"/>
            </a:endParaRPr>
          </a:p>
        </p:txBody>
      </p:sp>
      <p:sp>
        <p:nvSpPr>
          <p:cNvPr id="41" name="向右箭號 40"/>
          <p:cNvSpPr/>
          <p:nvPr/>
        </p:nvSpPr>
        <p:spPr>
          <a:xfrm>
            <a:off x="4612850" y="3421618"/>
            <a:ext cx="668338" cy="246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文字方塊 41"/>
          <p:cNvSpPr txBox="1">
            <a:spLocks noChangeArrowheads="1"/>
          </p:cNvSpPr>
          <p:nvPr/>
        </p:nvSpPr>
        <p:spPr bwMode="auto">
          <a:xfrm>
            <a:off x="5519312" y="3342243"/>
            <a:ext cx="2646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應該也是以光子來媒介</a:t>
            </a:r>
          </a:p>
        </p:txBody>
      </p:sp>
      <p:sp>
        <p:nvSpPr>
          <p:cNvPr id="3" name="TextBox 2">
            <a:extLst>
              <a:ext uri="{FF2B5EF4-FFF2-40B4-BE49-F238E27FC236}">
                <a16:creationId xmlns:a16="http://schemas.microsoft.com/office/drawing/2014/main" id="{F43D8F83-B26A-C849-8D59-491414FAE77F}"/>
              </a:ext>
            </a:extLst>
          </p:cNvPr>
          <p:cNvSpPr txBox="1"/>
          <p:nvPr/>
        </p:nvSpPr>
        <p:spPr>
          <a:xfrm>
            <a:off x="331102" y="1153905"/>
            <a:ext cx="5776697" cy="369332"/>
          </a:xfrm>
          <a:prstGeom prst="rect">
            <a:avLst/>
          </a:prstGeom>
          <a:noFill/>
        </p:spPr>
        <p:txBody>
          <a:bodyPr wrap="square" rtlCol="0">
            <a:spAutoFit/>
          </a:bodyPr>
          <a:lstStyle/>
          <a:p>
            <a:r>
              <a:rPr lang="en-TW" dirty="0">
                <a:latin typeface="+mn-lt"/>
              </a:rPr>
              <a:t>Microscopically EM wave is composed of photons.</a:t>
            </a:r>
          </a:p>
        </p:txBody>
      </p:sp>
      <p:sp>
        <p:nvSpPr>
          <p:cNvPr id="4" name="TextBox 3">
            <a:extLst>
              <a:ext uri="{FF2B5EF4-FFF2-40B4-BE49-F238E27FC236}">
                <a16:creationId xmlns:a16="http://schemas.microsoft.com/office/drawing/2014/main" id="{275189AD-1718-1141-93C6-D0FEDD0B50DB}"/>
              </a:ext>
            </a:extLst>
          </p:cNvPr>
          <p:cNvSpPr txBox="1"/>
          <p:nvPr/>
        </p:nvSpPr>
        <p:spPr>
          <a:xfrm>
            <a:off x="363860" y="3738632"/>
            <a:ext cx="8433067" cy="369332"/>
          </a:xfrm>
          <a:prstGeom prst="rect">
            <a:avLst/>
          </a:prstGeom>
          <a:noFill/>
        </p:spPr>
        <p:txBody>
          <a:bodyPr wrap="square" rtlCol="0">
            <a:spAutoFit/>
          </a:bodyPr>
          <a:lstStyle/>
          <a:p>
            <a:r>
              <a:rPr lang="en-TW" dirty="0">
                <a:latin typeface="+mn-lt"/>
              </a:rPr>
              <a:t>The interaction mediated by EM field should aso be seen as mediated by photons!</a:t>
            </a:r>
          </a:p>
        </p:txBody>
      </p:sp>
      <p:sp>
        <p:nvSpPr>
          <p:cNvPr id="21" name="Line 6">
            <a:extLst>
              <a:ext uri="{FF2B5EF4-FFF2-40B4-BE49-F238E27FC236}">
                <a16:creationId xmlns:a16="http://schemas.microsoft.com/office/drawing/2014/main" id="{E6E1A553-7094-B74E-B8FF-678DB7AF7DEC}"/>
              </a:ext>
            </a:extLst>
          </p:cNvPr>
          <p:cNvSpPr>
            <a:spLocks noChangeShapeType="1"/>
          </p:cNvSpPr>
          <p:nvPr/>
        </p:nvSpPr>
        <p:spPr bwMode="auto">
          <a:xfrm flipH="1" flipV="1">
            <a:off x="5977630" y="5055814"/>
            <a:ext cx="355999" cy="595312"/>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22" name="Line 9">
            <a:extLst>
              <a:ext uri="{FF2B5EF4-FFF2-40B4-BE49-F238E27FC236}">
                <a16:creationId xmlns:a16="http://schemas.microsoft.com/office/drawing/2014/main" id="{A66079A2-2B58-7F4E-BC6D-3075911E8752}"/>
              </a:ext>
            </a:extLst>
          </p:cNvPr>
          <p:cNvSpPr>
            <a:spLocks noChangeShapeType="1"/>
          </p:cNvSpPr>
          <p:nvPr/>
        </p:nvSpPr>
        <p:spPr bwMode="auto">
          <a:xfrm flipH="1" flipV="1">
            <a:off x="7956550" y="5822345"/>
            <a:ext cx="559594" cy="577851"/>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3" name="Text Box 11">
            <a:extLst>
              <a:ext uri="{FF2B5EF4-FFF2-40B4-BE49-F238E27FC236}">
                <a16:creationId xmlns:a16="http://schemas.microsoft.com/office/drawing/2014/main" id="{FF44A089-0C66-6049-9B70-790CD19EE3FE}"/>
              </a:ext>
            </a:extLst>
          </p:cNvPr>
          <p:cNvSpPr txBox="1">
            <a:spLocks noChangeArrowheads="1"/>
          </p:cNvSpPr>
          <p:nvPr/>
        </p:nvSpPr>
        <p:spPr bwMode="auto">
          <a:xfrm>
            <a:off x="7072313" y="5672328"/>
            <a:ext cx="1046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1600"/>
              <a:t>Photon</a:t>
            </a:r>
          </a:p>
        </p:txBody>
      </p:sp>
      <p:sp>
        <p:nvSpPr>
          <p:cNvPr id="24" name="Oval 9">
            <a:extLst>
              <a:ext uri="{FF2B5EF4-FFF2-40B4-BE49-F238E27FC236}">
                <a16:creationId xmlns:a16="http://schemas.microsoft.com/office/drawing/2014/main" id="{077420EB-ADFE-164E-80B5-92EE95E05D88}"/>
              </a:ext>
            </a:extLst>
          </p:cNvPr>
          <p:cNvSpPr>
            <a:spLocks noChangeArrowheads="1"/>
          </p:cNvSpPr>
          <p:nvPr/>
        </p:nvSpPr>
        <p:spPr bwMode="auto">
          <a:xfrm>
            <a:off x="5500688" y="4311841"/>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5" name="Oval 9">
            <a:extLst>
              <a:ext uri="{FF2B5EF4-FFF2-40B4-BE49-F238E27FC236}">
                <a16:creationId xmlns:a16="http://schemas.microsoft.com/office/drawing/2014/main" id="{51ECFACD-872D-5544-A20A-7ED2EC0374EE}"/>
              </a:ext>
            </a:extLst>
          </p:cNvPr>
          <p:cNvSpPr>
            <a:spLocks noChangeArrowheads="1"/>
          </p:cNvSpPr>
          <p:nvPr/>
        </p:nvSpPr>
        <p:spPr bwMode="auto">
          <a:xfrm>
            <a:off x="8104982" y="3886391"/>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6" name="Oval 9">
            <a:extLst>
              <a:ext uri="{FF2B5EF4-FFF2-40B4-BE49-F238E27FC236}">
                <a16:creationId xmlns:a16="http://schemas.microsoft.com/office/drawing/2014/main" id="{9BDACFC2-6447-BC4A-A3DA-750B10D1DE54}"/>
              </a:ext>
            </a:extLst>
          </p:cNvPr>
          <p:cNvSpPr>
            <a:spLocks noChangeArrowheads="1"/>
          </p:cNvSpPr>
          <p:nvPr/>
        </p:nvSpPr>
        <p:spPr bwMode="auto">
          <a:xfrm>
            <a:off x="8469313" y="6400196"/>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7" name="Line 6">
            <a:extLst>
              <a:ext uri="{FF2B5EF4-FFF2-40B4-BE49-F238E27FC236}">
                <a16:creationId xmlns:a16="http://schemas.microsoft.com/office/drawing/2014/main" id="{6C91DD56-99DF-154C-859B-B145E929C082}"/>
              </a:ext>
            </a:extLst>
          </p:cNvPr>
          <p:cNvSpPr>
            <a:spLocks noChangeShapeType="1"/>
          </p:cNvSpPr>
          <p:nvPr/>
        </p:nvSpPr>
        <p:spPr bwMode="auto">
          <a:xfrm flipH="1" flipV="1">
            <a:off x="5644356" y="4471383"/>
            <a:ext cx="381396" cy="659607"/>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 name="Line 6">
            <a:extLst>
              <a:ext uri="{FF2B5EF4-FFF2-40B4-BE49-F238E27FC236}">
                <a16:creationId xmlns:a16="http://schemas.microsoft.com/office/drawing/2014/main" id="{AE05B363-90FC-D94B-AC83-672E5FF630D8}"/>
              </a:ext>
            </a:extLst>
          </p:cNvPr>
          <p:cNvSpPr>
            <a:spLocks noChangeShapeType="1"/>
          </p:cNvSpPr>
          <p:nvPr/>
        </p:nvSpPr>
        <p:spPr bwMode="auto">
          <a:xfrm flipV="1">
            <a:off x="5766495" y="6166439"/>
            <a:ext cx="259257" cy="436957"/>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29" name="Oval 9">
            <a:extLst>
              <a:ext uri="{FF2B5EF4-FFF2-40B4-BE49-F238E27FC236}">
                <a16:creationId xmlns:a16="http://schemas.microsoft.com/office/drawing/2014/main" id="{48872AA7-4912-D243-9915-410DA22BFA7F}"/>
              </a:ext>
            </a:extLst>
          </p:cNvPr>
          <p:cNvSpPr>
            <a:spLocks noChangeArrowheads="1"/>
          </p:cNvSpPr>
          <p:nvPr/>
        </p:nvSpPr>
        <p:spPr bwMode="auto">
          <a:xfrm>
            <a:off x="5644357" y="6572440"/>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30" name="Line 6">
            <a:extLst>
              <a:ext uri="{FF2B5EF4-FFF2-40B4-BE49-F238E27FC236}">
                <a16:creationId xmlns:a16="http://schemas.microsoft.com/office/drawing/2014/main" id="{3925ECBB-85FF-934F-88D3-B1F39F97C7CF}"/>
              </a:ext>
            </a:extLst>
          </p:cNvPr>
          <p:cNvSpPr>
            <a:spLocks noChangeShapeType="1"/>
          </p:cNvSpPr>
          <p:nvPr/>
        </p:nvSpPr>
        <p:spPr bwMode="auto">
          <a:xfrm flipV="1">
            <a:off x="5977631" y="5627876"/>
            <a:ext cx="355998" cy="624682"/>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9">
            <a:extLst>
              <a:ext uri="{FF2B5EF4-FFF2-40B4-BE49-F238E27FC236}">
                <a16:creationId xmlns:a16="http://schemas.microsoft.com/office/drawing/2014/main" id="{1DAA9324-1E15-E94E-B0FB-3B0FC8879D4C}"/>
              </a:ext>
            </a:extLst>
          </p:cNvPr>
          <p:cNvSpPr>
            <a:spLocks noChangeShapeType="1"/>
          </p:cNvSpPr>
          <p:nvPr/>
        </p:nvSpPr>
        <p:spPr bwMode="auto">
          <a:xfrm>
            <a:off x="7577932" y="5420144"/>
            <a:ext cx="627622" cy="660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9">
            <a:extLst>
              <a:ext uri="{FF2B5EF4-FFF2-40B4-BE49-F238E27FC236}">
                <a16:creationId xmlns:a16="http://schemas.microsoft.com/office/drawing/2014/main" id="{9BEFD558-02FC-CC4C-BF1A-1B12A737B748}"/>
              </a:ext>
            </a:extLst>
          </p:cNvPr>
          <p:cNvSpPr>
            <a:spLocks noChangeShapeType="1"/>
          </p:cNvSpPr>
          <p:nvPr/>
        </p:nvSpPr>
        <p:spPr bwMode="auto">
          <a:xfrm flipV="1">
            <a:off x="7539038" y="4684902"/>
            <a:ext cx="335992" cy="674917"/>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3" name="Line 9">
            <a:extLst>
              <a:ext uri="{FF2B5EF4-FFF2-40B4-BE49-F238E27FC236}">
                <a16:creationId xmlns:a16="http://schemas.microsoft.com/office/drawing/2014/main" id="{F4DB5D63-BDD9-8A46-9024-16097A48EE0B}"/>
              </a:ext>
            </a:extLst>
          </p:cNvPr>
          <p:cNvSpPr>
            <a:spLocks noChangeShapeType="1"/>
          </p:cNvSpPr>
          <p:nvPr/>
        </p:nvSpPr>
        <p:spPr bwMode="auto">
          <a:xfrm flipV="1">
            <a:off x="7825655" y="4089591"/>
            <a:ext cx="346075" cy="711595"/>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4" name="向下箭號 34">
            <a:extLst>
              <a:ext uri="{FF2B5EF4-FFF2-40B4-BE49-F238E27FC236}">
                <a16:creationId xmlns:a16="http://schemas.microsoft.com/office/drawing/2014/main" id="{4172B0E0-211D-3D4B-BD8F-5EBE965314AB}"/>
              </a:ext>
            </a:extLst>
          </p:cNvPr>
          <p:cNvSpPr/>
          <p:nvPr/>
        </p:nvSpPr>
        <p:spPr>
          <a:xfrm rot="15612096">
            <a:off x="6864501" y="4868572"/>
            <a:ext cx="191176" cy="1267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投影片編號版面配置區 1">
            <a:extLst>
              <a:ext uri="{FF2B5EF4-FFF2-40B4-BE49-F238E27FC236}">
                <a16:creationId xmlns:a16="http://schemas.microsoft.com/office/drawing/2014/main" id="{B4B2DAD0-C5EB-8A40-BC5E-CC5E0300C594}"/>
              </a:ext>
            </a:extLst>
          </p:cNvPr>
          <p:cNvSpPr>
            <a:spLocks noGrp="1"/>
          </p:cNvSpPr>
          <p:nvPr>
            <p:ph type="sldNum" sz="quarter" idx="12"/>
          </p:nvPr>
        </p:nvSpPr>
        <p:spPr>
          <a:xfrm>
            <a:off x="5925580" y="630766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8DEC837-8014-4499-89D2-0577C19B2908}" type="slidenum">
              <a:rPr kumimoji="0" lang="zh-TW" altLang="en-US" sz="1400">
                <a:latin typeface="Tahoma" pitchFamily="34" charset="0"/>
              </a:rPr>
              <a:pPr eaLnBrk="1" hangingPunct="1">
                <a:spcBef>
                  <a:spcPct val="0"/>
                </a:spcBef>
                <a:buClrTx/>
                <a:buSzTx/>
                <a:buFontTx/>
                <a:buNone/>
              </a:pPr>
              <a:t>53</a:t>
            </a:fld>
            <a:endParaRPr kumimoji="0" lang="en-US" altLang="zh-TW" sz="1400" dirty="0">
              <a:latin typeface="Tahoma" pitchFamily="34" charset="0"/>
            </a:endParaRPr>
          </a:p>
        </p:txBody>
      </p:sp>
      <p:sp>
        <p:nvSpPr>
          <p:cNvPr id="37" name="Oval 9">
            <a:extLst>
              <a:ext uri="{FF2B5EF4-FFF2-40B4-BE49-F238E27FC236}">
                <a16:creationId xmlns:a16="http://schemas.microsoft.com/office/drawing/2014/main" id="{B677D88B-34EC-2D4D-BD52-3788EA650CF7}"/>
              </a:ext>
            </a:extLst>
          </p:cNvPr>
          <p:cNvSpPr>
            <a:spLocks noChangeArrowheads="1"/>
          </p:cNvSpPr>
          <p:nvPr/>
        </p:nvSpPr>
        <p:spPr bwMode="auto">
          <a:xfrm>
            <a:off x="6760124" y="5116702"/>
            <a:ext cx="284651" cy="288529"/>
          </a:xfrm>
          <a:prstGeom prst="ellipse">
            <a:avLst/>
          </a:prstGeom>
          <a:solidFill>
            <a:srgbClr val="FFFF00"/>
          </a:solidFill>
          <a:ln w="9525">
            <a:solidFill>
              <a:schemeClr val="tx1"/>
            </a:solidFill>
            <a:round/>
            <a:headEnd/>
            <a:tailEnd/>
          </a:ln>
        </p:spPr>
        <p:txBody>
          <a:bodyPr wrap="none" lIns="0" tIns="0" rIns="0" bIns="0" anchor="ctr" anchorCtr="1"/>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l-GR" altLang="zh-TW" sz="1600" dirty="0">
                <a:cs typeface="Times New Roman" pitchFamily="18" charset="0"/>
              </a:rPr>
              <a:t>γ</a:t>
            </a:r>
            <a:endParaRPr lang="zh-TW" altLang="en-US" sz="1600" dirty="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50"/>
                                        </p:tgtEl>
                                        <p:attrNameLst>
                                          <p:attrName>style.visibility</p:attrName>
                                        </p:attrNameLst>
                                      </p:cBhvr>
                                      <p:to>
                                        <p:strVal val="visible"/>
                                      </p:to>
                                    </p:set>
                                    <p:anim calcmode="lin" valueType="num">
                                      <p:cBhvr additive="base">
                                        <p:cTn id="7" dur="500" fill="hold"/>
                                        <p:tgtEl>
                                          <p:spTgt spid="163850"/>
                                        </p:tgtEl>
                                        <p:attrNameLst>
                                          <p:attrName>ppt_x</p:attrName>
                                        </p:attrNameLst>
                                      </p:cBhvr>
                                      <p:tavLst>
                                        <p:tav tm="0">
                                          <p:val>
                                            <p:strVal val="#ppt_x"/>
                                          </p:val>
                                        </p:tav>
                                        <p:tav tm="100000">
                                          <p:val>
                                            <p:strVal val="#ppt_x"/>
                                          </p:val>
                                        </p:tav>
                                      </p:tavLst>
                                    </p:anim>
                                    <p:anim calcmode="lin" valueType="num">
                                      <p:cBhvr additive="base">
                                        <p:cTn id="8" dur="500" fill="hold"/>
                                        <p:tgtEl>
                                          <p:spTgt spid="1638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731"/>
                                        </p:tgtEl>
                                        <p:attrNameLst>
                                          <p:attrName>style.visibility</p:attrName>
                                        </p:attrNameLst>
                                      </p:cBhvr>
                                      <p:to>
                                        <p:strVal val="visible"/>
                                      </p:to>
                                    </p:set>
                                    <p:anim calcmode="lin" valueType="num">
                                      <p:cBhvr additive="base">
                                        <p:cTn id="11" dur="500" fill="hold"/>
                                        <p:tgtEl>
                                          <p:spTgt spid="158731"/>
                                        </p:tgtEl>
                                        <p:attrNameLst>
                                          <p:attrName>ppt_x</p:attrName>
                                        </p:attrNameLst>
                                      </p:cBhvr>
                                      <p:tavLst>
                                        <p:tav tm="0">
                                          <p:val>
                                            <p:strVal val="#ppt_x"/>
                                          </p:val>
                                        </p:tav>
                                        <p:tav tm="100000">
                                          <p:val>
                                            <p:strVal val="#ppt_x"/>
                                          </p:val>
                                        </p:tav>
                                      </p:tavLst>
                                    </p:anim>
                                    <p:anim calcmode="lin" valueType="num">
                                      <p:cBhvr additive="base">
                                        <p:cTn id="12" dur="500" fill="hold"/>
                                        <p:tgtEl>
                                          <p:spTgt spid="1587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8726"/>
                                        </p:tgtEl>
                                        <p:attrNameLst>
                                          <p:attrName>style.visibility</p:attrName>
                                        </p:attrNameLst>
                                      </p:cBhvr>
                                      <p:to>
                                        <p:strVal val="visible"/>
                                      </p:to>
                                    </p:set>
                                    <p:anim calcmode="lin" valueType="num">
                                      <p:cBhvr additive="base">
                                        <p:cTn id="19" dur="500" fill="hold"/>
                                        <p:tgtEl>
                                          <p:spTgt spid="158726"/>
                                        </p:tgtEl>
                                        <p:attrNameLst>
                                          <p:attrName>ppt_x</p:attrName>
                                        </p:attrNameLst>
                                      </p:cBhvr>
                                      <p:tavLst>
                                        <p:tav tm="0">
                                          <p:val>
                                            <p:strVal val="#ppt_x"/>
                                          </p:val>
                                        </p:tav>
                                        <p:tav tm="100000">
                                          <p:val>
                                            <p:strVal val="#ppt_x"/>
                                          </p:val>
                                        </p:tav>
                                      </p:tavLst>
                                    </p:anim>
                                    <p:anim calcmode="lin" valueType="num">
                                      <p:cBhvr additive="base">
                                        <p:cTn id="20" dur="500" fill="hold"/>
                                        <p:tgtEl>
                                          <p:spTgt spid="158726"/>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3870"/>
                                        </p:tgtEl>
                                        <p:attrNameLst>
                                          <p:attrName>style.visibility</p:attrName>
                                        </p:attrNameLst>
                                      </p:cBhvr>
                                      <p:to>
                                        <p:strVal val="visible"/>
                                      </p:to>
                                    </p:set>
                                    <p:animEffect transition="in" filter="fade">
                                      <p:cBhvr>
                                        <p:cTn id="33" dur="1000"/>
                                        <p:tgtEl>
                                          <p:spTgt spid="163870"/>
                                        </p:tgtEl>
                                      </p:cBhvr>
                                    </p:animEffect>
                                    <p:anim calcmode="lin" valueType="num">
                                      <p:cBhvr>
                                        <p:cTn id="34" dur="1000" fill="hold"/>
                                        <p:tgtEl>
                                          <p:spTgt spid="163870"/>
                                        </p:tgtEl>
                                        <p:attrNameLst>
                                          <p:attrName>ppt_x</p:attrName>
                                        </p:attrNameLst>
                                      </p:cBhvr>
                                      <p:tavLst>
                                        <p:tav tm="0">
                                          <p:val>
                                            <p:strVal val="#ppt_x"/>
                                          </p:val>
                                        </p:tav>
                                        <p:tav tm="100000">
                                          <p:val>
                                            <p:strVal val="#ppt_x"/>
                                          </p:val>
                                        </p:tav>
                                      </p:tavLst>
                                    </p:anim>
                                    <p:anim calcmode="lin" valueType="num">
                                      <p:cBhvr>
                                        <p:cTn id="35" dur="1000" fill="hold"/>
                                        <p:tgtEl>
                                          <p:spTgt spid="16387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3873"/>
                                        </p:tgtEl>
                                        <p:attrNameLst>
                                          <p:attrName>style.visibility</p:attrName>
                                        </p:attrNameLst>
                                      </p:cBhvr>
                                      <p:to>
                                        <p:strVal val="visible"/>
                                      </p:to>
                                    </p:set>
                                    <p:animEffect transition="in" filter="fade">
                                      <p:cBhvr>
                                        <p:cTn id="38" dur="1000"/>
                                        <p:tgtEl>
                                          <p:spTgt spid="163873"/>
                                        </p:tgtEl>
                                      </p:cBhvr>
                                    </p:animEffect>
                                    <p:anim calcmode="lin" valueType="num">
                                      <p:cBhvr>
                                        <p:cTn id="39" dur="1000" fill="hold"/>
                                        <p:tgtEl>
                                          <p:spTgt spid="163873"/>
                                        </p:tgtEl>
                                        <p:attrNameLst>
                                          <p:attrName>ppt_x</p:attrName>
                                        </p:attrNameLst>
                                      </p:cBhvr>
                                      <p:tavLst>
                                        <p:tav tm="0">
                                          <p:val>
                                            <p:strVal val="#ppt_x"/>
                                          </p:val>
                                        </p:tav>
                                        <p:tav tm="100000">
                                          <p:val>
                                            <p:strVal val="#ppt_x"/>
                                          </p:val>
                                        </p:tav>
                                      </p:tavLst>
                                    </p:anim>
                                    <p:anim calcmode="lin" valueType="num">
                                      <p:cBhvr>
                                        <p:cTn id="40" dur="1000" fill="hold"/>
                                        <p:tgtEl>
                                          <p:spTgt spid="163873"/>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3845"/>
                                        </p:tgtEl>
                                        <p:attrNameLst>
                                          <p:attrName>style.visibility</p:attrName>
                                        </p:attrNameLst>
                                      </p:cBhvr>
                                      <p:to>
                                        <p:strVal val="visible"/>
                                      </p:to>
                                    </p:set>
                                    <p:anim calcmode="lin" valueType="num">
                                      <p:cBhvr additive="base">
                                        <p:cTn id="43" dur="500" fill="hold"/>
                                        <p:tgtEl>
                                          <p:spTgt spid="163845"/>
                                        </p:tgtEl>
                                        <p:attrNameLst>
                                          <p:attrName>ppt_x</p:attrName>
                                        </p:attrNameLst>
                                      </p:cBhvr>
                                      <p:tavLst>
                                        <p:tav tm="0">
                                          <p:val>
                                            <p:strVal val="#ppt_x"/>
                                          </p:val>
                                        </p:tav>
                                        <p:tav tm="100000">
                                          <p:val>
                                            <p:strVal val="#ppt_x"/>
                                          </p:val>
                                        </p:tav>
                                      </p:tavLst>
                                    </p:anim>
                                    <p:anim calcmode="lin" valueType="num">
                                      <p:cBhvr additive="base">
                                        <p:cTn id="44" dur="500" fill="hold"/>
                                        <p:tgtEl>
                                          <p:spTgt spid="16384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87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87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872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8732"/>
                                        </p:tgtEl>
                                        <p:attrNameLst>
                                          <p:attrName>style.visibility</p:attrName>
                                        </p:attrNameLst>
                                      </p:cBhvr>
                                      <p:to>
                                        <p:strVal val="visible"/>
                                      </p:to>
                                    </p:set>
                                    <p:anim calcmode="lin" valueType="num">
                                      <p:cBhvr additive="base">
                                        <p:cTn id="61" dur="500" fill="hold"/>
                                        <p:tgtEl>
                                          <p:spTgt spid="158732"/>
                                        </p:tgtEl>
                                        <p:attrNameLst>
                                          <p:attrName>ppt_x</p:attrName>
                                        </p:attrNameLst>
                                      </p:cBhvr>
                                      <p:tavLst>
                                        <p:tav tm="0">
                                          <p:val>
                                            <p:strVal val="#ppt_x"/>
                                          </p:val>
                                        </p:tav>
                                        <p:tav tm="100000">
                                          <p:val>
                                            <p:strVal val="#ppt_x"/>
                                          </p:val>
                                        </p:tav>
                                      </p:tavLst>
                                    </p:anim>
                                    <p:anim calcmode="lin" valueType="num">
                                      <p:cBhvr additive="base">
                                        <p:cTn id="62" dur="500" fill="hold"/>
                                        <p:tgtEl>
                                          <p:spTgt spid="15873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grpId="1" nodeType="clickEffect">
                                  <p:stCondLst>
                                    <p:cond delay="0"/>
                                  </p:stCondLst>
                                  <p:childTnLst>
                                    <p:animMotion origin="layout" path="M 3.88889E-6 2.22222E-6 L 0.0368 -0.07917 " pathEditMode="relative" rAng="0" ptsTypes="AA">
                                      <p:cBhvr>
                                        <p:cTn id="82" dur="2000" fill="hold"/>
                                        <p:tgtEl>
                                          <p:spTgt spid="38"/>
                                        </p:tgtEl>
                                        <p:attrNameLst>
                                          <p:attrName>ppt_x</p:attrName>
                                          <p:attrName>ppt_y</p:attrName>
                                        </p:attrNameLst>
                                      </p:cBhvr>
                                      <p:rCtr x="1840" y="-3958"/>
                                    </p:animMotion>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 calcmode="lin" valueType="num">
                                      <p:cBhvr additive="base">
                                        <p:cTn id="135" dur="500" fill="hold"/>
                                        <p:tgtEl>
                                          <p:spTgt spid="33"/>
                                        </p:tgtEl>
                                        <p:attrNameLst>
                                          <p:attrName>ppt_x</p:attrName>
                                        </p:attrNameLst>
                                      </p:cBhvr>
                                      <p:tavLst>
                                        <p:tav tm="0">
                                          <p:val>
                                            <p:strVal val="#ppt_x"/>
                                          </p:val>
                                        </p:tav>
                                        <p:tav tm="100000">
                                          <p:val>
                                            <p:strVal val="#ppt_x"/>
                                          </p:val>
                                        </p:tav>
                                      </p:tavLst>
                                    </p:anim>
                                    <p:anim calcmode="lin" valueType="num">
                                      <p:cBhvr additive="base">
                                        <p:cTn id="136" dur="500" fill="hold"/>
                                        <p:tgtEl>
                                          <p:spTgt spid="3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additive="base">
                                        <p:cTn id="139" dur="500" fill="hold"/>
                                        <p:tgtEl>
                                          <p:spTgt spid="34"/>
                                        </p:tgtEl>
                                        <p:attrNameLst>
                                          <p:attrName>ppt_x</p:attrName>
                                        </p:attrNameLst>
                                      </p:cBhvr>
                                      <p:tavLst>
                                        <p:tav tm="0">
                                          <p:val>
                                            <p:strVal val="#ppt_x"/>
                                          </p:val>
                                        </p:tav>
                                        <p:tav tm="100000">
                                          <p:val>
                                            <p:strVal val="#ppt_x"/>
                                          </p:val>
                                        </p:tav>
                                      </p:tavLst>
                                    </p:anim>
                                    <p:anim calcmode="lin" valueType="num">
                                      <p:cBhvr additive="base">
                                        <p:cTn id="140" dur="500" fill="hold"/>
                                        <p:tgtEl>
                                          <p:spTgt spid="34"/>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additive="base">
                                        <p:cTn id="143" dur="500" fill="hold"/>
                                        <p:tgtEl>
                                          <p:spTgt spid="37"/>
                                        </p:tgtEl>
                                        <p:attrNameLst>
                                          <p:attrName>ppt_x</p:attrName>
                                        </p:attrNameLst>
                                      </p:cBhvr>
                                      <p:tavLst>
                                        <p:tav tm="0">
                                          <p:val>
                                            <p:strVal val="#ppt_x"/>
                                          </p:val>
                                        </p:tav>
                                        <p:tav tm="100000">
                                          <p:val>
                                            <p:strVal val="#ppt_x"/>
                                          </p:val>
                                        </p:tav>
                                      </p:tavLst>
                                    </p:anim>
                                    <p:anim calcmode="lin" valueType="num">
                                      <p:cBhvr additive="base">
                                        <p:cTn id="1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63845" grpId="0"/>
      <p:bldP spid="12" grpId="0" animBg="1"/>
      <p:bldP spid="158726" grpId="0"/>
      <p:bldP spid="158728" grpId="0"/>
      <p:bldP spid="163850" grpId="0"/>
      <p:bldP spid="158731" grpId="0"/>
      <p:bldP spid="158732" grpId="0"/>
      <p:bldP spid="39" grpId="0" animBg="1"/>
      <p:bldP spid="40" grpId="0" animBg="1"/>
      <p:bldP spid="163873" grpId="0"/>
      <p:bldP spid="38" grpId="0" animBg="1"/>
      <p:bldP spid="38" grpId="1" animBg="1"/>
      <p:bldP spid="41" grpId="0" animBg="1"/>
      <p:bldP spid="42" grpId="0"/>
      <p:bldP spid="3" grpId="0"/>
      <p:bldP spid="4" grpId="0"/>
      <p:bldP spid="21" grpId="0" animBg="1"/>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5"/>
          <p:cNvSpPr txBox="1">
            <a:spLocks noChangeArrowheads="1"/>
          </p:cNvSpPr>
          <p:nvPr/>
        </p:nvSpPr>
        <p:spPr bwMode="auto">
          <a:xfrm>
            <a:off x="187702" y="565784"/>
            <a:ext cx="8956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最簡單的電磁交互作用就是兩個帶電粒子交換一個</a:t>
            </a:r>
            <a:r>
              <a:rPr lang="zh-TW" altLang="en-US" sz="1800" dirty="0">
                <a:solidFill>
                  <a:srgbClr val="FF0000"/>
                </a:solidFill>
              </a:rPr>
              <a:t>光子</a:t>
            </a:r>
            <a:r>
              <a:rPr lang="zh-TW" altLang="en-US" sz="1800" dirty="0"/>
              <a:t>後，各自改變動量能量的作用！</a:t>
            </a:r>
            <a:endParaRPr lang="en-US" altLang="zh-TW" sz="1800" dirty="0"/>
          </a:p>
        </p:txBody>
      </p:sp>
      <p:pic>
        <p:nvPicPr>
          <p:cNvPr id="164870" name="Picture 12" descr="Illustration of the electromagnetic force: the atom neucleas with a bolt of lightning connecting it to an orbiting elec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1637506"/>
            <a:ext cx="16700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365B3ED-D489-481E-A783-3F1B637072AB}" type="slidenum">
              <a:rPr kumimoji="0" lang="zh-TW" altLang="en-US" sz="1400">
                <a:latin typeface="Tahoma" pitchFamily="34" charset="0"/>
              </a:rPr>
              <a:pPr eaLnBrk="1" hangingPunct="1">
                <a:spcBef>
                  <a:spcPct val="0"/>
                </a:spcBef>
                <a:buClrTx/>
                <a:buSzTx/>
                <a:buFontTx/>
                <a:buNone/>
              </a:pPr>
              <a:t>54</a:t>
            </a:fld>
            <a:endParaRPr kumimoji="0" lang="en-US" altLang="zh-TW" sz="1400">
              <a:latin typeface="Tahoma" pitchFamily="34" charset="0"/>
            </a:endParaRPr>
          </a:p>
        </p:txBody>
      </p:sp>
      <p:sp>
        <p:nvSpPr>
          <p:cNvPr id="2" name="文字方塊 1"/>
          <p:cNvSpPr txBox="1"/>
          <p:nvPr/>
        </p:nvSpPr>
        <p:spPr>
          <a:xfrm>
            <a:off x="3637756" y="2229921"/>
            <a:ext cx="4119563" cy="369332"/>
          </a:xfrm>
          <a:prstGeom prst="rect">
            <a:avLst/>
          </a:prstGeom>
          <a:noFill/>
        </p:spPr>
        <p:txBody>
          <a:bodyPr wrap="square" rtlCol="0">
            <a:spAutoFit/>
          </a:bodyPr>
          <a:lstStyle/>
          <a:p>
            <a:r>
              <a:rPr lang="zh-TW" altLang="en-US" dirty="0"/>
              <a:t>電磁散射 </a:t>
            </a:r>
            <a:r>
              <a:rPr lang="en-US" altLang="zh-TW" dirty="0">
                <a:latin typeface="+mn-lt"/>
              </a:rPr>
              <a:t>Electromagnetic Scattering</a:t>
            </a:r>
            <a:endParaRPr lang="zh-TW" altLang="en-US" dirty="0">
              <a:latin typeface="+mn-lt"/>
            </a:endParaRPr>
          </a:p>
        </p:txBody>
      </p:sp>
      <p:sp>
        <p:nvSpPr>
          <p:cNvPr id="21" name="Line 6"/>
          <p:cNvSpPr>
            <a:spLocks noChangeShapeType="1"/>
          </p:cNvSpPr>
          <p:nvPr/>
        </p:nvSpPr>
        <p:spPr bwMode="auto">
          <a:xfrm flipH="1" flipV="1">
            <a:off x="3318962" y="4402765"/>
            <a:ext cx="355999" cy="595312"/>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22" name="Line 9"/>
          <p:cNvSpPr>
            <a:spLocks noChangeShapeType="1"/>
          </p:cNvSpPr>
          <p:nvPr/>
        </p:nvSpPr>
        <p:spPr bwMode="auto">
          <a:xfrm flipH="1" flipV="1">
            <a:off x="5297882" y="5169296"/>
            <a:ext cx="559594" cy="577851"/>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4" name="Text Box 11"/>
          <p:cNvSpPr txBox="1">
            <a:spLocks noChangeArrowheads="1"/>
          </p:cNvSpPr>
          <p:nvPr/>
        </p:nvSpPr>
        <p:spPr bwMode="auto">
          <a:xfrm>
            <a:off x="3778339" y="3811587"/>
            <a:ext cx="1046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1600" dirty="0"/>
              <a:t>Photon</a:t>
            </a:r>
          </a:p>
        </p:txBody>
      </p:sp>
      <p:sp>
        <p:nvSpPr>
          <p:cNvPr id="25" name="Oval 9"/>
          <p:cNvSpPr>
            <a:spLocks noChangeArrowheads="1"/>
          </p:cNvSpPr>
          <p:nvPr/>
        </p:nvSpPr>
        <p:spPr bwMode="auto">
          <a:xfrm>
            <a:off x="2842020" y="3658792"/>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6" name="Oval 9"/>
          <p:cNvSpPr>
            <a:spLocks noChangeArrowheads="1"/>
          </p:cNvSpPr>
          <p:nvPr/>
        </p:nvSpPr>
        <p:spPr bwMode="auto">
          <a:xfrm>
            <a:off x="5446314" y="3233342"/>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7" name="Oval 9"/>
          <p:cNvSpPr>
            <a:spLocks noChangeArrowheads="1"/>
          </p:cNvSpPr>
          <p:nvPr/>
        </p:nvSpPr>
        <p:spPr bwMode="auto">
          <a:xfrm>
            <a:off x="5810645" y="5747147"/>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8" name="Line 6"/>
          <p:cNvSpPr>
            <a:spLocks noChangeShapeType="1"/>
          </p:cNvSpPr>
          <p:nvPr/>
        </p:nvSpPr>
        <p:spPr bwMode="auto">
          <a:xfrm flipH="1" flipV="1">
            <a:off x="2985688" y="3818334"/>
            <a:ext cx="381396" cy="659607"/>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6"/>
          <p:cNvSpPr>
            <a:spLocks noChangeShapeType="1"/>
          </p:cNvSpPr>
          <p:nvPr/>
        </p:nvSpPr>
        <p:spPr bwMode="auto">
          <a:xfrm flipV="1">
            <a:off x="3107827" y="5513390"/>
            <a:ext cx="259257" cy="436957"/>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30" name="Oval 9"/>
          <p:cNvSpPr>
            <a:spLocks noChangeArrowheads="1"/>
          </p:cNvSpPr>
          <p:nvPr/>
        </p:nvSpPr>
        <p:spPr bwMode="auto">
          <a:xfrm>
            <a:off x="2985689" y="5919391"/>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31" name="Line 6"/>
          <p:cNvSpPr>
            <a:spLocks noChangeShapeType="1"/>
          </p:cNvSpPr>
          <p:nvPr/>
        </p:nvSpPr>
        <p:spPr bwMode="auto">
          <a:xfrm flipV="1">
            <a:off x="3318963" y="4974827"/>
            <a:ext cx="355998" cy="624682"/>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9"/>
          <p:cNvSpPr>
            <a:spLocks noChangeShapeType="1"/>
          </p:cNvSpPr>
          <p:nvPr/>
        </p:nvSpPr>
        <p:spPr bwMode="auto">
          <a:xfrm>
            <a:off x="4919264" y="4767095"/>
            <a:ext cx="627622" cy="660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 name="Line 9"/>
          <p:cNvSpPr>
            <a:spLocks noChangeShapeType="1"/>
          </p:cNvSpPr>
          <p:nvPr/>
        </p:nvSpPr>
        <p:spPr bwMode="auto">
          <a:xfrm flipV="1">
            <a:off x="4880370" y="4031853"/>
            <a:ext cx="335992" cy="674917"/>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4" name="Line 9"/>
          <p:cNvSpPr>
            <a:spLocks noChangeShapeType="1"/>
          </p:cNvSpPr>
          <p:nvPr/>
        </p:nvSpPr>
        <p:spPr bwMode="auto">
          <a:xfrm flipV="1">
            <a:off x="5166987" y="3436542"/>
            <a:ext cx="346075" cy="711595"/>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 name="向下箭號 34"/>
          <p:cNvSpPr/>
          <p:nvPr/>
        </p:nvSpPr>
        <p:spPr>
          <a:xfrm rot="15612096">
            <a:off x="4205833" y="4215523"/>
            <a:ext cx="191176" cy="1267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Oval 9"/>
          <p:cNvSpPr>
            <a:spLocks noChangeArrowheads="1"/>
          </p:cNvSpPr>
          <p:nvPr/>
        </p:nvSpPr>
        <p:spPr bwMode="auto">
          <a:xfrm>
            <a:off x="4016770" y="4300537"/>
            <a:ext cx="284651" cy="288529"/>
          </a:xfrm>
          <a:prstGeom prst="ellipse">
            <a:avLst/>
          </a:prstGeom>
          <a:solidFill>
            <a:srgbClr val="FFFF00"/>
          </a:solidFill>
          <a:ln w="9525">
            <a:solidFill>
              <a:schemeClr val="tx1"/>
            </a:solidFill>
            <a:round/>
            <a:headEnd/>
            <a:tailEnd/>
          </a:ln>
        </p:spPr>
        <p:txBody>
          <a:bodyPr wrap="none" lIns="0" tIns="0" rIns="0" bIns="0" anchor="ctr" anchorCtr="1"/>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l-GR" altLang="zh-TW" sz="1600" dirty="0">
                <a:cs typeface="Times New Roman" pitchFamily="18" charset="0"/>
              </a:rPr>
              <a:t>γ</a:t>
            </a:r>
            <a:endParaRPr lang="zh-TW" altLang="en-US" sz="1600" dirty="0">
              <a:cs typeface="Times New Roman" pitchFamily="18" charset="0"/>
            </a:endParaRPr>
          </a:p>
        </p:txBody>
      </p:sp>
      <p:sp>
        <p:nvSpPr>
          <p:cNvPr id="3" name="TextBox 2">
            <a:extLst>
              <a:ext uri="{FF2B5EF4-FFF2-40B4-BE49-F238E27FC236}">
                <a16:creationId xmlns:a16="http://schemas.microsoft.com/office/drawing/2014/main" id="{07E7917B-261F-8340-A066-7467351E380E}"/>
              </a:ext>
            </a:extLst>
          </p:cNvPr>
          <p:cNvSpPr txBox="1"/>
          <p:nvPr/>
        </p:nvSpPr>
        <p:spPr>
          <a:xfrm>
            <a:off x="187702" y="1020068"/>
            <a:ext cx="8445500" cy="369332"/>
          </a:xfrm>
          <a:prstGeom prst="rect">
            <a:avLst/>
          </a:prstGeom>
          <a:noFill/>
        </p:spPr>
        <p:txBody>
          <a:bodyPr wrap="square" rtlCol="0">
            <a:spAutoFit/>
          </a:bodyPr>
          <a:lstStyle/>
          <a:p>
            <a:r>
              <a:rPr lang="en-TW" dirty="0">
                <a:latin typeface="+mn-lt"/>
              </a:rPr>
              <a:t>EM interaction: two charged particle exchange a photon and change their momenta.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5" descr="z003"/>
          <p:cNvPicPr>
            <a:picLocks noChangeAspect="1" noChangeArrowheads="1"/>
          </p:cNvPicPr>
          <p:nvPr/>
        </p:nvPicPr>
        <p:blipFill>
          <a:blip r:embed="rId2">
            <a:lum bright="36000" contrast="26000"/>
            <a:extLst>
              <a:ext uri="{28A0092B-C50C-407E-A947-70E740481C1C}">
                <a14:useLocalDpi xmlns:a14="http://schemas.microsoft.com/office/drawing/2010/main" val="0"/>
              </a:ext>
            </a:extLst>
          </a:blip>
          <a:srcRect l="17375" t="57552" r="12277" b="15831"/>
          <a:stretch>
            <a:fillRect/>
          </a:stretch>
        </p:blipFill>
        <p:spPr bwMode="auto">
          <a:xfrm>
            <a:off x="1303338" y="2077244"/>
            <a:ext cx="64309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 Box 9"/>
          <p:cNvSpPr txBox="1">
            <a:spLocks noChangeArrowheads="1"/>
          </p:cNvSpPr>
          <p:nvPr/>
        </p:nvSpPr>
        <p:spPr bwMode="auto">
          <a:xfrm>
            <a:off x="3679032" y="608807"/>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zh-TW" altLang="en-US" sz="2000" dirty="0">
                <a:solidFill>
                  <a:srgbClr val="FF0000"/>
                </a:solidFill>
              </a:rPr>
              <a:t>媒介粒子</a:t>
            </a:r>
            <a:endParaRPr kumimoji="0" lang="en-US" altLang="zh-TW" sz="2000" dirty="0">
              <a:solidFill>
                <a:srgbClr val="FF0000"/>
              </a:solidFill>
            </a:endParaRPr>
          </a:p>
        </p:txBody>
      </p:sp>
      <p:sp>
        <p:nvSpPr>
          <p:cNvPr id="165892" name="Text Box 10"/>
          <p:cNvSpPr txBox="1">
            <a:spLocks noChangeArrowheads="1"/>
          </p:cNvSpPr>
          <p:nvPr/>
        </p:nvSpPr>
        <p:spPr bwMode="auto">
          <a:xfrm>
            <a:off x="2395539" y="1271588"/>
            <a:ext cx="471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zh-TW" altLang="en-US" sz="1800" dirty="0"/>
              <a:t>交互作用是透過交換媒介粒子來進行</a:t>
            </a:r>
            <a:endParaRPr kumimoji="0" lang="en-US" altLang="zh-TW" sz="1800" dirty="0"/>
          </a:p>
        </p:txBody>
      </p:sp>
      <p:sp>
        <p:nvSpPr>
          <p:cNvPr id="165893" name="Oval 9"/>
          <p:cNvSpPr>
            <a:spLocks noChangeArrowheads="1"/>
          </p:cNvSpPr>
          <p:nvPr/>
        </p:nvSpPr>
        <p:spPr bwMode="auto">
          <a:xfrm>
            <a:off x="4934744" y="616744"/>
            <a:ext cx="396875" cy="384175"/>
          </a:xfrm>
          <a:prstGeom prst="ellipse">
            <a:avLst/>
          </a:prstGeom>
          <a:solidFill>
            <a:srgbClr val="FFFF00"/>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dirty="0">
                <a:latin typeface="Tahoma" pitchFamily="34" charset="0"/>
              </a:rPr>
              <a:t> </a:t>
            </a:r>
            <a:r>
              <a:rPr lang="el-GR" altLang="zh-TW" sz="2000" dirty="0">
                <a:cs typeface="Times New Roman" pitchFamily="18" charset="0"/>
              </a:rPr>
              <a:t>γ</a:t>
            </a:r>
            <a:endParaRPr lang="zh-TW" altLang="en-US" sz="2000" dirty="0">
              <a:cs typeface="Times New Roman" pitchFamily="18" charset="0"/>
            </a:endParaRPr>
          </a:p>
        </p:txBody>
      </p:sp>
      <p:pic>
        <p:nvPicPr>
          <p:cNvPr id="165894" name="Picture 6" descr="D:\Dropbox\Documents\課程\YoungTextBook\Images\Chapter44\A_Images\A_Figures_and_Photos\44_04_FigureA.jpg"/>
          <p:cNvPicPr>
            <a:picLocks noChangeAspect="1" noChangeArrowheads="1"/>
          </p:cNvPicPr>
          <p:nvPr/>
        </p:nvPicPr>
        <p:blipFill>
          <a:blip r:embed="rId3">
            <a:extLst>
              <a:ext uri="{28A0092B-C50C-407E-A947-70E740481C1C}">
                <a14:useLocalDpi xmlns:a14="http://schemas.microsoft.com/office/drawing/2010/main" val="0"/>
              </a:ext>
            </a:extLst>
          </a:blip>
          <a:srcRect t="15633"/>
          <a:stretch>
            <a:fillRect/>
          </a:stretch>
        </p:blipFill>
        <p:spPr bwMode="auto">
          <a:xfrm>
            <a:off x="3005138" y="4166393"/>
            <a:ext cx="3233738"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07DE437-5524-40B6-9883-A97B3C26C556}" type="slidenum">
              <a:rPr kumimoji="0" lang="zh-TW" altLang="en-US" sz="1400">
                <a:latin typeface="Tahoma" pitchFamily="34" charset="0"/>
              </a:rPr>
              <a:pPr eaLnBrk="1" hangingPunct="1">
                <a:spcBef>
                  <a:spcPct val="0"/>
                </a:spcBef>
                <a:buClrTx/>
                <a:buSzTx/>
                <a:buFontTx/>
                <a:buNone/>
              </a:pPr>
              <a:t>55</a:t>
            </a:fld>
            <a:endParaRPr kumimoji="0" lang="en-US" altLang="zh-TW" sz="1400">
              <a:latin typeface="Tahoma"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7" descr="particle4"/>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2760663" y="1011238"/>
            <a:ext cx="3789362" cy="4643437"/>
          </a:xfrm>
        </p:spPr>
      </p:pic>
      <p:sp>
        <p:nvSpPr>
          <p:cNvPr id="3" name="橢圓 2"/>
          <p:cNvSpPr/>
          <p:nvPr/>
        </p:nvSpPr>
        <p:spPr>
          <a:xfrm>
            <a:off x="5311775" y="2032000"/>
            <a:ext cx="958850" cy="3497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91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494BA1B-CD1A-4555-94C9-8B3F1DCAF246}" type="slidenum">
              <a:rPr kumimoji="0" lang="zh-TW" altLang="en-US" sz="1400">
                <a:latin typeface="Tahoma" pitchFamily="34" charset="0"/>
              </a:rPr>
              <a:pPr eaLnBrk="1" hangingPunct="1">
                <a:spcBef>
                  <a:spcPct val="0"/>
                </a:spcBef>
                <a:buClrTx/>
                <a:buSzTx/>
                <a:buFontTx/>
                <a:buNone/>
              </a:pPr>
              <a:t>56</a:t>
            </a:fld>
            <a:endParaRPr kumimoji="0" lang="en-US" altLang="zh-TW" sz="1400">
              <a:latin typeface="Tahoma"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descr="z003"/>
          <p:cNvPicPr>
            <a:picLocks noChangeAspect="1" noChangeArrowheads="1"/>
          </p:cNvPicPr>
          <p:nvPr/>
        </p:nvPicPr>
        <p:blipFill>
          <a:blip r:embed="rId2">
            <a:lum bright="36000" contrast="26000"/>
            <a:extLst>
              <a:ext uri="{28A0092B-C50C-407E-A947-70E740481C1C}">
                <a14:useLocalDpi xmlns:a14="http://schemas.microsoft.com/office/drawing/2010/main" val="0"/>
              </a:ext>
            </a:extLst>
          </a:blip>
          <a:srcRect l="27605" t="57552" r="22363" b="15831"/>
          <a:stretch>
            <a:fillRect/>
          </a:stretch>
        </p:blipFill>
        <p:spPr bwMode="auto">
          <a:xfrm>
            <a:off x="1857604" y="4055960"/>
            <a:ext cx="49688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Cloud"/>
          <p:cNvSpPr>
            <a:spLocks noChangeAspect="1" noEditPoints="1" noChangeArrowheads="1"/>
          </p:cNvSpPr>
          <p:nvPr/>
        </p:nvSpPr>
        <p:spPr bwMode="auto">
          <a:xfrm>
            <a:off x="3013304" y="3498748"/>
            <a:ext cx="2743200" cy="12874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sp>
        <p:nvSpPr>
          <p:cNvPr id="167940" name="Text Box 4"/>
          <p:cNvSpPr txBox="1">
            <a:spLocks noChangeArrowheads="1"/>
          </p:cNvSpPr>
          <p:nvPr/>
        </p:nvSpPr>
        <p:spPr bwMode="auto">
          <a:xfrm>
            <a:off x="1237585" y="364613"/>
            <a:ext cx="69516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400" b="1" dirty="0">
                <a:solidFill>
                  <a:srgbClr val="FF0000"/>
                </a:solidFill>
              </a:rPr>
              <a:t>Attraction is harder to visualize. Let’s say, a cloud of mediating particles traps the two ………</a:t>
            </a:r>
            <a:endParaRPr lang="zh-TW" altLang="en-US" sz="2400" b="1" dirty="0">
              <a:solidFill>
                <a:srgbClr val="FF0000"/>
              </a:solidFill>
            </a:endParaRPr>
          </a:p>
        </p:txBody>
      </p:sp>
      <p:sp>
        <p:nvSpPr>
          <p:cNvPr id="167941" name="Line 5"/>
          <p:cNvSpPr>
            <a:spLocks noChangeShapeType="1"/>
          </p:cNvSpPr>
          <p:nvPr/>
        </p:nvSpPr>
        <p:spPr bwMode="auto">
          <a:xfrm>
            <a:off x="959079" y="4981473"/>
            <a:ext cx="928687"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7942" name="Line 6"/>
          <p:cNvSpPr>
            <a:spLocks noChangeShapeType="1"/>
          </p:cNvSpPr>
          <p:nvPr/>
        </p:nvSpPr>
        <p:spPr bwMode="auto">
          <a:xfrm flipH="1">
            <a:off x="6837591" y="5010048"/>
            <a:ext cx="92868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67943" name="Picture 7" descr="D:\Dropbox\Documents\課程\YoungTextBook\Images\Chapter44\A_Images\A_Figures_and_Photos\44_04_FigureB.jpg"/>
          <p:cNvPicPr>
            <a:picLocks noChangeAspect="1" noChangeArrowheads="1"/>
          </p:cNvPicPr>
          <p:nvPr/>
        </p:nvPicPr>
        <p:blipFill>
          <a:blip r:embed="rId3">
            <a:extLst>
              <a:ext uri="{28A0092B-C50C-407E-A947-70E740481C1C}">
                <a14:useLocalDpi xmlns:a14="http://schemas.microsoft.com/office/drawing/2010/main" val="0"/>
              </a:ext>
            </a:extLst>
          </a:blip>
          <a:srcRect t="15381"/>
          <a:stretch>
            <a:fillRect/>
          </a:stretch>
        </p:blipFill>
        <p:spPr bwMode="auto">
          <a:xfrm>
            <a:off x="3009336" y="1327048"/>
            <a:ext cx="26654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F53C94A-5EBD-4716-B633-39661FE7A5F4}" type="slidenum">
              <a:rPr kumimoji="0" lang="zh-TW" altLang="en-US" sz="1400">
                <a:latin typeface="Tahoma" pitchFamily="34" charset="0"/>
              </a:rPr>
              <a:pPr eaLnBrk="1" hangingPunct="1">
                <a:spcBef>
                  <a:spcPct val="0"/>
                </a:spcBef>
                <a:buClrTx/>
                <a:buSzTx/>
                <a:buFontTx/>
                <a:buNone/>
              </a:pPr>
              <a:t>57</a:t>
            </a:fld>
            <a:endParaRPr kumimoji="0" lang="en-US" altLang="zh-TW" sz="1400">
              <a:latin typeface="Tahoma" pitchFamily="34" charset="0"/>
            </a:endParaRPr>
          </a:p>
        </p:txBody>
      </p:sp>
      <p:sp>
        <p:nvSpPr>
          <p:cNvPr id="2" name="文字方塊 1"/>
          <p:cNvSpPr txBox="1"/>
          <p:nvPr/>
        </p:nvSpPr>
        <p:spPr>
          <a:xfrm>
            <a:off x="1342103" y="5958348"/>
            <a:ext cx="6577781" cy="369332"/>
          </a:xfrm>
          <a:prstGeom prst="rect">
            <a:avLst/>
          </a:prstGeom>
          <a:noFill/>
        </p:spPr>
        <p:txBody>
          <a:bodyPr wrap="square" rtlCol="0">
            <a:spAutoFit/>
          </a:bodyPr>
          <a:lstStyle/>
          <a:p>
            <a:r>
              <a:rPr lang="zh-TW" altLang="en-US" dirty="0"/>
              <a:t>畢竟此媒介粒子也是如電子遵守測不準原理，擁有波性。</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Text Box 6"/>
          <p:cNvSpPr txBox="1">
            <a:spLocks noChangeArrowheads="1"/>
          </p:cNvSpPr>
          <p:nvPr/>
        </p:nvSpPr>
        <p:spPr bwMode="auto">
          <a:xfrm>
            <a:off x="742950" y="1233488"/>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400" b="1" i="1" dirty="0">
                <a:solidFill>
                  <a:srgbClr val="FF0000"/>
                </a:solidFill>
              </a:rPr>
              <a:t>Feynman’s Diagram</a:t>
            </a:r>
          </a:p>
        </p:txBody>
      </p:sp>
      <p:sp>
        <p:nvSpPr>
          <p:cNvPr id="22" name="向右箭號 21"/>
          <p:cNvSpPr/>
          <p:nvPr/>
        </p:nvSpPr>
        <p:spPr>
          <a:xfrm>
            <a:off x="4143219" y="4054767"/>
            <a:ext cx="668338" cy="465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71031" name="Picture 8" descr="File:Richard Feynman Nobe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377825"/>
            <a:ext cx="1612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32" name="文字方塊 24"/>
          <p:cNvSpPr txBox="1">
            <a:spLocks noChangeArrowheads="1"/>
          </p:cNvSpPr>
          <p:nvPr/>
        </p:nvSpPr>
        <p:spPr bwMode="auto">
          <a:xfrm>
            <a:off x="708820" y="1792288"/>
            <a:ext cx="6037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He took this diagram seriously!</a:t>
            </a:r>
            <a:r>
              <a:rPr lang="zh-TW" altLang="en-US" sz="1800" dirty="0">
                <a:cs typeface="Times New Roman" pitchFamily="18" charset="0"/>
              </a:rPr>
              <a:t> 他真的把這個圖當真。</a:t>
            </a:r>
            <a:endParaRPr lang="en-US" altLang="zh-TW" sz="1800" dirty="0">
              <a:cs typeface="Times New Roman" pitchFamily="18" charset="0"/>
            </a:endParaRPr>
          </a:p>
        </p:txBody>
      </p:sp>
      <p:sp>
        <p:nvSpPr>
          <p:cNvPr id="17103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F707A08-61CB-4361-8B58-2BEC9C952EC1}" type="slidenum">
              <a:rPr kumimoji="0" lang="zh-TW" altLang="en-US" sz="1400">
                <a:latin typeface="Tahoma" pitchFamily="34" charset="0"/>
              </a:rPr>
              <a:pPr eaLnBrk="1" hangingPunct="1">
                <a:spcBef>
                  <a:spcPct val="0"/>
                </a:spcBef>
                <a:buClrTx/>
                <a:buSzTx/>
                <a:buFontTx/>
                <a:buNone/>
              </a:pPr>
              <a:t>58</a:t>
            </a:fld>
            <a:endParaRPr kumimoji="0" lang="en-US" altLang="zh-TW" sz="1400">
              <a:latin typeface="Tahoma" pitchFamily="34" charset="0"/>
            </a:endParaRPr>
          </a:p>
        </p:txBody>
      </p:sp>
      <p:sp>
        <p:nvSpPr>
          <p:cNvPr id="25" name="Line 6"/>
          <p:cNvSpPr>
            <a:spLocks noChangeShapeType="1"/>
          </p:cNvSpPr>
          <p:nvPr/>
        </p:nvSpPr>
        <p:spPr bwMode="auto">
          <a:xfrm flipH="1" flipV="1">
            <a:off x="1449923" y="3923006"/>
            <a:ext cx="355999" cy="595312"/>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flipH="1" flipV="1">
            <a:off x="3428843" y="4689537"/>
            <a:ext cx="559594" cy="577851"/>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7" name="Text Box 11"/>
          <p:cNvSpPr txBox="1">
            <a:spLocks noChangeArrowheads="1"/>
          </p:cNvSpPr>
          <p:nvPr/>
        </p:nvSpPr>
        <p:spPr bwMode="auto">
          <a:xfrm>
            <a:off x="1909300" y="3331828"/>
            <a:ext cx="1046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1600" dirty="0"/>
              <a:t>Photon</a:t>
            </a:r>
          </a:p>
        </p:txBody>
      </p:sp>
      <p:sp>
        <p:nvSpPr>
          <p:cNvPr id="28" name="Oval 9"/>
          <p:cNvSpPr>
            <a:spLocks noChangeArrowheads="1"/>
          </p:cNvSpPr>
          <p:nvPr/>
        </p:nvSpPr>
        <p:spPr bwMode="auto">
          <a:xfrm>
            <a:off x="972981" y="3179033"/>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29" name="Oval 9"/>
          <p:cNvSpPr>
            <a:spLocks noChangeArrowheads="1"/>
          </p:cNvSpPr>
          <p:nvPr/>
        </p:nvSpPr>
        <p:spPr bwMode="auto">
          <a:xfrm>
            <a:off x="3577275" y="2753583"/>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30" name="Oval 9"/>
          <p:cNvSpPr>
            <a:spLocks noChangeArrowheads="1"/>
          </p:cNvSpPr>
          <p:nvPr/>
        </p:nvSpPr>
        <p:spPr bwMode="auto">
          <a:xfrm>
            <a:off x="3941606" y="5267388"/>
            <a:ext cx="217488"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31" name="Line 6"/>
          <p:cNvSpPr>
            <a:spLocks noChangeShapeType="1"/>
          </p:cNvSpPr>
          <p:nvPr/>
        </p:nvSpPr>
        <p:spPr bwMode="auto">
          <a:xfrm flipH="1" flipV="1">
            <a:off x="1116649" y="3338575"/>
            <a:ext cx="381396" cy="659607"/>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6"/>
          <p:cNvSpPr>
            <a:spLocks noChangeShapeType="1"/>
          </p:cNvSpPr>
          <p:nvPr/>
        </p:nvSpPr>
        <p:spPr bwMode="auto">
          <a:xfrm flipV="1">
            <a:off x="1238788" y="5033631"/>
            <a:ext cx="259257" cy="436957"/>
          </a:xfrm>
          <a:prstGeom prst="line">
            <a:avLst/>
          </a:prstGeom>
          <a:noFill/>
          <a:ln w="38100">
            <a:solidFill>
              <a:srgbClr val="0070C0"/>
            </a:solidFill>
            <a:round/>
            <a:headEnd/>
            <a:tailEnd type="stealth" w="med" len="med"/>
          </a:ln>
          <a:extLst>
            <a:ext uri="{909E8E84-426E-40DD-AFC4-6F175D3DCCD1}">
              <a14:hiddenFill xmlns:a14="http://schemas.microsoft.com/office/drawing/2010/main">
                <a:noFill/>
              </a14:hiddenFill>
            </a:ext>
          </a:extLst>
        </p:spPr>
        <p:txBody>
          <a:bodyPr/>
          <a:lstStyle/>
          <a:p>
            <a:endParaRPr lang="zh-TW" altLang="en-US"/>
          </a:p>
        </p:txBody>
      </p:sp>
      <p:sp>
        <p:nvSpPr>
          <p:cNvPr id="33" name="Oval 9"/>
          <p:cNvSpPr>
            <a:spLocks noChangeArrowheads="1"/>
          </p:cNvSpPr>
          <p:nvPr/>
        </p:nvSpPr>
        <p:spPr bwMode="auto">
          <a:xfrm>
            <a:off x="1116650" y="5439632"/>
            <a:ext cx="217487" cy="203200"/>
          </a:xfrm>
          <a:prstGeom prst="ellipse">
            <a:avLst/>
          </a:prstGeom>
          <a:solidFill>
            <a:schemeClr val="accent2"/>
          </a:solidFill>
          <a:ln w="9525">
            <a:solidFill>
              <a:schemeClr val="tx1"/>
            </a:solidFill>
            <a:round/>
            <a:headEnd/>
            <a:tailEnd/>
          </a:ln>
        </p:spPr>
        <p:txBody>
          <a:bodyPr wrap="none" lIns="0" rIns="36000"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latin typeface="Tahoma" pitchFamily="34" charset="0"/>
              </a:rPr>
              <a:t>+</a:t>
            </a:r>
            <a:endParaRPr lang="zh-TW" altLang="en-US" sz="2000" dirty="0">
              <a:latin typeface="Tahoma" pitchFamily="34" charset="0"/>
            </a:endParaRPr>
          </a:p>
        </p:txBody>
      </p:sp>
      <p:sp>
        <p:nvSpPr>
          <p:cNvPr id="34" name="Line 6"/>
          <p:cNvSpPr>
            <a:spLocks noChangeShapeType="1"/>
          </p:cNvSpPr>
          <p:nvPr/>
        </p:nvSpPr>
        <p:spPr bwMode="auto">
          <a:xfrm flipV="1">
            <a:off x="1449924" y="4495068"/>
            <a:ext cx="355998" cy="624682"/>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 name="Line 9"/>
          <p:cNvSpPr>
            <a:spLocks noChangeShapeType="1"/>
          </p:cNvSpPr>
          <p:nvPr/>
        </p:nvSpPr>
        <p:spPr bwMode="auto">
          <a:xfrm>
            <a:off x="3050225" y="4287336"/>
            <a:ext cx="627622" cy="660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 name="Line 9"/>
          <p:cNvSpPr>
            <a:spLocks noChangeShapeType="1"/>
          </p:cNvSpPr>
          <p:nvPr/>
        </p:nvSpPr>
        <p:spPr bwMode="auto">
          <a:xfrm flipV="1">
            <a:off x="3011331" y="3552094"/>
            <a:ext cx="335992" cy="674917"/>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7" name="Line 9"/>
          <p:cNvSpPr>
            <a:spLocks noChangeShapeType="1"/>
          </p:cNvSpPr>
          <p:nvPr/>
        </p:nvSpPr>
        <p:spPr bwMode="auto">
          <a:xfrm flipV="1">
            <a:off x="3297948" y="2956783"/>
            <a:ext cx="346075" cy="711595"/>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 name="向下箭號 37"/>
          <p:cNvSpPr/>
          <p:nvPr/>
        </p:nvSpPr>
        <p:spPr>
          <a:xfrm rot="15612096">
            <a:off x="2336794" y="3735764"/>
            <a:ext cx="191176" cy="1267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Oval 9"/>
          <p:cNvSpPr>
            <a:spLocks noChangeArrowheads="1"/>
          </p:cNvSpPr>
          <p:nvPr/>
        </p:nvSpPr>
        <p:spPr bwMode="auto">
          <a:xfrm>
            <a:off x="2147731" y="3820778"/>
            <a:ext cx="284651" cy="288529"/>
          </a:xfrm>
          <a:prstGeom prst="ellipse">
            <a:avLst/>
          </a:prstGeom>
          <a:solidFill>
            <a:srgbClr val="FFFF00"/>
          </a:solidFill>
          <a:ln w="9525">
            <a:solidFill>
              <a:schemeClr val="tx1"/>
            </a:solidFill>
            <a:round/>
            <a:headEnd/>
            <a:tailEnd/>
          </a:ln>
        </p:spPr>
        <p:txBody>
          <a:bodyPr wrap="none" lIns="0" tIns="0" rIns="0" bIns="0" anchor="ctr" anchorCtr="1"/>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l-GR" altLang="zh-TW" sz="1600" dirty="0">
                <a:cs typeface="Times New Roman" pitchFamily="18" charset="0"/>
              </a:rPr>
              <a:t>γ</a:t>
            </a:r>
            <a:endParaRPr lang="zh-TW" altLang="en-US" sz="1600" dirty="0">
              <a:cs typeface="Times New Roman" pitchFamily="18" charset="0"/>
            </a:endParaRPr>
          </a:p>
        </p:txBody>
      </p:sp>
      <p:pic>
        <p:nvPicPr>
          <p:cNvPr id="23" name="圖片 22"/>
          <p:cNvPicPr/>
          <p:nvPr/>
        </p:nvPicPr>
        <p:blipFill>
          <a:blip r:embed="rId4"/>
          <a:stretch>
            <a:fillRect/>
          </a:stretch>
        </p:blipFill>
        <p:spPr>
          <a:xfrm>
            <a:off x="5267007" y="3050682"/>
            <a:ext cx="3232786" cy="2388950"/>
          </a:xfrm>
          <a:prstGeom prst="rect">
            <a:avLst/>
          </a:prstGeom>
          <a:solidFill>
            <a:schemeClr val="bg1"/>
          </a:solid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4" descr="4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2012950"/>
            <a:ext cx="22177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788" y="2103438"/>
            <a:ext cx="26050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接點 7"/>
          <p:cNvCxnSpPr/>
          <p:nvPr/>
        </p:nvCxnSpPr>
        <p:spPr>
          <a:xfrm>
            <a:off x="1770063" y="1436688"/>
            <a:ext cx="28575" cy="29606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875" y="2082800"/>
            <a:ext cx="25019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文字方塊 9"/>
          <p:cNvSpPr txBox="1">
            <a:spLocks noChangeArrowheads="1"/>
          </p:cNvSpPr>
          <p:nvPr/>
        </p:nvSpPr>
        <p:spPr bwMode="auto">
          <a:xfrm>
            <a:off x="842963" y="4888429"/>
            <a:ext cx="7566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費曼猜想：這個最簡單的電磁交互作用可以分開拆解為兩個</a:t>
            </a:r>
            <a:r>
              <a:rPr lang="zh-TW" altLang="en-US" sz="1800" dirty="0">
                <a:solidFill>
                  <a:srgbClr val="FF0000"/>
                </a:solidFill>
                <a:cs typeface="Times New Roman" pitchFamily="18" charset="0"/>
              </a:rPr>
              <a:t>相同的元件</a:t>
            </a:r>
            <a:r>
              <a:rPr lang="zh-TW" altLang="en-US" sz="1800" dirty="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8"/>
                                        </p:tgtEl>
                                        <p:attrNameLst>
                                          <p:attrName>style.visibility</p:attrName>
                                        </p:attrNameLst>
                                      </p:cBhvr>
                                      <p:to>
                                        <p:strVal val="visible"/>
                                      </p:to>
                                    </p:set>
                                    <p:anim calcmode="lin" valueType="num">
                                      <p:cBhvr additive="base">
                                        <p:cTn id="11" dur="500" fill="hold"/>
                                        <p:tgtEl>
                                          <p:spTgt spid="79878"/>
                                        </p:tgtEl>
                                        <p:attrNameLst>
                                          <p:attrName>ppt_x</p:attrName>
                                        </p:attrNameLst>
                                      </p:cBhvr>
                                      <p:tavLst>
                                        <p:tav tm="0">
                                          <p:val>
                                            <p:strVal val="#ppt_x"/>
                                          </p:val>
                                        </p:tav>
                                        <p:tav tm="100000">
                                          <p:val>
                                            <p:strVal val="#ppt_x"/>
                                          </p:val>
                                        </p:tav>
                                      </p:tavLst>
                                    </p:anim>
                                    <p:anim calcmode="lin" valueType="num">
                                      <p:cBhvr additive="base">
                                        <p:cTn id="12" dur="500" fill="hold"/>
                                        <p:tgtEl>
                                          <p:spTgt spid="798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469182" y="19891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dirty="0">
                <a:solidFill>
                  <a:srgbClr val="FF0000"/>
                </a:solidFill>
              </a:rPr>
              <a:t>電子 </a:t>
            </a:r>
            <a:r>
              <a:rPr lang="en-US" altLang="zh-TW" sz="2400" b="1" dirty="0">
                <a:solidFill>
                  <a:srgbClr val="FF0000"/>
                </a:solidFill>
              </a:rPr>
              <a:t>Electron</a:t>
            </a:r>
            <a:r>
              <a:rPr lang="zh-TW" altLang="en-US" sz="2400" b="1" dirty="0">
                <a:solidFill>
                  <a:srgbClr val="FF0000"/>
                </a:solidFill>
              </a:rPr>
              <a:t> </a:t>
            </a:r>
          </a:p>
        </p:txBody>
      </p:sp>
      <p:graphicFrame>
        <p:nvGraphicFramePr>
          <p:cNvPr id="31746" name="Object 2"/>
          <p:cNvGraphicFramePr>
            <a:graphicFrameLocks noChangeAspect="1"/>
          </p:cNvGraphicFramePr>
          <p:nvPr>
            <p:extLst>
              <p:ext uri="{D42A27DB-BD31-4B8C-83A1-F6EECF244321}">
                <p14:modId xmlns:p14="http://schemas.microsoft.com/office/powerpoint/2010/main" val="1082715340"/>
              </p:ext>
            </p:extLst>
          </p:nvPr>
        </p:nvGraphicFramePr>
        <p:xfrm>
          <a:off x="3658787" y="1933827"/>
          <a:ext cx="390525" cy="455612"/>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317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787" y="1933827"/>
                        <a:ext cx="390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1860" name="Picture 4" descr="http://www-d0.fnal.gov/Run2Physics/WWW/results/final/TOP/T06C/elementary_particles.jpg"/>
          <p:cNvPicPr>
            <a:picLocks noChangeAspect="1" noChangeArrowheads="1"/>
          </p:cNvPicPr>
          <p:nvPr/>
        </p:nvPicPr>
        <p:blipFill>
          <a:blip r:embed="rId4" cstate="print">
            <a:extLst>
              <a:ext uri="{28A0092B-C50C-407E-A947-70E740481C1C}">
                <a14:useLocalDpi xmlns:a14="http://schemas.microsoft.com/office/drawing/2010/main" val="0"/>
              </a:ext>
            </a:extLst>
          </a:blip>
          <a:srcRect l="20081" r="20857" b="5501"/>
          <a:stretch>
            <a:fillRect/>
          </a:stretch>
        </p:blipFill>
        <p:spPr bwMode="auto">
          <a:xfrm>
            <a:off x="1274362" y="2740639"/>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5">
            <a:extLst>
              <a:ext uri="{28A0092B-C50C-407E-A947-70E740481C1C}">
                <a14:useLocalDpi xmlns:a14="http://schemas.microsoft.com/office/drawing/2010/main" val="0"/>
              </a:ext>
            </a:extLst>
          </a:blip>
          <a:srcRect l="17778" t="19760" r="19524"/>
          <a:stretch>
            <a:fillRect/>
          </a:stretch>
        </p:blipFill>
        <p:spPr bwMode="auto">
          <a:xfrm>
            <a:off x="4355306" y="2740639"/>
            <a:ext cx="3906899" cy="312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444755" y="548179"/>
            <a:ext cx="6048375"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 發現了比原子更加細微的一種物質基本組成成分，</a:t>
            </a:r>
            <a:endParaRPr lang="en-US" altLang="zh-TW" sz="1800" dirty="0"/>
          </a:p>
        </p:txBody>
      </p:sp>
      <p:sp>
        <p:nvSpPr>
          <p:cNvPr id="2" name="矩形 1"/>
          <p:cNvSpPr/>
          <p:nvPr/>
        </p:nvSpPr>
        <p:spPr>
          <a:xfrm>
            <a:off x="1432187" y="1029069"/>
            <a:ext cx="6519452" cy="784830"/>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a:p>
            <a:pPr eaLnBrk="1" hangingPunct="1">
              <a:lnSpc>
                <a:spcPct val="150000"/>
              </a:lnSpc>
            </a:pPr>
            <a:r>
              <a:rPr lang="zh-TW" altLang="en-US" sz="1800" dirty="0"/>
              <a:t>這比化學的原子論又跨進了一大步！</a:t>
            </a:r>
          </a:p>
        </p:txBody>
      </p:sp>
      <p:pic>
        <p:nvPicPr>
          <p:cNvPr id="4" name="Picture 8" descr="http://www.google.com/url?source=imglanding&amp;ct=img&amp;q=http://laboratorynews.files.wordpress.com/2010/11/electron.jpg&amp;sa=X&amp;ei=WsWEUIDyN4PZmAWQmICABQ&amp;ved=0CAwQ8wc&amp;usg=AFQjCNEz28Rbu36JFGofuKvyWvmTfIxB1w">
            <a:extLst>
              <a:ext uri="{FF2B5EF4-FFF2-40B4-BE49-F238E27FC236}">
                <a16:creationId xmlns:a16="http://schemas.microsoft.com/office/drawing/2014/main" id="{92B49ECA-A111-AE7F-31AA-7C074252A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295" y="1421484"/>
            <a:ext cx="1138920" cy="134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0"/>
                                        </p:tgtEl>
                                        <p:attrNameLst>
                                          <p:attrName>style.visibility</p:attrName>
                                        </p:attrNameLst>
                                      </p:cBhvr>
                                      <p:to>
                                        <p:strVal val="visible"/>
                                      </p:to>
                                    </p:set>
                                    <p:anim calcmode="lin" valueType="num">
                                      <p:cBhvr additive="base">
                                        <p:cTn id="11" dur="500" fill="hold"/>
                                        <p:tgtEl>
                                          <p:spTgt spid="121860"/>
                                        </p:tgtEl>
                                        <p:attrNameLst>
                                          <p:attrName>ppt_x</p:attrName>
                                        </p:attrNameLst>
                                      </p:cBhvr>
                                      <p:tavLst>
                                        <p:tav tm="0">
                                          <p:val>
                                            <p:strVal val="#ppt_x"/>
                                          </p:val>
                                        </p:tav>
                                        <p:tav tm="100000">
                                          <p:val>
                                            <p:strVal val="#ppt_x"/>
                                          </p:val>
                                        </p:tav>
                                      </p:tavLst>
                                    </p:anim>
                                    <p:anim calcmode="lin" valueType="num">
                                      <p:cBhvr additive="base">
                                        <p:cTn id="12" dur="500" fill="hold"/>
                                        <p:tgtEl>
                                          <p:spTgt spid="1218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757" y="2149475"/>
            <a:ext cx="23241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4"/>
          <p:cNvPicPr>
            <a:picLocks noChangeAspect="1" noChangeArrowheads="1"/>
          </p:cNvPicPr>
          <p:nvPr/>
        </p:nvPicPr>
        <p:blipFill>
          <a:blip r:embed="rId3">
            <a:extLst>
              <a:ext uri="{28A0092B-C50C-407E-A947-70E740481C1C}">
                <a14:useLocalDpi xmlns:a14="http://schemas.microsoft.com/office/drawing/2010/main" val="0"/>
              </a:ext>
            </a:extLst>
          </a:blip>
          <a:srcRect l="18175" t="19949" r="14128" b="17880"/>
          <a:stretch>
            <a:fillRect/>
          </a:stretch>
        </p:blipFill>
        <p:spPr bwMode="auto">
          <a:xfrm>
            <a:off x="6625432" y="2833688"/>
            <a:ext cx="1670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 y="495300"/>
            <a:ext cx="2047081" cy="14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文字方塊 13"/>
          <p:cNvSpPr txBox="1">
            <a:spLocks noChangeArrowheads="1"/>
          </p:cNvSpPr>
          <p:nvPr/>
        </p:nvSpPr>
        <p:spPr bwMode="auto">
          <a:xfrm>
            <a:off x="2929732" y="915464"/>
            <a:ext cx="566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把此圖當成元件，如果重新組合，可以得到新的過程：</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2802">
            <a:off x="2900830" y="4219302"/>
            <a:ext cx="23018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86706">
            <a:off x="2792880" y="2201589"/>
            <a:ext cx="23018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文字方塊 8"/>
          <p:cNvSpPr txBox="1">
            <a:spLocks noChangeArrowheads="1"/>
          </p:cNvSpPr>
          <p:nvPr/>
        </p:nvSpPr>
        <p:spPr bwMode="auto">
          <a:xfrm>
            <a:off x="6712745" y="1703388"/>
            <a:ext cx="150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康普頓效應</a:t>
            </a:r>
          </a:p>
        </p:txBody>
      </p:sp>
      <p:sp>
        <p:nvSpPr>
          <p:cNvPr id="17306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8EBDB34-92CF-4426-B6C4-90E394195E78}" type="slidenum">
              <a:rPr kumimoji="0" lang="zh-TW" altLang="en-US" sz="1400">
                <a:latin typeface="Tahoma" pitchFamily="34" charset="0"/>
              </a:rPr>
              <a:pPr eaLnBrk="1" hangingPunct="1">
                <a:spcBef>
                  <a:spcPct val="0"/>
                </a:spcBef>
                <a:buClrTx/>
                <a:buSzTx/>
                <a:buFontTx/>
                <a:buNone/>
              </a:pPr>
              <a:t>60</a:t>
            </a:fld>
            <a:endParaRPr kumimoji="0" lang="en-US" altLang="zh-TW" sz="1400">
              <a:latin typeface="Tahoma" pitchFamily="34" charset="0"/>
            </a:endParaRPr>
          </a:p>
        </p:txBody>
      </p:sp>
      <p:sp>
        <p:nvSpPr>
          <p:cNvPr id="2" name="向右箭號 1"/>
          <p:cNvSpPr/>
          <p:nvPr/>
        </p:nvSpPr>
        <p:spPr>
          <a:xfrm>
            <a:off x="5360559" y="3629025"/>
            <a:ext cx="783066" cy="535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35794" y="5778739"/>
            <a:ext cx="5543551" cy="369332"/>
          </a:xfrm>
          <a:prstGeom prst="rect">
            <a:avLst/>
          </a:prstGeom>
          <a:noFill/>
        </p:spPr>
        <p:txBody>
          <a:bodyPr wrap="square" rtlCol="0">
            <a:spAutoFit/>
          </a:bodyPr>
          <a:lstStyle/>
          <a:p>
            <a:r>
              <a:rPr lang="zh-TW" altLang="en-US" dirty="0">
                <a:latin typeface="+mn-lt"/>
              </a:rPr>
              <a:t>光子變成外線，可以代表光子進入或光子射出！</a:t>
            </a:r>
          </a:p>
        </p:txBody>
      </p:sp>
      <p:sp>
        <p:nvSpPr>
          <p:cNvPr id="4" name="文字方塊 3"/>
          <p:cNvSpPr txBox="1"/>
          <p:nvPr/>
        </p:nvSpPr>
        <p:spPr>
          <a:xfrm>
            <a:off x="635794" y="3819763"/>
            <a:ext cx="3308023" cy="369332"/>
          </a:xfrm>
          <a:prstGeom prst="rect">
            <a:avLst/>
          </a:prstGeom>
          <a:noFill/>
        </p:spPr>
        <p:txBody>
          <a:bodyPr wrap="square" rtlCol="0">
            <a:spAutoFit/>
          </a:bodyPr>
          <a:lstStyle/>
          <a:p>
            <a:r>
              <a:rPr lang="zh-TW" altLang="en-US" dirty="0">
                <a:latin typeface="+mn-lt"/>
              </a:rPr>
              <a:t>電子變成內線，觀察不到！</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8E2BBF94-267F-D648-A088-654ABEA01427}"/>
                  </a:ext>
                </a:extLst>
              </p:cNvPr>
              <p:cNvSpPr txBox="1"/>
              <p:nvPr/>
            </p:nvSpPr>
            <p:spPr>
              <a:xfrm>
                <a:off x="6609166" y="5206265"/>
                <a:ext cx="170258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𝛾</m:t>
                      </m:r>
                      <m:r>
                        <a:rPr lang="en-US" altLang="zh-TW" i="1">
                          <a:latin typeface="Cambria Math" panose="02040503050406030204" pitchFamily="18" charset="0"/>
                          <a:ea typeface="Cambria Math" panose="02040503050406030204" pitchFamily="18" charset="0"/>
                        </a:rPr>
                        <m:t>+</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r>
                        <a:rPr kumimoji="1" lang="en-US" altLang="zh-TW" i="1" smtClean="0">
                          <a:latin typeface="Cambria Math" panose="02040503050406030204" pitchFamily="18" charset="0"/>
                          <a:ea typeface="Cambria Math" panose="02040503050406030204" pitchFamily="18" charset="0"/>
                        </a:rPr>
                        <m:t>𝛾</m:t>
                      </m:r>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oMath>
                  </m:oMathPara>
                </a14:m>
                <a:endParaRPr kumimoji="1" lang="zh-TW" altLang="en-US" dirty="0">
                  <a:latin typeface="+mn-lt"/>
                </a:endParaRPr>
              </a:p>
            </p:txBody>
          </p:sp>
        </mc:Choice>
        <mc:Fallback xmlns="">
          <p:sp>
            <p:nvSpPr>
              <p:cNvPr id="15" name="文字方塊 14">
                <a:extLst>
                  <a:ext uri="{FF2B5EF4-FFF2-40B4-BE49-F238E27FC236}">
                    <a16:creationId xmlns:a16="http://schemas.microsoft.com/office/drawing/2014/main" id="{8E2BBF94-267F-D648-A088-654ABEA01427}"/>
                  </a:ext>
                </a:extLst>
              </p:cNvPr>
              <p:cNvSpPr txBox="1">
                <a:spLocks noRot="1" noChangeAspect="1" noMove="1" noResize="1" noEditPoints="1" noAdjustHandles="1" noChangeArrowheads="1" noChangeShapeType="1" noTextEdit="1"/>
              </p:cNvSpPr>
              <p:nvPr/>
            </p:nvSpPr>
            <p:spPr>
              <a:xfrm>
                <a:off x="6609166" y="5206265"/>
                <a:ext cx="1702582" cy="276999"/>
              </a:xfrm>
              <a:prstGeom prst="rect">
                <a:avLst/>
              </a:prstGeom>
              <a:blipFill>
                <a:blip r:embed="rId5"/>
                <a:stretch>
                  <a:fillRect l="-2222" b="-21739"/>
                </a:stretch>
              </a:blipFill>
            </p:spPr>
            <p:txBody>
              <a:bodyPr/>
              <a:lstStyle/>
              <a:p>
                <a:r>
                  <a:rPr lang="zh-TW" altLang="en-US">
                    <a:noFill/>
                  </a:rPr>
                  <a:t> </a:t>
                </a:r>
              </a:p>
            </p:txBody>
          </p:sp>
        </mc:Fallback>
      </mc:AlternateContent>
      <p:sp>
        <p:nvSpPr>
          <p:cNvPr id="5" name="TextBox 4">
            <a:extLst>
              <a:ext uri="{FF2B5EF4-FFF2-40B4-BE49-F238E27FC236}">
                <a16:creationId xmlns:a16="http://schemas.microsoft.com/office/drawing/2014/main" id="{EEF3CE22-8945-8D49-81F1-F02F90BD81F3}"/>
              </a:ext>
            </a:extLst>
          </p:cNvPr>
          <p:cNvSpPr txBox="1"/>
          <p:nvPr/>
        </p:nvSpPr>
        <p:spPr>
          <a:xfrm>
            <a:off x="635794" y="6185313"/>
            <a:ext cx="8412163" cy="369332"/>
          </a:xfrm>
          <a:prstGeom prst="rect">
            <a:avLst/>
          </a:prstGeom>
          <a:noFill/>
        </p:spPr>
        <p:txBody>
          <a:bodyPr wrap="square" rtlCol="0">
            <a:spAutoFit/>
          </a:bodyPr>
          <a:lstStyle/>
          <a:p>
            <a:r>
              <a:rPr lang="en-TW" dirty="0">
                <a:latin typeface="+mn-lt"/>
              </a:rPr>
              <a:t>Observe that the photon lines can describe both an incoming and a outgoing photon.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512888"/>
            <a:ext cx="8113712"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文字方塊 13"/>
          <p:cNvSpPr txBox="1">
            <a:spLocks noChangeArrowheads="1"/>
          </p:cNvSpPr>
          <p:nvPr/>
        </p:nvSpPr>
        <p:spPr bwMode="auto">
          <a:xfrm>
            <a:off x="1671637" y="600870"/>
            <a:ext cx="580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以此元件組合，可以描述所有的電磁交互作用過程：</a:t>
            </a:r>
          </a:p>
        </p:txBody>
      </p:sp>
      <p:sp>
        <p:nvSpPr>
          <p:cNvPr id="17818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EF550CA-5D8F-48F1-A519-3ED9DCFA141B}" type="slidenum">
              <a:rPr kumimoji="0" lang="zh-TW" altLang="en-US" sz="1400">
                <a:latin typeface="Tahoma" pitchFamily="34" charset="0"/>
              </a:rPr>
              <a:pPr eaLnBrk="1" hangingPunct="1">
                <a:spcBef>
                  <a:spcPct val="0"/>
                </a:spcBef>
                <a:buClrTx/>
                <a:buSzTx/>
                <a:buFontTx/>
                <a:buNone/>
              </a:pPr>
              <a:t>61</a:t>
            </a:fld>
            <a:endParaRPr kumimoji="0" lang="en-US" altLang="zh-TW" sz="1400">
              <a:latin typeface="Tahoma" pitchFamily="34" charset="0"/>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6" y="4381500"/>
            <a:ext cx="2047081" cy="14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619DDD5-B366-524A-A243-AF607AF3289F}"/>
              </a:ext>
            </a:extLst>
          </p:cNvPr>
          <p:cNvSpPr txBox="1"/>
          <p:nvPr/>
        </p:nvSpPr>
        <p:spPr>
          <a:xfrm>
            <a:off x="731836" y="976709"/>
            <a:ext cx="7712654" cy="369332"/>
          </a:xfrm>
          <a:prstGeom prst="rect">
            <a:avLst/>
          </a:prstGeom>
          <a:noFill/>
        </p:spPr>
        <p:txBody>
          <a:bodyPr wrap="square" rtlCol="0">
            <a:spAutoFit/>
          </a:bodyPr>
          <a:lstStyle/>
          <a:p>
            <a:r>
              <a:rPr lang="en-TW" dirty="0">
                <a:latin typeface="+mn-lt"/>
              </a:rPr>
              <a:t>Combining multiple basic components, we can arrrive at all EM interactions.</a:t>
            </a:r>
          </a:p>
        </p:txBody>
      </p:sp>
    </p:spTree>
    <p:extLst>
      <p:ext uri="{BB962C8B-B14F-4D97-AF65-F5344CB8AC3E}">
        <p14:creationId xmlns:p14="http://schemas.microsoft.com/office/powerpoint/2010/main" val="777858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l="48923" t="22554" b="50310"/>
          <a:stretch>
            <a:fillRect/>
          </a:stretch>
        </p:blipFill>
        <p:spPr bwMode="auto">
          <a:xfrm>
            <a:off x="2336800" y="1930400"/>
            <a:ext cx="46212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b="49506"/>
          <a:stretch>
            <a:fillRect/>
          </a:stretch>
        </p:blipFill>
        <p:spPr bwMode="auto">
          <a:xfrm>
            <a:off x="1814513" y="4630738"/>
            <a:ext cx="54117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2"/>
          <p:cNvPicPr>
            <a:picLocks noChangeAspect="1" noChangeArrowheads="1"/>
          </p:cNvPicPr>
          <p:nvPr/>
        </p:nvPicPr>
        <p:blipFill>
          <a:blip r:embed="rId2">
            <a:extLst>
              <a:ext uri="{28A0092B-C50C-407E-A947-70E740481C1C}">
                <a14:useLocalDpi xmlns:a14="http://schemas.microsoft.com/office/drawing/2010/main" val="0"/>
              </a:ext>
            </a:extLst>
          </a:blip>
          <a:srcRect l="887" t="10294" r="75983" b="11182"/>
          <a:stretch>
            <a:fillRect/>
          </a:stretch>
        </p:blipFill>
        <p:spPr bwMode="auto">
          <a:xfrm>
            <a:off x="2901950" y="2762250"/>
            <a:ext cx="29765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4"/>
          <p:cNvPicPr>
            <a:picLocks noChangeAspect="1" noChangeArrowheads="1"/>
          </p:cNvPicPr>
          <p:nvPr/>
        </p:nvPicPr>
        <p:blipFill>
          <a:blip r:embed="rId4">
            <a:extLst>
              <a:ext uri="{28A0092B-C50C-407E-A947-70E740481C1C}">
                <a14:useLocalDpi xmlns:a14="http://schemas.microsoft.com/office/drawing/2010/main" val="0"/>
              </a:ext>
            </a:extLst>
          </a:blip>
          <a:srcRect l="16162" t="71048" r="65500" b="12253"/>
          <a:stretch>
            <a:fillRect/>
          </a:stretch>
        </p:blipFill>
        <p:spPr bwMode="auto">
          <a:xfrm>
            <a:off x="3541713" y="3917950"/>
            <a:ext cx="609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4"/>
          <p:cNvPicPr>
            <a:picLocks noChangeAspect="1" noChangeArrowheads="1"/>
          </p:cNvPicPr>
          <p:nvPr/>
        </p:nvPicPr>
        <p:blipFill>
          <a:blip r:embed="rId4">
            <a:extLst>
              <a:ext uri="{28A0092B-C50C-407E-A947-70E740481C1C}">
                <a14:useLocalDpi xmlns:a14="http://schemas.microsoft.com/office/drawing/2010/main" val="0"/>
              </a:ext>
            </a:extLst>
          </a:blip>
          <a:srcRect l="-212" t="22691" r="77507" b="65482"/>
          <a:stretch>
            <a:fillRect/>
          </a:stretch>
        </p:blipFill>
        <p:spPr bwMode="auto">
          <a:xfrm>
            <a:off x="3424238" y="2801938"/>
            <a:ext cx="754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4"/>
          <p:cNvPicPr>
            <a:picLocks noChangeAspect="1" noChangeArrowheads="1"/>
          </p:cNvPicPr>
          <p:nvPr/>
        </p:nvPicPr>
        <p:blipFill>
          <a:blip r:embed="rId4">
            <a:extLst>
              <a:ext uri="{28A0092B-C50C-407E-A947-70E740481C1C}">
                <a14:useLocalDpi xmlns:a14="http://schemas.microsoft.com/office/drawing/2010/main" val="0"/>
              </a:ext>
            </a:extLst>
          </a:blip>
          <a:srcRect l="62225" t="72092" r="20747" b="13297"/>
          <a:stretch>
            <a:fillRect/>
          </a:stretch>
        </p:blipFill>
        <p:spPr bwMode="auto">
          <a:xfrm>
            <a:off x="4629150" y="3889375"/>
            <a:ext cx="566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4"/>
          <p:cNvPicPr>
            <a:picLocks noChangeAspect="1" noChangeArrowheads="1"/>
          </p:cNvPicPr>
          <p:nvPr/>
        </p:nvPicPr>
        <p:blipFill>
          <a:blip r:embed="rId4">
            <a:extLst>
              <a:ext uri="{28A0092B-C50C-407E-A947-70E740481C1C}">
                <a14:useLocalDpi xmlns:a14="http://schemas.microsoft.com/office/drawing/2010/main" val="0"/>
              </a:ext>
            </a:extLst>
          </a:blip>
          <a:srcRect l="79037" t="23735" r="1752" b="65134"/>
          <a:stretch>
            <a:fillRect/>
          </a:stretch>
        </p:blipFill>
        <p:spPr bwMode="auto">
          <a:xfrm>
            <a:off x="4775200" y="2830513"/>
            <a:ext cx="638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9" name="文字方塊 25"/>
          <p:cNvSpPr txBox="1">
            <a:spLocks noChangeArrowheads="1"/>
          </p:cNvSpPr>
          <p:nvPr/>
        </p:nvSpPr>
        <p:spPr bwMode="auto">
          <a:xfrm>
            <a:off x="377825" y="1349375"/>
            <a:ext cx="8475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將每一個元件的數學式組合起來（乘起來）就是該事件發生的振幅，平方即是機率</a:t>
            </a:r>
          </a:p>
        </p:txBody>
      </p:sp>
      <p:sp>
        <p:nvSpPr>
          <p:cNvPr id="174090" name="文字方塊 10"/>
          <p:cNvSpPr txBox="1">
            <a:spLocks noChangeArrowheads="1"/>
          </p:cNvSpPr>
          <p:nvPr/>
        </p:nvSpPr>
        <p:spPr bwMode="auto">
          <a:xfrm>
            <a:off x="377825" y="900113"/>
            <a:ext cx="7687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費因曼進一步推導出：每一種元件對應一個數學式！</a:t>
            </a:r>
          </a:p>
        </p:txBody>
      </p:sp>
      <p:cxnSp>
        <p:nvCxnSpPr>
          <p:cNvPr id="13" name="直線單箭頭接點 12"/>
          <p:cNvCxnSpPr/>
          <p:nvPr/>
        </p:nvCxnSpPr>
        <p:spPr>
          <a:xfrm flipV="1">
            <a:off x="3657600" y="3541713"/>
            <a:ext cx="144463" cy="1146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3686175" y="3468688"/>
            <a:ext cx="1263650" cy="12334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V="1">
            <a:off x="3990975" y="3440113"/>
            <a:ext cx="420688" cy="1755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flipV="1">
            <a:off x="5427663" y="3090863"/>
            <a:ext cx="355600" cy="1865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5356225" y="3730625"/>
            <a:ext cx="1465263" cy="11890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flipH="1" flipV="1">
            <a:off x="5000625" y="3476625"/>
            <a:ext cx="1327150" cy="15160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97" name="Picture 4" descr="http://www.google.com/url?source=imglanding&amp;ct=img&amp;q=http://www.mlahanas.de/Strange/images/feynman.jpg&amp;sa=X&amp;ei=mDtVUJryK8XOmAWauYGADA&amp;ved=0CAwQ8wc&amp;usg=AFQjCNEFV8gsvKbZ3H_paLEwFhL3mjtfJ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801938"/>
            <a:ext cx="14970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1E2C76B-560B-48A0-986E-AE3941736684}" type="slidenum">
              <a:rPr kumimoji="0" lang="zh-TW" altLang="en-US" sz="1400">
                <a:latin typeface="Tahoma" pitchFamily="34" charset="0"/>
              </a:rPr>
              <a:pPr eaLnBrk="1" hangingPunct="1">
                <a:spcBef>
                  <a:spcPct val="0"/>
                </a:spcBef>
                <a:buClrTx/>
                <a:buSzTx/>
                <a:buFontTx/>
                <a:buNone/>
              </a:pPr>
              <a:t>62</a:t>
            </a:fld>
            <a:endParaRPr kumimoji="0" lang="en-US" altLang="zh-TW" sz="1400">
              <a:latin typeface="Tahoma" pitchFamily="34" charset="0"/>
            </a:endParaRPr>
          </a:p>
        </p:txBody>
      </p:sp>
      <p:sp>
        <p:nvSpPr>
          <p:cNvPr id="19" name="文字方塊 1"/>
          <p:cNvSpPr txBox="1">
            <a:spLocks noChangeArrowheads="1"/>
          </p:cNvSpPr>
          <p:nvPr/>
        </p:nvSpPr>
        <p:spPr bwMode="auto">
          <a:xfrm>
            <a:off x="523081" y="5761036"/>
            <a:ext cx="409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mn-lt"/>
              </a:rPr>
              <a:t>這就稱為：</a:t>
            </a:r>
            <a:r>
              <a:rPr lang="en-US" altLang="zh-TW" sz="1800" dirty="0">
                <a:latin typeface="+mn-lt"/>
              </a:rPr>
              <a:t>Feynman Rules </a:t>
            </a:r>
            <a:endParaRPr lang="zh-TW" altLang="en-US" sz="1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2_10"/>
          <p:cNvPicPr>
            <a:picLocks noChangeAspect="1" noChangeArrowheads="1"/>
          </p:cNvPicPr>
          <p:nvPr/>
        </p:nvPicPr>
        <p:blipFill>
          <a:blip r:embed="rId2">
            <a:extLst>
              <a:ext uri="{28A0092B-C50C-407E-A947-70E740481C1C}">
                <a14:useLocalDpi xmlns:a14="http://schemas.microsoft.com/office/drawing/2010/main" val="0"/>
              </a:ext>
            </a:extLst>
          </a:blip>
          <a:srcRect b="17448"/>
          <a:stretch>
            <a:fillRect/>
          </a:stretch>
        </p:blipFill>
        <p:spPr bwMode="auto">
          <a:xfrm>
            <a:off x="1694843" y="1337975"/>
            <a:ext cx="1929439"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6"/>
          <p:cNvSpPr txBox="1">
            <a:spLocks noChangeArrowheads="1"/>
          </p:cNvSpPr>
          <p:nvPr/>
        </p:nvSpPr>
        <p:spPr bwMode="auto">
          <a:xfrm>
            <a:off x="1167907" y="680670"/>
            <a:ext cx="6057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b="1" dirty="0">
                <a:latin typeface="Tahoma" pitchFamily="34" charset="0"/>
              </a:rPr>
              <a:t>量子電動力學對電子的磁偶極的計算驚人地極度準確！</a:t>
            </a:r>
          </a:p>
        </p:txBody>
      </p:sp>
      <p:graphicFrame>
        <p:nvGraphicFramePr>
          <p:cNvPr id="182277" name="Object 3"/>
          <p:cNvGraphicFramePr>
            <a:graphicFrameLocks noChangeAspect="1"/>
          </p:cNvGraphicFramePr>
          <p:nvPr/>
        </p:nvGraphicFramePr>
        <p:xfrm>
          <a:off x="478338" y="4834225"/>
          <a:ext cx="4362450" cy="685800"/>
        </p:xfrm>
        <a:graphic>
          <a:graphicData uri="http://schemas.openxmlformats.org/presentationml/2006/ole">
            <mc:AlternateContent xmlns:mc="http://schemas.openxmlformats.org/markup-compatibility/2006">
              <mc:Choice xmlns:v="urn:schemas-microsoft-com:vml" Requires="v">
                <p:oleObj name="方程式" r:id="rId3" imgW="2501900" imgH="393700" progId="Equation.3">
                  <p:embed/>
                </p:oleObj>
              </mc:Choice>
              <mc:Fallback>
                <p:oleObj name="方程式" r:id="rId3" imgW="2501900" imgH="393700" progId="Equation.3">
                  <p:embed/>
                  <p:pic>
                    <p:nvPicPr>
                      <p:cNvPr id="18227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38" y="4834225"/>
                        <a:ext cx="4362450" cy="6858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78" name="Object 4"/>
          <p:cNvGraphicFramePr>
            <a:graphicFrameLocks noChangeAspect="1"/>
          </p:cNvGraphicFramePr>
          <p:nvPr/>
        </p:nvGraphicFramePr>
        <p:xfrm>
          <a:off x="489450" y="5675600"/>
          <a:ext cx="4364038" cy="685800"/>
        </p:xfrm>
        <a:graphic>
          <a:graphicData uri="http://schemas.openxmlformats.org/presentationml/2006/ole">
            <mc:AlternateContent xmlns:mc="http://schemas.openxmlformats.org/markup-compatibility/2006">
              <mc:Choice xmlns:v="urn:schemas-microsoft-com:vml" Requires="v">
                <p:oleObj name="方程式" r:id="rId5" imgW="2501900" imgH="393700" progId="Equation.3">
                  <p:embed/>
                </p:oleObj>
              </mc:Choice>
              <mc:Fallback>
                <p:oleObj name="方程式" r:id="rId5" imgW="2501900" imgH="393700" progId="Equation.3">
                  <p:embed/>
                  <p:pic>
                    <p:nvPicPr>
                      <p:cNvPr id="18227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50" y="5675600"/>
                        <a:ext cx="4364038" cy="6858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8227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1603" y="4776788"/>
            <a:ext cx="2095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E74CC4C-2E82-4E75-94A6-EE286F553420}" type="slidenum">
              <a:rPr kumimoji="0" lang="zh-TW" altLang="en-US" sz="1400">
                <a:latin typeface="Tahoma" pitchFamily="34" charset="0"/>
              </a:rPr>
              <a:pPr eaLnBrk="1" hangingPunct="1">
                <a:spcBef>
                  <a:spcPct val="0"/>
                </a:spcBef>
                <a:buClrTx/>
                <a:buSzTx/>
                <a:buFontTx/>
                <a:buNone/>
              </a:pPr>
              <a:t>63</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D61AFCD-609E-B94E-8354-7BA5E5A15E84}"/>
                  </a:ext>
                </a:extLst>
              </p:cNvPr>
              <p:cNvSpPr txBox="1"/>
              <p:nvPr/>
            </p:nvSpPr>
            <p:spPr>
              <a:xfrm>
                <a:off x="3936201" y="1345788"/>
                <a:ext cx="2275431" cy="474361"/>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acc>
                            <m:accPr>
                              <m:chr m:val="⃗"/>
                              <m:ctrlPr>
                                <a:rPr kumimoji="1" lang="en-US" altLang="zh-TW" i="1" smtClean="0">
                                  <a:latin typeface="Cambria Math" panose="02040503050406030204" pitchFamily="18" charset="0"/>
                                </a:rPr>
                              </m:ctrlPr>
                            </m:accPr>
                            <m:e>
                              <m:r>
                                <a:rPr kumimoji="1" lang="en-US" altLang="zh-TW" i="1" smtClean="0">
                                  <a:latin typeface="Cambria Math" panose="02040503050406030204" pitchFamily="18" charset="0"/>
                                  <a:ea typeface="Cambria Math" panose="02040503050406030204" pitchFamily="18" charset="0"/>
                                </a:rPr>
                                <m:t>𝜇</m:t>
                              </m:r>
                            </m:e>
                          </m:acc>
                        </m:e>
                        <m:sub>
                          <m:r>
                            <a:rPr kumimoji="1" lang="en-US" altLang="zh-TW" b="0" i="1" smtClean="0">
                              <a:latin typeface="Cambria Math" panose="02040503050406030204" pitchFamily="18" charset="0"/>
                            </a:rPr>
                            <m:t>𝑠</m:t>
                          </m:r>
                        </m:sub>
                      </m:sSub>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𝑒</m:t>
                          </m:r>
                        </m:num>
                        <m:den>
                          <m:r>
                            <a:rPr kumimoji="1" lang="en-US" altLang="zh-TW" b="0" i="1" smtClean="0">
                              <a:latin typeface="Cambria Math" panose="02040503050406030204" pitchFamily="18" charset="0"/>
                            </a:rPr>
                            <m:t>𝑚</m:t>
                          </m:r>
                        </m:den>
                      </m:f>
                      <m:acc>
                        <m:accPr>
                          <m:chr m:val="⃗"/>
                          <m:ctrlPr>
                            <a:rPr kumimoji="1" lang="en-US" altLang="zh-TW" b="0" i="1" smtClean="0">
                              <a:latin typeface="Cambria Math" panose="02040503050406030204" pitchFamily="18" charset="0"/>
                            </a:rPr>
                          </m:ctrlPr>
                        </m:accPr>
                        <m:e>
                          <m:r>
                            <a:rPr kumimoji="1" lang="en-US" altLang="zh-TW" b="0" i="1" smtClean="0">
                              <a:latin typeface="Cambria Math" panose="02040503050406030204" pitchFamily="18" charset="0"/>
                            </a:rPr>
                            <m:t>𝑠</m:t>
                          </m:r>
                        </m:e>
                      </m:acc>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𝑔</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𝑒</m:t>
                          </m:r>
                        </m:num>
                        <m:den>
                          <m:r>
                            <a:rPr kumimoji="1" lang="en-US" altLang="zh-TW" b="0" i="1" smtClean="0">
                              <a:latin typeface="Cambria Math" panose="02040503050406030204" pitchFamily="18" charset="0"/>
                            </a:rPr>
                            <m:t>2</m:t>
                          </m:r>
                          <m:r>
                            <a:rPr kumimoji="1" lang="en-US" altLang="zh-TW" b="0" i="1" smtClean="0">
                              <a:latin typeface="Cambria Math" panose="02040503050406030204" pitchFamily="18" charset="0"/>
                            </a:rPr>
                            <m:t>𝑚</m:t>
                          </m:r>
                        </m:den>
                      </m:f>
                      <m:acc>
                        <m:accPr>
                          <m:chr m:val="⃗"/>
                          <m:ctrlPr>
                            <a:rPr kumimoji="1" lang="en-US" altLang="zh-TW" b="0" i="1" smtClean="0">
                              <a:latin typeface="Cambria Math" panose="02040503050406030204" pitchFamily="18" charset="0"/>
                            </a:rPr>
                          </m:ctrlPr>
                        </m:accPr>
                        <m:e>
                          <m:r>
                            <a:rPr kumimoji="1" lang="en-US" altLang="zh-TW" b="0" i="1" smtClean="0">
                              <a:latin typeface="Cambria Math" panose="02040503050406030204" pitchFamily="18" charset="0"/>
                            </a:rPr>
                            <m:t>𝑠</m:t>
                          </m:r>
                        </m:e>
                      </m:acc>
                    </m:oMath>
                  </m:oMathPara>
                </a14:m>
                <a:endParaRPr kumimoji="1" lang="zh-TW" altLang="en-US" dirty="0">
                  <a:latin typeface="+mn-lt"/>
                </a:endParaRPr>
              </a:p>
            </p:txBody>
          </p:sp>
        </mc:Choice>
        <mc:Fallback xmlns="">
          <p:sp>
            <p:nvSpPr>
              <p:cNvPr id="2" name="文字方塊 1">
                <a:extLst>
                  <a:ext uri="{FF2B5EF4-FFF2-40B4-BE49-F238E27FC236}">
                    <a16:creationId xmlns:a16="http://schemas.microsoft.com/office/drawing/2014/main" id="{7D61AFCD-609E-B94E-8354-7BA5E5A15E84}"/>
                  </a:ext>
                </a:extLst>
              </p:cNvPr>
              <p:cNvSpPr txBox="1">
                <a:spLocks noRot="1" noChangeAspect="1" noMove="1" noResize="1" noEditPoints="1" noAdjustHandles="1" noChangeArrowheads="1" noChangeShapeType="1" noTextEdit="1"/>
              </p:cNvSpPr>
              <p:nvPr/>
            </p:nvSpPr>
            <p:spPr>
              <a:xfrm>
                <a:off x="3936201" y="1345788"/>
                <a:ext cx="2275431" cy="474361"/>
              </a:xfrm>
              <a:prstGeom prst="rect">
                <a:avLst/>
              </a:prstGeom>
              <a:blipFill>
                <a:blip r:embed="rId9"/>
                <a:stretch>
                  <a:fillRect l="-2222" r="-556" b="-15789"/>
                </a:stretch>
              </a:blipFill>
            </p:spPr>
            <p:txBody>
              <a:bodyPr/>
              <a:lstStyle/>
              <a:p>
                <a:r>
                  <a:rPr lang="en-TW">
                    <a:noFill/>
                  </a:rPr>
                  <a:t> </a:t>
                </a:r>
              </a:p>
            </p:txBody>
          </p:sp>
        </mc:Fallback>
      </mc:AlternateContent>
      <p:pic>
        <p:nvPicPr>
          <p:cNvPr id="9" name="Picture 6">
            <a:extLst>
              <a:ext uri="{FF2B5EF4-FFF2-40B4-BE49-F238E27FC236}">
                <a16:creationId xmlns:a16="http://schemas.microsoft.com/office/drawing/2014/main" id="{521584E4-26DC-9B4C-AFDF-AE51922782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0572" y="2000712"/>
            <a:ext cx="2047081" cy="14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ADB5D5-7E25-AA40-9196-0BE1D8A73844}"/>
                  </a:ext>
                </a:extLst>
              </p:cNvPr>
              <p:cNvSpPr txBox="1"/>
              <p:nvPr/>
            </p:nvSpPr>
            <p:spPr>
              <a:xfrm>
                <a:off x="3936201" y="3678148"/>
                <a:ext cx="4056862" cy="369332"/>
              </a:xfrm>
              <a:prstGeom prst="rect">
                <a:avLst/>
              </a:prstGeom>
              <a:noFill/>
            </p:spPr>
            <p:txBody>
              <a:bodyPr wrap="square" rtlCol="0">
                <a:spAutoFit/>
              </a:bodyPr>
              <a:lstStyle/>
              <a:p>
                <a:r>
                  <a:rPr lang="en-TW" dirty="0">
                    <a:latin typeface="+mn-lt"/>
                  </a:rPr>
                  <a:t>This first order diagram predict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=2.</m:t>
                    </m:r>
                  </m:oMath>
                </a14:m>
                <a:endParaRPr lang="en-TW" dirty="0">
                  <a:latin typeface="+mn-lt"/>
                </a:endParaRPr>
              </a:p>
            </p:txBody>
          </p:sp>
        </mc:Choice>
        <mc:Fallback xmlns="">
          <p:sp>
            <p:nvSpPr>
              <p:cNvPr id="3" name="TextBox 2">
                <a:extLst>
                  <a:ext uri="{FF2B5EF4-FFF2-40B4-BE49-F238E27FC236}">
                    <a16:creationId xmlns:a16="http://schemas.microsoft.com/office/drawing/2014/main" id="{06ADB5D5-7E25-AA40-9196-0BE1D8A73844}"/>
                  </a:ext>
                </a:extLst>
              </p:cNvPr>
              <p:cNvSpPr txBox="1">
                <a:spLocks noRot="1" noChangeAspect="1" noMove="1" noResize="1" noEditPoints="1" noAdjustHandles="1" noChangeArrowheads="1" noChangeShapeType="1" noTextEdit="1"/>
              </p:cNvSpPr>
              <p:nvPr/>
            </p:nvSpPr>
            <p:spPr>
              <a:xfrm>
                <a:off x="3936201" y="3678148"/>
                <a:ext cx="4056862" cy="369332"/>
              </a:xfrm>
              <a:prstGeom prst="rect">
                <a:avLst/>
              </a:prstGeom>
              <a:blipFill>
                <a:blip r:embed="rId11"/>
                <a:stretch>
                  <a:fillRect l="-1563" t="-6667" b="-2333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7EC6EFF3-E149-1247-B963-AF9914AFA1C0}"/>
              </a:ext>
            </a:extLst>
          </p:cNvPr>
          <p:cNvSpPr txBox="1"/>
          <p:nvPr/>
        </p:nvSpPr>
        <p:spPr>
          <a:xfrm>
            <a:off x="3936200" y="4135348"/>
            <a:ext cx="5010950" cy="369332"/>
          </a:xfrm>
          <a:prstGeom prst="rect">
            <a:avLst/>
          </a:prstGeom>
          <a:noFill/>
        </p:spPr>
        <p:txBody>
          <a:bodyPr wrap="square" rtlCol="0">
            <a:spAutoFit/>
          </a:bodyPr>
          <a:lstStyle/>
          <a:p>
            <a:r>
              <a:rPr lang="en-TW" dirty="0">
                <a:latin typeface="+mn-lt"/>
              </a:rPr>
              <a:t>The following diagram gives the leading correction.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圖片 1" descr="圖片 1.jpg"/>
          <p:cNvPicPr>
            <a:picLocks noChangeAspect="1"/>
          </p:cNvPicPr>
          <p:nvPr/>
        </p:nvPicPr>
        <p:blipFill>
          <a:blip r:embed="rId2">
            <a:extLst>
              <a:ext uri="{28A0092B-C50C-407E-A947-70E740481C1C}">
                <a14:useLocalDpi xmlns:a14="http://schemas.microsoft.com/office/drawing/2010/main" val="0"/>
              </a:ext>
            </a:extLst>
          </a:blip>
          <a:srcRect l="24097" t="20863" r="25514" b="8826"/>
          <a:stretch>
            <a:fillRect/>
          </a:stretch>
        </p:blipFill>
        <p:spPr bwMode="auto">
          <a:xfrm>
            <a:off x="2055813" y="1277938"/>
            <a:ext cx="56070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6"/>
          <p:cNvSpPr txBox="1">
            <a:spLocks noChangeArrowheads="1"/>
          </p:cNvSpPr>
          <p:nvPr/>
        </p:nvSpPr>
        <p:spPr bwMode="auto">
          <a:xfrm>
            <a:off x="3424238" y="795338"/>
            <a:ext cx="287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b="1">
                <a:latin typeface="Tahoma" pitchFamily="34" charset="0"/>
              </a:rPr>
              <a:t>量子電動力學極度正確！</a:t>
            </a:r>
          </a:p>
        </p:txBody>
      </p:sp>
      <p:sp>
        <p:nvSpPr>
          <p:cNvPr id="18330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735D7B9-0338-4170-897F-2361E20B9C1C}" type="slidenum">
              <a:rPr kumimoji="0" lang="zh-TW" altLang="en-US" sz="1400">
                <a:latin typeface="Tahoma" pitchFamily="34" charset="0"/>
              </a:rPr>
              <a:pPr eaLnBrk="1" hangingPunct="1">
                <a:spcBef>
                  <a:spcPct val="0"/>
                </a:spcBef>
                <a:buClrTx/>
                <a:buSzTx/>
                <a:buFontTx/>
                <a:buNone/>
              </a:pPr>
              <a:t>64</a:t>
            </a:fld>
            <a:endParaRPr kumimoji="0" lang="en-US" altLang="zh-TW" sz="1400">
              <a:latin typeface="Tahoma"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Line 15"/>
          <p:cNvSpPr>
            <a:spLocks noChangeShapeType="1"/>
          </p:cNvSpPr>
          <p:nvPr/>
        </p:nvSpPr>
        <p:spPr bwMode="auto">
          <a:xfrm flipV="1">
            <a:off x="3986212" y="4175167"/>
            <a:ext cx="34925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8899" name="Line 20"/>
          <p:cNvSpPr>
            <a:spLocks noChangeShapeType="1"/>
          </p:cNvSpPr>
          <p:nvPr/>
        </p:nvSpPr>
        <p:spPr bwMode="auto">
          <a:xfrm flipH="1" flipV="1">
            <a:off x="3667124" y="2840080"/>
            <a:ext cx="436563" cy="681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8900" name="Line 22"/>
          <p:cNvSpPr>
            <a:spLocks noChangeShapeType="1"/>
          </p:cNvSpPr>
          <p:nvPr/>
        </p:nvSpPr>
        <p:spPr bwMode="auto">
          <a:xfrm flipV="1">
            <a:off x="4408487" y="2809917"/>
            <a:ext cx="14287" cy="623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8901" name="Line 24"/>
          <p:cNvSpPr>
            <a:spLocks noChangeShapeType="1"/>
          </p:cNvSpPr>
          <p:nvPr/>
        </p:nvSpPr>
        <p:spPr bwMode="auto">
          <a:xfrm flipV="1">
            <a:off x="4756149" y="2781342"/>
            <a:ext cx="392113" cy="696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08902" name="Text Box 25"/>
              <p:cNvSpPr txBox="1">
                <a:spLocks noChangeArrowheads="1"/>
              </p:cNvSpPr>
              <p:nvPr/>
            </p:nvSpPr>
            <p:spPr bwMode="auto">
              <a:xfrm>
                <a:off x="3768724" y="4778001"/>
                <a:ext cx="33496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208902" name="Text Box 25"/>
              <p:cNvSpPr txBox="1">
                <a:spLocks noRot="1" noChangeAspect="1" noMove="1" noResize="1" noEditPoints="1" noAdjustHandles="1" noChangeArrowheads="1" noChangeShapeType="1" noTextEdit="1"/>
              </p:cNvSpPr>
              <p:nvPr/>
            </p:nvSpPr>
            <p:spPr bwMode="auto">
              <a:xfrm>
                <a:off x="3768724" y="4778001"/>
                <a:ext cx="334963" cy="366713"/>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8903" name="Text Box 26"/>
              <p:cNvSpPr txBox="1">
                <a:spLocks noChangeArrowheads="1"/>
              </p:cNvSpPr>
              <p:nvPr/>
            </p:nvSpPr>
            <p:spPr bwMode="auto">
              <a:xfrm>
                <a:off x="3392487" y="2549567"/>
                <a:ext cx="420687"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208903" name="Text Box 26"/>
              <p:cNvSpPr txBox="1">
                <a:spLocks noRot="1" noChangeAspect="1" noMove="1" noResize="1" noEditPoints="1" noAdjustHandles="1" noChangeArrowheads="1" noChangeShapeType="1" noTextEdit="1"/>
              </p:cNvSpPr>
              <p:nvPr/>
            </p:nvSpPr>
            <p:spPr bwMode="auto">
              <a:xfrm>
                <a:off x="3392487" y="2549567"/>
                <a:ext cx="420687" cy="366713"/>
              </a:xfrm>
              <a:prstGeom prst="rect">
                <a:avLst/>
              </a:prstGeom>
              <a:blipFill rotWithShape="1">
                <a:blip r:embed="rId4"/>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8904" name="Text Box 27"/>
              <p:cNvSpPr txBox="1">
                <a:spLocks noChangeArrowheads="1"/>
              </p:cNvSpPr>
              <p:nvPr/>
            </p:nvSpPr>
            <p:spPr bwMode="auto">
              <a:xfrm>
                <a:off x="4217987" y="2362242"/>
                <a:ext cx="450850"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08904" name="Text Box 27"/>
              <p:cNvSpPr txBox="1">
                <a:spLocks noRot="1" noChangeAspect="1" noMove="1" noResize="1" noEditPoints="1" noAdjustHandles="1" noChangeArrowheads="1" noChangeShapeType="1" noTextEdit="1"/>
              </p:cNvSpPr>
              <p:nvPr/>
            </p:nvSpPr>
            <p:spPr bwMode="auto">
              <a:xfrm>
                <a:off x="4217987" y="2362242"/>
                <a:ext cx="450850" cy="366713"/>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8905" name="Text Box 28"/>
              <p:cNvSpPr txBox="1">
                <a:spLocks noChangeArrowheads="1"/>
              </p:cNvSpPr>
              <p:nvPr/>
            </p:nvSpPr>
            <p:spPr bwMode="auto">
              <a:xfrm>
                <a:off x="5101877" y="2422093"/>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acc>
                        <m:accPr>
                          <m:chr m:val="̅"/>
                          <m:ctrlPr>
                            <a:rPr lang="el-GR" altLang="zh-TW" sz="1800" i="1" dirty="0" smtClean="0">
                              <a:latin typeface="Cambria Math" panose="02040503050406030204" pitchFamily="18" charset="0"/>
                              <a:cs typeface="Tahoma" pitchFamily="34" charset="0"/>
                            </a:rPr>
                          </m:ctrlPr>
                        </m:accPr>
                        <m:e>
                          <m:r>
                            <a:rPr lang="el-GR" altLang="zh-TW" sz="1800" i="1" dirty="0">
                              <a:latin typeface="Cambria Math"/>
                              <a:cs typeface="Tahoma" pitchFamily="34" charset="0"/>
                            </a:rPr>
                            <m:t>𝜈</m:t>
                          </m:r>
                          <m:r>
                            <m:rPr>
                              <m:nor/>
                            </m:rPr>
                            <a:rPr lang="el-GR" altLang="zh-TW" sz="1800" dirty="0">
                              <a:cs typeface="Tahoma" pitchFamily="34" charset="0"/>
                            </a:rPr>
                            <m:t> </m:t>
                          </m:r>
                        </m:e>
                      </m:acc>
                    </m:oMath>
                  </m:oMathPara>
                </a14:m>
                <a:endParaRPr lang="el-GR" altLang="zh-TW" sz="1800" dirty="0">
                  <a:cs typeface="Tahoma" pitchFamily="34" charset="0"/>
                </a:endParaRPr>
              </a:p>
            </p:txBody>
          </p:sp>
        </mc:Choice>
        <mc:Fallback xmlns="">
          <p:sp>
            <p:nvSpPr>
              <p:cNvPr id="208905" name="Text Box 28"/>
              <p:cNvSpPr txBox="1">
                <a:spLocks noRot="1" noChangeAspect="1" noMove="1" noResize="1" noEditPoints="1" noAdjustHandles="1" noChangeArrowheads="1" noChangeShapeType="1" noTextEdit="1"/>
              </p:cNvSpPr>
              <p:nvPr/>
            </p:nvSpPr>
            <p:spPr bwMode="auto">
              <a:xfrm>
                <a:off x="5101877" y="2422093"/>
                <a:ext cx="434975" cy="369332"/>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橢圓 15"/>
          <p:cNvSpPr/>
          <p:nvPr/>
        </p:nvSpPr>
        <p:spPr>
          <a:xfrm>
            <a:off x="3813174" y="3433805"/>
            <a:ext cx="1204913" cy="828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3600">
                <a:latin typeface="Times New Roman" pitchFamily="18" charset="0"/>
                <a:cs typeface="Times New Roman" pitchFamily="18" charset="0"/>
              </a:rPr>
              <a:t>?</a:t>
            </a:r>
            <a:endParaRPr lang="zh-TW" altLang="en-US" sz="3600">
              <a:latin typeface="Times New Roman" pitchFamily="18" charset="0"/>
              <a:cs typeface="Times New Roman" pitchFamily="18" charset="0"/>
            </a:endParaRPr>
          </a:p>
        </p:txBody>
      </p:sp>
      <p:sp>
        <p:nvSpPr>
          <p:cNvPr id="20890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5896658-8DDE-4174-9E27-AC2F26F39492}" type="slidenum">
              <a:rPr kumimoji="0" lang="zh-TW" altLang="en-US" sz="1400">
                <a:latin typeface="Tahoma" pitchFamily="34" charset="0"/>
              </a:rPr>
              <a:pPr eaLnBrk="1" hangingPunct="1">
                <a:spcBef>
                  <a:spcPct val="0"/>
                </a:spcBef>
                <a:buClrTx/>
                <a:buSzTx/>
                <a:buFontTx/>
                <a:buNone/>
              </a:pPr>
              <a:t>65</a:t>
            </a:fld>
            <a:endParaRPr kumimoji="0" lang="en-US" altLang="zh-TW" sz="1400">
              <a:latin typeface="Tahoma" pitchFamily="34" charset="0"/>
            </a:endParaRPr>
          </a:p>
        </p:txBody>
      </p:sp>
      <p:sp>
        <p:nvSpPr>
          <p:cNvPr id="2" name="文字方塊 1"/>
          <p:cNvSpPr txBox="1"/>
          <p:nvPr/>
        </p:nvSpPr>
        <p:spPr>
          <a:xfrm>
            <a:off x="3524387" y="920456"/>
            <a:ext cx="3336651" cy="369332"/>
          </a:xfrm>
          <a:prstGeom prst="rect">
            <a:avLst/>
          </a:prstGeom>
          <a:noFill/>
        </p:spPr>
        <p:txBody>
          <a:bodyPr wrap="square" rtlCol="0">
            <a:spAutoFit/>
          </a:bodyPr>
          <a:lstStyle/>
          <a:p>
            <a:r>
              <a:rPr lang="zh-TW" altLang="en-US" dirty="0"/>
              <a:t>那弱交互作用呢？</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499D3A67-1BE5-6B4E-8A4D-1100C24F97D1}"/>
                  </a:ext>
                </a:extLst>
              </p:cNvPr>
              <p:cNvSpPr txBox="1"/>
              <p:nvPr/>
            </p:nvSpPr>
            <p:spPr>
              <a:xfrm>
                <a:off x="3524387" y="1540257"/>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4" name="文字方塊 13">
                <a:extLst>
                  <a:ext uri="{FF2B5EF4-FFF2-40B4-BE49-F238E27FC236}">
                    <a16:creationId xmlns:a16="http://schemas.microsoft.com/office/drawing/2014/main" id="{499D3A67-1BE5-6B4E-8A4D-1100C24F97D1}"/>
                  </a:ext>
                </a:extLst>
              </p:cNvPr>
              <p:cNvSpPr txBox="1">
                <a:spLocks noRot="1" noChangeAspect="1" noMove="1" noResize="1" noEditPoints="1" noAdjustHandles="1" noChangeArrowheads="1" noChangeShapeType="1" noTextEdit="1"/>
              </p:cNvSpPr>
              <p:nvPr/>
            </p:nvSpPr>
            <p:spPr>
              <a:xfrm>
                <a:off x="3524387" y="1540257"/>
                <a:ext cx="1917896" cy="276999"/>
              </a:xfrm>
              <a:prstGeom prst="rect">
                <a:avLst/>
              </a:prstGeom>
              <a:blipFill>
                <a:blip r:embed="rId7"/>
                <a:stretch>
                  <a:fillRect l="-658" b="-21739"/>
                </a:stretch>
              </a:blipFill>
            </p:spPr>
            <p:txBody>
              <a:bodyPr/>
              <a:lstStyle/>
              <a:p>
                <a:r>
                  <a:rPr lang="zh-TW" altLang="en-US">
                    <a:noFill/>
                  </a:rPr>
                  <a:t> </a:t>
                </a:r>
              </a:p>
            </p:txBody>
          </p:sp>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3"/>
          <p:cNvSpPr txBox="1">
            <a:spLocks noChangeArrowheads="1"/>
          </p:cNvSpPr>
          <p:nvPr/>
        </p:nvSpPr>
        <p:spPr bwMode="auto">
          <a:xfrm>
            <a:off x="1314450" y="4482791"/>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9139" name="文字方塊 30"/>
          <p:cNvSpPr txBox="1">
            <a:spLocks noChangeArrowheads="1"/>
          </p:cNvSpPr>
          <p:nvPr/>
        </p:nvSpPr>
        <p:spPr bwMode="auto">
          <a:xfrm>
            <a:off x="1245371" y="810903"/>
            <a:ext cx="598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弱交互作用也可以想像如電磁力一樣由一個媒介子來傳播</a:t>
            </a:r>
            <a:endParaRPr lang="en-US" altLang="zh-TW" sz="1800" dirty="0">
              <a:cs typeface="Times New Roman" pitchFamily="18" charset="0"/>
            </a:endParaRPr>
          </a:p>
        </p:txBody>
      </p:sp>
      <p:sp>
        <p:nvSpPr>
          <p:cNvPr id="219140" name="文字方塊 18"/>
          <p:cNvSpPr txBox="1">
            <a:spLocks noChangeArrowheads="1"/>
          </p:cNvSpPr>
          <p:nvPr/>
        </p:nvSpPr>
        <p:spPr bwMode="auto">
          <a:xfrm>
            <a:off x="2578100" y="5703578"/>
            <a:ext cx="4425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弱交互作用的媒介粒子：</a:t>
            </a:r>
            <a:r>
              <a:rPr lang="en-US" altLang="zh-TW" sz="1800" i="1" dirty="0">
                <a:solidFill>
                  <a:srgbClr val="FF0000"/>
                </a:solidFill>
                <a:cs typeface="Times New Roman" pitchFamily="18" charset="0"/>
              </a:rPr>
              <a:t>W</a:t>
            </a:r>
            <a:r>
              <a:rPr lang="en-US" altLang="zh-TW" sz="1800" baseline="30000" dirty="0">
                <a:solidFill>
                  <a:srgbClr val="FF0000"/>
                </a:solidFill>
                <a:latin typeface="Tahoma" pitchFamily="34" charset="0"/>
                <a:cs typeface="Times New Roman" pitchFamily="18" charset="0"/>
              </a:rPr>
              <a:t>±</a:t>
            </a:r>
            <a:r>
              <a:rPr lang="zh-TW" altLang="en-US" sz="1800" dirty="0">
                <a:solidFill>
                  <a:srgbClr val="FF0000"/>
                </a:solidFill>
                <a:latin typeface="Tahoma" pitchFamily="34" charset="0"/>
                <a:cs typeface="Times New Roman" pitchFamily="18" charset="0"/>
              </a:rPr>
              <a:t> </a:t>
            </a:r>
            <a:r>
              <a:rPr lang="en-US" altLang="zh-TW" sz="1800" dirty="0">
                <a:solidFill>
                  <a:srgbClr val="FF0000"/>
                </a:solidFill>
                <a:latin typeface="+mn-lt"/>
                <a:cs typeface="Times New Roman" pitchFamily="18" charset="0"/>
              </a:rPr>
              <a:t>boson </a:t>
            </a:r>
            <a:endParaRPr lang="zh-TW" altLang="en-US" sz="1800" dirty="0">
              <a:solidFill>
                <a:srgbClr val="FF0000"/>
              </a:solidFill>
              <a:latin typeface="+mn-lt"/>
              <a:cs typeface="Times New Roman" pitchFamily="18" charset="0"/>
            </a:endParaRPr>
          </a:p>
        </p:txBody>
      </p:sp>
      <p:pic>
        <p:nvPicPr>
          <p:cNvPr id="219141" name="Picture 11" descr="Illustration of the weak force: a group of quarks being eroded by r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038" y="1496703"/>
            <a:ext cx="13700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6ABA507-4DB2-4CEE-8DC2-38D8C7DFA459}" type="slidenum">
              <a:rPr kumimoji="0" lang="zh-TW" altLang="en-US" sz="1400">
                <a:latin typeface="Tahoma" pitchFamily="34" charset="0"/>
              </a:rPr>
              <a:pPr eaLnBrk="1" hangingPunct="1">
                <a:spcBef>
                  <a:spcPct val="0"/>
                </a:spcBef>
                <a:buClrTx/>
                <a:buSzTx/>
                <a:buFontTx/>
                <a:buNone/>
              </a:pPr>
              <a:t>66</a:t>
            </a:fld>
            <a:endParaRPr kumimoji="0" lang="en-US" altLang="zh-TW" sz="1400">
              <a:latin typeface="Tahoma" pitchFamily="34" charset="0"/>
            </a:endParaRPr>
          </a:p>
        </p:txBody>
      </p:sp>
      <p:sp>
        <p:nvSpPr>
          <p:cNvPr id="40" name="矩形 39"/>
          <p:cNvSpPr/>
          <p:nvPr/>
        </p:nvSpPr>
        <p:spPr>
          <a:xfrm>
            <a:off x="3332956" y="1438275"/>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41" name="Line 15"/>
          <p:cNvSpPr>
            <a:spLocks noChangeShapeType="1"/>
          </p:cNvSpPr>
          <p:nvPr/>
        </p:nvSpPr>
        <p:spPr bwMode="auto">
          <a:xfrm flipV="1">
            <a:off x="3526631" y="4384675"/>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2" name="Line 17"/>
          <p:cNvSpPr>
            <a:spLocks noChangeShapeType="1"/>
          </p:cNvSpPr>
          <p:nvPr/>
        </p:nvSpPr>
        <p:spPr bwMode="auto">
          <a:xfrm flipV="1">
            <a:off x="3782219" y="3708400"/>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3" name="Line 18"/>
          <p:cNvSpPr>
            <a:spLocks noChangeShapeType="1"/>
          </p:cNvSpPr>
          <p:nvPr/>
        </p:nvSpPr>
        <p:spPr bwMode="auto">
          <a:xfrm>
            <a:off x="3980656" y="3702050"/>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4" name="Line 19"/>
          <p:cNvSpPr>
            <a:spLocks noChangeShapeType="1"/>
          </p:cNvSpPr>
          <p:nvPr/>
        </p:nvSpPr>
        <p:spPr bwMode="auto">
          <a:xfrm flipV="1">
            <a:off x="3988594" y="2784475"/>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5" name="Line 20"/>
          <p:cNvSpPr>
            <a:spLocks noChangeShapeType="1"/>
          </p:cNvSpPr>
          <p:nvPr/>
        </p:nvSpPr>
        <p:spPr bwMode="auto">
          <a:xfrm flipV="1">
            <a:off x="4017169" y="1871662"/>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 name="Line 21"/>
          <p:cNvSpPr>
            <a:spLocks noChangeShapeType="1"/>
          </p:cNvSpPr>
          <p:nvPr/>
        </p:nvSpPr>
        <p:spPr bwMode="auto">
          <a:xfrm flipH="1" flipV="1">
            <a:off x="4715669" y="2666206"/>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 name="Line 22"/>
          <p:cNvSpPr>
            <a:spLocks noChangeShapeType="1"/>
          </p:cNvSpPr>
          <p:nvPr/>
        </p:nvSpPr>
        <p:spPr bwMode="auto">
          <a:xfrm flipH="1" flipV="1">
            <a:off x="4479925" y="1866901"/>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8" name="Line 23"/>
          <p:cNvSpPr>
            <a:spLocks noChangeShapeType="1"/>
          </p:cNvSpPr>
          <p:nvPr/>
        </p:nvSpPr>
        <p:spPr bwMode="auto">
          <a:xfrm flipH="1">
            <a:off x="5282406" y="1914524"/>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9" name="Line 24"/>
          <p:cNvSpPr>
            <a:spLocks noChangeShapeType="1"/>
          </p:cNvSpPr>
          <p:nvPr/>
        </p:nvSpPr>
        <p:spPr bwMode="auto">
          <a:xfrm flipV="1">
            <a:off x="5001419" y="2755502"/>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50" name="Text Box 25"/>
              <p:cNvSpPr txBox="1">
                <a:spLocks noChangeArrowheads="1"/>
              </p:cNvSpPr>
              <p:nvPr/>
            </p:nvSpPr>
            <p:spPr bwMode="auto">
              <a:xfrm>
                <a:off x="3674269" y="4972050"/>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50" name="Text Box 25"/>
              <p:cNvSpPr txBox="1">
                <a:spLocks noRot="1" noChangeAspect="1" noMove="1" noResize="1" noEditPoints="1" noAdjustHandles="1" noChangeArrowheads="1" noChangeShapeType="1" noTextEdit="1"/>
              </p:cNvSpPr>
              <p:nvPr/>
            </p:nvSpPr>
            <p:spPr bwMode="auto">
              <a:xfrm>
                <a:off x="3674269" y="4972050"/>
                <a:ext cx="334962" cy="366713"/>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1" name="Text Box 26"/>
              <p:cNvSpPr txBox="1">
                <a:spLocks noChangeArrowheads="1"/>
              </p:cNvSpPr>
              <p:nvPr/>
            </p:nvSpPr>
            <p:spPr bwMode="auto">
              <a:xfrm>
                <a:off x="3860006" y="1463675"/>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51" name="Text Box 26"/>
              <p:cNvSpPr txBox="1">
                <a:spLocks noRot="1" noChangeAspect="1" noMove="1" noResize="1" noEditPoints="1" noAdjustHandles="1" noChangeArrowheads="1" noChangeShapeType="1" noTextEdit="1"/>
              </p:cNvSpPr>
              <p:nvPr/>
            </p:nvSpPr>
            <p:spPr bwMode="auto">
              <a:xfrm>
                <a:off x="3860006" y="1463675"/>
                <a:ext cx="420688" cy="366713"/>
              </a:xfrm>
              <a:prstGeom prst="rect">
                <a:avLst/>
              </a:prstGeom>
              <a:blipFill rotWithShape="1">
                <a:blip r:embed="rId7"/>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Text Box 27"/>
              <p:cNvSpPr txBox="1">
                <a:spLocks noChangeArrowheads="1"/>
              </p:cNvSpPr>
              <p:nvPr/>
            </p:nvSpPr>
            <p:spPr bwMode="auto">
              <a:xfrm>
                <a:off x="4352131" y="1465263"/>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52" name="Text Box 27"/>
              <p:cNvSpPr txBox="1">
                <a:spLocks noRot="1" noChangeAspect="1" noMove="1" noResize="1" noEditPoints="1" noAdjustHandles="1" noChangeArrowheads="1" noChangeShapeType="1" noTextEdit="1"/>
              </p:cNvSpPr>
              <p:nvPr/>
            </p:nvSpPr>
            <p:spPr bwMode="auto">
              <a:xfrm>
                <a:off x="4352131" y="1465263"/>
                <a:ext cx="450850" cy="366712"/>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3" name="矩形 19"/>
              <p:cNvSpPr>
                <a:spLocks noChangeArrowheads="1"/>
              </p:cNvSpPr>
              <p:nvPr/>
            </p:nvSpPr>
            <p:spPr bwMode="auto">
              <a:xfrm>
                <a:off x="4266406" y="3751263"/>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53" name="矩形 19"/>
              <p:cNvSpPr>
                <a:spLocks noRot="1" noChangeAspect="1" noMove="1" noResize="1" noEditPoints="1" noAdjustHandles="1" noChangeArrowheads="1" noChangeShapeType="1" noTextEdit="1"/>
              </p:cNvSpPr>
              <p:nvPr/>
            </p:nvSpPr>
            <p:spPr bwMode="auto">
              <a:xfrm>
                <a:off x="4266406" y="3751263"/>
                <a:ext cx="622222" cy="369332"/>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54" name="直線單箭頭接點 53"/>
          <p:cNvCxnSpPr/>
          <p:nvPr/>
        </p:nvCxnSpPr>
        <p:spPr>
          <a:xfrm flipV="1">
            <a:off x="4180659" y="4121150"/>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 Box 28"/>
              <p:cNvSpPr txBox="1">
                <a:spLocks noChangeArrowheads="1"/>
              </p:cNvSpPr>
              <p:nvPr/>
            </p:nvSpPr>
            <p:spPr bwMode="auto">
              <a:xfrm>
                <a:off x="5312568" y="1465263"/>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55" name="Text Box 28"/>
              <p:cNvSpPr txBox="1">
                <a:spLocks noRot="1" noChangeAspect="1" noMove="1" noResize="1" noEditPoints="1" noAdjustHandles="1" noChangeArrowheads="1" noChangeShapeType="1" noTextEdit="1"/>
              </p:cNvSpPr>
              <p:nvPr/>
            </p:nvSpPr>
            <p:spPr bwMode="auto">
              <a:xfrm>
                <a:off x="5312568" y="1465263"/>
                <a:ext cx="434975" cy="369332"/>
              </a:xfrm>
              <a:prstGeom prst="rect">
                <a:avLst/>
              </a:prstGeom>
              <a:blipFill rotWithShape="1">
                <a:blip r:embed="rId10"/>
                <a:stretch>
                  <a:fillRect r="-152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Text Box 4"/>
              <p:cNvSpPr txBox="1">
                <a:spLocks noChangeArrowheads="1"/>
              </p:cNvSpPr>
              <p:nvPr/>
            </p:nvSpPr>
            <p:spPr bwMode="auto">
              <a:xfrm>
                <a:off x="5045292" y="2323489"/>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56" name="Text Box 4"/>
              <p:cNvSpPr txBox="1">
                <a:spLocks noRot="1" noChangeAspect="1" noMove="1" noResize="1" noEditPoints="1" noAdjustHandles="1" noChangeArrowheads="1" noChangeShapeType="1" noTextEdit="1"/>
              </p:cNvSpPr>
              <p:nvPr/>
            </p:nvSpPr>
            <p:spPr bwMode="auto">
              <a:xfrm>
                <a:off x="5045292" y="2323489"/>
                <a:ext cx="249019" cy="349066"/>
              </a:xfrm>
              <a:prstGeom prst="rect">
                <a:avLst/>
              </a:prstGeom>
              <a:blipFill rotWithShape="1">
                <a:blip r:embed="rId11"/>
                <a:stretch>
                  <a:fillRect l="-22500" r="-10000" b="-526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7B13DBF9-B413-F041-B61B-F167422922CB}"/>
                  </a:ext>
                </a:extLst>
              </p:cNvPr>
              <p:cNvSpPr txBox="1"/>
              <p:nvPr/>
            </p:nvSpPr>
            <p:spPr>
              <a:xfrm>
                <a:off x="1294508" y="1438275"/>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26" name="文字方塊 25">
                <a:extLst>
                  <a:ext uri="{FF2B5EF4-FFF2-40B4-BE49-F238E27FC236}">
                    <a16:creationId xmlns:a16="http://schemas.microsoft.com/office/drawing/2014/main" id="{7B13DBF9-B413-F041-B61B-F167422922CB}"/>
                  </a:ext>
                </a:extLst>
              </p:cNvPr>
              <p:cNvSpPr txBox="1">
                <a:spLocks noRot="1" noChangeAspect="1" noMove="1" noResize="1" noEditPoints="1" noAdjustHandles="1" noChangeArrowheads="1" noChangeShapeType="1" noTextEdit="1"/>
              </p:cNvSpPr>
              <p:nvPr/>
            </p:nvSpPr>
            <p:spPr>
              <a:xfrm>
                <a:off x="1294508" y="1438275"/>
                <a:ext cx="1917896" cy="276999"/>
              </a:xfrm>
              <a:prstGeom prst="rect">
                <a:avLst/>
              </a:prstGeom>
              <a:blipFill>
                <a:blip r:embed="rId12"/>
                <a:stretch>
                  <a:fillRect l="-658" b="-26087"/>
                </a:stretch>
              </a:blipFill>
            </p:spPr>
            <p:txBody>
              <a:bodyPr/>
              <a:lstStyle/>
              <a:p>
                <a:r>
                  <a:rPr lang="zh-TW" altLang="en-US">
                    <a:noFill/>
                  </a:rPr>
                  <a:t> </a:t>
                </a:r>
              </a:p>
            </p:txBody>
          </p:sp>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np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1758950"/>
            <a:ext cx="4533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5373688" y="1954213"/>
            <a:ext cx="1052512"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矩形 27"/>
          <p:cNvSpPr/>
          <p:nvPr/>
        </p:nvSpPr>
        <p:spPr>
          <a:xfrm>
            <a:off x="3819525" y="2122488"/>
            <a:ext cx="1016000" cy="119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矩形 26"/>
          <p:cNvSpPr/>
          <p:nvPr/>
        </p:nvSpPr>
        <p:spPr>
          <a:xfrm>
            <a:off x="2498725" y="1984375"/>
            <a:ext cx="1162050" cy="1306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20166" name="Picture 5" descr="np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3906838"/>
            <a:ext cx="39052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7" name="Oval 6"/>
          <p:cNvSpPr>
            <a:spLocks noChangeArrowheads="1"/>
          </p:cNvSpPr>
          <p:nvPr/>
        </p:nvSpPr>
        <p:spPr bwMode="auto">
          <a:xfrm>
            <a:off x="2497138" y="2084388"/>
            <a:ext cx="1119187" cy="1103312"/>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220168" name="Oval 7"/>
          <p:cNvSpPr>
            <a:spLocks noChangeArrowheads="1"/>
          </p:cNvSpPr>
          <p:nvPr/>
        </p:nvSpPr>
        <p:spPr bwMode="auto">
          <a:xfrm>
            <a:off x="5430838" y="2128838"/>
            <a:ext cx="987425" cy="10160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latin typeface="Tahoma" pitchFamily="34" charset="0"/>
              </a:rPr>
              <a:t>   p</a:t>
            </a:r>
            <a:endParaRPr lang="zh-TW" altLang="en-US" sz="1800">
              <a:latin typeface="Tahoma" pitchFamily="34" charset="0"/>
            </a:endParaRPr>
          </a:p>
        </p:txBody>
      </p:sp>
      <p:sp>
        <p:nvSpPr>
          <p:cNvPr id="220169" name="Oval 9"/>
          <p:cNvSpPr>
            <a:spLocks noChangeArrowheads="1"/>
          </p:cNvSpPr>
          <p:nvPr/>
        </p:nvSpPr>
        <p:spPr bwMode="auto">
          <a:xfrm>
            <a:off x="4818063" y="4127500"/>
            <a:ext cx="1089025" cy="108902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latin typeface="Tahoma" pitchFamily="34" charset="0"/>
              </a:rPr>
              <a:t>    p</a:t>
            </a:r>
            <a:endParaRPr lang="zh-TW" altLang="en-US" sz="1800">
              <a:latin typeface="Tahoma" pitchFamily="34" charset="0"/>
            </a:endParaRPr>
          </a:p>
        </p:txBody>
      </p:sp>
      <p:sp>
        <p:nvSpPr>
          <p:cNvPr id="220170" name="Oval 10"/>
          <p:cNvSpPr>
            <a:spLocks noChangeArrowheads="1"/>
          </p:cNvSpPr>
          <p:nvPr/>
        </p:nvSpPr>
        <p:spPr bwMode="auto">
          <a:xfrm>
            <a:off x="3817938" y="2114550"/>
            <a:ext cx="1046162" cy="10160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220171" name="Text Box 11"/>
          <p:cNvSpPr txBox="1">
            <a:spLocks noChangeArrowheads="1"/>
          </p:cNvSpPr>
          <p:nvPr/>
        </p:nvSpPr>
        <p:spPr bwMode="auto">
          <a:xfrm>
            <a:off x="2921000" y="2449513"/>
            <a:ext cx="449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a:latin typeface="Tahoma" pitchFamily="34" charset="0"/>
              </a:rPr>
              <a:t>n</a:t>
            </a:r>
          </a:p>
        </p:txBody>
      </p:sp>
      <p:sp>
        <p:nvSpPr>
          <p:cNvPr id="220172" name="Text Box 12"/>
          <p:cNvSpPr txBox="1">
            <a:spLocks noChangeArrowheads="1"/>
          </p:cNvSpPr>
          <p:nvPr/>
        </p:nvSpPr>
        <p:spPr bwMode="auto">
          <a:xfrm>
            <a:off x="4198938" y="2433638"/>
            <a:ext cx="449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a:latin typeface="Tahoma" pitchFamily="34" charset="0"/>
              </a:rPr>
              <a:t>p</a:t>
            </a:r>
          </a:p>
        </p:txBody>
      </p:sp>
      <p:sp>
        <p:nvSpPr>
          <p:cNvPr id="220173" name="Oval 9"/>
          <p:cNvSpPr>
            <a:spLocks noChangeArrowheads="1"/>
          </p:cNvSpPr>
          <p:nvPr/>
        </p:nvSpPr>
        <p:spPr bwMode="auto">
          <a:xfrm>
            <a:off x="2865438" y="4105275"/>
            <a:ext cx="1089025" cy="108902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latin typeface="Tahoma" pitchFamily="34" charset="0"/>
              </a:rPr>
              <a:t>    p</a:t>
            </a:r>
            <a:endParaRPr lang="zh-TW" altLang="en-US" sz="1800">
              <a:latin typeface="Tahoma" pitchFamily="34" charset="0"/>
            </a:endParaRPr>
          </a:p>
        </p:txBody>
      </p:sp>
      <p:sp>
        <p:nvSpPr>
          <p:cNvPr id="22017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6D0810C-B5CA-4B17-B551-7C0839A7549E}" type="slidenum">
              <a:rPr kumimoji="0" lang="zh-TW" altLang="en-US" sz="1400">
                <a:latin typeface="Tahoma" pitchFamily="34" charset="0"/>
              </a:rPr>
              <a:pPr eaLnBrk="1" hangingPunct="1">
                <a:spcBef>
                  <a:spcPct val="0"/>
                </a:spcBef>
                <a:buClrTx/>
                <a:buSzTx/>
                <a:buFontTx/>
                <a:buNone/>
              </a:pPr>
              <a:t>67</a:t>
            </a:fld>
            <a:endParaRPr kumimoji="0" lang="en-US" altLang="zh-TW" sz="1400">
              <a:latin typeface="Tahoma"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7" descr="particle4"/>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985838" y="1133475"/>
            <a:ext cx="3789362" cy="4643438"/>
          </a:xfrm>
        </p:spPr>
      </p:pic>
      <p:sp>
        <p:nvSpPr>
          <p:cNvPr id="3" name="橢圓 2"/>
          <p:cNvSpPr/>
          <p:nvPr/>
        </p:nvSpPr>
        <p:spPr>
          <a:xfrm>
            <a:off x="3570288" y="4310063"/>
            <a:ext cx="885825" cy="900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21188" name="Picture 5" descr="http://www.particlezoo.net/individual_pages/info/W-bo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2921000"/>
            <a:ext cx="29083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4FA8ED4-034D-4CBA-AFE9-097EF7D6F20E}" type="slidenum">
              <a:rPr kumimoji="0" lang="zh-TW" altLang="en-US" sz="1400">
                <a:latin typeface="Tahoma" pitchFamily="34" charset="0"/>
              </a:rPr>
              <a:pPr eaLnBrk="1" hangingPunct="1">
                <a:spcBef>
                  <a:spcPct val="0"/>
                </a:spcBef>
                <a:buClrTx/>
                <a:buSzTx/>
                <a:buFontTx/>
                <a:buNone/>
              </a:pPr>
              <a:t>68</a:t>
            </a:fld>
            <a:endParaRPr kumimoji="0" lang="en-US" altLang="zh-TW" sz="1400">
              <a:latin typeface="Tahoma"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0706" name="Text Box 13"/>
              <p:cNvSpPr txBox="1">
                <a:spLocks noChangeArrowheads="1"/>
              </p:cNvSpPr>
              <p:nvPr/>
            </p:nvSpPr>
            <p:spPr bwMode="auto">
              <a:xfrm>
                <a:off x="705429" y="397583"/>
                <a:ext cx="7155682"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spcBef>
                    <a:spcPct val="50000"/>
                  </a:spcBef>
                  <a:defRPr/>
                </a:pPr>
                <a:r>
                  <a:rPr lang="en-US" altLang="zh-TW" i="1" dirty="0">
                    <a:latin typeface="+mn-lt"/>
                  </a:rPr>
                  <a:t>W </a:t>
                </a:r>
                <a:r>
                  <a:rPr lang="zh-TW" altLang="en-US" dirty="0"/>
                  <a:t>的質量相當大，約為質子的</a:t>
                </a:r>
                <a:r>
                  <a:rPr lang="en-US" altLang="zh-TW" dirty="0"/>
                  <a:t> </a:t>
                </a:r>
                <a:r>
                  <a:rPr lang="en-US" altLang="zh-TW" dirty="0">
                    <a:latin typeface="+mn-lt"/>
                  </a:rPr>
                  <a:t>80 </a:t>
                </a:r>
                <a:r>
                  <a:rPr lang="zh-TW" altLang="en-US" dirty="0">
                    <a:latin typeface="+mn-lt"/>
                  </a:rPr>
                  <a:t>倍</a:t>
                </a:r>
                <a:r>
                  <a:rPr lang="zh-TW" altLang="en-US" dirty="0"/>
                  <a:t>。</a:t>
                </a:r>
                <a14:m>
                  <m:oMath xmlns:m="http://schemas.openxmlformats.org/officeDocument/2006/math">
                    <m:r>
                      <a:rPr lang="en-US" altLang="zh-TW" i="1" dirty="0" smtClean="0">
                        <a:latin typeface="Cambria Math" panose="02040503050406030204" pitchFamily="18" charset="0"/>
                      </a:rPr>
                      <m:t>𝑊</m:t>
                    </m:r>
                  </m:oMath>
                </a14:m>
                <a:r>
                  <a:rPr lang="en-US" altLang="zh-TW" dirty="0">
                    <a:latin typeface="+mn-lt"/>
                  </a:rPr>
                  <a:t> boson is heavy.</a:t>
                </a:r>
                <a:endParaRPr lang="zh-TW" altLang="en-US" dirty="0">
                  <a:latin typeface="+mn-lt"/>
                </a:endParaRPr>
              </a:p>
            </p:txBody>
          </p:sp>
        </mc:Choice>
        <mc:Fallback xmlns="">
          <p:sp>
            <p:nvSpPr>
              <p:cNvPr id="200706" name="Text Box 13"/>
              <p:cNvSpPr txBox="1">
                <a:spLocks noRot="1" noChangeAspect="1" noMove="1" noResize="1" noEditPoints="1" noAdjustHandles="1" noChangeArrowheads="1" noChangeShapeType="1" noTextEdit="1"/>
              </p:cNvSpPr>
              <p:nvPr/>
            </p:nvSpPr>
            <p:spPr bwMode="auto">
              <a:xfrm>
                <a:off x="705429" y="397583"/>
                <a:ext cx="7155682" cy="366712"/>
              </a:xfrm>
              <a:prstGeom prst="rect">
                <a:avLst/>
              </a:prstGeom>
              <a:blipFill>
                <a:blip r:embed="rId3"/>
                <a:stretch>
                  <a:fillRect l="-70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22211" name="Text Box 14"/>
          <p:cNvSpPr txBox="1">
            <a:spLocks noChangeArrowheads="1"/>
          </p:cNvSpPr>
          <p:nvPr/>
        </p:nvSpPr>
        <p:spPr bwMode="auto">
          <a:xfrm>
            <a:off x="762579" y="3669420"/>
            <a:ext cx="8067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solidFill>
                  <a:srgbClr val="FF0000"/>
                </a:solidFill>
              </a:rPr>
              <a:t>弱作用之所以弱就是因為媒介粒子</a:t>
            </a:r>
            <a:r>
              <a:rPr lang="en-US" altLang="zh-TW" sz="1800" i="1" dirty="0">
                <a:solidFill>
                  <a:srgbClr val="FF0000"/>
                </a:solidFill>
              </a:rPr>
              <a:t>W </a:t>
            </a:r>
            <a:r>
              <a:rPr lang="zh-TW" altLang="en-US" sz="1800" dirty="0">
                <a:solidFill>
                  <a:srgbClr val="FF0000"/>
                </a:solidFill>
              </a:rPr>
              <a:t>很重！</a:t>
            </a:r>
            <a:r>
              <a:rPr lang="en-US" altLang="zh-TW" sz="1800" dirty="0">
                <a:solidFill>
                  <a:srgbClr val="FF0000"/>
                </a:solidFill>
              </a:rPr>
              <a:t>That is why weak interaction is weak.</a:t>
            </a:r>
          </a:p>
        </p:txBody>
      </p:sp>
      <p:pic>
        <p:nvPicPr>
          <p:cNvPr id="222212" name="Picture 4" descr="mass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192" y="1567570"/>
            <a:ext cx="20939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2058433" y="2024997"/>
            <a:ext cx="624114" cy="580571"/>
          </a:xfrm>
          <a:prstGeom prst="ellipse">
            <a:avLst/>
          </a:prstGeom>
          <a:solidFill>
            <a:srgbClr val="0070C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3600" i="1">
                <a:latin typeface="Times New Roman" pitchFamily="18" charset="0"/>
                <a:cs typeface="Times New Roman" pitchFamily="18" charset="0"/>
              </a:rPr>
              <a:t>n</a:t>
            </a:r>
            <a:endParaRPr lang="zh-TW" altLang="en-US" sz="3600" i="1">
              <a:latin typeface="Times New Roman" pitchFamily="18" charset="0"/>
              <a:cs typeface="Times New Roman" pitchFamily="18" charset="0"/>
            </a:endParaRPr>
          </a:p>
          <a:p>
            <a:pPr algn="ctr">
              <a:defRPr/>
            </a:pPr>
            <a:endParaRPr lang="zh-TW" altLang="en-US" sz="1800">
              <a:solidFill>
                <a:srgbClr val="FFFFFF"/>
              </a:solidFill>
              <a:latin typeface="Calibri" pitchFamily="34" charset="0"/>
            </a:endParaRPr>
          </a:p>
        </p:txBody>
      </p:sp>
      <p:graphicFrame>
        <p:nvGraphicFramePr>
          <p:cNvPr id="222216" name="Object 4"/>
          <p:cNvGraphicFramePr>
            <a:graphicFrameLocks noChangeAspect="1"/>
          </p:cNvGraphicFramePr>
          <p:nvPr/>
        </p:nvGraphicFramePr>
        <p:xfrm>
          <a:off x="1732542" y="907170"/>
          <a:ext cx="2266950" cy="388938"/>
        </p:xfrm>
        <a:graphic>
          <a:graphicData uri="http://schemas.openxmlformats.org/presentationml/2006/ole">
            <mc:AlternateContent xmlns:mc="http://schemas.openxmlformats.org/markup-compatibility/2006">
              <mc:Choice xmlns:v="urn:schemas-microsoft-com:vml" Requires="v">
                <p:oleObj name="方程式" r:id="rId5" imgW="1409088" imgH="241195" progId="Equation.3">
                  <p:embed/>
                </p:oleObj>
              </mc:Choice>
              <mc:Fallback>
                <p:oleObj name="方程式" r:id="rId5" imgW="1409088" imgH="241195" progId="Equation.3">
                  <p:embed/>
                  <p:pic>
                    <p:nvPicPr>
                      <p:cNvPr id="22221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2542" y="907170"/>
                        <a:ext cx="2266950" cy="3889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2218" name="文字方塊 1"/>
          <p:cNvSpPr txBox="1">
            <a:spLocks noChangeArrowheads="1"/>
          </p:cNvSpPr>
          <p:nvPr/>
        </p:nvSpPr>
        <p:spPr bwMode="auto">
          <a:xfrm>
            <a:off x="778454" y="4117095"/>
            <a:ext cx="569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作用力在特定距離的強度與媒介子質量成反比：</a:t>
            </a:r>
          </a:p>
        </p:txBody>
      </p:sp>
      <p:sp>
        <p:nvSpPr>
          <p:cNvPr id="222219" name="投影片編號版面配置區 1"/>
          <p:cNvSpPr>
            <a:spLocks noGrp="1"/>
          </p:cNvSpPr>
          <p:nvPr>
            <p:ph type="sldNum" sz="quarter" idx="12"/>
          </p:nvPr>
        </p:nvSpPr>
        <p:spPr>
          <a:xfrm>
            <a:off x="6815920" y="622965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C28198B-1602-4F65-9156-C4F6285910B8}" type="slidenum">
              <a:rPr kumimoji="0" lang="zh-TW" altLang="en-US" sz="1400">
                <a:latin typeface="Tahoma" pitchFamily="34" charset="0"/>
              </a:rPr>
              <a:pPr eaLnBrk="1" hangingPunct="1">
                <a:spcBef>
                  <a:spcPct val="0"/>
                </a:spcBef>
                <a:buClrTx/>
                <a:buSzTx/>
                <a:buFontTx/>
                <a:buNone/>
              </a:pPr>
              <a:t>69</a:t>
            </a:fld>
            <a:endParaRPr kumimoji="0" lang="en-US" altLang="zh-TW" sz="1400">
              <a:latin typeface="Tahoma" pitchFamily="34" charset="0"/>
            </a:endParaRPr>
          </a:p>
        </p:txBody>
      </p:sp>
      <p:sp>
        <p:nvSpPr>
          <p:cNvPr id="2" name="文字方塊 1"/>
          <p:cNvSpPr txBox="1"/>
          <p:nvPr/>
        </p:nvSpPr>
        <p:spPr>
          <a:xfrm>
            <a:off x="762579" y="5265439"/>
            <a:ext cx="7971988" cy="369332"/>
          </a:xfrm>
          <a:prstGeom prst="rect">
            <a:avLst/>
          </a:prstGeom>
          <a:noFill/>
        </p:spPr>
        <p:txBody>
          <a:bodyPr wrap="square" rtlCol="0">
            <a:spAutoFit/>
          </a:bodyPr>
          <a:lstStyle/>
          <a:p>
            <a:r>
              <a:rPr lang="zh-TW" altLang="en-US" dirty="0">
                <a:latin typeface="+mn-lt"/>
              </a:rPr>
              <a:t>若是距離極近，或能量極大，弱作用其實必不弱！</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78C1446-3217-814F-B7A7-6CD4528461C9}"/>
                  </a:ext>
                </a:extLst>
              </p:cNvPr>
              <p:cNvSpPr txBox="1"/>
              <p:nvPr/>
            </p:nvSpPr>
            <p:spPr>
              <a:xfrm>
                <a:off x="1953027" y="4669729"/>
                <a:ext cx="2019848" cy="51860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rPr>
                        <m:t>𝑈</m:t>
                      </m:r>
                      <m:r>
                        <a:rPr kumimoji="1" lang="en-US" altLang="zh-TW" i="1" smtClean="0">
                          <a:latin typeface="Cambria Math" panose="02040503050406030204" pitchFamily="18" charset="0"/>
                          <a:ea typeface="Cambria Math" panose="02040503050406030204" pitchFamily="18" charset="0"/>
                        </a:rPr>
                        <m:t>∝</m:t>
                      </m:r>
                      <m:f>
                        <m:fPr>
                          <m:ctrlPr>
                            <a:rPr kumimoji="1" lang="en-US" altLang="zh-TW" i="1" smtClean="0">
                              <a:latin typeface="Cambria Math" panose="02040503050406030204" pitchFamily="18" charset="0"/>
                              <a:ea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1</m:t>
                          </m:r>
                        </m:num>
                        <m:den>
                          <m:r>
                            <a:rPr kumimoji="1" lang="en-US" altLang="zh-TW" b="0" i="1" smtClean="0">
                              <a:latin typeface="Cambria Math" panose="02040503050406030204" pitchFamily="18" charset="0"/>
                              <a:ea typeface="Cambria Math" panose="02040503050406030204" pitchFamily="18" charset="0"/>
                            </a:rPr>
                            <m:t>𝑟</m:t>
                          </m:r>
                        </m:den>
                      </m:f>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f>
                            <m:fPr>
                              <m:ctrlPr>
                                <a:rPr kumimoji="1" lang="en-US" altLang="zh-TW" b="0" i="1" smtClean="0">
                                  <a:latin typeface="Cambria Math" panose="02040503050406030204" pitchFamily="18" charset="0"/>
                                  <a:ea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𝑟</m:t>
                              </m:r>
                            </m:num>
                            <m:den>
                              <m:r>
                                <a:rPr kumimoji="1" lang="en-US" altLang="zh-TW" b="0" i="1" smtClean="0">
                                  <a:latin typeface="Cambria Math" panose="02040503050406030204" pitchFamily="18" charset="0"/>
                                  <a:ea typeface="Cambria Math" panose="02040503050406030204" pitchFamily="18" charset="0"/>
                                </a:rPr>
                                <m:t>𝑎</m:t>
                              </m:r>
                            </m:den>
                          </m:f>
                        </m:sup>
                      </m:sSup>
                      <m:r>
                        <a:rPr kumimoji="1"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𝑟</m:t>
                          </m:r>
                        </m:den>
                      </m:f>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𝑚𝑟</m:t>
                          </m:r>
                        </m:sup>
                      </m:sSup>
                    </m:oMath>
                  </m:oMathPara>
                </a14:m>
                <a:endParaRPr kumimoji="1" lang="zh-TW" altLang="en-US" dirty="0">
                  <a:latin typeface="+mn-lt"/>
                </a:endParaRPr>
              </a:p>
            </p:txBody>
          </p:sp>
        </mc:Choice>
        <mc:Fallback xmlns="">
          <p:sp>
            <p:nvSpPr>
              <p:cNvPr id="12" name="文字方塊 11">
                <a:extLst>
                  <a:ext uri="{FF2B5EF4-FFF2-40B4-BE49-F238E27FC236}">
                    <a16:creationId xmlns:a16="http://schemas.microsoft.com/office/drawing/2014/main" id="{E78C1446-3217-814F-B7A7-6CD4528461C9}"/>
                  </a:ext>
                </a:extLst>
              </p:cNvPr>
              <p:cNvSpPr txBox="1">
                <a:spLocks noRot="1" noChangeAspect="1" noMove="1" noResize="1" noEditPoints="1" noAdjustHandles="1" noChangeArrowheads="1" noChangeShapeType="1" noTextEdit="1"/>
              </p:cNvSpPr>
              <p:nvPr/>
            </p:nvSpPr>
            <p:spPr>
              <a:xfrm>
                <a:off x="1953027" y="4669729"/>
                <a:ext cx="2019848" cy="518604"/>
              </a:xfrm>
              <a:prstGeom prst="rect">
                <a:avLst/>
              </a:prstGeom>
              <a:blipFill>
                <a:blip r:embed="rId7"/>
                <a:stretch>
                  <a:fillRect l="-1875" t="-4762" b="-952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E2EF8FEE-2826-2846-9E36-430F7E081D8B}"/>
              </a:ext>
            </a:extLst>
          </p:cNvPr>
          <p:cNvSpPr txBox="1"/>
          <p:nvPr/>
        </p:nvSpPr>
        <p:spPr>
          <a:xfrm>
            <a:off x="778454" y="5686616"/>
            <a:ext cx="7451146" cy="369332"/>
          </a:xfrm>
          <a:prstGeom prst="rect">
            <a:avLst/>
          </a:prstGeom>
          <a:noFill/>
        </p:spPr>
        <p:txBody>
          <a:bodyPr wrap="square" rtlCol="0">
            <a:spAutoFit/>
          </a:bodyPr>
          <a:lstStyle/>
          <a:p>
            <a:r>
              <a:rPr lang="en-TW" dirty="0">
                <a:latin typeface="+mn-lt"/>
              </a:rPr>
              <a:t>On the other hand, it won’t be that weak in small distance or high energy.</a:t>
            </a:r>
          </a:p>
        </p:txBody>
      </p:sp>
      <p:sp>
        <p:nvSpPr>
          <p:cNvPr id="4" name="TextBox 3">
            <a:extLst>
              <a:ext uri="{FF2B5EF4-FFF2-40B4-BE49-F238E27FC236}">
                <a16:creationId xmlns:a16="http://schemas.microsoft.com/office/drawing/2014/main" id="{6E4FC7B6-F22A-CE47-B7B6-4F7C9CEF29C5}"/>
              </a:ext>
            </a:extLst>
          </p:cNvPr>
          <p:cNvSpPr txBox="1"/>
          <p:nvPr/>
        </p:nvSpPr>
        <p:spPr>
          <a:xfrm>
            <a:off x="778454" y="6083717"/>
            <a:ext cx="5349391" cy="369332"/>
          </a:xfrm>
          <a:prstGeom prst="rect">
            <a:avLst/>
          </a:prstGeom>
          <a:noFill/>
        </p:spPr>
        <p:txBody>
          <a:bodyPr wrap="square" rtlCol="0">
            <a:spAutoFit/>
          </a:bodyPr>
          <a:lstStyle/>
          <a:p>
            <a:r>
              <a:rPr lang="en-TW" dirty="0">
                <a:latin typeface="+mn-lt"/>
              </a:rPr>
              <a:t>Intrinsically it is as strong as EM.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108" y="2354412"/>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3636441" y="1844824"/>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 name="橢圓 3"/>
          <p:cNvSpPr/>
          <p:nvPr/>
        </p:nvSpPr>
        <p:spPr>
          <a:xfrm>
            <a:off x="5679826" y="2709317"/>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4822" name="文字方塊 5"/>
          <p:cNvSpPr txBox="1">
            <a:spLocks noChangeArrowheads="1"/>
          </p:cNvSpPr>
          <p:nvPr/>
        </p:nvSpPr>
        <p:spPr bwMode="auto">
          <a:xfrm>
            <a:off x="1548209" y="461878"/>
            <a:ext cx="292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電子是無法分割的</a:t>
            </a:r>
            <a:r>
              <a:rPr lang="zh-TW" altLang="en-US" sz="1800" dirty="0"/>
              <a:t>！</a:t>
            </a:r>
          </a:p>
        </p:txBody>
      </p:sp>
      <p:sp>
        <p:nvSpPr>
          <p:cNvPr id="34823" name="文字方塊 6"/>
          <p:cNvSpPr txBox="1">
            <a:spLocks noChangeArrowheads="1"/>
          </p:cNvSpPr>
          <p:nvPr/>
        </p:nvSpPr>
        <p:spPr bwMode="auto">
          <a:xfrm>
            <a:off x="1548209" y="952177"/>
            <a:ext cx="6635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我們似乎已經找到自希臘哲學家以來，期待已久的終極組成成分！</a:t>
            </a:r>
          </a:p>
        </p:txBody>
      </p:sp>
      <p:pic>
        <p:nvPicPr>
          <p:cNvPr id="34824"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33" y="1844824"/>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844824"/>
            <a:ext cx="21574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0"/>
          <p:cNvSpPr txBox="1">
            <a:spLocks noChangeArrowheads="1"/>
          </p:cNvSpPr>
          <p:nvPr/>
        </p:nvSpPr>
        <p:spPr bwMode="auto">
          <a:xfrm>
            <a:off x="2083057" y="4917618"/>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0" name="文字方塊 9"/>
          <p:cNvSpPr txBox="1"/>
          <p:nvPr/>
        </p:nvSpPr>
        <p:spPr bwMode="auto">
          <a:xfrm>
            <a:off x="1579001" y="5373613"/>
            <a:ext cx="554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很自然地，我們會預期它應該是一個牛頓力學的粒子。</a:t>
            </a:r>
          </a:p>
        </p:txBody>
      </p:sp>
    </p:spTree>
    <p:extLst>
      <p:ext uri="{BB962C8B-B14F-4D97-AF65-F5344CB8AC3E}">
        <p14:creationId xmlns:p14="http://schemas.microsoft.com/office/powerpoint/2010/main" val="40090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文字方塊 1"/>
          <p:cNvSpPr txBox="1">
            <a:spLocks noChangeArrowheads="1"/>
          </p:cNvSpPr>
          <p:nvPr/>
        </p:nvSpPr>
        <p:spPr bwMode="auto">
          <a:xfrm>
            <a:off x="844293" y="6225660"/>
            <a:ext cx="3948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Feynman Diagrams </a:t>
            </a:r>
            <a:r>
              <a:rPr lang="zh-TW" altLang="en-US" sz="1800" dirty="0">
                <a:cs typeface="Times New Roman" pitchFamily="18" charset="0"/>
              </a:rPr>
              <a:t>是可以扭動的</a:t>
            </a:r>
            <a:r>
              <a:rPr lang="en-US" altLang="zh-TW" sz="1800" dirty="0">
                <a:cs typeface="Times New Roman" pitchFamily="18" charset="0"/>
              </a:rPr>
              <a:t>!</a:t>
            </a:r>
            <a:endParaRPr lang="zh-TW" altLang="en-US" sz="1800" dirty="0">
              <a:cs typeface="Times New Roman" pitchFamily="18" charset="0"/>
            </a:endParaRPr>
          </a:p>
        </p:txBody>
      </p:sp>
      <p:sp>
        <p:nvSpPr>
          <p:cNvPr id="3" name="矩形 2"/>
          <p:cNvSpPr/>
          <p:nvPr/>
        </p:nvSpPr>
        <p:spPr>
          <a:xfrm>
            <a:off x="781219" y="632340"/>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68" name="Text Box 13"/>
          <p:cNvSpPr txBox="1">
            <a:spLocks noChangeArrowheads="1"/>
          </p:cNvSpPr>
          <p:nvPr/>
        </p:nvSpPr>
        <p:spPr bwMode="auto">
          <a:xfrm>
            <a:off x="1125706" y="3634303"/>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6069" name="Line 15"/>
          <p:cNvSpPr>
            <a:spLocks noChangeShapeType="1"/>
          </p:cNvSpPr>
          <p:nvPr/>
        </p:nvSpPr>
        <p:spPr bwMode="auto">
          <a:xfrm flipV="1">
            <a:off x="1068556" y="357715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0" name="Line 17"/>
          <p:cNvSpPr>
            <a:spLocks noChangeShapeType="1"/>
          </p:cNvSpPr>
          <p:nvPr/>
        </p:nvSpPr>
        <p:spPr bwMode="auto">
          <a:xfrm flipV="1">
            <a:off x="1306681" y="3027878"/>
            <a:ext cx="142875" cy="668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1" name="Line 18"/>
          <p:cNvSpPr>
            <a:spLocks noChangeShapeType="1"/>
          </p:cNvSpPr>
          <p:nvPr/>
        </p:nvSpPr>
        <p:spPr bwMode="auto">
          <a:xfrm flipV="1">
            <a:off x="1435269" y="3013590"/>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2" name="Line 19"/>
          <p:cNvSpPr>
            <a:spLocks noChangeShapeType="1"/>
          </p:cNvSpPr>
          <p:nvPr/>
        </p:nvSpPr>
        <p:spPr bwMode="auto">
          <a:xfrm flipH="1" flipV="1">
            <a:off x="1449556" y="2054740"/>
            <a:ext cx="0" cy="973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3" name="Line 20"/>
          <p:cNvSpPr>
            <a:spLocks noChangeShapeType="1"/>
          </p:cNvSpPr>
          <p:nvPr/>
        </p:nvSpPr>
        <p:spPr bwMode="auto">
          <a:xfrm flipV="1">
            <a:off x="1449556" y="1141928"/>
            <a:ext cx="0"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4" name="Line 21"/>
          <p:cNvSpPr>
            <a:spLocks noChangeShapeType="1"/>
          </p:cNvSpPr>
          <p:nvPr/>
        </p:nvSpPr>
        <p:spPr bwMode="auto">
          <a:xfrm flipH="1" flipV="1">
            <a:off x="2987844" y="2070615"/>
            <a:ext cx="276225"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5" name="Line 22"/>
          <p:cNvSpPr>
            <a:spLocks noChangeShapeType="1"/>
          </p:cNvSpPr>
          <p:nvPr/>
        </p:nvSpPr>
        <p:spPr bwMode="auto">
          <a:xfrm flipH="1" flipV="1">
            <a:off x="2727494" y="1170502"/>
            <a:ext cx="260350" cy="900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6" name="Line 23"/>
          <p:cNvSpPr>
            <a:spLocks noChangeShapeType="1"/>
          </p:cNvSpPr>
          <p:nvPr/>
        </p:nvSpPr>
        <p:spPr bwMode="auto">
          <a:xfrm flipH="1">
            <a:off x="3526006" y="1126053"/>
            <a:ext cx="304800" cy="1046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7" name="Line 24"/>
          <p:cNvSpPr>
            <a:spLocks noChangeShapeType="1"/>
          </p:cNvSpPr>
          <p:nvPr/>
        </p:nvSpPr>
        <p:spPr bwMode="auto">
          <a:xfrm flipV="1">
            <a:off x="3278356" y="2143640"/>
            <a:ext cx="247650" cy="8715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78" name="Text Box 25"/>
              <p:cNvSpPr txBox="1">
                <a:spLocks noChangeArrowheads="1"/>
              </p:cNvSpPr>
              <p:nvPr/>
            </p:nvSpPr>
            <p:spPr bwMode="auto">
              <a:xfrm>
                <a:off x="1143022" y="4318515"/>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216078" name="Text Box 25"/>
              <p:cNvSpPr txBox="1">
                <a:spLocks noRot="1" noChangeAspect="1" noMove="1" noResize="1" noEditPoints="1" noAdjustHandles="1" noChangeArrowheads="1" noChangeShapeType="1" noTextEdit="1"/>
              </p:cNvSpPr>
              <p:nvPr/>
            </p:nvSpPr>
            <p:spPr bwMode="auto">
              <a:xfrm>
                <a:off x="1143022" y="4318515"/>
                <a:ext cx="334962" cy="366713"/>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79" name="Text Box 26"/>
              <p:cNvSpPr txBox="1">
                <a:spLocks noChangeArrowheads="1"/>
              </p:cNvSpPr>
              <p:nvPr/>
            </p:nvSpPr>
            <p:spPr bwMode="auto">
              <a:xfrm>
                <a:off x="1276519" y="733940"/>
                <a:ext cx="420687"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216079" name="Text Box 26"/>
              <p:cNvSpPr txBox="1">
                <a:spLocks noRot="1" noChangeAspect="1" noMove="1" noResize="1" noEditPoints="1" noAdjustHandles="1" noChangeArrowheads="1" noChangeShapeType="1" noTextEdit="1"/>
              </p:cNvSpPr>
              <p:nvPr/>
            </p:nvSpPr>
            <p:spPr bwMode="auto">
              <a:xfrm>
                <a:off x="1276519" y="733940"/>
                <a:ext cx="420687" cy="366713"/>
              </a:xfrm>
              <a:prstGeom prst="rect">
                <a:avLst/>
              </a:prstGeom>
              <a:blipFill rotWithShape="1">
                <a:blip r:embed="rId3"/>
                <a:stretch>
                  <a:fillRect b="-8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80" name="Text Box 27"/>
              <p:cNvSpPr txBox="1">
                <a:spLocks noChangeArrowheads="1"/>
              </p:cNvSpPr>
              <p:nvPr/>
            </p:nvSpPr>
            <p:spPr bwMode="auto">
              <a:xfrm>
                <a:off x="2525902" y="765690"/>
                <a:ext cx="450850"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80" name="Text Box 27"/>
              <p:cNvSpPr txBox="1">
                <a:spLocks noRot="1" noChangeAspect="1" noMove="1" noResize="1" noEditPoints="1" noAdjustHandles="1" noChangeArrowheads="1" noChangeShapeType="1" noTextEdit="1"/>
              </p:cNvSpPr>
              <p:nvPr/>
            </p:nvSpPr>
            <p:spPr bwMode="auto">
              <a:xfrm>
                <a:off x="2525902" y="765690"/>
                <a:ext cx="450850" cy="366713"/>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1" name="矩形 20"/>
          <p:cNvSpPr/>
          <p:nvPr/>
        </p:nvSpPr>
        <p:spPr>
          <a:xfrm>
            <a:off x="5169069" y="586303"/>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83" name="Line 15"/>
          <p:cNvSpPr>
            <a:spLocks noChangeShapeType="1"/>
          </p:cNvSpPr>
          <p:nvPr/>
        </p:nvSpPr>
        <p:spPr bwMode="auto">
          <a:xfrm flipV="1">
            <a:off x="5431006" y="363430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4" name="Line 17"/>
          <p:cNvSpPr>
            <a:spLocks noChangeShapeType="1"/>
          </p:cNvSpPr>
          <p:nvPr/>
        </p:nvSpPr>
        <p:spPr bwMode="auto">
          <a:xfrm flipV="1">
            <a:off x="5694531" y="2981840"/>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5" name="Line 18"/>
          <p:cNvSpPr>
            <a:spLocks noChangeShapeType="1"/>
          </p:cNvSpPr>
          <p:nvPr/>
        </p:nvSpPr>
        <p:spPr bwMode="auto">
          <a:xfrm flipV="1">
            <a:off x="5823119" y="2967553"/>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6" name="Line 19"/>
          <p:cNvSpPr>
            <a:spLocks noChangeShapeType="1"/>
          </p:cNvSpPr>
          <p:nvPr/>
        </p:nvSpPr>
        <p:spPr bwMode="auto">
          <a:xfrm flipH="1" flipV="1">
            <a:off x="5837406" y="2008703"/>
            <a:ext cx="0" cy="973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7" name="Line 20"/>
          <p:cNvSpPr>
            <a:spLocks noChangeShapeType="1"/>
          </p:cNvSpPr>
          <p:nvPr/>
        </p:nvSpPr>
        <p:spPr bwMode="auto">
          <a:xfrm flipV="1">
            <a:off x="5837406" y="1095890"/>
            <a:ext cx="0"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8" name="Line 21"/>
          <p:cNvSpPr>
            <a:spLocks noChangeShapeType="1"/>
          </p:cNvSpPr>
          <p:nvPr/>
        </p:nvSpPr>
        <p:spPr bwMode="auto">
          <a:xfrm flipH="1" flipV="1">
            <a:off x="7375694" y="2024578"/>
            <a:ext cx="276225"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9" name="Line 22"/>
          <p:cNvSpPr>
            <a:spLocks noChangeShapeType="1"/>
          </p:cNvSpPr>
          <p:nvPr/>
        </p:nvSpPr>
        <p:spPr bwMode="auto">
          <a:xfrm flipH="1" flipV="1">
            <a:off x="7115344" y="1124464"/>
            <a:ext cx="260350" cy="930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90" name="Line 23"/>
          <p:cNvSpPr>
            <a:spLocks noChangeShapeType="1"/>
          </p:cNvSpPr>
          <p:nvPr/>
        </p:nvSpPr>
        <p:spPr bwMode="auto">
          <a:xfrm flipH="1" flipV="1">
            <a:off x="7891631" y="3729553"/>
            <a:ext cx="274638" cy="855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91" name="Line 24"/>
          <p:cNvSpPr>
            <a:spLocks noChangeShapeType="1"/>
          </p:cNvSpPr>
          <p:nvPr/>
        </p:nvSpPr>
        <p:spPr bwMode="auto">
          <a:xfrm flipH="1" flipV="1">
            <a:off x="7639219" y="2954853"/>
            <a:ext cx="266700" cy="817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92" name="Text Box 25"/>
              <p:cNvSpPr txBox="1">
                <a:spLocks noChangeArrowheads="1"/>
              </p:cNvSpPr>
              <p:nvPr/>
            </p:nvSpPr>
            <p:spPr bwMode="auto">
              <a:xfrm>
                <a:off x="5619919" y="4272478"/>
                <a:ext cx="334962"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216092" name="Text Box 25"/>
              <p:cNvSpPr txBox="1">
                <a:spLocks noRot="1" noChangeAspect="1" noMove="1" noResize="1" noEditPoints="1" noAdjustHandles="1" noChangeArrowheads="1" noChangeShapeType="1" noTextEdit="1"/>
              </p:cNvSpPr>
              <p:nvPr/>
            </p:nvSpPr>
            <p:spPr bwMode="auto">
              <a:xfrm>
                <a:off x="5619919" y="4272478"/>
                <a:ext cx="334962" cy="36671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3" name="Text Box 26"/>
              <p:cNvSpPr txBox="1">
                <a:spLocks noChangeArrowheads="1"/>
              </p:cNvSpPr>
              <p:nvPr/>
            </p:nvSpPr>
            <p:spPr bwMode="auto">
              <a:xfrm>
                <a:off x="5664369" y="687903"/>
                <a:ext cx="420687"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216093" name="Text Box 26"/>
              <p:cNvSpPr txBox="1">
                <a:spLocks noRot="1" noChangeAspect="1" noMove="1" noResize="1" noEditPoints="1" noAdjustHandles="1" noChangeArrowheads="1" noChangeShapeType="1" noTextEdit="1"/>
              </p:cNvSpPr>
              <p:nvPr/>
            </p:nvSpPr>
            <p:spPr bwMode="auto">
              <a:xfrm>
                <a:off x="5664369" y="687903"/>
                <a:ext cx="420687" cy="366712"/>
              </a:xfrm>
              <a:prstGeom prst="rect">
                <a:avLst/>
              </a:prstGeom>
              <a:blipFill rotWithShape="1">
                <a:blip r:embed="rId6"/>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4" name="Text Box 27"/>
              <p:cNvSpPr txBox="1">
                <a:spLocks noChangeArrowheads="1"/>
              </p:cNvSpPr>
              <p:nvPr/>
            </p:nvSpPr>
            <p:spPr bwMode="auto">
              <a:xfrm>
                <a:off x="6839466" y="719653"/>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94" name="Text Box 27"/>
              <p:cNvSpPr txBox="1">
                <a:spLocks noRot="1" noChangeAspect="1" noMove="1" noResize="1" noEditPoints="1" noAdjustHandles="1" noChangeArrowheads="1" noChangeShapeType="1" noTextEdit="1"/>
              </p:cNvSpPr>
              <p:nvPr/>
            </p:nvSpPr>
            <p:spPr bwMode="auto">
              <a:xfrm>
                <a:off x="6839466" y="719653"/>
                <a:ext cx="450850" cy="36671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5" name="Text Box 28"/>
              <p:cNvSpPr txBox="1">
                <a:spLocks noChangeArrowheads="1"/>
              </p:cNvSpPr>
              <p:nvPr/>
            </p:nvSpPr>
            <p:spPr bwMode="auto">
              <a:xfrm>
                <a:off x="7651919" y="4070865"/>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216095" name="Text Box 28"/>
              <p:cNvSpPr txBox="1">
                <a:spLocks noRot="1" noChangeAspect="1" noMove="1" noResize="1" noEditPoints="1" noAdjustHandles="1" noChangeArrowheads="1" noChangeShapeType="1" noTextEdit="1"/>
              </p:cNvSpPr>
              <p:nvPr/>
            </p:nvSpPr>
            <p:spPr bwMode="auto">
              <a:xfrm>
                <a:off x="7651919" y="4070865"/>
                <a:ext cx="434975" cy="366713"/>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7" name="弧形向右箭號 36"/>
          <p:cNvSpPr/>
          <p:nvPr/>
        </p:nvSpPr>
        <p:spPr>
          <a:xfrm flipH="1">
            <a:off x="3559344" y="2240946"/>
            <a:ext cx="493712" cy="192246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12003" name="文字方塊 37"/>
          <p:cNvSpPr txBox="1">
            <a:spLocks noChangeArrowheads="1"/>
          </p:cNvSpPr>
          <p:nvPr/>
        </p:nvSpPr>
        <p:spPr bwMode="auto">
          <a:xfrm>
            <a:off x="829805" y="4809847"/>
            <a:ext cx="7879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一條有箭頭的線流入交點的的涵義可以是，一個對應的粒子流入該交點</a:t>
            </a:r>
          </a:p>
        </p:txBody>
      </p:sp>
      <p:sp>
        <p:nvSpPr>
          <p:cNvPr id="212004" name="矩形 38"/>
          <p:cNvSpPr>
            <a:spLocks noChangeArrowheads="1"/>
          </p:cNvSpPr>
          <p:nvPr/>
        </p:nvSpPr>
        <p:spPr bwMode="auto">
          <a:xfrm>
            <a:off x="812969" y="5292683"/>
            <a:ext cx="520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或是一個對應的反粒子由交點流出，</a:t>
            </a:r>
            <a:endParaRPr lang="zh-TW" altLang="en-US" sz="1800" dirty="0">
              <a:latin typeface="Tahoma" pitchFamily="34" charset="0"/>
              <a:cs typeface="Times New Roman" pitchFamily="18" charset="0"/>
            </a:endParaRPr>
          </a:p>
        </p:txBody>
      </p:sp>
      <p:sp>
        <p:nvSpPr>
          <p:cNvPr id="4" name="向右箭號 3"/>
          <p:cNvSpPr>
            <a:spLocks noChangeArrowheads="1"/>
          </p:cNvSpPr>
          <p:nvPr/>
        </p:nvSpPr>
        <p:spPr bwMode="auto">
          <a:xfrm>
            <a:off x="4449931" y="2562740"/>
            <a:ext cx="500063" cy="461963"/>
          </a:xfrm>
          <a:prstGeom prst="rightArrow">
            <a:avLst>
              <a:gd name="adj1" fmla="val 50000"/>
              <a:gd name="adj2" fmla="val 49999"/>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21610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ACA3853-3527-4393-941E-E04C534153B1}" type="slidenum">
              <a:rPr kumimoji="0" lang="zh-TW" altLang="en-US" sz="1400">
                <a:latin typeface="Tahoma" pitchFamily="34" charset="0"/>
              </a:rPr>
              <a:pPr eaLnBrk="1" hangingPunct="1">
                <a:spcBef>
                  <a:spcPct val="0"/>
                </a:spcBef>
                <a:buClrTx/>
                <a:buSzTx/>
                <a:buFontTx/>
                <a:buNone/>
              </a:pPr>
              <a:t>70</a:t>
            </a:fld>
            <a:endParaRPr kumimoji="0" lang="en-US" altLang="zh-TW" sz="1400">
              <a:latin typeface="Tahoma" pitchFamily="34" charset="0"/>
            </a:endParaRPr>
          </a:p>
        </p:txBody>
      </p:sp>
      <p:cxnSp>
        <p:nvCxnSpPr>
          <p:cNvPr id="40" name="直線單箭頭接點 39"/>
          <p:cNvCxnSpPr/>
          <p:nvPr/>
        </p:nvCxnSpPr>
        <p:spPr>
          <a:xfrm flipV="1">
            <a:off x="6308851" y="3123296"/>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2048022" y="3202177"/>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單箭頭接點 4"/>
          <p:cNvCxnSpPr/>
          <p:nvPr/>
        </p:nvCxnSpPr>
        <p:spPr>
          <a:xfrm flipV="1">
            <a:off x="3469634" y="1124465"/>
            <a:ext cx="133224" cy="4357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flipV="1">
            <a:off x="7666205" y="3712778"/>
            <a:ext cx="176213" cy="444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 Box 28"/>
              <p:cNvSpPr txBox="1">
                <a:spLocks noChangeArrowheads="1"/>
              </p:cNvSpPr>
              <p:nvPr/>
            </p:nvSpPr>
            <p:spPr bwMode="auto">
              <a:xfrm>
                <a:off x="3679657" y="732037"/>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acc>
                        <m:accPr>
                          <m:chr m:val="̅"/>
                          <m:ctrlPr>
                            <a:rPr lang="el-GR" altLang="zh-TW" sz="1800" i="1" dirty="0" smtClean="0">
                              <a:latin typeface="Cambria Math" panose="02040503050406030204" pitchFamily="18" charset="0"/>
                              <a:cs typeface="Tahoma" pitchFamily="34" charset="0"/>
                            </a:rPr>
                          </m:ctrlPr>
                        </m:accPr>
                        <m:e>
                          <m:r>
                            <a:rPr lang="el-GR" altLang="zh-TW" sz="1800" i="1" dirty="0">
                              <a:latin typeface="Cambria Math"/>
                              <a:cs typeface="Tahoma" pitchFamily="34" charset="0"/>
                            </a:rPr>
                            <m:t>𝜈</m:t>
                          </m:r>
                          <m:r>
                            <m:rPr>
                              <m:nor/>
                            </m:rPr>
                            <a:rPr lang="el-GR" altLang="zh-TW" sz="1800" dirty="0">
                              <a:cs typeface="Tahoma" pitchFamily="34" charset="0"/>
                            </a:rPr>
                            <m:t> </m:t>
                          </m:r>
                        </m:e>
                      </m:acc>
                    </m:oMath>
                  </m:oMathPara>
                </a14:m>
                <a:endParaRPr lang="el-GR" altLang="zh-TW" sz="1800" dirty="0">
                  <a:cs typeface="Tahoma" pitchFamily="34" charset="0"/>
                </a:endParaRPr>
              </a:p>
            </p:txBody>
          </p:sp>
        </mc:Choice>
        <mc:Fallback xmlns="">
          <p:sp>
            <p:nvSpPr>
              <p:cNvPr id="45" name="Text Box 28"/>
              <p:cNvSpPr txBox="1">
                <a:spLocks noRot="1" noChangeAspect="1" noMove="1" noResize="1" noEditPoints="1" noAdjustHandles="1" noChangeArrowheads="1" noChangeShapeType="1" noTextEdit="1"/>
              </p:cNvSpPr>
              <p:nvPr/>
            </p:nvSpPr>
            <p:spPr bwMode="auto">
              <a:xfrm>
                <a:off x="3679657" y="732037"/>
                <a:ext cx="434975" cy="369332"/>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19"/>
              <p:cNvSpPr>
                <a:spLocks noChangeArrowheads="1"/>
              </p:cNvSpPr>
              <p:nvPr/>
            </p:nvSpPr>
            <p:spPr bwMode="auto">
              <a:xfrm>
                <a:off x="2129105" y="3298825"/>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6" name="矩形 19"/>
              <p:cNvSpPr>
                <a:spLocks noRot="1" noChangeAspect="1" noMove="1" noResize="1" noEditPoints="1" noAdjustHandles="1" noChangeArrowheads="1" noChangeShapeType="1" noTextEdit="1"/>
              </p:cNvSpPr>
              <p:nvPr/>
            </p:nvSpPr>
            <p:spPr bwMode="auto">
              <a:xfrm>
                <a:off x="2129105" y="3298825"/>
                <a:ext cx="622222" cy="369332"/>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19"/>
              <p:cNvSpPr>
                <a:spLocks noChangeArrowheads="1"/>
              </p:cNvSpPr>
              <p:nvPr/>
            </p:nvSpPr>
            <p:spPr bwMode="auto">
              <a:xfrm>
                <a:off x="6433551" y="3178968"/>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7" name="矩形 19"/>
              <p:cNvSpPr>
                <a:spLocks noRot="1" noChangeAspect="1" noMove="1" noResize="1" noEditPoints="1" noAdjustHandles="1" noChangeArrowheads="1" noChangeShapeType="1" noTextEdit="1"/>
              </p:cNvSpPr>
              <p:nvPr/>
            </p:nvSpPr>
            <p:spPr bwMode="auto">
              <a:xfrm>
                <a:off x="6433551" y="3178968"/>
                <a:ext cx="622222" cy="36933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6126862" y="5708949"/>
                <a:ext cx="165273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𝑛</m:t>
                      </m:r>
                      <m:r>
                        <a:rPr lang="en-US" altLang="zh-TW" b="0" i="1" smtClean="0">
                          <a:latin typeface="Cambria Math"/>
                        </a:rPr>
                        <m:t>+</m:t>
                      </m:r>
                      <m:r>
                        <a:rPr lang="zh-TW" altLang="en-US" b="0" i="1" smtClean="0">
                          <a:latin typeface="Cambria Math"/>
                        </a:rPr>
                        <m:t>𝜈</m:t>
                      </m:r>
                      <m:r>
                        <a:rPr lang="zh-TW" altLang="en-US" b="0" i="1" smtClean="0">
                          <a:latin typeface="Cambria Math"/>
                        </a:rPr>
                        <m:t>→</m:t>
                      </m:r>
                      <m:r>
                        <a:rPr lang="en-US" altLang="zh-TW" b="0" i="1" smtClean="0">
                          <a:latin typeface="Cambria Math"/>
                        </a:rPr>
                        <m:t>𝑝</m:t>
                      </m:r>
                      <m:r>
                        <a:rPr lang="en-US" altLang="zh-TW" b="0" i="1" smtClean="0">
                          <a:latin typeface="Cambria Math"/>
                        </a:rPr>
                        <m:t>+</m:t>
                      </m:r>
                      <m:r>
                        <a:rPr lang="en-US" altLang="zh-TW" b="0" i="1" smtClean="0">
                          <a:latin typeface="Cambria Math"/>
                        </a:rPr>
                        <m:t>𝑒</m:t>
                      </m:r>
                    </m:oMath>
                  </m:oMathPara>
                </a14:m>
                <a:endParaRPr lang="zh-TW" altLang="en-US" dirty="0">
                  <a:latin typeface="+mn-lt"/>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6126862" y="5708949"/>
                <a:ext cx="1652734" cy="369332"/>
              </a:xfrm>
              <a:prstGeom prst="rect">
                <a:avLst/>
              </a:prstGeom>
              <a:blipFill>
                <a:blip r:embed="rId12"/>
                <a:stretch>
                  <a:fillRect b="-3333"/>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3987F55-6E4A-ED4E-966B-6E8CF9DB87C4}"/>
              </a:ext>
            </a:extLst>
          </p:cNvPr>
          <p:cNvSpPr txBox="1"/>
          <p:nvPr/>
        </p:nvSpPr>
        <p:spPr>
          <a:xfrm>
            <a:off x="805593" y="5708949"/>
            <a:ext cx="6231731" cy="369332"/>
          </a:xfrm>
          <a:prstGeom prst="rect">
            <a:avLst/>
          </a:prstGeom>
          <a:noFill/>
        </p:spPr>
        <p:txBody>
          <a:bodyPr wrap="square" rtlCol="0">
            <a:spAutoFit/>
          </a:bodyPr>
          <a:lstStyle/>
          <a:p>
            <a:r>
              <a:rPr kumimoji="1" lang="zh-TW" altLang="en-US" dirty="0">
                <a:latin typeface="+mn-lt"/>
              </a:rPr>
              <a:t>這兩個動作在量子場論中是由同一個場算子完成。</a:t>
            </a:r>
          </a:p>
        </p:txBody>
      </p:sp>
    </p:spTree>
    <p:extLst>
      <p:ext uri="{BB962C8B-B14F-4D97-AF65-F5344CB8AC3E}">
        <p14:creationId xmlns:p14="http://schemas.microsoft.com/office/powerpoint/2010/main" val="749443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003"/>
                                        </p:tgtEl>
                                        <p:attrNameLst>
                                          <p:attrName>style.visibility</p:attrName>
                                        </p:attrNameLst>
                                      </p:cBhvr>
                                      <p:to>
                                        <p:strVal val="visible"/>
                                      </p:to>
                                    </p:set>
                                    <p:anim calcmode="lin" valueType="num">
                                      <p:cBhvr additive="base">
                                        <p:cTn id="7" dur="500" fill="hold"/>
                                        <p:tgtEl>
                                          <p:spTgt spid="212003"/>
                                        </p:tgtEl>
                                        <p:attrNameLst>
                                          <p:attrName>ppt_x</p:attrName>
                                        </p:attrNameLst>
                                      </p:cBhvr>
                                      <p:tavLst>
                                        <p:tav tm="0">
                                          <p:val>
                                            <p:strVal val="#ppt_x"/>
                                          </p:val>
                                        </p:tav>
                                        <p:tav tm="100000">
                                          <p:val>
                                            <p:strVal val="#ppt_x"/>
                                          </p:val>
                                        </p:tav>
                                      </p:tavLst>
                                    </p:anim>
                                    <p:anim calcmode="lin" valueType="num">
                                      <p:cBhvr additive="base">
                                        <p:cTn id="8" dur="500" fill="hold"/>
                                        <p:tgtEl>
                                          <p:spTgt spid="2120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2004"/>
                                        </p:tgtEl>
                                        <p:attrNameLst>
                                          <p:attrName>style.visibility</p:attrName>
                                        </p:attrNameLst>
                                      </p:cBhvr>
                                      <p:to>
                                        <p:strVal val="visible"/>
                                      </p:to>
                                    </p:set>
                                    <p:anim calcmode="lin" valueType="num">
                                      <p:cBhvr additive="base">
                                        <p:cTn id="11" dur="500" fill="hold"/>
                                        <p:tgtEl>
                                          <p:spTgt spid="212004"/>
                                        </p:tgtEl>
                                        <p:attrNameLst>
                                          <p:attrName>ppt_x</p:attrName>
                                        </p:attrNameLst>
                                      </p:cBhvr>
                                      <p:tavLst>
                                        <p:tav tm="0">
                                          <p:val>
                                            <p:strVal val="#ppt_x"/>
                                          </p:val>
                                        </p:tav>
                                        <p:tav tm="100000">
                                          <p:val>
                                            <p:strVal val="#ppt_x"/>
                                          </p:val>
                                        </p:tav>
                                      </p:tavLst>
                                    </p:anim>
                                    <p:anim calcmode="lin" valueType="num">
                                      <p:cBhvr additive="base">
                                        <p:cTn id="12" dur="500" fill="hold"/>
                                        <p:tgtEl>
                                          <p:spTgt spid="2120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6066"/>
                                        </p:tgtEl>
                                        <p:attrNameLst>
                                          <p:attrName>style.visibility</p:attrName>
                                        </p:attrNameLst>
                                      </p:cBhvr>
                                      <p:to>
                                        <p:strVal val="visible"/>
                                      </p:to>
                                    </p:set>
                                    <p:anim calcmode="lin" valueType="num">
                                      <p:cBhvr additive="base">
                                        <p:cTn id="17" dur="500" fill="hold"/>
                                        <p:tgtEl>
                                          <p:spTgt spid="216066"/>
                                        </p:tgtEl>
                                        <p:attrNameLst>
                                          <p:attrName>ppt_x</p:attrName>
                                        </p:attrNameLst>
                                      </p:cBhvr>
                                      <p:tavLst>
                                        <p:tav tm="0">
                                          <p:val>
                                            <p:strVal val="#ppt_x"/>
                                          </p:val>
                                        </p:tav>
                                        <p:tav tm="100000">
                                          <p:val>
                                            <p:strVal val="#ppt_x"/>
                                          </p:val>
                                        </p:tav>
                                      </p:tavLst>
                                    </p:anim>
                                    <p:anim calcmode="lin" valueType="num">
                                      <p:cBhvr additive="base">
                                        <p:cTn id="18" dur="500" fill="hold"/>
                                        <p:tgtEl>
                                          <p:spTgt spid="21606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2003" grpId="0"/>
      <p:bldP spid="212004" grpId="0"/>
      <p:bldP spid="2"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13"/>
          <p:cNvSpPr txBox="1">
            <a:spLocks noChangeArrowheads="1"/>
          </p:cNvSpPr>
          <p:nvPr/>
        </p:nvSpPr>
        <p:spPr bwMode="auto">
          <a:xfrm>
            <a:off x="1349375" y="4484688"/>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7106" name="文字方塊 10"/>
          <p:cNvSpPr txBox="1">
            <a:spLocks noChangeArrowheads="1"/>
          </p:cNvSpPr>
          <p:nvPr/>
        </p:nvSpPr>
        <p:spPr bwMode="auto">
          <a:xfrm>
            <a:off x="1085851" y="714695"/>
            <a:ext cx="708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如此，這個弱作用的圖與兩個電子交換光子的電磁散射就非常類似：</a:t>
            </a:r>
          </a:p>
        </p:txBody>
      </p:sp>
      <p:pic>
        <p:nvPicPr>
          <p:cNvPr id="217107" name="Picture 4" descr="4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688" y="2541588"/>
            <a:ext cx="2814637"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8" name="文字方塊 18"/>
          <p:cNvSpPr txBox="1">
            <a:spLocks noChangeArrowheads="1"/>
          </p:cNvSpPr>
          <p:nvPr/>
        </p:nvSpPr>
        <p:spPr bwMode="auto">
          <a:xfrm>
            <a:off x="2157267" y="5678381"/>
            <a:ext cx="488170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弱交互作用的媒介粒子</a:t>
            </a:r>
            <a:r>
              <a:rPr lang="en-US" altLang="zh-TW" sz="1800" i="1" dirty="0">
                <a:solidFill>
                  <a:srgbClr val="FF0000"/>
                </a:solidFill>
                <a:cs typeface="Times New Roman" pitchFamily="18" charset="0"/>
              </a:rPr>
              <a:t>W</a:t>
            </a:r>
            <a:r>
              <a:rPr lang="en-US" altLang="zh-TW" sz="1800" baseline="30000" dirty="0">
                <a:solidFill>
                  <a:srgbClr val="FF0000"/>
                </a:solidFill>
                <a:latin typeface="Tahoma" pitchFamily="34" charset="0"/>
                <a:cs typeface="Times New Roman" pitchFamily="18" charset="0"/>
              </a:rPr>
              <a:t>±</a:t>
            </a:r>
            <a:r>
              <a:rPr lang="zh-TW" altLang="en-US" sz="1800" dirty="0">
                <a:solidFill>
                  <a:srgbClr val="FF0000"/>
                </a:solidFill>
                <a:latin typeface="Tahoma" pitchFamily="34" charset="0"/>
                <a:cs typeface="Times New Roman" pitchFamily="18" charset="0"/>
              </a:rPr>
              <a:t> 就扮演光子的角色</a:t>
            </a:r>
            <a:r>
              <a:rPr lang="en-US" altLang="zh-TW" sz="1800" dirty="0">
                <a:solidFill>
                  <a:srgbClr val="FF0000"/>
                </a:solidFill>
                <a:latin typeface="Tahoma" pitchFamily="34" charset="0"/>
                <a:cs typeface="Times New Roman" pitchFamily="18" charset="0"/>
              </a:rPr>
              <a:t> </a:t>
            </a:r>
            <a:endParaRPr lang="zh-TW" altLang="en-US" sz="1800" dirty="0">
              <a:solidFill>
                <a:srgbClr val="FF0000"/>
              </a:solidFill>
              <a:latin typeface="Tahoma" pitchFamily="34" charset="0"/>
              <a:cs typeface="Times New Roman" pitchFamily="18" charset="0"/>
            </a:endParaRPr>
          </a:p>
        </p:txBody>
      </p:sp>
      <p:sp>
        <p:nvSpPr>
          <p:cNvPr id="21710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01146B0-67FC-4167-BFC3-CD824F323354}" type="slidenum">
              <a:rPr kumimoji="0" lang="zh-TW" altLang="en-US" sz="1400">
                <a:latin typeface="Tahoma" pitchFamily="34" charset="0"/>
              </a:rPr>
              <a:pPr eaLnBrk="1" hangingPunct="1">
                <a:spcBef>
                  <a:spcPct val="0"/>
                </a:spcBef>
                <a:buClrTx/>
                <a:buSzTx/>
                <a:buFontTx/>
                <a:buNone/>
              </a:pPr>
              <a:t>71</a:t>
            </a:fld>
            <a:endParaRPr kumimoji="0" lang="en-US" altLang="zh-TW" sz="1400">
              <a:latin typeface="Tahoma" pitchFamily="34" charset="0"/>
            </a:endParaRPr>
          </a:p>
        </p:txBody>
      </p:sp>
      <p:sp>
        <p:nvSpPr>
          <p:cNvPr id="23" name="矩形 22"/>
          <p:cNvSpPr/>
          <p:nvPr/>
        </p:nvSpPr>
        <p:spPr>
          <a:xfrm>
            <a:off x="1196576" y="1299091"/>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Line 15"/>
          <p:cNvSpPr>
            <a:spLocks noChangeShapeType="1"/>
          </p:cNvSpPr>
          <p:nvPr/>
        </p:nvSpPr>
        <p:spPr bwMode="auto">
          <a:xfrm flipV="1">
            <a:off x="1458513" y="4347091"/>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5" name="Line 17"/>
          <p:cNvSpPr>
            <a:spLocks noChangeShapeType="1"/>
          </p:cNvSpPr>
          <p:nvPr/>
        </p:nvSpPr>
        <p:spPr bwMode="auto">
          <a:xfrm flipV="1">
            <a:off x="1722038" y="3694628"/>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18"/>
          <p:cNvSpPr>
            <a:spLocks noChangeShapeType="1"/>
          </p:cNvSpPr>
          <p:nvPr/>
        </p:nvSpPr>
        <p:spPr bwMode="auto">
          <a:xfrm flipV="1">
            <a:off x="1850626" y="3680341"/>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9"/>
          <p:cNvSpPr>
            <a:spLocks noChangeShapeType="1"/>
          </p:cNvSpPr>
          <p:nvPr/>
        </p:nvSpPr>
        <p:spPr bwMode="auto">
          <a:xfrm flipH="1" flipV="1">
            <a:off x="1722038" y="2645644"/>
            <a:ext cx="142875" cy="10489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 name="Line 20"/>
          <p:cNvSpPr>
            <a:spLocks noChangeShapeType="1"/>
          </p:cNvSpPr>
          <p:nvPr/>
        </p:nvSpPr>
        <p:spPr bwMode="auto">
          <a:xfrm flipH="1" flipV="1">
            <a:off x="1590675" y="1767403"/>
            <a:ext cx="142875"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21"/>
          <p:cNvSpPr>
            <a:spLocks noChangeShapeType="1"/>
          </p:cNvSpPr>
          <p:nvPr/>
        </p:nvSpPr>
        <p:spPr bwMode="auto">
          <a:xfrm flipV="1">
            <a:off x="3673471" y="2645644"/>
            <a:ext cx="108346" cy="10188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0" name="Line 22"/>
          <p:cNvSpPr>
            <a:spLocks noChangeShapeType="1"/>
          </p:cNvSpPr>
          <p:nvPr/>
        </p:nvSpPr>
        <p:spPr bwMode="auto">
          <a:xfrm flipV="1">
            <a:off x="3781818" y="1705846"/>
            <a:ext cx="88107" cy="9397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23"/>
          <p:cNvSpPr>
            <a:spLocks noChangeShapeType="1"/>
          </p:cNvSpPr>
          <p:nvPr/>
        </p:nvSpPr>
        <p:spPr bwMode="auto">
          <a:xfrm flipH="1" flipV="1">
            <a:off x="3919138" y="4442341"/>
            <a:ext cx="274638" cy="855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24"/>
          <p:cNvSpPr>
            <a:spLocks noChangeShapeType="1"/>
          </p:cNvSpPr>
          <p:nvPr/>
        </p:nvSpPr>
        <p:spPr bwMode="auto">
          <a:xfrm flipH="1" flipV="1">
            <a:off x="3666726" y="3667641"/>
            <a:ext cx="266700" cy="817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33" name="Text Box 25"/>
              <p:cNvSpPr txBox="1">
                <a:spLocks noChangeArrowheads="1"/>
              </p:cNvSpPr>
              <p:nvPr/>
            </p:nvSpPr>
            <p:spPr bwMode="auto">
              <a:xfrm>
                <a:off x="1647426" y="4985266"/>
                <a:ext cx="334962"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33" name="Text Box 25"/>
              <p:cNvSpPr txBox="1">
                <a:spLocks noRot="1" noChangeAspect="1" noMove="1" noResize="1" noEditPoints="1" noAdjustHandles="1" noChangeArrowheads="1" noChangeShapeType="1" noTextEdit="1"/>
              </p:cNvSpPr>
              <p:nvPr/>
            </p:nvSpPr>
            <p:spPr bwMode="auto">
              <a:xfrm>
                <a:off x="1647426" y="4985266"/>
                <a:ext cx="334962" cy="366712"/>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Text Box 26"/>
              <p:cNvSpPr txBox="1">
                <a:spLocks noChangeArrowheads="1"/>
              </p:cNvSpPr>
              <p:nvPr/>
            </p:nvSpPr>
            <p:spPr bwMode="auto">
              <a:xfrm>
                <a:off x="1380331" y="1389349"/>
                <a:ext cx="420687"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34" name="Text Box 26"/>
              <p:cNvSpPr txBox="1">
                <a:spLocks noRot="1" noChangeAspect="1" noMove="1" noResize="1" noEditPoints="1" noAdjustHandles="1" noChangeArrowheads="1" noChangeShapeType="1" noTextEdit="1"/>
              </p:cNvSpPr>
              <p:nvPr/>
            </p:nvSpPr>
            <p:spPr bwMode="auto">
              <a:xfrm>
                <a:off x="1380331" y="1389349"/>
                <a:ext cx="420687" cy="366712"/>
              </a:xfrm>
              <a:prstGeom prst="rect">
                <a:avLst/>
              </a:prstGeom>
              <a:blipFill rotWithShape="1">
                <a:blip r:embed="rId4"/>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Text Box 27"/>
              <p:cNvSpPr txBox="1">
                <a:spLocks noChangeArrowheads="1"/>
              </p:cNvSpPr>
              <p:nvPr/>
            </p:nvSpPr>
            <p:spPr bwMode="auto">
              <a:xfrm>
                <a:off x="3679426" y="1425052"/>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35" name="Text Box 27"/>
              <p:cNvSpPr txBox="1">
                <a:spLocks noRot="1" noChangeAspect="1" noMove="1" noResize="1" noEditPoints="1" noAdjustHandles="1" noChangeArrowheads="1" noChangeShapeType="1" noTextEdit="1"/>
              </p:cNvSpPr>
              <p:nvPr/>
            </p:nvSpPr>
            <p:spPr bwMode="auto">
              <a:xfrm>
                <a:off x="3679426" y="1425052"/>
                <a:ext cx="450850" cy="36671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Text Box 28"/>
              <p:cNvSpPr txBox="1">
                <a:spLocks noChangeArrowheads="1"/>
              </p:cNvSpPr>
              <p:nvPr/>
            </p:nvSpPr>
            <p:spPr bwMode="auto">
              <a:xfrm>
                <a:off x="3679426" y="4783653"/>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36" name="Text Box 28"/>
              <p:cNvSpPr txBox="1">
                <a:spLocks noRot="1" noChangeAspect="1" noMove="1" noResize="1" noEditPoints="1" noAdjustHandles="1" noChangeArrowheads="1" noChangeShapeType="1" noTextEdit="1"/>
              </p:cNvSpPr>
              <p:nvPr/>
            </p:nvSpPr>
            <p:spPr bwMode="auto">
              <a:xfrm>
                <a:off x="3679426" y="4783653"/>
                <a:ext cx="434975" cy="366713"/>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37" name="直線單箭頭接點 36"/>
          <p:cNvCxnSpPr/>
          <p:nvPr/>
        </p:nvCxnSpPr>
        <p:spPr>
          <a:xfrm flipV="1">
            <a:off x="2336358" y="3836084"/>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flipV="1">
            <a:off x="3693712" y="4425566"/>
            <a:ext cx="176213" cy="444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矩形 19"/>
              <p:cNvSpPr>
                <a:spLocks noChangeArrowheads="1"/>
              </p:cNvSpPr>
              <p:nvPr/>
            </p:nvSpPr>
            <p:spPr bwMode="auto">
              <a:xfrm>
                <a:off x="2461058" y="3891756"/>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39" name="矩形 19"/>
              <p:cNvSpPr>
                <a:spLocks noRot="1" noChangeAspect="1" noMove="1" noResize="1" noEditPoints="1" noAdjustHandles="1" noChangeArrowheads="1" noChangeShapeType="1" noTextEdit="1"/>
              </p:cNvSpPr>
              <p:nvPr/>
            </p:nvSpPr>
            <p:spPr bwMode="auto">
              <a:xfrm>
                <a:off x="2461058" y="3891756"/>
                <a:ext cx="622222"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444069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http://na47sun05.cern.ch/target/smodel/neutrondecay.gif"/>
          <p:cNvPicPr>
            <a:picLocks noChangeAspect="1" noChangeArrowheads="1"/>
          </p:cNvPicPr>
          <p:nvPr/>
        </p:nvPicPr>
        <p:blipFill>
          <a:blip r:embed="rId2">
            <a:extLst>
              <a:ext uri="{28A0092B-C50C-407E-A947-70E740481C1C}">
                <a14:useLocalDpi xmlns:a14="http://schemas.microsoft.com/office/drawing/2010/main" val="0"/>
              </a:ext>
            </a:extLst>
          </a:blip>
          <a:srcRect b="22740"/>
          <a:stretch>
            <a:fillRect/>
          </a:stretch>
        </p:blipFill>
        <p:spPr bwMode="auto">
          <a:xfrm>
            <a:off x="3092450" y="4060825"/>
            <a:ext cx="284956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 descr="PLO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b="12711"/>
          <a:stretch>
            <a:fillRect/>
          </a:stretch>
        </p:blipFill>
        <p:spPr bwMode="auto">
          <a:xfrm>
            <a:off x="2928938" y="1527175"/>
            <a:ext cx="324643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文字方塊 4"/>
          <p:cNvSpPr txBox="1">
            <a:spLocks noChangeArrowheads="1"/>
          </p:cNvSpPr>
          <p:nvPr/>
        </p:nvSpPr>
        <p:spPr bwMode="auto">
          <a:xfrm>
            <a:off x="1501775" y="544513"/>
            <a:ext cx="6748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defRPr/>
            </a:pPr>
            <a:r>
              <a:rPr lang="zh-TW" altLang="en-US" dirty="0"/>
              <a:t>質子中子都是由夸克組成，差別在一個</a:t>
            </a:r>
            <a:r>
              <a:rPr lang="en-US" altLang="zh-TW" dirty="0"/>
              <a:t> </a:t>
            </a:r>
            <a:r>
              <a:rPr lang="en-US" altLang="zh-TW" i="1" dirty="0">
                <a:latin typeface="+mn-lt"/>
              </a:rPr>
              <a:t>d </a:t>
            </a:r>
            <a:r>
              <a:rPr lang="zh-TW" altLang="en-US" dirty="0"/>
              <a:t>夸克換成了</a:t>
            </a:r>
            <a:r>
              <a:rPr lang="en-US" altLang="zh-TW" dirty="0"/>
              <a:t> </a:t>
            </a:r>
            <a:r>
              <a:rPr lang="en-US" altLang="zh-TW" i="1" dirty="0">
                <a:latin typeface="+mn-lt"/>
              </a:rPr>
              <a:t>u</a:t>
            </a:r>
            <a:r>
              <a:rPr lang="en-US" altLang="zh-TW" dirty="0"/>
              <a:t> </a:t>
            </a:r>
            <a:r>
              <a:rPr lang="zh-TW" altLang="en-US" dirty="0"/>
              <a:t>夸克，</a:t>
            </a:r>
          </a:p>
        </p:txBody>
      </p:sp>
      <p:sp>
        <p:nvSpPr>
          <p:cNvPr id="223238" name="矩形 1"/>
          <p:cNvSpPr>
            <a:spLocks noChangeArrowheads="1"/>
          </p:cNvSpPr>
          <p:nvPr/>
        </p:nvSpPr>
        <p:spPr bwMode="auto">
          <a:xfrm>
            <a:off x="1539875" y="1025525"/>
            <a:ext cx="604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因此</a:t>
            </a:r>
            <a:r>
              <a:rPr lang="en-US" altLang="zh-TW" sz="1800" i="1">
                <a:cs typeface="Times New Roman" pitchFamily="18" charset="0"/>
              </a:rPr>
              <a:t> </a:t>
            </a:r>
            <a:r>
              <a:rPr lang="el-GR" altLang="zh-TW" sz="1800" i="1">
                <a:cs typeface="Times New Roman" pitchFamily="18" charset="0"/>
              </a:rPr>
              <a:t>β</a:t>
            </a:r>
            <a:r>
              <a:rPr lang="en-US" altLang="zh-TW" sz="1800" i="1">
                <a:cs typeface="Times New Roman" pitchFamily="18" charset="0"/>
              </a:rPr>
              <a:t> </a:t>
            </a:r>
            <a:r>
              <a:rPr lang="zh-TW" altLang="en-US" sz="1800">
                <a:latin typeface="Tahoma" pitchFamily="34" charset="0"/>
                <a:cs typeface="Times New Roman" pitchFamily="18" charset="0"/>
              </a:rPr>
              <a:t>衰變應該看成是</a:t>
            </a:r>
            <a:r>
              <a:rPr lang="en-US" altLang="zh-TW" sz="1800">
                <a:latin typeface="Tahoma" pitchFamily="34" charset="0"/>
                <a:cs typeface="Times New Roman" pitchFamily="18" charset="0"/>
              </a:rPr>
              <a:t> </a:t>
            </a:r>
            <a:r>
              <a:rPr lang="en-US" altLang="zh-TW" sz="1800" i="1">
                <a:cs typeface="Times New Roman" pitchFamily="18" charset="0"/>
              </a:rPr>
              <a:t>d</a:t>
            </a:r>
            <a:r>
              <a:rPr lang="en-US" altLang="zh-TW" sz="1800" i="1">
                <a:latin typeface="Tahoma" pitchFamily="34" charset="0"/>
                <a:cs typeface="Times New Roman" pitchFamily="18" charset="0"/>
              </a:rPr>
              <a:t> </a:t>
            </a:r>
            <a:r>
              <a:rPr lang="zh-TW" altLang="en-US" sz="1800">
                <a:latin typeface="Tahoma" pitchFamily="34" charset="0"/>
                <a:cs typeface="Times New Roman" pitchFamily="18" charset="0"/>
              </a:rPr>
              <a:t>夸克換成了</a:t>
            </a:r>
            <a:r>
              <a:rPr lang="en-US" altLang="zh-TW" sz="1800">
                <a:latin typeface="Tahoma" pitchFamily="34" charset="0"/>
                <a:cs typeface="Times New Roman" pitchFamily="18" charset="0"/>
              </a:rPr>
              <a:t> </a:t>
            </a:r>
            <a:r>
              <a:rPr lang="en-US" altLang="zh-TW" sz="1800" i="1">
                <a:cs typeface="Times New Roman" pitchFamily="18" charset="0"/>
              </a:rPr>
              <a:t>u</a:t>
            </a:r>
            <a:r>
              <a:rPr lang="en-US" altLang="zh-TW" sz="1800">
                <a:latin typeface="Tahoma" pitchFamily="34" charset="0"/>
                <a:cs typeface="Times New Roman" pitchFamily="18" charset="0"/>
              </a:rPr>
              <a:t> </a:t>
            </a:r>
            <a:r>
              <a:rPr lang="zh-TW" altLang="en-US" sz="1800">
                <a:latin typeface="Tahoma" pitchFamily="34" charset="0"/>
                <a:cs typeface="Times New Roman" pitchFamily="18" charset="0"/>
              </a:rPr>
              <a:t>夸克的衰變：</a:t>
            </a:r>
          </a:p>
        </p:txBody>
      </p:sp>
      <p:sp>
        <p:nvSpPr>
          <p:cNvPr id="22323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D00FA90-DA09-43FB-925E-C615A74466C8}" type="slidenum">
              <a:rPr kumimoji="0" lang="zh-TW" altLang="en-US" sz="1400">
                <a:latin typeface="Tahoma" pitchFamily="34" charset="0"/>
              </a:rPr>
              <a:pPr eaLnBrk="1" hangingPunct="1">
                <a:spcBef>
                  <a:spcPct val="0"/>
                </a:spcBef>
                <a:buClrTx/>
                <a:buSzTx/>
                <a:buFontTx/>
                <a:buNone/>
              </a:pPr>
              <a:t>72</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7887D920-6C4D-4641-9537-D55B689F7750}"/>
                  </a:ext>
                </a:extLst>
              </p:cNvPr>
              <p:cNvSpPr txBox="1"/>
              <p:nvPr/>
            </p:nvSpPr>
            <p:spPr>
              <a:xfrm>
                <a:off x="3092450" y="5966639"/>
                <a:ext cx="168167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𝑑</m:t>
                      </m:r>
                      <m:r>
                        <a:rPr kumimoji="1" lang="en-US" altLang="zh-TW"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𝑢</m:t>
                      </m:r>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8" name="文字方塊 7">
                <a:extLst>
                  <a:ext uri="{FF2B5EF4-FFF2-40B4-BE49-F238E27FC236}">
                    <a16:creationId xmlns:a16="http://schemas.microsoft.com/office/drawing/2014/main" id="{7887D920-6C4D-4641-9537-D55B689F7750}"/>
                  </a:ext>
                </a:extLst>
              </p:cNvPr>
              <p:cNvSpPr txBox="1">
                <a:spLocks noRot="1" noChangeAspect="1" noMove="1" noResize="1" noEditPoints="1" noAdjustHandles="1" noChangeArrowheads="1" noChangeShapeType="1" noTextEdit="1"/>
              </p:cNvSpPr>
              <p:nvPr/>
            </p:nvSpPr>
            <p:spPr>
              <a:xfrm>
                <a:off x="3092450" y="5966639"/>
                <a:ext cx="1681679" cy="276999"/>
              </a:xfrm>
              <a:prstGeom prst="rect">
                <a:avLst/>
              </a:prstGeom>
              <a:blipFill>
                <a:blip r:embed="rId5"/>
                <a:stretch>
                  <a:fillRect l="-3008" b="-4348"/>
                </a:stretch>
              </a:blipFill>
            </p:spPr>
            <p:txBody>
              <a:bodyPr/>
              <a:lstStyle/>
              <a:p>
                <a:r>
                  <a:rPr lang="zh-TW" altLang="en-US">
                    <a:noFill/>
                  </a:rPr>
                  <a:t> </a:t>
                </a:r>
              </a:p>
            </p:txBody>
          </p:sp>
        </mc:Fallback>
      </mc:AlternateContent>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http://pdg.web.cern.ch/pdg/particleadventure/frameless/images/np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609725"/>
            <a:ext cx="45339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6" descr="http://pdg.web.cern.ch/pdg/particleadventure/frameless/images/np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422650"/>
            <a:ext cx="39052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A4946EE-BA4D-4C34-B6F5-B5FC41E71A3F}" type="slidenum">
              <a:rPr kumimoji="0" lang="zh-TW" altLang="en-US" sz="1400">
                <a:latin typeface="Tahoma" pitchFamily="34" charset="0"/>
              </a:rPr>
              <a:pPr eaLnBrk="1" hangingPunct="1">
                <a:spcBef>
                  <a:spcPct val="0"/>
                </a:spcBef>
                <a:buClrTx/>
                <a:buSzTx/>
                <a:buFontTx/>
                <a:buNone/>
              </a:pPr>
              <a:t>73</a:t>
            </a:fld>
            <a:endParaRPr kumimoji="0" lang="en-US" altLang="zh-TW" sz="1400">
              <a:latin typeface="Tahoma"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8CAF03D-EEBE-4324-90F4-3B5F99EEAAF2}" type="slidenum">
              <a:rPr kumimoji="0" lang="zh-TW" altLang="en-US" sz="1400">
                <a:latin typeface="Tahoma" pitchFamily="34" charset="0"/>
              </a:rPr>
              <a:pPr eaLnBrk="1" hangingPunct="1">
                <a:spcBef>
                  <a:spcPct val="0"/>
                </a:spcBef>
                <a:buClrTx/>
                <a:buSzTx/>
                <a:buFontTx/>
                <a:buNone/>
              </a:pPr>
              <a:t>74</a:t>
            </a:fld>
            <a:endParaRPr kumimoji="0" lang="en-US" altLang="zh-TW" sz="1400">
              <a:latin typeface="Tahoma" pitchFamily="34" charset="0"/>
            </a:endParaRPr>
          </a:p>
        </p:txBody>
      </p:sp>
      <p:cxnSp>
        <p:nvCxnSpPr>
          <p:cNvPr id="3" name="直線箭頭接點 2"/>
          <p:cNvCxnSpPr>
            <a:cxnSpLocks noChangeShapeType="1"/>
          </p:cNvCxnSpPr>
          <p:nvPr/>
        </p:nvCxnSpPr>
        <p:spPr bwMode="auto">
          <a:xfrm>
            <a:off x="4130675" y="3398838"/>
            <a:ext cx="681038"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矩形 51"/>
          <p:cNvSpPr/>
          <p:nvPr/>
        </p:nvSpPr>
        <p:spPr>
          <a:xfrm>
            <a:off x="1084262" y="1364114"/>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53" name="Line 15"/>
          <p:cNvSpPr>
            <a:spLocks noChangeShapeType="1"/>
          </p:cNvSpPr>
          <p:nvPr/>
        </p:nvSpPr>
        <p:spPr bwMode="auto">
          <a:xfrm flipV="1">
            <a:off x="1277937" y="4310514"/>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4" name="Line 17"/>
          <p:cNvSpPr>
            <a:spLocks noChangeShapeType="1"/>
          </p:cNvSpPr>
          <p:nvPr/>
        </p:nvSpPr>
        <p:spPr bwMode="auto">
          <a:xfrm flipV="1">
            <a:off x="1533525" y="3634239"/>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5" name="Line 18"/>
          <p:cNvSpPr>
            <a:spLocks noChangeShapeType="1"/>
          </p:cNvSpPr>
          <p:nvPr/>
        </p:nvSpPr>
        <p:spPr bwMode="auto">
          <a:xfrm>
            <a:off x="1731962" y="3627889"/>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6" name="Line 19"/>
          <p:cNvSpPr>
            <a:spLocks noChangeShapeType="1"/>
          </p:cNvSpPr>
          <p:nvPr/>
        </p:nvSpPr>
        <p:spPr bwMode="auto">
          <a:xfrm flipV="1">
            <a:off x="1739900" y="2710314"/>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7" name="Line 20"/>
          <p:cNvSpPr>
            <a:spLocks noChangeShapeType="1"/>
          </p:cNvSpPr>
          <p:nvPr/>
        </p:nvSpPr>
        <p:spPr bwMode="auto">
          <a:xfrm flipV="1">
            <a:off x="1768475" y="1797501"/>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8" name="Line 21"/>
          <p:cNvSpPr>
            <a:spLocks noChangeShapeType="1"/>
          </p:cNvSpPr>
          <p:nvPr/>
        </p:nvSpPr>
        <p:spPr bwMode="auto">
          <a:xfrm flipH="1" flipV="1">
            <a:off x="2466975" y="2592045"/>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9" name="Line 22"/>
          <p:cNvSpPr>
            <a:spLocks noChangeShapeType="1"/>
          </p:cNvSpPr>
          <p:nvPr/>
        </p:nvSpPr>
        <p:spPr bwMode="auto">
          <a:xfrm flipH="1" flipV="1">
            <a:off x="2231231" y="1792740"/>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0" name="Line 23"/>
          <p:cNvSpPr>
            <a:spLocks noChangeShapeType="1"/>
          </p:cNvSpPr>
          <p:nvPr/>
        </p:nvSpPr>
        <p:spPr bwMode="auto">
          <a:xfrm flipH="1">
            <a:off x="3033712" y="1840363"/>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1" name="Line 24"/>
          <p:cNvSpPr>
            <a:spLocks noChangeShapeType="1"/>
          </p:cNvSpPr>
          <p:nvPr/>
        </p:nvSpPr>
        <p:spPr bwMode="auto">
          <a:xfrm flipV="1">
            <a:off x="2752725" y="2681341"/>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62" name="Text Box 25"/>
              <p:cNvSpPr txBox="1">
                <a:spLocks noChangeArrowheads="1"/>
              </p:cNvSpPr>
              <p:nvPr/>
            </p:nvSpPr>
            <p:spPr bwMode="auto">
              <a:xfrm>
                <a:off x="1425575" y="4897889"/>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62" name="Text Box 25"/>
              <p:cNvSpPr txBox="1">
                <a:spLocks noRot="1" noChangeAspect="1" noMove="1" noResize="1" noEditPoints="1" noAdjustHandles="1" noChangeArrowheads="1" noChangeShapeType="1" noTextEdit="1"/>
              </p:cNvSpPr>
              <p:nvPr/>
            </p:nvSpPr>
            <p:spPr bwMode="auto">
              <a:xfrm>
                <a:off x="1425575" y="4897889"/>
                <a:ext cx="334962" cy="366713"/>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3" name="Text Box 26"/>
              <p:cNvSpPr txBox="1">
                <a:spLocks noChangeArrowheads="1"/>
              </p:cNvSpPr>
              <p:nvPr/>
            </p:nvSpPr>
            <p:spPr bwMode="auto">
              <a:xfrm>
                <a:off x="1611312" y="1389514"/>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63" name="Text Box 26"/>
              <p:cNvSpPr txBox="1">
                <a:spLocks noRot="1" noChangeAspect="1" noMove="1" noResize="1" noEditPoints="1" noAdjustHandles="1" noChangeArrowheads="1" noChangeShapeType="1" noTextEdit="1"/>
              </p:cNvSpPr>
              <p:nvPr/>
            </p:nvSpPr>
            <p:spPr bwMode="auto">
              <a:xfrm>
                <a:off x="1611312" y="1389514"/>
                <a:ext cx="420688" cy="366713"/>
              </a:xfrm>
              <a:prstGeom prst="rect">
                <a:avLst/>
              </a:prstGeom>
              <a:blipFill rotWithShape="1">
                <a:blip r:embed="rId3"/>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Text Box 27"/>
              <p:cNvSpPr txBox="1">
                <a:spLocks noChangeArrowheads="1"/>
              </p:cNvSpPr>
              <p:nvPr/>
            </p:nvSpPr>
            <p:spPr bwMode="auto">
              <a:xfrm>
                <a:off x="2103437" y="1391102"/>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64" name="Text Box 27"/>
              <p:cNvSpPr txBox="1">
                <a:spLocks noRot="1" noChangeAspect="1" noMove="1" noResize="1" noEditPoints="1" noAdjustHandles="1" noChangeArrowheads="1" noChangeShapeType="1" noTextEdit="1"/>
              </p:cNvSpPr>
              <p:nvPr/>
            </p:nvSpPr>
            <p:spPr bwMode="auto">
              <a:xfrm>
                <a:off x="2103437" y="1391102"/>
                <a:ext cx="450850" cy="366712"/>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矩形 19"/>
              <p:cNvSpPr>
                <a:spLocks noChangeArrowheads="1"/>
              </p:cNvSpPr>
              <p:nvPr/>
            </p:nvSpPr>
            <p:spPr bwMode="auto">
              <a:xfrm>
                <a:off x="2017712" y="3677102"/>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65" name="矩形 19"/>
              <p:cNvSpPr>
                <a:spLocks noRot="1" noChangeAspect="1" noMove="1" noResize="1" noEditPoints="1" noAdjustHandles="1" noChangeArrowheads="1" noChangeShapeType="1" noTextEdit="1"/>
              </p:cNvSpPr>
              <p:nvPr/>
            </p:nvSpPr>
            <p:spPr bwMode="auto">
              <a:xfrm>
                <a:off x="2017712" y="3677102"/>
                <a:ext cx="622222" cy="36933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66" name="直線單箭頭接點 65"/>
          <p:cNvCxnSpPr/>
          <p:nvPr/>
        </p:nvCxnSpPr>
        <p:spPr>
          <a:xfrm flipV="1">
            <a:off x="1931965" y="4046989"/>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 Box 28"/>
              <p:cNvSpPr txBox="1">
                <a:spLocks noChangeArrowheads="1"/>
              </p:cNvSpPr>
              <p:nvPr/>
            </p:nvSpPr>
            <p:spPr bwMode="auto">
              <a:xfrm>
                <a:off x="3063874" y="1391102"/>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67" name="Text Box 28"/>
              <p:cNvSpPr txBox="1">
                <a:spLocks noRot="1" noChangeAspect="1" noMove="1" noResize="1" noEditPoints="1" noAdjustHandles="1" noChangeArrowheads="1" noChangeShapeType="1" noTextEdit="1"/>
              </p:cNvSpPr>
              <p:nvPr/>
            </p:nvSpPr>
            <p:spPr bwMode="auto">
              <a:xfrm>
                <a:off x="3063874" y="1391102"/>
                <a:ext cx="434975" cy="369332"/>
              </a:xfrm>
              <a:prstGeom prst="rect">
                <a:avLst/>
              </a:prstGeom>
              <a:blipFill rotWithShape="1">
                <a:blip r:embed="rId6"/>
                <a:stretch>
                  <a:fillRect r="-15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4" name="Text Box 4"/>
              <p:cNvSpPr txBox="1">
                <a:spLocks noChangeArrowheads="1"/>
              </p:cNvSpPr>
              <p:nvPr/>
            </p:nvSpPr>
            <p:spPr bwMode="auto">
              <a:xfrm>
                <a:off x="2866230" y="2063592"/>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84" name="Text Box 4"/>
              <p:cNvSpPr txBox="1">
                <a:spLocks noRot="1" noChangeAspect="1" noMove="1" noResize="1" noEditPoints="1" noAdjustHandles="1" noChangeArrowheads="1" noChangeShapeType="1" noTextEdit="1"/>
              </p:cNvSpPr>
              <p:nvPr/>
            </p:nvSpPr>
            <p:spPr bwMode="auto">
              <a:xfrm>
                <a:off x="2866230" y="2063592"/>
                <a:ext cx="249019" cy="349066"/>
              </a:xfrm>
              <a:prstGeom prst="rect">
                <a:avLst/>
              </a:prstGeom>
              <a:blipFill rotWithShape="1">
                <a:blip r:embed="rId7"/>
                <a:stretch>
                  <a:fillRect l="-19512" r="-9756" b="-3509"/>
                </a:stretch>
              </a:blipFill>
              <a:ln w="9525">
                <a:noFill/>
                <a:miter lim="800000"/>
                <a:headEnd/>
                <a:tailEnd/>
              </a:ln>
            </p:spPr>
            <p:txBody>
              <a:bodyPr/>
              <a:lstStyle/>
              <a:p>
                <a:r>
                  <a:rPr lang="zh-TW" altLang="en-US">
                    <a:noFill/>
                  </a:rPr>
                  <a:t> </a:t>
                </a:r>
              </a:p>
            </p:txBody>
          </p:sp>
        </mc:Fallback>
      </mc:AlternateContent>
      <p:sp>
        <p:nvSpPr>
          <p:cNvPr id="85" name="矩形 84"/>
          <p:cNvSpPr/>
          <p:nvPr/>
        </p:nvSpPr>
        <p:spPr>
          <a:xfrm>
            <a:off x="5293518" y="1306909"/>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86" name="Line 15"/>
          <p:cNvSpPr>
            <a:spLocks noChangeShapeType="1"/>
          </p:cNvSpPr>
          <p:nvPr/>
        </p:nvSpPr>
        <p:spPr bwMode="auto">
          <a:xfrm flipV="1">
            <a:off x="5487193" y="4253309"/>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7" name="Line 17"/>
          <p:cNvSpPr>
            <a:spLocks noChangeShapeType="1"/>
          </p:cNvSpPr>
          <p:nvPr/>
        </p:nvSpPr>
        <p:spPr bwMode="auto">
          <a:xfrm flipV="1">
            <a:off x="5742781" y="3577034"/>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8" name="Line 18"/>
          <p:cNvSpPr>
            <a:spLocks noChangeShapeType="1"/>
          </p:cNvSpPr>
          <p:nvPr/>
        </p:nvSpPr>
        <p:spPr bwMode="auto">
          <a:xfrm>
            <a:off x="5941218" y="3570684"/>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9" name="Line 19"/>
          <p:cNvSpPr>
            <a:spLocks noChangeShapeType="1"/>
          </p:cNvSpPr>
          <p:nvPr/>
        </p:nvSpPr>
        <p:spPr bwMode="auto">
          <a:xfrm flipV="1">
            <a:off x="5949156" y="2653109"/>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 name="Line 20"/>
          <p:cNvSpPr>
            <a:spLocks noChangeShapeType="1"/>
          </p:cNvSpPr>
          <p:nvPr/>
        </p:nvSpPr>
        <p:spPr bwMode="auto">
          <a:xfrm flipV="1">
            <a:off x="5977731" y="1740296"/>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1" name="Line 21"/>
          <p:cNvSpPr>
            <a:spLocks noChangeShapeType="1"/>
          </p:cNvSpPr>
          <p:nvPr/>
        </p:nvSpPr>
        <p:spPr bwMode="auto">
          <a:xfrm flipH="1" flipV="1">
            <a:off x="6676231" y="2534840"/>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 name="Line 22"/>
          <p:cNvSpPr>
            <a:spLocks noChangeShapeType="1"/>
          </p:cNvSpPr>
          <p:nvPr/>
        </p:nvSpPr>
        <p:spPr bwMode="auto">
          <a:xfrm flipH="1" flipV="1">
            <a:off x="6440487" y="1735535"/>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3" name="Line 23"/>
          <p:cNvSpPr>
            <a:spLocks noChangeShapeType="1"/>
          </p:cNvSpPr>
          <p:nvPr/>
        </p:nvSpPr>
        <p:spPr bwMode="auto">
          <a:xfrm flipH="1">
            <a:off x="7242968" y="1783158"/>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4" name="Line 24"/>
          <p:cNvSpPr>
            <a:spLocks noChangeShapeType="1"/>
          </p:cNvSpPr>
          <p:nvPr/>
        </p:nvSpPr>
        <p:spPr bwMode="auto">
          <a:xfrm flipV="1">
            <a:off x="6961981" y="2624136"/>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95" name="Text Box 25"/>
              <p:cNvSpPr txBox="1">
                <a:spLocks noChangeArrowheads="1"/>
              </p:cNvSpPr>
              <p:nvPr/>
            </p:nvSpPr>
            <p:spPr bwMode="auto">
              <a:xfrm>
                <a:off x="5634831" y="4840684"/>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𝑑</m:t>
                      </m:r>
                    </m:oMath>
                  </m:oMathPara>
                </a14:m>
                <a:endParaRPr lang="en-US" altLang="zh-TW" sz="1800" dirty="0">
                  <a:latin typeface="Tahoma" pitchFamily="34" charset="0"/>
                </a:endParaRPr>
              </a:p>
            </p:txBody>
          </p:sp>
        </mc:Choice>
        <mc:Fallback xmlns="">
          <p:sp>
            <p:nvSpPr>
              <p:cNvPr id="95" name="Text Box 25"/>
              <p:cNvSpPr txBox="1">
                <a:spLocks noRot="1" noChangeAspect="1" noMove="1" noResize="1" noEditPoints="1" noAdjustHandles="1" noChangeArrowheads="1" noChangeShapeType="1" noTextEdit="1"/>
              </p:cNvSpPr>
              <p:nvPr/>
            </p:nvSpPr>
            <p:spPr bwMode="auto">
              <a:xfrm>
                <a:off x="5634831" y="4840684"/>
                <a:ext cx="334962" cy="369332"/>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6" name="Text Box 26"/>
              <p:cNvSpPr txBox="1">
                <a:spLocks noChangeArrowheads="1"/>
              </p:cNvSpPr>
              <p:nvPr/>
            </p:nvSpPr>
            <p:spPr bwMode="auto">
              <a:xfrm>
                <a:off x="5820568" y="1332309"/>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𝑢</m:t>
                      </m:r>
                    </m:oMath>
                  </m:oMathPara>
                </a14:m>
                <a:endParaRPr lang="en-US" altLang="zh-TW" sz="1800" dirty="0">
                  <a:latin typeface="Tahoma" pitchFamily="34" charset="0"/>
                </a:endParaRPr>
              </a:p>
            </p:txBody>
          </p:sp>
        </mc:Choice>
        <mc:Fallback xmlns="">
          <p:sp>
            <p:nvSpPr>
              <p:cNvPr id="96" name="Text Box 26"/>
              <p:cNvSpPr txBox="1">
                <a:spLocks noRot="1" noChangeAspect="1" noMove="1" noResize="1" noEditPoints="1" noAdjustHandles="1" noChangeArrowheads="1" noChangeShapeType="1" noTextEdit="1"/>
              </p:cNvSpPr>
              <p:nvPr/>
            </p:nvSpPr>
            <p:spPr bwMode="auto">
              <a:xfrm>
                <a:off x="5820568" y="1332309"/>
                <a:ext cx="420688" cy="366713"/>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7" name="Text Box 27"/>
              <p:cNvSpPr txBox="1">
                <a:spLocks noChangeArrowheads="1"/>
              </p:cNvSpPr>
              <p:nvPr/>
            </p:nvSpPr>
            <p:spPr bwMode="auto">
              <a:xfrm>
                <a:off x="6312693" y="1333897"/>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97" name="Text Box 27"/>
              <p:cNvSpPr txBox="1">
                <a:spLocks noRot="1" noChangeAspect="1" noMove="1" noResize="1" noEditPoints="1" noAdjustHandles="1" noChangeArrowheads="1" noChangeShapeType="1" noTextEdit="1"/>
              </p:cNvSpPr>
              <p:nvPr/>
            </p:nvSpPr>
            <p:spPr bwMode="auto">
              <a:xfrm>
                <a:off x="6312693" y="1333897"/>
                <a:ext cx="450850" cy="366712"/>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8" name="矩形 19"/>
              <p:cNvSpPr>
                <a:spLocks noChangeArrowheads="1"/>
              </p:cNvSpPr>
              <p:nvPr/>
            </p:nvSpPr>
            <p:spPr bwMode="auto">
              <a:xfrm>
                <a:off x="6226968" y="3619897"/>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98" name="矩形 19"/>
              <p:cNvSpPr>
                <a:spLocks noRot="1" noChangeAspect="1" noMove="1" noResize="1" noEditPoints="1" noAdjustHandles="1" noChangeArrowheads="1" noChangeShapeType="1" noTextEdit="1"/>
              </p:cNvSpPr>
              <p:nvPr/>
            </p:nvSpPr>
            <p:spPr bwMode="auto">
              <a:xfrm>
                <a:off x="6226968" y="3619897"/>
                <a:ext cx="622222" cy="36933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99" name="直線單箭頭接點 98"/>
          <p:cNvCxnSpPr/>
          <p:nvPr/>
        </p:nvCxnSpPr>
        <p:spPr>
          <a:xfrm flipV="1">
            <a:off x="6141221" y="3989784"/>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 Box 28"/>
              <p:cNvSpPr txBox="1">
                <a:spLocks noChangeArrowheads="1"/>
              </p:cNvSpPr>
              <p:nvPr/>
            </p:nvSpPr>
            <p:spPr bwMode="auto">
              <a:xfrm>
                <a:off x="7273130" y="1333897"/>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100" name="Text Box 28"/>
              <p:cNvSpPr txBox="1">
                <a:spLocks noRot="1" noChangeAspect="1" noMove="1" noResize="1" noEditPoints="1" noAdjustHandles="1" noChangeArrowheads="1" noChangeShapeType="1" noTextEdit="1"/>
              </p:cNvSpPr>
              <p:nvPr/>
            </p:nvSpPr>
            <p:spPr bwMode="auto">
              <a:xfrm>
                <a:off x="7273130" y="1333897"/>
                <a:ext cx="434975" cy="369332"/>
              </a:xfrm>
              <a:prstGeom prst="rect">
                <a:avLst/>
              </a:prstGeom>
              <a:blipFill rotWithShape="1">
                <a:blip r:embed="rId12"/>
                <a:stretch>
                  <a:fillRect r="-169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1" name="Text Box 4"/>
              <p:cNvSpPr txBox="1">
                <a:spLocks noChangeArrowheads="1"/>
              </p:cNvSpPr>
              <p:nvPr/>
            </p:nvSpPr>
            <p:spPr bwMode="auto">
              <a:xfrm>
                <a:off x="7075486" y="2006387"/>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101" name="Text Box 4"/>
              <p:cNvSpPr txBox="1">
                <a:spLocks noRot="1" noChangeAspect="1" noMove="1" noResize="1" noEditPoints="1" noAdjustHandles="1" noChangeArrowheads="1" noChangeShapeType="1" noTextEdit="1"/>
              </p:cNvSpPr>
              <p:nvPr/>
            </p:nvSpPr>
            <p:spPr bwMode="auto">
              <a:xfrm>
                <a:off x="7075486" y="2006387"/>
                <a:ext cx="249019" cy="349066"/>
              </a:xfrm>
              <a:prstGeom prst="rect">
                <a:avLst/>
              </a:prstGeom>
              <a:blipFill rotWithShape="1">
                <a:blip r:embed="rId13"/>
                <a:stretch>
                  <a:fillRect l="-21951" r="-7317" b="-5263"/>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1219" y="632340"/>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68" name="Text Box 13"/>
          <p:cNvSpPr txBox="1">
            <a:spLocks noChangeArrowheads="1"/>
          </p:cNvSpPr>
          <p:nvPr/>
        </p:nvSpPr>
        <p:spPr bwMode="auto">
          <a:xfrm>
            <a:off x="1125706" y="3634303"/>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6069" name="Line 15"/>
          <p:cNvSpPr>
            <a:spLocks noChangeShapeType="1"/>
          </p:cNvSpPr>
          <p:nvPr/>
        </p:nvSpPr>
        <p:spPr bwMode="auto">
          <a:xfrm flipV="1">
            <a:off x="1068556" y="357715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0" name="Line 17"/>
          <p:cNvSpPr>
            <a:spLocks noChangeShapeType="1"/>
          </p:cNvSpPr>
          <p:nvPr/>
        </p:nvSpPr>
        <p:spPr bwMode="auto">
          <a:xfrm flipV="1">
            <a:off x="1306681" y="3027878"/>
            <a:ext cx="142875" cy="668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1" name="Line 18"/>
          <p:cNvSpPr>
            <a:spLocks noChangeShapeType="1"/>
          </p:cNvSpPr>
          <p:nvPr/>
        </p:nvSpPr>
        <p:spPr bwMode="auto">
          <a:xfrm flipV="1">
            <a:off x="1435269" y="3013590"/>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2" name="Line 19"/>
          <p:cNvSpPr>
            <a:spLocks noChangeShapeType="1"/>
          </p:cNvSpPr>
          <p:nvPr/>
        </p:nvSpPr>
        <p:spPr bwMode="auto">
          <a:xfrm flipH="1" flipV="1">
            <a:off x="1449556" y="2054740"/>
            <a:ext cx="0" cy="973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3" name="Line 20"/>
          <p:cNvSpPr>
            <a:spLocks noChangeShapeType="1"/>
          </p:cNvSpPr>
          <p:nvPr/>
        </p:nvSpPr>
        <p:spPr bwMode="auto">
          <a:xfrm flipV="1">
            <a:off x="1449556" y="1141928"/>
            <a:ext cx="0"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4" name="Line 21"/>
          <p:cNvSpPr>
            <a:spLocks noChangeShapeType="1"/>
          </p:cNvSpPr>
          <p:nvPr/>
        </p:nvSpPr>
        <p:spPr bwMode="auto">
          <a:xfrm flipH="1" flipV="1">
            <a:off x="2987844" y="2070615"/>
            <a:ext cx="276225"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5" name="Line 22"/>
          <p:cNvSpPr>
            <a:spLocks noChangeShapeType="1"/>
          </p:cNvSpPr>
          <p:nvPr/>
        </p:nvSpPr>
        <p:spPr bwMode="auto">
          <a:xfrm flipH="1" flipV="1">
            <a:off x="2727494" y="1170502"/>
            <a:ext cx="260350" cy="900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6" name="Line 23"/>
          <p:cNvSpPr>
            <a:spLocks noChangeShapeType="1"/>
          </p:cNvSpPr>
          <p:nvPr/>
        </p:nvSpPr>
        <p:spPr bwMode="auto">
          <a:xfrm flipH="1">
            <a:off x="3526006" y="1126053"/>
            <a:ext cx="304800" cy="1046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7" name="Line 24"/>
          <p:cNvSpPr>
            <a:spLocks noChangeShapeType="1"/>
          </p:cNvSpPr>
          <p:nvPr/>
        </p:nvSpPr>
        <p:spPr bwMode="auto">
          <a:xfrm flipV="1">
            <a:off x="3278356" y="2143640"/>
            <a:ext cx="247650" cy="8715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78" name="Text Box 25"/>
              <p:cNvSpPr txBox="1">
                <a:spLocks noChangeArrowheads="1"/>
              </p:cNvSpPr>
              <p:nvPr/>
            </p:nvSpPr>
            <p:spPr bwMode="auto">
              <a:xfrm>
                <a:off x="1143022" y="4318515"/>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𝑑</m:t>
                      </m:r>
                    </m:oMath>
                  </m:oMathPara>
                </a14:m>
                <a:endParaRPr lang="en-US" altLang="zh-TW" sz="1800" dirty="0">
                  <a:latin typeface="Tahoma" pitchFamily="34" charset="0"/>
                </a:endParaRPr>
              </a:p>
            </p:txBody>
          </p:sp>
        </mc:Choice>
        <mc:Fallback xmlns="">
          <p:sp>
            <p:nvSpPr>
              <p:cNvPr id="216078" name="Text Box 25"/>
              <p:cNvSpPr txBox="1">
                <a:spLocks noRot="1" noChangeAspect="1" noMove="1" noResize="1" noEditPoints="1" noAdjustHandles="1" noChangeArrowheads="1" noChangeShapeType="1" noTextEdit="1"/>
              </p:cNvSpPr>
              <p:nvPr/>
            </p:nvSpPr>
            <p:spPr bwMode="auto">
              <a:xfrm>
                <a:off x="1143022" y="4318515"/>
                <a:ext cx="334962" cy="366713"/>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6079" name="Text Box 26"/>
              <p:cNvSpPr txBox="1">
                <a:spLocks noChangeArrowheads="1"/>
              </p:cNvSpPr>
              <p:nvPr/>
            </p:nvSpPr>
            <p:spPr bwMode="auto">
              <a:xfrm>
                <a:off x="1276519" y="733940"/>
                <a:ext cx="4206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𝑢</m:t>
                      </m:r>
                    </m:oMath>
                  </m:oMathPara>
                </a14:m>
                <a:endParaRPr lang="en-US" altLang="zh-TW" sz="1800" dirty="0">
                  <a:latin typeface="Tahoma" pitchFamily="34" charset="0"/>
                </a:endParaRPr>
              </a:p>
            </p:txBody>
          </p:sp>
        </mc:Choice>
        <mc:Fallback xmlns="">
          <p:sp>
            <p:nvSpPr>
              <p:cNvPr id="216079" name="Text Box 26"/>
              <p:cNvSpPr txBox="1">
                <a:spLocks noRot="1" noChangeAspect="1" noMove="1" noResize="1" noEditPoints="1" noAdjustHandles="1" noChangeArrowheads="1" noChangeShapeType="1" noTextEdit="1"/>
              </p:cNvSpPr>
              <p:nvPr/>
            </p:nvSpPr>
            <p:spPr bwMode="auto">
              <a:xfrm>
                <a:off x="1276519" y="733940"/>
                <a:ext cx="420687" cy="369332"/>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6080" name="Text Box 27"/>
              <p:cNvSpPr txBox="1">
                <a:spLocks noChangeArrowheads="1"/>
              </p:cNvSpPr>
              <p:nvPr/>
            </p:nvSpPr>
            <p:spPr bwMode="auto">
              <a:xfrm>
                <a:off x="2525902" y="765690"/>
                <a:ext cx="450850"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80" name="Text Box 27"/>
              <p:cNvSpPr txBox="1">
                <a:spLocks noRot="1" noChangeAspect="1" noMove="1" noResize="1" noEditPoints="1" noAdjustHandles="1" noChangeArrowheads="1" noChangeShapeType="1" noTextEdit="1"/>
              </p:cNvSpPr>
              <p:nvPr/>
            </p:nvSpPr>
            <p:spPr bwMode="auto">
              <a:xfrm>
                <a:off x="2525902" y="765690"/>
                <a:ext cx="450850" cy="366713"/>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1" name="矩形 20"/>
          <p:cNvSpPr/>
          <p:nvPr/>
        </p:nvSpPr>
        <p:spPr>
          <a:xfrm>
            <a:off x="5169069" y="586303"/>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83" name="Line 15"/>
          <p:cNvSpPr>
            <a:spLocks noChangeShapeType="1"/>
          </p:cNvSpPr>
          <p:nvPr/>
        </p:nvSpPr>
        <p:spPr bwMode="auto">
          <a:xfrm flipV="1">
            <a:off x="5431006" y="363430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4" name="Line 17"/>
          <p:cNvSpPr>
            <a:spLocks noChangeShapeType="1"/>
          </p:cNvSpPr>
          <p:nvPr/>
        </p:nvSpPr>
        <p:spPr bwMode="auto">
          <a:xfrm flipV="1">
            <a:off x="5694531" y="2981840"/>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5" name="Line 18"/>
          <p:cNvSpPr>
            <a:spLocks noChangeShapeType="1"/>
          </p:cNvSpPr>
          <p:nvPr/>
        </p:nvSpPr>
        <p:spPr bwMode="auto">
          <a:xfrm flipV="1">
            <a:off x="5823119" y="2967553"/>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6" name="Line 19"/>
          <p:cNvSpPr>
            <a:spLocks noChangeShapeType="1"/>
          </p:cNvSpPr>
          <p:nvPr/>
        </p:nvSpPr>
        <p:spPr bwMode="auto">
          <a:xfrm flipH="1" flipV="1">
            <a:off x="5837406" y="2008703"/>
            <a:ext cx="0" cy="973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7" name="Line 20"/>
          <p:cNvSpPr>
            <a:spLocks noChangeShapeType="1"/>
          </p:cNvSpPr>
          <p:nvPr/>
        </p:nvSpPr>
        <p:spPr bwMode="auto">
          <a:xfrm flipV="1">
            <a:off x="5837406" y="1095890"/>
            <a:ext cx="0"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8" name="Line 21"/>
          <p:cNvSpPr>
            <a:spLocks noChangeShapeType="1"/>
          </p:cNvSpPr>
          <p:nvPr/>
        </p:nvSpPr>
        <p:spPr bwMode="auto">
          <a:xfrm flipV="1">
            <a:off x="7651918" y="2008703"/>
            <a:ext cx="14287" cy="958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9" name="Line 22"/>
          <p:cNvSpPr>
            <a:spLocks noChangeShapeType="1"/>
          </p:cNvSpPr>
          <p:nvPr/>
        </p:nvSpPr>
        <p:spPr bwMode="auto">
          <a:xfrm flipH="1" flipV="1">
            <a:off x="7662405" y="1086365"/>
            <a:ext cx="0" cy="9514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90" name="Line 23"/>
          <p:cNvSpPr>
            <a:spLocks noChangeShapeType="1"/>
          </p:cNvSpPr>
          <p:nvPr/>
        </p:nvSpPr>
        <p:spPr bwMode="auto">
          <a:xfrm flipH="1" flipV="1">
            <a:off x="7891631" y="3729553"/>
            <a:ext cx="274638" cy="855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91" name="Line 24"/>
          <p:cNvSpPr>
            <a:spLocks noChangeShapeType="1"/>
          </p:cNvSpPr>
          <p:nvPr/>
        </p:nvSpPr>
        <p:spPr bwMode="auto">
          <a:xfrm flipH="1" flipV="1">
            <a:off x="7639219" y="2954853"/>
            <a:ext cx="266700" cy="817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92" name="Text Box 25"/>
              <p:cNvSpPr txBox="1">
                <a:spLocks noChangeArrowheads="1"/>
              </p:cNvSpPr>
              <p:nvPr/>
            </p:nvSpPr>
            <p:spPr bwMode="auto">
              <a:xfrm>
                <a:off x="5619919" y="4272478"/>
                <a:ext cx="334962"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𝑑</m:t>
                      </m:r>
                    </m:oMath>
                  </m:oMathPara>
                </a14:m>
                <a:endParaRPr lang="en-US" altLang="zh-TW" sz="1800" dirty="0">
                  <a:latin typeface="Tahoma" pitchFamily="34" charset="0"/>
                </a:endParaRPr>
              </a:p>
            </p:txBody>
          </p:sp>
        </mc:Choice>
        <mc:Fallback xmlns="">
          <p:sp>
            <p:nvSpPr>
              <p:cNvPr id="216092" name="Text Box 25"/>
              <p:cNvSpPr txBox="1">
                <a:spLocks noRot="1" noChangeAspect="1" noMove="1" noResize="1" noEditPoints="1" noAdjustHandles="1" noChangeArrowheads="1" noChangeShapeType="1" noTextEdit="1"/>
              </p:cNvSpPr>
              <p:nvPr/>
            </p:nvSpPr>
            <p:spPr bwMode="auto">
              <a:xfrm>
                <a:off x="5619919" y="4272478"/>
                <a:ext cx="334962" cy="36671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6093" name="Text Box 26"/>
              <p:cNvSpPr txBox="1">
                <a:spLocks noChangeArrowheads="1"/>
              </p:cNvSpPr>
              <p:nvPr/>
            </p:nvSpPr>
            <p:spPr bwMode="auto">
              <a:xfrm>
                <a:off x="5664369" y="687903"/>
                <a:ext cx="4206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𝑢</m:t>
                      </m:r>
                    </m:oMath>
                  </m:oMathPara>
                </a14:m>
                <a:endParaRPr lang="en-US" altLang="zh-TW" sz="1800" dirty="0">
                  <a:latin typeface="Tahoma" pitchFamily="34" charset="0"/>
                </a:endParaRPr>
              </a:p>
            </p:txBody>
          </p:sp>
        </mc:Choice>
        <mc:Fallback xmlns="">
          <p:sp>
            <p:nvSpPr>
              <p:cNvPr id="216093" name="Text Box 26"/>
              <p:cNvSpPr txBox="1">
                <a:spLocks noRot="1" noChangeAspect="1" noMove="1" noResize="1" noEditPoints="1" noAdjustHandles="1" noChangeArrowheads="1" noChangeShapeType="1" noTextEdit="1"/>
              </p:cNvSpPr>
              <p:nvPr/>
            </p:nvSpPr>
            <p:spPr bwMode="auto">
              <a:xfrm>
                <a:off x="5664369" y="687903"/>
                <a:ext cx="420687" cy="369332"/>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6094" name="Text Box 27"/>
              <p:cNvSpPr txBox="1">
                <a:spLocks noChangeArrowheads="1"/>
              </p:cNvSpPr>
              <p:nvPr/>
            </p:nvSpPr>
            <p:spPr bwMode="auto">
              <a:xfrm>
                <a:off x="7413794" y="690523"/>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94" name="Text Box 27"/>
              <p:cNvSpPr txBox="1">
                <a:spLocks noRot="1" noChangeAspect="1" noMove="1" noResize="1" noEditPoints="1" noAdjustHandles="1" noChangeArrowheads="1" noChangeShapeType="1" noTextEdit="1"/>
              </p:cNvSpPr>
              <p:nvPr/>
            </p:nvSpPr>
            <p:spPr bwMode="auto">
              <a:xfrm>
                <a:off x="7413794" y="690523"/>
                <a:ext cx="450850" cy="36671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5" name="Text Box 28"/>
              <p:cNvSpPr txBox="1">
                <a:spLocks noChangeArrowheads="1"/>
              </p:cNvSpPr>
              <p:nvPr/>
            </p:nvSpPr>
            <p:spPr bwMode="auto">
              <a:xfrm>
                <a:off x="7651919" y="4070865"/>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216095" name="Text Box 28"/>
              <p:cNvSpPr txBox="1">
                <a:spLocks noRot="1" noChangeAspect="1" noMove="1" noResize="1" noEditPoints="1" noAdjustHandles="1" noChangeArrowheads="1" noChangeShapeType="1" noTextEdit="1"/>
              </p:cNvSpPr>
              <p:nvPr/>
            </p:nvSpPr>
            <p:spPr bwMode="auto">
              <a:xfrm>
                <a:off x="7651919" y="4070865"/>
                <a:ext cx="434975" cy="366713"/>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7" name="弧形向右箭號 36"/>
          <p:cNvSpPr/>
          <p:nvPr/>
        </p:nvSpPr>
        <p:spPr>
          <a:xfrm flipH="1">
            <a:off x="3559344" y="2240946"/>
            <a:ext cx="493712" cy="192246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12003" name="文字方塊 37"/>
          <p:cNvSpPr txBox="1">
            <a:spLocks noChangeArrowheads="1"/>
          </p:cNvSpPr>
          <p:nvPr/>
        </p:nvSpPr>
        <p:spPr bwMode="auto">
          <a:xfrm>
            <a:off x="902957" y="4969391"/>
            <a:ext cx="7879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一條有箭頭的線流入交點的的涵義可以是，一個對應的粒子流入該交點</a:t>
            </a:r>
          </a:p>
        </p:txBody>
      </p:sp>
      <p:sp>
        <p:nvSpPr>
          <p:cNvPr id="212004" name="矩形 38"/>
          <p:cNvSpPr>
            <a:spLocks noChangeArrowheads="1"/>
          </p:cNvSpPr>
          <p:nvPr/>
        </p:nvSpPr>
        <p:spPr bwMode="auto">
          <a:xfrm>
            <a:off x="886121" y="5452227"/>
            <a:ext cx="520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或是一個對應的反粒子由交點流出，</a:t>
            </a:r>
            <a:endParaRPr lang="zh-TW" altLang="en-US" sz="1800" dirty="0">
              <a:latin typeface="Tahoma" pitchFamily="34" charset="0"/>
              <a:cs typeface="Times New Roman" pitchFamily="18" charset="0"/>
            </a:endParaRPr>
          </a:p>
        </p:txBody>
      </p:sp>
      <p:sp>
        <p:nvSpPr>
          <p:cNvPr id="4" name="向右箭號 3"/>
          <p:cNvSpPr>
            <a:spLocks noChangeArrowheads="1"/>
          </p:cNvSpPr>
          <p:nvPr/>
        </p:nvSpPr>
        <p:spPr bwMode="auto">
          <a:xfrm>
            <a:off x="4449931" y="2562740"/>
            <a:ext cx="500063" cy="461963"/>
          </a:xfrm>
          <a:prstGeom prst="rightArrow">
            <a:avLst>
              <a:gd name="adj1" fmla="val 50000"/>
              <a:gd name="adj2" fmla="val 49999"/>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21610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ACA3853-3527-4393-941E-E04C534153B1}" type="slidenum">
              <a:rPr kumimoji="0" lang="zh-TW" altLang="en-US" sz="1400">
                <a:latin typeface="Tahoma" pitchFamily="34" charset="0"/>
              </a:rPr>
              <a:pPr eaLnBrk="1" hangingPunct="1">
                <a:spcBef>
                  <a:spcPct val="0"/>
                </a:spcBef>
                <a:buClrTx/>
                <a:buSzTx/>
                <a:buFontTx/>
                <a:buNone/>
              </a:pPr>
              <a:t>75</a:t>
            </a:fld>
            <a:endParaRPr kumimoji="0" lang="en-US" altLang="zh-TW" sz="1400">
              <a:latin typeface="Tahoma" pitchFamily="34" charset="0"/>
            </a:endParaRPr>
          </a:p>
        </p:txBody>
      </p:sp>
      <p:cxnSp>
        <p:nvCxnSpPr>
          <p:cNvPr id="40" name="直線單箭頭接點 39"/>
          <p:cNvCxnSpPr/>
          <p:nvPr/>
        </p:nvCxnSpPr>
        <p:spPr>
          <a:xfrm flipV="1">
            <a:off x="6308851" y="3123296"/>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2048022" y="3202177"/>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單箭頭接點 4"/>
          <p:cNvCxnSpPr/>
          <p:nvPr/>
        </p:nvCxnSpPr>
        <p:spPr>
          <a:xfrm flipV="1">
            <a:off x="3469634" y="1124465"/>
            <a:ext cx="133224" cy="4357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flipV="1">
            <a:off x="7666205" y="3712778"/>
            <a:ext cx="176213" cy="444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 Box 28"/>
              <p:cNvSpPr txBox="1">
                <a:spLocks noChangeArrowheads="1"/>
              </p:cNvSpPr>
              <p:nvPr/>
            </p:nvSpPr>
            <p:spPr bwMode="auto">
              <a:xfrm>
                <a:off x="3679657" y="732037"/>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acc>
                        <m:accPr>
                          <m:chr m:val="̅"/>
                          <m:ctrlPr>
                            <a:rPr lang="el-GR" altLang="zh-TW" sz="1800" i="1" dirty="0" smtClean="0">
                              <a:latin typeface="Cambria Math" panose="02040503050406030204" pitchFamily="18" charset="0"/>
                              <a:cs typeface="Tahoma" pitchFamily="34" charset="0"/>
                            </a:rPr>
                          </m:ctrlPr>
                        </m:accPr>
                        <m:e>
                          <m:r>
                            <a:rPr lang="el-GR" altLang="zh-TW" sz="1800" i="1" dirty="0">
                              <a:latin typeface="Cambria Math"/>
                              <a:cs typeface="Tahoma" pitchFamily="34" charset="0"/>
                            </a:rPr>
                            <m:t>𝜈</m:t>
                          </m:r>
                          <m:r>
                            <m:rPr>
                              <m:nor/>
                            </m:rPr>
                            <a:rPr lang="el-GR" altLang="zh-TW" sz="1800" dirty="0">
                              <a:cs typeface="Tahoma" pitchFamily="34" charset="0"/>
                            </a:rPr>
                            <m:t> </m:t>
                          </m:r>
                        </m:e>
                      </m:acc>
                    </m:oMath>
                  </m:oMathPara>
                </a14:m>
                <a:endParaRPr lang="el-GR" altLang="zh-TW" sz="1800" dirty="0">
                  <a:cs typeface="Tahoma" pitchFamily="34" charset="0"/>
                </a:endParaRPr>
              </a:p>
            </p:txBody>
          </p:sp>
        </mc:Choice>
        <mc:Fallback xmlns="">
          <p:sp>
            <p:nvSpPr>
              <p:cNvPr id="45" name="Text Box 28"/>
              <p:cNvSpPr txBox="1">
                <a:spLocks noRot="1" noChangeAspect="1" noMove="1" noResize="1" noEditPoints="1" noAdjustHandles="1" noChangeArrowheads="1" noChangeShapeType="1" noTextEdit="1"/>
              </p:cNvSpPr>
              <p:nvPr/>
            </p:nvSpPr>
            <p:spPr bwMode="auto">
              <a:xfrm>
                <a:off x="3679657" y="732037"/>
                <a:ext cx="434975" cy="369332"/>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19"/>
              <p:cNvSpPr>
                <a:spLocks noChangeArrowheads="1"/>
              </p:cNvSpPr>
              <p:nvPr/>
            </p:nvSpPr>
            <p:spPr bwMode="auto">
              <a:xfrm>
                <a:off x="2129105" y="3298825"/>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6" name="矩形 19"/>
              <p:cNvSpPr>
                <a:spLocks noRot="1" noChangeAspect="1" noMove="1" noResize="1" noEditPoints="1" noAdjustHandles="1" noChangeArrowheads="1" noChangeShapeType="1" noTextEdit="1"/>
              </p:cNvSpPr>
              <p:nvPr/>
            </p:nvSpPr>
            <p:spPr bwMode="auto">
              <a:xfrm>
                <a:off x="2129105" y="3298825"/>
                <a:ext cx="622222" cy="369332"/>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19"/>
              <p:cNvSpPr>
                <a:spLocks noChangeArrowheads="1"/>
              </p:cNvSpPr>
              <p:nvPr/>
            </p:nvSpPr>
            <p:spPr bwMode="auto">
              <a:xfrm>
                <a:off x="6433551" y="3178968"/>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7" name="矩形 19"/>
              <p:cNvSpPr>
                <a:spLocks noRot="1" noChangeAspect="1" noMove="1" noResize="1" noEditPoints="1" noAdjustHandles="1" noChangeArrowheads="1" noChangeShapeType="1" noTextEdit="1"/>
              </p:cNvSpPr>
              <p:nvPr/>
            </p:nvSpPr>
            <p:spPr bwMode="auto">
              <a:xfrm>
                <a:off x="6433551" y="3178968"/>
                <a:ext cx="622222" cy="36933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774174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1116013"/>
            <a:ext cx="298291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文字方塊 19"/>
          <p:cNvSpPr txBox="1">
            <a:spLocks noChangeArrowheads="1"/>
          </p:cNvSpPr>
          <p:nvPr/>
        </p:nvSpPr>
        <p:spPr bwMode="auto">
          <a:xfrm>
            <a:off x="4079515" y="5875199"/>
            <a:ext cx="478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弱交互作用的交點</a:t>
            </a:r>
            <a:r>
              <a:rPr lang="en-US" altLang="zh-TW" sz="1800" dirty="0">
                <a:cs typeface="Times New Roman" pitchFamily="18" charset="0"/>
              </a:rPr>
              <a:t> Vertices of weak interaction</a:t>
            </a:r>
            <a:endParaRPr lang="zh-TW" altLang="en-US" sz="1800" dirty="0">
              <a:cs typeface="Times New Roman" pitchFamily="18" charset="0"/>
            </a:endParaRPr>
          </a:p>
        </p:txBody>
      </p:sp>
      <p:sp>
        <p:nvSpPr>
          <p:cNvPr id="226310" name="文字方塊 20"/>
          <p:cNvSpPr txBox="1">
            <a:spLocks noChangeArrowheads="1"/>
          </p:cNvSpPr>
          <p:nvPr/>
        </p:nvSpPr>
        <p:spPr bwMode="auto">
          <a:xfrm>
            <a:off x="1570237" y="5909916"/>
            <a:ext cx="2263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將圖分解為元件</a:t>
            </a:r>
          </a:p>
        </p:txBody>
      </p:sp>
      <p:pic>
        <p:nvPicPr>
          <p:cNvPr id="219156" name="Picture 4"/>
          <p:cNvPicPr>
            <a:picLocks noChangeAspect="1" noChangeArrowheads="1"/>
          </p:cNvPicPr>
          <p:nvPr/>
        </p:nvPicPr>
        <p:blipFill>
          <a:blip r:embed="rId3">
            <a:extLst>
              <a:ext uri="{28A0092B-C50C-407E-A947-70E740481C1C}">
                <a14:useLocalDpi xmlns:a14="http://schemas.microsoft.com/office/drawing/2010/main" val="0"/>
              </a:ext>
            </a:extLst>
          </a:blip>
          <a:srcRect r="10632"/>
          <a:stretch>
            <a:fillRect/>
          </a:stretch>
        </p:blipFill>
        <p:spPr bwMode="auto">
          <a:xfrm>
            <a:off x="4821238" y="3475038"/>
            <a:ext cx="2811462"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9157" name="Object 6"/>
          <p:cNvGraphicFramePr>
            <a:graphicFrameLocks noChangeAspect="1"/>
          </p:cNvGraphicFramePr>
          <p:nvPr/>
        </p:nvGraphicFramePr>
        <p:xfrm>
          <a:off x="5454650" y="3627438"/>
          <a:ext cx="254000" cy="254000"/>
        </p:xfrm>
        <a:graphic>
          <a:graphicData uri="http://schemas.openxmlformats.org/presentationml/2006/ole">
            <mc:AlternateContent xmlns:mc="http://schemas.openxmlformats.org/markup-compatibility/2006">
              <mc:Choice xmlns:v="urn:schemas-microsoft-com:vml" Requires="v">
                <p:oleObj name="方程式" r:id="rId4" imgW="114201" imgH="139579" progId="Equation.3">
                  <p:embed/>
                </p:oleObj>
              </mc:Choice>
              <mc:Fallback>
                <p:oleObj name="方程式" r:id="rId4" imgW="114201" imgH="139579" progId="Equation.3">
                  <p:embed/>
                  <p:pic>
                    <p:nvPicPr>
                      <p:cNvPr id="21915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650" y="3627438"/>
                        <a:ext cx="2540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9158" name="Object 7"/>
          <p:cNvGraphicFramePr>
            <a:graphicFrameLocks noChangeAspect="1"/>
          </p:cNvGraphicFramePr>
          <p:nvPr/>
        </p:nvGraphicFramePr>
        <p:xfrm>
          <a:off x="5327650" y="4918075"/>
          <a:ext cx="317500" cy="414338"/>
        </p:xfrm>
        <a:graphic>
          <a:graphicData uri="http://schemas.openxmlformats.org/presentationml/2006/ole">
            <mc:AlternateContent xmlns:mc="http://schemas.openxmlformats.org/markup-compatibility/2006">
              <mc:Choice xmlns:v="urn:schemas-microsoft-com:vml" Requires="v">
                <p:oleObj name="方程式" r:id="rId6" imgW="165028" imgH="228501" progId="Equation.3">
                  <p:embed/>
                </p:oleObj>
              </mc:Choice>
              <mc:Fallback>
                <p:oleObj name="方程式" r:id="rId6" imgW="165028" imgH="228501" progId="Equation.3">
                  <p:embed/>
                  <p:pic>
                    <p:nvPicPr>
                      <p:cNvPr id="21915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7650" y="4918075"/>
                        <a:ext cx="317500" cy="41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9159" name="Object 15"/>
          <p:cNvGraphicFramePr>
            <a:graphicFrameLocks noChangeAspect="1"/>
          </p:cNvGraphicFramePr>
          <p:nvPr/>
        </p:nvGraphicFramePr>
        <p:xfrm>
          <a:off x="7165975" y="4464050"/>
          <a:ext cx="409575" cy="342900"/>
        </p:xfrm>
        <a:graphic>
          <a:graphicData uri="http://schemas.openxmlformats.org/presentationml/2006/ole">
            <mc:AlternateContent xmlns:mc="http://schemas.openxmlformats.org/markup-compatibility/2006">
              <mc:Choice xmlns:v="urn:schemas-microsoft-com:vml" Requires="v">
                <p:oleObj name="方程式" r:id="rId8" imgW="241300" imgH="203200" progId="Equation.3">
                  <p:embed/>
                </p:oleObj>
              </mc:Choice>
              <mc:Fallback>
                <p:oleObj name="方程式" r:id="rId8" imgW="241300" imgH="203200" progId="Equation.3">
                  <p:embed/>
                  <p:pic>
                    <p:nvPicPr>
                      <p:cNvPr id="219159"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5975" y="4464050"/>
                        <a:ext cx="409575"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箭頭接點 2"/>
          <p:cNvCxnSpPr>
            <a:cxnSpLocks noChangeShapeType="1"/>
          </p:cNvCxnSpPr>
          <p:nvPr/>
        </p:nvCxnSpPr>
        <p:spPr bwMode="auto">
          <a:xfrm flipH="1">
            <a:off x="6337300" y="4373563"/>
            <a:ext cx="346075" cy="0"/>
          </a:xfrm>
          <a:prstGeom prst="straightConnector1">
            <a:avLst/>
          </a:prstGeom>
          <a:noFill/>
          <a:ln w="381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矩形 5"/>
          <p:cNvSpPr/>
          <p:nvPr/>
        </p:nvSpPr>
        <p:spPr>
          <a:xfrm>
            <a:off x="7197725" y="4259263"/>
            <a:ext cx="384175" cy="1793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2633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7117C39-CC11-4D8D-A50A-44A8292663FC}" type="slidenum">
              <a:rPr kumimoji="0" lang="zh-TW" altLang="en-US" sz="1400">
                <a:latin typeface="Tahoma" pitchFamily="34" charset="0"/>
              </a:rPr>
              <a:pPr eaLnBrk="1" hangingPunct="1">
                <a:spcBef>
                  <a:spcPct val="0"/>
                </a:spcBef>
                <a:buClrTx/>
                <a:buSzTx/>
                <a:buFontTx/>
                <a:buNone/>
              </a:pPr>
              <a:t>76</a:t>
            </a:fld>
            <a:endParaRPr kumimoji="0" lang="en-US" altLang="zh-TW" sz="1400">
              <a:latin typeface="Tahoma" pitchFamily="34" charset="0"/>
            </a:endParaRPr>
          </a:p>
        </p:txBody>
      </p:sp>
      <p:sp>
        <p:nvSpPr>
          <p:cNvPr id="45" name="矩形 44"/>
          <p:cNvSpPr/>
          <p:nvPr/>
        </p:nvSpPr>
        <p:spPr>
          <a:xfrm>
            <a:off x="842602" y="1116013"/>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Line 15"/>
          <p:cNvSpPr>
            <a:spLocks noChangeShapeType="1"/>
          </p:cNvSpPr>
          <p:nvPr/>
        </p:nvSpPr>
        <p:spPr bwMode="auto">
          <a:xfrm flipV="1">
            <a:off x="1192959" y="4164012"/>
            <a:ext cx="175105" cy="7410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 name="Line 17"/>
          <p:cNvSpPr>
            <a:spLocks noChangeShapeType="1"/>
          </p:cNvSpPr>
          <p:nvPr/>
        </p:nvSpPr>
        <p:spPr bwMode="auto">
          <a:xfrm flipV="1">
            <a:off x="1368064" y="3511550"/>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8" name="Line 18"/>
          <p:cNvSpPr>
            <a:spLocks noChangeShapeType="1"/>
          </p:cNvSpPr>
          <p:nvPr/>
        </p:nvSpPr>
        <p:spPr bwMode="auto">
          <a:xfrm flipV="1">
            <a:off x="1496652" y="3497263"/>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9" name="Line 19"/>
          <p:cNvSpPr>
            <a:spLocks noChangeShapeType="1"/>
          </p:cNvSpPr>
          <p:nvPr/>
        </p:nvSpPr>
        <p:spPr bwMode="auto">
          <a:xfrm flipH="1" flipV="1">
            <a:off x="1510939" y="2538413"/>
            <a:ext cx="0" cy="973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0" name="Line 20"/>
          <p:cNvSpPr>
            <a:spLocks noChangeShapeType="1"/>
          </p:cNvSpPr>
          <p:nvPr/>
        </p:nvSpPr>
        <p:spPr bwMode="auto">
          <a:xfrm flipV="1">
            <a:off x="1510939" y="1625600"/>
            <a:ext cx="0"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 name="Line 21"/>
          <p:cNvSpPr>
            <a:spLocks noChangeShapeType="1"/>
          </p:cNvSpPr>
          <p:nvPr/>
        </p:nvSpPr>
        <p:spPr bwMode="auto">
          <a:xfrm flipH="1" flipV="1">
            <a:off x="3312751" y="2538413"/>
            <a:ext cx="12700" cy="958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2" name="Line 22"/>
          <p:cNvSpPr>
            <a:spLocks noChangeShapeType="1"/>
          </p:cNvSpPr>
          <p:nvPr/>
        </p:nvSpPr>
        <p:spPr bwMode="auto">
          <a:xfrm flipV="1">
            <a:off x="3309940" y="1584325"/>
            <a:ext cx="1" cy="10001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3" name="Line 23"/>
          <p:cNvSpPr>
            <a:spLocks noChangeShapeType="1"/>
          </p:cNvSpPr>
          <p:nvPr/>
        </p:nvSpPr>
        <p:spPr bwMode="auto">
          <a:xfrm flipH="1" flipV="1">
            <a:off x="3515951" y="4078009"/>
            <a:ext cx="244476" cy="724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4" name="Line 24"/>
          <p:cNvSpPr>
            <a:spLocks noChangeShapeType="1"/>
          </p:cNvSpPr>
          <p:nvPr/>
        </p:nvSpPr>
        <p:spPr bwMode="auto">
          <a:xfrm flipH="1" flipV="1">
            <a:off x="3312752" y="3484563"/>
            <a:ext cx="203199" cy="5934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5" name="Text Box 25"/>
          <p:cNvSpPr txBox="1">
            <a:spLocks noChangeArrowheads="1"/>
          </p:cNvSpPr>
          <p:nvPr/>
        </p:nvSpPr>
        <p:spPr bwMode="auto">
          <a:xfrm>
            <a:off x="1327620" y="4538420"/>
            <a:ext cx="334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i="1" dirty="0">
                <a:latin typeface="+mn-lt"/>
              </a:rPr>
              <a:t>d</a:t>
            </a:r>
          </a:p>
        </p:txBody>
      </p:sp>
      <mc:AlternateContent xmlns:mc="http://schemas.openxmlformats.org/markup-compatibility/2006" xmlns:a14="http://schemas.microsoft.com/office/drawing/2010/main">
        <mc:Choice Requires="a14">
          <p:sp>
            <p:nvSpPr>
              <p:cNvPr id="56" name="Text Box 26"/>
              <p:cNvSpPr txBox="1">
                <a:spLocks noChangeArrowheads="1"/>
              </p:cNvSpPr>
              <p:nvPr/>
            </p:nvSpPr>
            <p:spPr bwMode="auto">
              <a:xfrm>
                <a:off x="1337902" y="1217613"/>
                <a:ext cx="420687"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𝑢</m:t>
                      </m:r>
                    </m:oMath>
                  </m:oMathPara>
                </a14:m>
                <a:endParaRPr lang="en-US" altLang="zh-TW" sz="1800" dirty="0">
                  <a:latin typeface="Tahoma" pitchFamily="34" charset="0"/>
                </a:endParaRPr>
              </a:p>
            </p:txBody>
          </p:sp>
        </mc:Choice>
        <mc:Fallback xmlns="">
          <p:sp>
            <p:nvSpPr>
              <p:cNvPr id="56" name="Text Box 26"/>
              <p:cNvSpPr txBox="1">
                <a:spLocks noRot="1" noChangeAspect="1" noMove="1" noResize="1" noEditPoints="1" noAdjustHandles="1" noChangeArrowheads="1" noChangeShapeType="1" noTextEdit="1"/>
              </p:cNvSpPr>
              <p:nvPr/>
            </p:nvSpPr>
            <p:spPr bwMode="auto">
              <a:xfrm>
                <a:off x="1337902" y="1217613"/>
                <a:ext cx="420687" cy="36671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Text Box 27"/>
              <p:cNvSpPr txBox="1">
                <a:spLocks noChangeArrowheads="1"/>
              </p:cNvSpPr>
              <p:nvPr/>
            </p:nvSpPr>
            <p:spPr bwMode="auto">
              <a:xfrm>
                <a:off x="3084515" y="1249363"/>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57" name="Text Box 27"/>
              <p:cNvSpPr txBox="1">
                <a:spLocks noRot="1" noChangeAspect="1" noMove="1" noResize="1" noEditPoints="1" noAdjustHandles="1" noChangeArrowheads="1" noChangeShapeType="1" noTextEdit="1"/>
              </p:cNvSpPr>
              <p:nvPr/>
            </p:nvSpPr>
            <p:spPr bwMode="auto">
              <a:xfrm>
                <a:off x="3084515" y="1249363"/>
                <a:ext cx="450850" cy="366712"/>
              </a:xfrm>
              <a:prstGeom prst="rect">
                <a:avLst/>
              </a:prstGeom>
              <a:blipFill rotWithShape="1">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Text Box 28"/>
              <p:cNvSpPr txBox="1">
                <a:spLocks noChangeArrowheads="1"/>
              </p:cNvSpPr>
              <p:nvPr/>
            </p:nvSpPr>
            <p:spPr bwMode="auto">
              <a:xfrm>
                <a:off x="3188133" y="4538346"/>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58" name="Text Box 28"/>
              <p:cNvSpPr txBox="1">
                <a:spLocks noRot="1" noChangeAspect="1" noMove="1" noResize="1" noEditPoints="1" noAdjustHandles="1" noChangeArrowheads="1" noChangeShapeType="1" noTextEdit="1"/>
              </p:cNvSpPr>
              <p:nvPr/>
            </p:nvSpPr>
            <p:spPr bwMode="auto">
              <a:xfrm>
                <a:off x="3188133" y="4538346"/>
                <a:ext cx="434975" cy="366713"/>
              </a:xfrm>
              <a:prstGeom prst="rect">
                <a:avLst/>
              </a:prstGeom>
              <a:blipFill rotWithShape="1">
                <a:blip r:embed="rId1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59" name="直線單箭頭接點 58"/>
          <p:cNvCxnSpPr/>
          <p:nvPr/>
        </p:nvCxnSpPr>
        <p:spPr>
          <a:xfrm flipV="1">
            <a:off x="1982384" y="3653006"/>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flipH="1" flipV="1">
            <a:off x="3221834" y="4049524"/>
            <a:ext cx="117905" cy="444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19"/>
              <p:cNvSpPr>
                <a:spLocks noChangeArrowheads="1"/>
              </p:cNvSpPr>
              <p:nvPr/>
            </p:nvSpPr>
            <p:spPr bwMode="auto">
              <a:xfrm>
                <a:off x="2107084" y="3708678"/>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61" name="矩形 19"/>
              <p:cNvSpPr>
                <a:spLocks noRot="1" noChangeAspect="1" noMove="1" noResize="1" noEditPoints="1" noAdjustHandles="1" noChangeArrowheads="1" noChangeShapeType="1" noTextEdit="1"/>
              </p:cNvSpPr>
              <p:nvPr/>
            </p:nvSpPr>
            <p:spPr bwMode="auto">
              <a:xfrm>
                <a:off x="2107084" y="3708678"/>
                <a:ext cx="622222" cy="369332"/>
              </a:xfrm>
              <a:prstGeom prst="rect">
                <a:avLst/>
              </a:prstGeom>
              <a:blipFill rotWithShape="1">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5" name="直線接點 4"/>
          <p:cNvCxnSpPr/>
          <p:nvPr/>
        </p:nvCxnSpPr>
        <p:spPr>
          <a:xfrm>
            <a:off x="2334036" y="817510"/>
            <a:ext cx="0" cy="4596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additive="base">
                                        <p:cTn id="7" dur="500" fill="hold"/>
                                        <p:tgtEl>
                                          <p:spTgt spid="219138"/>
                                        </p:tgtEl>
                                        <p:attrNameLst>
                                          <p:attrName>ppt_x</p:attrName>
                                        </p:attrNameLst>
                                      </p:cBhvr>
                                      <p:tavLst>
                                        <p:tav tm="0">
                                          <p:val>
                                            <p:strVal val="#ppt_x"/>
                                          </p:val>
                                        </p:tav>
                                        <p:tav tm="100000">
                                          <p:val>
                                            <p:strVal val="#ppt_x"/>
                                          </p:val>
                                        </p:tav>
                                      </p:tavLst>
                                    </p:anim>
                                    <p:anim calcmode="lin" valueType="num">
                                      <p:cBhvr additive="base">
                                        <p:cTn id="8" dur="500" fill="hold"/>
                                        <p:tgtEl>
                                          <p:spTgt spid="2191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9140"/>
                                        </p:tgtEl>
                                        <p:attrNameLst>
                                          <p:attrName>style.visibility</p:attrName>
                                        </p:attrNameLst>
                                      </p:cBhvr>
                                      <p:to>
                                        <p:strVal val="visible"/>
                                      </p:to>
                                    </p:set>
                                    <p:anim calcmode="lin" valueType="num">
                                      <p:cBhvr additive="base">
                                        <p:cTn id="11" dur="500" fill="hold"/>
                                        <p:tgtEl>
                                          <p:spTgt spid="219140"/>
                                        </p:tgtEl>
                                        <p:attrNameLst>
                                          <p:attrName>ppt_x</p:attrName>
                                        </p:attrNameLst>
                                      </p:cBhvr>
                                      <p:tavLst>
                                        <p:tav tm="0">
                                          <p:val>
                                            <p:strVal val="#ppt_x"/>
                                          </p:val>
                                        </p:tav>
                                        <p:tav tm="100000">
                                          <p:val>
                                            <p:strVal val="#ppt_x"/>
                                          </p:val>
                                        </p:tav>
                                      </p:tavLst>
                                    </p:anim>
                                    <p:anim calcmode="lin" valueType="num">
                                      <p:cBhvr additive="base">
                                        <p:cTn id="12" dur="500" fill="hold"/>
                                        <p:tgtEl>
                                          <p:spTgt spid="2191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9156"/>
                                        </p:tgtEl>
                                        <p:attrNameLst>
                                          <p:attrName>style.visibility</p:attrName>
                                        </p:attrNameLst>
                                      </p:cBhvr>
                                      <p:to>
                                        <p:strVal val="visible"/>
                                      </p:to>
                                    </p:set>
                                    <p:anim calcmode="lin" valueType="num">
                                      <p:cBhvr additive="base">
                                        <p:cTn id="15" dur="500" fill="hold"/>
                                        <p:tgtEl>
                                          <p:spTgt spid="219156"/>
                                        </p:tgtEl>
                                        <p:attrNameLst>
                                          <p:attrName>ppt_x</p:attrName>
                                        </p:attrNameLst>
                                      </p:cBhvr>
                                      <p:tavLst>
                                        <p:tav tm="0">
                                          <p:val>
                                            <p:strVal val="#ppt_x"/>
                                          </p:val>
                                        </p:tav>
                                        <p:tav tm="100000">
                                          <p:val>
                                            <p:strVal val="#ppt_x"/>
                                          </p:val>
                                        </p:tav>
                                      </p:tavLst>
                                    </p:anim>
                                    <p:anim calcmode="lin" valueType="num">
                                      <p:cBhvr additive="base">
                                        <p:cTn id="16" dur="500" fill="hold"/>
                                        <p:tgtEl>
                                          <p:spTgt spid="2191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9157"/>
                                        </p:tgtEl>
                                        <p:attrNameLst>
                                          <p:attrName>style.visibility</p:attrName>
                                        </p:attrNameLst>
                                      </p:cBhvr>
                                      <p:to>
                                        <p:strVal val="visible"/>
                                      </p:to>
                                    </p:set>
                                    <p:anim calcmode="lin" valueType="num">
                                      <p:cBhvr additive="base">
                                        <p:cTn id="19" dur="500" fill="hold"/>
                                        <p:tgtEl>
                                          <p:spTgt spid="219157"/>
                                        </p:tgtEl>
                                        <p:attrNameLst>
                                          <p:attrName>ppt_x</p:attrName>
                                        </p:attrNameLst>
                                      </p:cBhvr>
                                      <p:tavLst>
                                        <p:tav tm="0">
                                          <p:val>
                                            <p:strVal val="#ppt_x"/>
                                          </p:val>
                                        </p:tav>
                                        <p:tav tm="100000">
                                          <p:val>
                                            <p:strVal val="#ppt_x"/>
                                          </p:val>
                                        </p:tav>
                                      </p:tavLst>
                                    </p:anim>
                                    <p:anim calcmode="lin" valueType="num">
                                      <p:cBhvr additive="base">
                                        <p:cTn id="20" dur="500" fill="hold"/>
                                        <p:tgtEl>
                                          <p:spTgt spid="21915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9158"/>
                                        </p:tgtEl>
                                        <p:attrNameLst>
                                          <p:attrName>style.visibility</p:attrName>
                                        </p:attrNameLst>
                                      </p:cBhvr>
                                      <p:to>
                                        <p:strVal val="visible"/>
                                      </p:to>
                                    </p:set>
                                    <p:anim calcmode="lin" valueType="num">
                                      <p:cBhvr additive="base">
                                        <p:cTn id="23" dur="500" fill="hold"/>
                                        <p:tgtEl>
                                          <p:spTgt spid="219158"/>
                                        </p:tgtEl>
                                        <p:attrNameLst>
                                          <p:attrName>ppt_x</p:attrName>
                                        </p:attrNameLst>
                                      </p:cBhvr>
                                      <p:tavLst>
                                        <p:tav tm="0">
                                          <p:val>
                                            <p:strVal val="#ppt_x"/>
                                          </p:val>
                                        </p:tav>
                                        <p:tav tm="100000">
                                          <p:val>
                                            <p:strVal val="#ppt_x"/>
                                          </p:val>
                                        </p:tav>
                                      </p:tavLst>
                                    </p:anim>
                                    <p:anim calcmode="lin" valueType="num">
                                      <p:cBhvr additive="base">
                                        <p:cTn id="24" dur="500" fill="hold"/>
                                        <p:tgtEl>
                                          <p:spTgt spid="21915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9159"/>
                                        </p:tgtEl>
                                        <p:attrNameLst>
                                          <p:attrName>style.visibility</p:attrName>
                                        </p:attrNameLst>
                                      </p:cBhvr>
                                      <p:to>
                                        <p:strVal val="visible"/>
                                      </p:to>
                                    </p:set>
                                    <p:anim calcmode="lin" valueType="num">
                                      <p:cBhvr additive="base">
                                        <p:cTn id="27" dur="500" fill="hold"/>
                                        <p:tgtEl>
                                          <p:spTgt spid="219159"/>
                                        </p:tgtEl>
                                        <p:attrNameLst>
                                          <p:attrName>ppt_x</p:attrName>
                                        </p:attrNameLst>
                                      </p:cBhvr>
                                      <p:tavLst>
                                        <p:tav tm="0">
                                          <p:val>
                                            <p:strVal val="#ppt_x"/>
                                          </p:val>
                                        </p:tav>
                                        <p:tav tm="100000">
                                          <p:val>
                                            <p:strVal val="#ppt_x"/>
                                          </p:val>
                                        </p:tav>
                                      </p:tavLst>
                                    </p:anim>
                                    <p:anim calcmode="lin" valueType="num">
                                      <p:cBhvr additive="base">
                                        <p:cTn id="28" dur="500" fill="hold"/>
                                        <p:tgtEl>
                                          <p:spTgt spid="21915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5" y="320675"/>
            <a:ext cx="298291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11" descr="Illustration of the weak force: a group of quarks being eroded by 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247775"/>
            <a:ext cx="2509837"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文字方塊 14"/>
          <p:cNvSpPr txBox="1">
            <a:spLocks noChangeArrowheads="1"/>
          </p:cNvSpPr>
          <p:nvPr/>
        </p:nvSpPr>
        <p:spPr bwMode="auto">
          <a:xfrm>
            <a:off x="933338" y="3897313"/>
            <a:ext cx="3724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這就是夸克與輕子的弱交互作用</a:t>
            </a:r>
          </a:p>
        </p:txBody>
      </p:sp>
      <p:pic>
        <p:nvPicPr>
          <p:cNvPr id="227334" name="Picture 4"/>
          <p:cNvPicPr>
            <a:picLocks noChangeAspect="1" noChangeArrowheads="1"/>
          </p:cNvPicPr>
          <p:nvPr/>
        </p:nvPicPr>
        <p:blipFill>
          <a:blip r:embed="rId4">
            <a:extLst>
              <a:ext uri="{28A0092B-C50C-407E-A947-70E740481C1C}">
                <a14:useLocalDpi xmlns:a14="http://schemas.microsoft.com/office/drawing/2010/main" val="0"/>
              </a:ext>
            </a:extLst>
          </a:blip>
          <a:srcRect r="10632"/>
          <a:stretch>
            <a:fillRect/>
          </a:stretch>
        </p:blipFill>
        <p:spPr bwMode="auto">
          <a:xfrm>
            <a:off x="4781550" y="2738438"/>
            <a:ext cx="28114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7335" name="Object 6"/>
          <p:cNvGraphicFramePr>
            <a:graphicFrameLocks noChangeAspect="1"/>
          </p:cNvGraphicFramePr>
          <p:nvPr/>
        </p:nvGraphicFramePr>
        <p:xfrm>
          <a:off x="5416550" y="2890838"/>
          <a:ext cx="254000" cy="254000"/>
        </p:xfrm>
        <a:graphic>
          <a:graphicData uri="http://schemas.openxmlformats.org/presentationml/2006/ole">
            <mc:AlternateContent xmlns:mc="http://schemas.openxmlformats.org/markup-compatibility/2006">
              <mc:Choice xmlns:v="urn:schemas-microsoft-com:vml" Requires="v">
                <p:oleObj name="方程式" r:id="rId5" imgW="114201" imgH="139579" progId="Equation.3">
                  <p:embed/>
                </p:oleObj>
              </mc:Choice>
              <mc:Fallback>
                <p:oleObj name="方程式" r:id="rId5" imgW="114201" imgH="139579" progId="Equation.3">
                  <p:embed/>
                  <p:pic>
                    <p:nvPicPr>
                      <p:cNvPr id="22733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550" y="2890838"/>
                        <a:ext cx="2540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7336" name="Object 7"/>
          <p:cNvGraphicFramePr>
            <a:graphicFrameLocks noChangeAspect="1"/>
          </p:cNvGraphicFramePr>
          <p:nvPr/>
        </p:nvGraphicFramePr>
        <p:xfrm>
          <a:off x="5289550" y="4179888"/>
          <a:ext cx="317500" cy="414338"/>
        </p:xfrm>
        <a:graphic>
          <a:graphicData uri="http://schemas.openxmlformats.org/presentationml/2006/ole">
            <mc:AlternateContent xmlns:mc="http://schemas.openxmlformats.org/markup-compatibility/2006">
              <mc:Choice xmlns:v="urn:schemas-microsoft-com:vml" Requires="v">
                <p:oleObj name="方程式" r:id="rId7" imgW="165028" imgH="228501" progId="Equation.3">
                  <p:embed/>
                </p:oleObj>
              </mc:Choice>
              <mc:Fallback>
                <p:oleObj name="方程式" r:id="rId7" imgW="165028" imgH="228501" progId="Equation.3">
                  <p:embed/>
                  <p:pic>
                    <p:nvPicPr>
                      <p:cNvPr id="227336"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9550" y="4179888"/>
                        <a:ext cx="317500" cy="41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7337" name="Object 15"/>
          <p:cNvGraphicFramePr>
            <a:graphicFrameLocks noChangeAspect="1"/>
          </p:cNvGraphicFramePr>
          <p:nvPr/>
        </p:nvGraphicFramePr>
        <p:xfrm>
          <a:off x="7127875" y="3725863"/>
          <a:ext cx="409575" cy="342900"/>
        </p:xfrm>
        <a:graphic>
          <a:graphicData uri="http://schemas.openxmlformats.org/presentationml/2006/ole">
            <mc:AlternateContent xmlns:mc="http://schemas.openxmlformats.org/markup-compatibility/2006">
              <mc:Choice xmlns:v="urn:schemas-microsoft-com:vml" Requires="v">
                <p:oleObj name="方程式" r:id="rId9" imgW="241300" imgH="203200" progId="Equation.3">
                  <p:embed/>
                </p:oleObj>
              </mc:Choice>
              <mc:Fallback>
                <p:oleObj name="方程式" r:id="rId9" imgW="241300" imgH="203200" progId="Equation.3">
                  <p:embed/>
                  <p:pic>
                    <p:nvPicPr>
                      <p:cNvPr id="227337"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875" y="3725863"/>
                        <a:ext cx="409575"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直線箭頭接點 10"/>
          <p:cNvCxnSpPr>
            <a:cxnSpLocks noChangeShapeType="1"/>
          </p:cNvCxnSpPr>
          <p:nvPr/>
        </p:nvCxnSpPr>
        <p:spPr bwMode="auto">
          <a:xfrm flipH="1">
            <a:off x="6299200" y="3636963"/>
            <a:ext cx="346075" cy="0"/>
          </a:xfrm>
          <a:prstGeom prst="straightConnector1">
            <a:avLst/>
          </a:prstGeom>
          <a:noFill/>
          <a:ln w="381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矩形 11"/>
          <p:cNvSpPr/>
          <p:nvPr/>
        </p:nvSpPr>
        <p:spPr>
          <a:xfrm>
            <a:off x="7158038" y="3521076"/>
            <a:ext cx="385762" cy="1793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pic>
        <p:nvPicPr>
          <p:cNvPr id="22734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563" y="4989513"/>
            <a:ext cx="223043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41" name="文字方塊 1"/>
          <p:cNvSpPr txBox="1">
            <a:spLocks noChangeArrowheads="1"/>
          </p:cNvSpPr>
          <p:nvPr/>
        </p:nvSpPr>
        <p:spPr bwMode="auto">
          <a:xfrm>
            <a:off x="922927" y="4989513"/>
            <a:ext cx="577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放出</a:t>
            </a:r>
            <a:r>
              <a:rPr lang="en-US" altLang="zh-TW" sz="1800" i="1" dirty="0"/>
              <a:t>W</a:t>
            </a:r>
            <a:r>
              <a:rPr lang="zh-TW" altLang="en-US" sz="1800" i="1" dirty="0"/>
              <a:t> </a:t>
            </a:r>
            <a:r>
              <a:rPr lang="zh-TW" altLang="en-US" sz="1800" dirty="0">
                <a:latin typeface="Tahoma" pitchFamily="34" charset="0"/>
              </a:rPr>
              <a:t>粒子後，夸克不只改變動量，也改變身份！</a:t>
            </a:r>
          </a:p>
        </p:txBody>
      </p:sp>
      <p:sp>
        <p:nvSpPr>
          <p:cNvPr id="22734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19A9E76-5372-4C77-86A4-08B629BEB348}" type="slidenum">
              <a:rPr kumimoji="0" lang="zh-TW" altLang="en-US" sz="1400">
                <a:latin typeface="Tahoma" pitchFamily="34" charset="0"/>
              </a:rPr>
              <a:pPr eaLnBrk="1" hangingPunct="1">
                <a:spcBef>
                  <a:spcPct val="0"/>
                </a:spcBef>
                <a:buClrTx/>
                <a:buSzTx/>
                <a:buFontTx/>
                <a:buNone/>
              </a:pPr>
              <a:t>77</a:t>
            </a:fld>
            <a:endParaRPr kumimoji="0" lang="en-US" altLang="zh-TW" sz="1400">
              <a:latin typeface="Tahoma" pitchFamily="34" charset="0"/>
            </a:endParaRPr>
          </a:p>
        </p:txBody>
      </p:sp>
      <p:sp>
        <p:nvSpPr>
          <p:cNvPr id="2" name="矩形 1"/>
          <p:cNvSpPr/>
          <p:nvPr/>
        </p:nvSpPr>
        <p:spPr>
          <a:xfrm>
            <a:off x="922927" y="5429111"/>
            <a:ext cx="5032147" cy="369332"/>
          </a:xfrm>
          <a:prstGeom prst="rect">
            <a:avLst/>
          </a:prstGeom>
        </p:spPr>
        <p:txBody>
          <a:bodyPr wrap="none">
            <a:spAutoFit/>
          </a:bodyPr>
          <a:lstStyle/>
          <a:p>
            <a:r>
              <a:rPr lang="zh-TW" altLang="en-US" dirty="0"/>
              <a:t>弱交互作用中，夸克改變口味，但不改變顏色！</a:t>
            </a:r>
          </a:p>
        </p:txBody>
      </p:sp>
      <p:sp>
        <p:nvSpPr>
          <p:cNvPr id="3" name="TextBox 2">
            <a:extLst>
              <a:ext uri="{FF2B5EF4-FFF2-40B4-BE49-F238E27FC236}">
                <a16:creationId xmlns:a16="http://schemas.microsoft.com/office/drawing/2014/main" id="{DD33EA15-CA55-3E48-A345-4935C1DE2494}"/>
              </a:ext>
            </a:extLst>
          </p:cNvPr>
          <p:cNvSpPr txBox="1"/>
          <p:nvPr/>
        </p:nvSpPr>
        <p:spPr>
          <a:xfrm>
            <a:off x="933338" y="4300132"/>
            <a:ext cx="3891517" cy="369332"/>
          </a:xfrm>
          <a:prstGeom prst="rect">
            <a:avLst/>
          </a:prstGeom>
          <a:noFill/>
        </p:spPr>
        <p:txBody>
          <a:bodyPr wrap="square" rtlCol="0">
            <a:spAutoFit/>
          </a:bodyPr>
          <a:lstStyle/>
          <a:p>
            <a:r>
              <a:rPr lang="en-TW" dirty="0">
                <a:latin typeface="+mn-lt"/>
              </a:rPr>
              <a:t>Weak interaction of quarks and leptons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C8A843A-A041-2444-A723-F5FA5C30B961}"/>
                  </a:ext>
                </a:extLst>
              </p:cNvPr>
              <p:cNvSpPr txBox="1"/>
              <p:nvPr/>
            </p:nvSpPr>
            <p:spPr>
              <a:xfrm>
                <a:off x="933338" y="5828339"/>
                <a:ext cx="5911962" cy="369332"/>
              </a:xfrm>
              <a:prstGeom prst="rect">
                <a:avLst/>
              </a:prstGeom>
              <a:noFill/>
            </p:spPr>
            <p:txBody>
              <a:bodyPr wrap="square" rtlCol="0">
                <a:spAutoFit/>
              </a:bodyPr>
              <a:lstStyle/>
              <a:p>
                <a:r>
                  <a:rPr lang="en-TW" dirty="0">
                    <a:latin typeface="+mn-lt"/>
                  </a:rPr>
                  <a:t>Note that after emiting </a:t>
                </a:r>
                <a14:m>
                  <m:oMath xmlns:m="http://schemas.openxmlformats.org/officeDocument/2006/math">
                    <m:r>
                      <a:rPr lang="en-TW" i="1" dirty="0" smtClean="0">
                        <a:latin typeface="Cambria Math" panose="02040503050406030204" pitchFamily="18" charset="0"/>
                      </a:rPr>
                      <m:t>𝑊</m:t>
                    </m:r>
                  </m:oMath>
                </a14:m>
                <a:r>
                  <a:rPr lang="en-TW" dirty="0">
                    <a:latin typeface="+mn-lt"/>
                  </a:rPr>
                  <a:t>, quarks change flavor but not color.</a:t>
                </a:r>
              </a:p>
            </p:txBody>
          </p:sp>
        </mc:Choice>
        <mc:Fallback xmlns="">
          <p:sp>
            <p:nvSpPr>
              <p:cNvPr id="4" name="TextBox 3">
                <a:extLst>
                  <a:ext uri="{FF2B5EF4-FFF2-40B4-BE49-F238E27FC236}">
                    <a16:creationId xmlns:a16="http://schemas.microsoft.com/office/drawing/2014/main" id="{5C8A843A-A041-2444-A723-F5FA5C30B961}"/>
                  </a:ext>
                </a:extLst>
              </p:cNvPr>
              <p:cNvSpPr txBox="1">
                <a:spLocks noRot="1" noChangeAspect="1" noMove="1" noResize="1" noEditPoints="1" noAdjustHandles="1" noChangeArrowheads="1" noChangeShapeType="1" noTextEdit="1"/>
              </p:cNvSpPr>
              <p:nvPr/>
            </p:nvSpPr>
            <p:spPr>
              <a:xfrm>
                <a:off x="933338" y="5828339"/>
                <a:ext cx="5911962" cy="369332"/>
              </a:xfrm>
              <a:prstGeom prst="rect">
                <a:avLst/>
              </a:prstGeom>
              <a:blipFill>
                <a:blip r:embed="rId13"/>
                <a:stretch>
                  <a:fillRect l="-857" t="-6452" b="-19355"/>
                </a:stretch>
              </a:blipFill>
            </p:spPr>
            <p:txBody>
              <a:bodyPr/>
              <a:lstStyle/>
              <a:p>
                <a:r>
                  <a:rPr lang="en-TW">
                    <a:noFill/>
                  </a:rPr>
                  <a:t> </a:t>
                </a:r>
              </a:p>
            </p:txBody>
          </p:sp>
        </mc:Fallback>
      </mc:AlternateContent>
      <p:sp>
        <p:nvSpPr>
          <p:cNvPr id="17" name="TextBox 16">
            <a:extLst>
              <a:ext uri="{FF2B5EF4-FFF2-40B4-BE49-F238E27FC236}">
                <a16:creationId xmlns:a16="http://schemas.microsoft.com/office/drawing/2014/main" id="{7E3D119B-2754-F34D-A5F7-F0CA1B484353}"/>
              </a:ext>
            </a:extLst>
          </p:cNvPr>
          <p:cNvSpPr txBox="1"/>
          <p:nvPr/>
        </p:nvSpPr>
        <p:spPr>
          <a:xfrm>
            <a:off x="933338" y="6167993"/>
            <a:ext cx="5911962" cy="369332"/>
          </a:xfrm>
          <a:prstGeom prst="rect">
            <a:avLst/>
          </a:prstGeom>
          <a:noFill/>
        </p:spPr>
        <p:txBody>
          <a:bodyPr wrap="square" rtlCol="0">
            <a:spAutoFit/>
          </a:bodyPr>
          <a:lstStyle/>
          <a:p>
            <a:r>
              <a:rPr lang="en-TW" dirty="0">
                <a:latin typeface="+mn-lt"/>
              </a:rPr>
              <a:t>And leptons would change identity.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56"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1152525" y="2743200"/>
            <a:ext cx="281146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9157" name="Object 6"/>
          <p:cNvGraphicFramePr>
            <a:graphicFrameLocks noChangeAspect="1"/>
          </p:cNvGraphicFramePr>
          <p:nvPr/>
        </p:nvGraphicFramePr>
        <p:xfrm>
          <a:off x="1785938" y="2895600"/>
          <a:ext cx="254000" cy="254000"/>
        </p:xfrm>
        <a:graphic>
          <a:graphicData uri="http://schemas.openxmlformats.org/presentationml/2006/ole">
            <mc:AlternateContent xmlns:mc="http://schemas.openxmlformats.org/markup-compatibility/2006">
              <mc:Choice xmlns:v="urn:schemas-microsoft-com:vml" Requires="v">
                <p:oleObj name="方程式" r:id="rId3" imgW="114201" imgH="139579" progId="Equation.3">
                  <p:embed/>
                </p:oleObj>
              </mc:Choice>
              <mc:Fallback>
                <p:oleObj name="方程式" r:id="rId3" imgW="114201" imgH="139579" progId="Equation.3">
                  <p:embed/>
                  <p:pic>
                    <p:nvPicPr>
                      <p:cNvPr id="21915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2895600"/>
                        <a:ext cx="2540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9158" name="Object 7"/>
          <p:cNvGraphicFramePr>
            <a:graphicFrameLocks noChangeAspect="1"/>
          </p:cNvGraphicFramePr>
          <p:nvPr/>
        </p:nvGraphicFramePr>
        <p:xfrm>
          <a:off x="1658938" y="4186238"/>
          <a:ext cx="317500" cy="414337"/>
        </p:xfrm>
        <a:graphic>
          <a:graphicData uri="http://schemas.openxmlformats.org/presentationml/2006/ole">
            <mc:AlternateContent xmlns:mc="http://schemas.openxmlformats.org/markup-compatibility/2006">
              <mc:Choice xmlns:v="urn:schemas-microsoft-com:vml" Requires="v">
                <p:oleObj name="方程式" r:id="rId5" imgW="165028" imgH="228501" progId="Equation.3">
                  <p:embed/>
                </p:oleObj>
              </mc:Choice>
              <mc:Fallback>
                <p:oleObj name="方程式" r:id="rId5" imgW="165028" imgH="228501" progId="Equation.3">
                  <p:embed/>
                  <p:pic>
                    <p:nvPicPr>
                      <p:cNvPr id="21915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4186238"/>
                        <a:ext cx="3175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9159" name="Object 15"/>
          <p:cNvGraphicFramePr>
            <a:graphicFrameLocks noChangeAspect="1"/>
          </p:cNvGraphicFramePr>
          <p:nvPr/>
        </p:nvGraphicFramePr>
        <p:xfrm>
          <a:off x="3497263" y="3732213"/>
          <a:ext cx="409575" cy="342900"/>
        </p:xfrm>
        <a:graphic>
          <a:graphicData uri="http://schemas.openxmlformats.org/presentationml/2006/ole">
            <mc:AlternateContent xmlns:mc="http://schemas.openxmlformats.org/markup-compatibility/2006">
              <mc:Choice xmlns:v="urn:schemas-microsoft-com:vml" Requires="v">
                <p:oleObj name="方程式" r:id="rId7" imgW="241300" imgH="203200" progId="Equation.3">
                  <p:embed/>
                </p:oleObj>
              </mc:Choice>
              <mc:Fallback>
                <p:oleObj name="方程式" r:id="rId7" imgW="241300" imgH="203200" progId="Equation.3">
                  <p:embed/>
                  <p:pic>
                    <p:nvPicPr>
                      <p:cNvPr id="219159"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7263" y="3732213"/>
                        <a:ext cx="409575"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箭頭接點 2"/>
          <p:cNvCxnSpPr>
            <a:cxnSpLocks noChangeShapeType="1"/>
          </p:cNvCxnSpPr>
          <p:nvPr/>
        </p:nvCxnSpPr>
        <p:spPr bwMode="auto">
          <a:xfrm flipH="1">
            <a:off x="3182938" y="3641725"/>
            <a:ext cx="346075" cy="0"/>
          </a:xfrm>
          <a:prstGeom prst="straightConnector1">
            <a:avLst/>
          </a:prstGeom>
          <a:noFill/>
          <a:ln w="381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矩形 5"/>
          <p:cNvSpPr/>
          <p:nvPr/>
        </p:nvSpPr>
        <p:spPr>
          <a:xfrm>
            <a:off x="3529013" y="3527425"/>
            <a:ext cx="384175" cy="1793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2836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EC1054CE-078C-4CD4-904B-F97C564C85CB}" type="slidenum">
              <a:rPr kumimoji="0" lang="zh-TW" altLang="en-US" sz="1400">
                <a:latin typeface="Tahoma" pitchFamily="34" charset="0"/>
              </a:rPr>
              <a:pPr eaLnBrk="1" hangingPunct="1">
                <a:spcBef>
                  <a:spcPct val="0"/>
                </a:spcBef>
                <a:buClrTx/>
                <a:buSzTx/>
                <a:buFontTx/>
                <a:buNone/>
              </a:pPr>
              <a:t>78</a:t>
            </a:fld>
            <a:endParaRPr kumimoji="0" lang="en-US" altLang="zh-TW" sz="1400">
              <a:latin typeface="Tahoma" pitchFamily="34" charset="0"/>
            </a:endParaRPr>
          </a:p>
        </p:txBody>
      </p:sp>
      <p:pic>
        <p:nvPicPr>
          <p:cNvPr id="228361"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5205413" y="2743200"/>
            <a:ext cx="2781962" cy="186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362" name="Object 6"/>
          <p:cNvGraphicFramePr>
            <a:graphicFrameLocks noChangeAspect="1"/>
          </p:cNvGraphicFramePr>
          <p:nvPr/>
        </p:nvGraphicFramePr>
        <p:xfrm>
          <a:off x="5741567" y="4206518"/>
          <a:ext cx="222250" cy="254000"/>
        </p:xfrm>
        <a:graphic>
          <a:graphicData uri="http://schemas.openxmlformats.org/presentationml/2006/ole">
            <mc:AlternateContent xmlns:mc="http://schemas.openxmlformats.org/markup-compatibility/2006">
              <mc:Choice xmlns:v="urn:schemas-microsoft-com:vml" Requires="v">
                <p:oleObj name="方程式" r:id="rId9" imgW="114201" imgH="139579" progId="Equation.3">
                  <p:embed/>
                </p:oleObj>
              </mc:Choice>
              <mc:Fallback>
                <p:oleObj name="方程式" r:id="rId9" imgW="114201" imgH="139579" progId="Equation.3">
                  <p:embed/>
                  <p:pic>
                    <p:nvPicPr>
                      <p:cNvPr id="2283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567" y="4206518"/>
                        <a:ext cx="22225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8363" name="Object 7"/>
          <p:cNvGraphicFramePr>
            <a:graphicFrameLocks noChangeAspect="1"/>
          </p:cNvGraphicFramePr>
          <p:nvPr/>
        </p:nvGraphicFramePr>
        <p:xfrm>
          <a:off x="5879153" y="2819759"/>
          <a:ext cx="325438" cy="414338"/>
        </p:xfrm>
        <a:graphic>
          <a:graphicData uri="http://schemas.openxmlformats.org/presentationml/2006/ole">
            <mc:AlternateContent xmlns:mc="http://schemas.openxmlformats.org/markup-compatibility/2006">
              <mc:Choice xmlns:v="urn:schemas-microsoft-com:vml" Requires="v">
                <p:oleObj name="方程式" r:id="rId10" imgW="165028" imgH="228501" progId="Equation.3">
                  <p:embed/>
                </p:oleObj>
              </mc:Choice>
              <mc:Fallback>
                <p:oleObj name="方程式" r:id="rId10" imgW="165028" imgH="228501" progId="Equation.3">
                  <p:embed/>
                  <p:pic>
                    <p:nvPicPr>
                      <p:cNvPr id="22836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153" y="2819759"/>
                        <a:ext cx="325438" cy="41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文字方塊 1"/>
          <p:cNvSpPr txBox="1"/>
          <p:nvPr/>
        </p:nvSpPr>
        <p:spPr>
          <a:xfrm>
            <a:off x="1152525" y="1689583"/>
            <a:ext cx="6464631" cy="369332"/>
          </a:xfrm>
          <a:prstGeom prst="rect">
            <a:avLst/>
          </a:prstGeom>
          <a:noFill/>
        </p:spPr>
        <p:txBody>
          <a:bodyPr wrap="square" rtlCol="0">
            <a:spAutoFit/>
          </a:bodyPr>
          <a:lstStyle/>
          <a:p>
            <a:r>
              <a:rPr lang="zh-TW" altLang="en-US" dirty="0"/>
              <a:t>在量子場論中，可以將所有粒子的產生與消滅同時交換</a:t>
            </a:r>
          </a:p>
        </p:txBody>
      </p:sp>
      <p:sp>
        <p:nvSpPr>
          <p:cNvPr id="4" name="向右箭號 3"/>
          <p:cNvSpPr/>
          <p:nvPr/>
        </p:nvSpPr>
        <p:spPr>
          <a:xfrm>
            <a:off x="4323719" y="3445653"/>
            <a:ext cx="666119" cy="399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152525" y="2137637"/>
            <a:ext cx="5138450" cy="369332"/>
          </a:xfrm>
          <a:prstGeom prst="rect">
            <a:avLst/>
          </a:prstGeom>
          <a:noFill/>
        </p:spPr>
        <p:txBody>
          <a:bodyPr wrap="square" rtlCol="0">
            <a:spAutoFit/>
          </a:bodyPr>
          <a:lstStyle/>
          <a:p>
            <a:r>
              <a:rPr lang="zh-TW" altLang="en-US" dirty="0"/>
              <a:t>時間倒轉，箭頭同時反向。</a:t>
            </a:r>
          </a:p>
        </p:txBody>
      </p:sp>
      <mc:AlternateContent xmlns:mc="http://schemas.openxmlformats.org/markup-compatibility/2006" xmlns:a14="http://schemas.microsoft.com/office/drawing/2010/main">
        <mc:Choice Requires="a14">
          <p:sp>
            <p:nvSpPr>
              <p:cNvPr id="7" name="文字方塊 6"/>
              <p:cNvSpPr txBox="1"/>
              <p:nvPr/>
            </p:nvSpPr>
            <p:spPr>
              <a:xfrm>
                <a:off x="1089818" y="4964907"/>
                <a:ext cx="6182519" cy="369332"/>
              </a:xfrm>
              <a:prstGeom prst="rect">
                <a:avLst/>
              </a:prstGeom>
              <a:noFill/>
            </p:spPr>
            <p:txBody>
              <a:bodyPr wrap="square" rtlCol="0">
                <a:spAutoFit/>
              </a:bodyPr>
              <a:lstStyle/>
              <a:p>
                <a:r>
                  <a:rPr lang="zh-TW" altLang="en-US" dirty="0">
                    <a:latin typeface="+mn-lt"/>
                  </a:rPr>
                  <a:t>左圖是</a:t>
                </a:r>
                <a14:m>
                  <m:oMath xmlns:m="http://schemas.openxmlformats.org/officeDocument/2006/math">
                    <m:sSup>
                      <m:sSupPr>
                        <m:ctrlPr>
                          <a:rPr lang="en-US" altLang="zh-TW" i="1" dirty="0" smtClean="0">
                            <a:latin typeface="Cambria Math" panose="02040503050406030204" pitchFamily="18" charset="0"/>
                          </a:rPr>
                        </m:ctrlPr>
                      </m:sSupPr>
                      <m:e>
                        <m:r>
                          <a:rPr lang="en-US" altLang="zh-TW" i="1" dirty="0">
                            <a:latin typeface="Cambria Math"/>
                          </a:rPr>
                          <m:t>𝑊</m:t>
                        </m:r>
                      </m:e>
                      <m:sup>
                        <m:r>
                          <a:rPr lang="en-US" altLang="zh-TW" b="0" i="1" dirty="0" smtClean="0">
                            <a:latin typeface="Cambria Math"/>
                          </a:rPr>
                          <m:t>−</m:t>
                        </m:r>
                      </m:sup>
                    </m:sSup>
                  </m:oMath>
                </a14:m>
                <a:r>
                  <a:rPr lang="zh-TW" altLang="en-US" dirty="0">
                    <a:latin typeface="+mn-lt"/>
                  </a:rPr>
                  <a:t>粒子消失，倒過來產生</a:t>
                </a:r>
                <a14:m>
                  <m:oMath xmlns:m="http://schemas.openxmlformats.org/officeDocument/2006/math">
                    <m:sSup>
                      <m:sSupPr>
                        <m:ctrlPr>
                          <a:rPr lang="en-US" altLang="zh-TW" i="1" dirty="0">
                            <a:latin typeface="Cambria Math" panose="02040503050406030204" pitchFamily="18" charset="0"/>
                          </a:rPr>
                        </m:ctrlPr>
                      </m:sSupPr>
                      <m:e>
                        <m:r>
                          <a:rPr lang="en-US" altLang="zh-TW" i="1" dirty="0">
                            <a:latin typeface="Cambria Math"/>
                          </a:rPr>
                          <m:t>𝑊</m:t>
                        </m:r>
                      </m:e>
                      <m:sup>
                        <m:r>
                          <a:rPr lang="en-US" altLang="zh-TW" i="1" dirty="0">
                            <a:latin typeface="Cambria Math"/>
                          </a:rPr>
                          <m:t>−</m:t>
                        </m:r>
                      </m:sup>
                    </m:sSup>
                  </m:oMath>
                </a14:m>
                <a:r>
                  <a:rPr lang="zh-TW" altLang="en-US" dirty="0"/>
                  <a:t>粒子的版本也成立！</a:t>
                </a:r>
                <a:endParaRPr lang="zh-TW" altLang="en-US" dirty="0">
                  <a:latin typeface="+mn-lt"/>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1089818" y="4964907"/>
                <a:ext cx="6182519" cy="369332"/>
              </a:xfrm>
              <a:prstGeom prst="rect">
                <a:avLst/>
              </a:prstGeom>
              <a:blipFill rotWithShape="1">
                <a:blip r:embed="rId12"/>
                <a:stretch>
                  <a:fillRect l="-888" t="-6557" b="-26230"/>
                </a:stretch>
              </a:blipFill>
            </p:spPr>
            <p:txBody>
              <a:bodyPr/>
              <a:lstStyle/>
              <a:p>
                <a:r>
                  <a:rPr lang="zh-CN" altLang="en-US">
                    <a:noFill/>
                  </a:rPr>
                  <a:t> </a:t>
                </a:r>
              </a:p>
            </p:txBody>
          </p:sp>
        </mc:Fallback>
      </mc:AlternateContent>
      <p:sp>
        <p:nvSpPr>
          <p:cNvPr id="8" name="TextBox 7">
            <a:extLst>
              <a:ext uri="{FF2B5EF4-FFF2-40B4-BE49-F238E27FC236}">
                <a16:creationId xmlns:a16="http://schemas.microsoft.com/office/drawing/2014/main" id="{BF0CF45A-4705-4241-8414-A9EB42E6DB55}"/>
              </a:ext>
            </a:extLst>
          </p:cNvPr>
          <p:cNvSpPr txBox="1"/>
          <p:nvPr/>
        </p:nvSpPr>
        <p:spPr>
          <a:xfrm>
            <a:off x="1152525" y="5465135"/>
            <a:ext cx="4259447" cy="369332"/>
          </a:xfrm>
          <a:prstGeom prst="rect">
            <a:avLst/>
          </a:prstGeom>
          <a:noFill/>
        </p:spPr>
        <p:txBody>
          <a:bodyPr wrap="square" rtlCol="0">
            <a:spAutoFit/>
          </a:bodyPr>
          <a:lstStyle/>
          <a:p>
            <a:r>
              <a:rPr lang="en-TW" dirty="0">
                <a:latin typeface="+mn-lt"/>
              </a:rPr>
              <a:t>We can reverse the flow of particles.</a:t>
            </a:r>
          </a:p>
        </p:txBody>
      </p:sp>
      <p:sp>
        <p:nvSpPr>
          <p:cNvPr id="9" name="TextBox 8">
            <a:extLst>
              <a:ext uri="{FF2B5EF4-FFF2-40B4-BE49-F238E27FC236}">
                <a16:creationId xmlns:a16="http://schemas.microsoft.com/office/drawing/2014/main" id="{DCD9AFB6-2261-DD48-A824-DAA2B058014D}"/>
              </a:ext>
            </a:extLst>
          </p:cNvPr>
          <p:cNvSpPr txBox="1"/>
          <p:nvPr/>
        </p:nvSpPr>
        <p:spPr>
          <a:xfrm>
            <a:off x="1152525" y="1010094"/>
            <a:ext cx="5889625" cy="369332"/>
          </a:xfrm>
          <a:prstGeom prst="rect">
            <a:avLst/>
          </a:prstGeom>
          <a:noFill/>
        </p:spPr>
        <p:txBody>
          <a:bodyPr wrap="square" rtlCol="0">
            <a:spAutoFit/>
          </a:bodyPr>
          <a:lstStyle/>
          <a:p>
            <a:r>
              <a:rPr lang="en-TW" dirty="0">
                <a:latin typeface="+mn-lt"/>
              </a:rPr>
              <a:t>We can unify these weak interactions of leptons and quarks: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304800" y="2974975"/>
            <a:ext cx="23796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044575"/>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11" descr="Illustration of the weak force: a group of quarks being eroded by r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5121275"/>
            <a:ext cx="13001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798513"/>
            <a:ext cx="2676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向右箭號 7"/>
          <p:cNvSpPr/>
          <p:nvPr/>
        </p:nvSpPr>
        <p:spPr>
          <a:xfrm>
            <a:off x="2786063" y="1785938"/>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216070" name="Object 2"/>
          <p:cNvGraphicFramePr>
            <a:graphicFrameLocks noChangeAspect="1"/>
          </p:cNvGraphicFramePr>
          <p:nvPr/>
        </p:nvGraphicFramePr>
        <p:xfrm>
          <a:off x="4078288" y="1108075"/>
          <a:ext cx="304800" cy="254000"/>
        </p:xfrm>
        <a:graphic>
          <a:graphicData uri="http://schemas.openxmlformats.org/presentationml/2006/ole">
            <mc:AlternateContent xmlns:mc="http://schemas.openxmlformats.org/markup-compatibility/2006">
              <mc:Choice xmlns:v="urn:schemas-microsoft-com:vml" Requires="v">
                <p:oleObj name="方程式" r:id="rId5" imgW="114201" imgH="139579" progId="Equation.3">
                  <p:embed/>
                </p:oleObj>
              </mc:Choice>
              <mc:Fallback>
                <p:oleObj name="方程式" r:id="rId5" imgW="114201" imgH="139579" progId="Equation.3">
                  <p:embed/>
                  <p:pic>
                    <p:nvPicPr>
                      <p:cNvPr id="2160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288" y="1108075"/>
                        <a:ext cx="304800" cy="254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16071" name="Object 3"/>
          <p:cNvGraphicFramePr>
            <a:graphicFrameLocks noChangeAspect="1"/>
          </p:cNvGraphicFramePr>
          <p:nvPr/>
        </p:nvGraphicFramePr>
        <p:xfrm>
          <a:off x="4076700" y="2151063"/>
          <a:ext cx="304800" cy="254000"/>
        </p:xfrm>
        <a:graphic>
          <a:graphicData uri="http://schemas.openxmlformats.org/presentationml/2006/ole">
            <mc:AlternateContent xmlns:mc="http://schemas.openxmlformats.org/markup-compatibility/2006">
              <mc:Choice xmlns:v="urn:schemas-microsoft-com:vml" Requires="v">
                <p:oleObj name="方程式" r:id="rId7" imgW="114201" imgH="139579" progId="Equation.3">
                  <p:embed/>
                </p:oleObj>
              </mc:Choice>
              <mc:Fallback>
                <p:oleObj name="方程式" r:id="rId7" imgW="114201" imgH="139579" progId="Equation.3">
                  <p:embed/>
                  <p:pic>
                    <p:nvPicPr>
                      <p:cNvPr id="2160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2151063"/>
                        <a:ext cx="304800" cy="254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160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3" y="820738"/>
            <a:ext cx="2676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6073" name="Object 4"/>
          <p:cNvGraphicFramePr>
            <a:graphicFrameLocks noChangeAspect="1"/>
          </p:cNvGraphicFramePr>
          <p:nvPr/>
        </p:nvGraphicFramePr>
        <p:xfrm>
          <a:off x="7007225" y="1119188"/>
          <a:ext cx="236538" cy="276225"/>
        </p:xfrm>
        <a:graphic>
          <a:graphicData uri="http://schemas.openxmlformats.org/presentationml/2006/ole">
            <mc:AlternateContent xmlns:mc="http://schemas.openxmlformats.org/markup-compatibility/2006">
              <mc:Choice xmlns:v="urn:schemas-microsoft-com:vml" Requires="v">
                <p:oleObj name="方程式" r:id="rId9" imgW="88746" imgH="152136" progId="Equation.3">
                  <p:embed/>
                </p:oleObj>
              </mc:Choice>
              <mc:Fallback>
                <p:oleObj name="方程式" r:id="rId9" imgW="88746" imgH="152136" progId="Equation.3">
                  <p:embed/>
                  <p:pic>
                    <p:nvPicPr>
                      <p:cNvPr id="216073"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7225" y="1119188"/>
                        <a:ext cx="236538" cy="276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16074" name="Object 5"/>
          <p:cNvGraphicFramePr>
            <a:graphicFrameLocks noChangeAspect="1"/>
          </p:cNvGraphicFramePr>
          <p:nvPr/>
        </p:nvGraphicFramePr>
        <p:xfrm>
          <a:off x="6956425" y="2138363"/>
          <a:ext cx="338138" cy="323850"/>
        </p:xfrm>
        <a:graphic>
          <a:graphicData uri="http://schemas.openxmlformats.org/presentationml/2006/ole">
            <mc:AlternateContent xmlns:mc="http://schemas.openxmlformats.org/markup-compatibility/2006">
              <mc:Choice xmlns:v="urn:schemas-microsoft-com:vml" Requires="v">
                <p:oleObj name="方程式" r:id="rId11" imgW="126725" imgH="177415" progId="Equation.3">
                  <p:embed/>
                </p:oleObj>
              </mc:Choice>
              <mc:Fallback>
                <p:oleObj name="方程式" r:id="rId11" imgW="126725" imgH="177415" progId="Equation.3">
                  <p:embed/>
                  <p:pic>
                    <p:nvPicPr>
                      <p:cNvPr id="21607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6425" y="2138363"/>
                        <a:ext cx="338138" cy="3238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9388" name="Object 6"/>
          <p:cNvGraphicFramePr>
            <a:graphicFrameLocks noChangeAspect="1"/>
          </p:cNvGraphicFramePr>
          <p:nvPr/>
        </p:nvGraphicFramePr>
        <p:xfrm>
          <a:off x="701675" y="4249738"/>
          <a:ext cx="222250" cy="254000"/>
        </p:xfrm>
        <a:graphic>
          <a:graphicData uri="http://schemas.openxmlformats.org/presentationml/2006/ole">
            <mc:AlternateContent xmlns:mc="http://schemas.openxmlformats.org/markup-compatibility/2006">
              <mc:Choice xmlns:v="urn:schemas-microsoft-com:vml" Requires="v">
                <p:oleObj name="方程式" r:id="rId13" imgW="114201" imgH="139579" progId="Equation.3">
                  <p:embed/>
                </p:oleObj>
              </mc:Choice>
              <mc:Fallback>
                <p:oleObj name="方程式" r:id="rId13" imgW="114201" imgH="139579" progId="Equation.3">
                  <p:embed/>
                  <p:pic>
                    <p:nvPicPr>
                      <p:cNvPr id="22938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675" y="4249738"/>
                        <a:ext cx="22225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9389" name="Object 7"/>
          <p:cNvGraphicFramePr>
            <a:graphicFrameLocks noChangeAspect="1"/>
          </p:cNvGraphicFramePr>
          <p:nvPr/>
        </p:nvGraphicFramePr>
        <p:xfrm>
          <a:off x="893763" y="3008313"/>
          <a:ext cx="325437" cy="414337"/>
        </p:xfrm>
        <a:graphic>
          <a:graphicData uri="http://schemas.openxmlformats.org/presentationml/2006/ole">
            <mc:AlternateContent xmlns:mc="http://schemas.openxmlformats.org/markup-compatibility/2006">
              <mc:Choice xmlns:v="urn:schemas-microsoft-com:vml" Requires="v">
                <p:oleObj name="方程式" r:id="rId15" imgW="165028" imgH="228501" progId="Equation.3">
                  <p:embed/>
                </p:oleObj>
              </mc:Choice>
              <mc:Fallback>
                <p:oleObj name="方程式" r:id="rId15" imgW="165028" imgH="228501" progId="Equation.3">
                  <p:embed/>
                  <p:pic>
                    <p:nvPicPr>
                      <p:cNvPr id="229389"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3763" y="3008313"/>
                        <a:ext cx="325437"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6077"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3389313" y="3040063"/>
            <a:ext cx="2562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6078" name="Object 8"/>
          <p:cNvGraphicFramePr>
            <a:graphicFrameLocks noChangeAspect="1"/>
          </p:cNvGraphicFramePr>
          <p:nvPr/>
        </p:nvGraphicFramePr>
        <p:xfrm>
          <a:off x="3890963" y="4318000"/>
          <a:ext cx="252412" cy="325438"/>
        </p:xfrm>
        <a:graphic>
          <a:graphicData uri="http://schemas.openxmlformats.org/presentationml/2006/ole">
            <mc:AlternateContent xmlns:mc="http://schemas.openxmlformats.org/markup-compatibility/2006">
              <mc:Choice xmlns:v="urn:schemas-microsoft-com:vml" Requires="v">
                <p:oleObj name="方程式" r:id="rId17" imgW="152268" imgH="164957" progId="Equation.3">
                  <p:embed/>
                </p:oleObj>
              </mc:Choice>
              <mc:Fallback>
                <p:oleObj name="方程式" r:id="rId17" imgW="152268" imgH="164957" progId="Equation.3">
                  <p:embed/>
                  <p:pic>
                    <p:nvPicPr>
                      <p:cNvPr id="21607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90963" y="4318000"/>
                        <a:ext cx="252412" cy="325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6079" name="Object 9"/>
          <p:cNvGraphicFramePr>
            <a:graphicFrameLocks noChangeAspect="1"/>
          </p:cNvGraphicFramePr>
          <p:nvPr/>
        </p:nvGraphicFramePr>
        <p:xfrm>
          <a:off x="4043363" y="3046413"/>
          <a:ext cx="344487" cy="471487"/>
        </p:xfrm>
        <a:graphic>
          <a:graphicData uri="http://schemas.openxmlformats.org/presentationml/2006/ole">
            <mc:AlternateContent xmlns:mc="http://schemas.openxmlformats.org/markup-compatibility/2006">
              <mc:Choice xmlns:v="urn:schemas-microsoft-com:vml" Requires="v">
                <p:oleObj name="方程式" r:id="rId19" imgW="190417" imgH="241195" progId="Equation.3">
                  <p:embed/>
                </p:oleObj>
              </mc:Choice>
              <mc:Fallback>
                <p:oleObj name="方程式" r:id="rId19" imgW="190417" imgH="241195" progId="Equation.3">
                  <p:embed/>
                  <p:pic>
                    <p:nvPicPr>
                      <p:cNvPr id="21607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3363" y="3046413"/>
                        <a:ext cx="344487" cy="47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6080"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6270625" y="2989263"/>
            <a:ext cx="2560638"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6081" name="Object 10"/>
          <p:cNvGraphicFramePr>
            <a:graphicFrameLocks noChangeAspect="1"/>
          </p:cNvGraphicFramePr>
          <p:nvPr/>
        </p:nvGraphicFramePr>
        <p:xfrm>
          <a:off x="6808788" y="4291013"/>
          <a:ext cx="247650" cy="276225"/>
        </p:xfrm>
        <a:graphic>
          <a:graphicData uri="http://schemas.openxmlformats.org/presentationml/2006/ole">
            <mc:AlternateContent xmlns:mc="http://schemas.openxmlformats.org/markup-compatibility/2006">
              <mc:Choice xmlns:v="urn:schemas-microsoft-com:vml" Requires="v">
                <p:oleObj name="方程式" r:id="rId21" imgW="126835" imgH="139518" progId="Equation.3">
                  <p:embed/>
                </p:oleObj>
              </mc:Choice>
              <mc:Fallback>
                <p:oleObj name="方程式" r:id="rId21" imgW="126835" imgH="139518" progId="Equation.3">
                  <p:embed/>
                  <p:pic>
                    <p:nvPicPr>
                      <p:cNvPr id="216081"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08788" y="4291013"/>
                        <a:ext cx="2476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6082" name="Object 11"/>
          <p:cNvGraphicFramePr>
            <a:graphicFrameLocks noChangeAspect="1"/>
          </p:cNvGraphicFramePr>
          <p:nvPr/>
        </p:nvGraphicFramePr>
        <p:xfrm>
          <a:off x="6961188" y="3008313"/>
          <a:ext cx="287337" cy="446087"/>
        </p:xfrm>
        <a:graphic>
          <a:graphicData uri="http://schemas.openxmlformats.org/presentationml/2006/ole">
            <mc:AlternateContent xmlns:mc="http://schemas.openxmlformats.org/markup-compatibility/2006">
              <mc:Choice xmlns:v="urn:schemas-microsoft-com:vml" Requires="v">
                <p:oleObj name="方程式" r:id="rId23" imgW="165028" imgH="228501" progId="Equation.3">
                  <p:embed/>
                </p:oleObj>
              </mc:Choice>
              <mc:Fallback>
                <p:oleObj name="方程式" r:id="rId23" imgW="165028" imgH="228501" progId="Equation.3">
                  <p:embed/>
                  <p:pic>
                    <p:nvPicPr>
                      <p:cNvPr id="216082" name="Object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61188" y="3008313"/>
                        <a:ext cx="287337" cy="446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向右箭號 24"/>
          <p:cNvSpPr/>
          <p:nvPr/>
        </p:nvSpPr>
        <p:spPr>
          <a:xfrm>
            <a:off x="2836863" y="3592513"/>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29397" name="Picture 7" descr="particle4"/>
          <p:cNvPicPr>
            <a:picLocks noChangeAspect="1" noChangeArrowheads="1"/>
          </p:cNvPicPr>
          <p:nvPr/>
        </p:nvPicPr>
        <p:blipFill>
          <a:blip r:embed="rId25">
            <a:extLst>
              <a:ext uri="{28A0092B-C50C-407E-A947-70E740481C1C}">
                <a14:useLocalDpi xmlns:a14="http://schemas.microsoft.com/office/drawing/2010/main" val="0"/>
              </a:ext>
            </a:extLst>
          </a:blip>
          <a:srcRect l="20676" t="30598" r="30690" b="42520"/>
          <a:stretch>
            <a:fillRect/>
          </a:stretch>
        </p:blipFill>
        <p:spPr bwMode="auto">
          <a:xfrm>
            <a:off x="4572000" y="5284788"/>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8" name="Picture 7" descr="particle4"/>
          <p:cNvPicPr>
            <a:picLocks noChangeAspect="1" noChangeArrowheads="1"/>
          </p:cNvPicPr>
          <p:nvPr/>
        </p:nvPicPr>
        <p:blipFill>
          <a:blip r:embed="rId25">
            <a:extLst>
              <a:ext uri="{28A0092B-C50C-407E-A947-70E740481C1C}">
                <a14:useLocalDpi xmlns:a14="http://schemas.microsoft.com/office/drawing/2010/main" val="0"/>
              </a:ext>
            </a:extLst>
          </a:blip>
          <a:srcRect l="21344" t="56854" r="31073" b="15326"/>
          <a:stretch>
            <a:fillRect/>
          </a:stretch>
        </p:blipFill>
        <p:spPr bwMode="auto">
          <a:xfrm>
            <a:off x="6516688" y="5268913"/>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弧形向右箭號 27"/>
          <p:cNvSpPr/>
          <p:nvPr/>
        </p:nvSpPr>
        <p:spPr>
          <a:xfrm flipV="1">
            <a:off x="3919538" y="5341938"/>
            <a:ext cx="681037" cy="8985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229400" name="Oval 7"/>
              <p:cNvSpPr>
                <a:spLocks noChangeArrowheads="1"/>
              </p:cNvSpPr>
              <p:nvPr/>
            </p:nvSpPr>
            <p:spPr bwMode="auto">
              <a:xfrm>
                <a:off x="3048000" y="5529263"/>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a:rPr>
                            <m:t>−</m:t>
                          </m:r>
                        </m:sup>
                      </m:sSup>
                    </m:oMath>
                  </m:oMathPara>
                </a14:m>
                <a:endParaRPr lang="zh-TW" altLang="en-US" sz="3600" baseline="30000" dirty="0">
                  <a:latin typeface="Tahoma" pitchFamily="34" charset="0"/>
                </a:endParaRPr>
              </a:p>
            </p:txBody>
          </p:sp>
        </mc:Choice>
        <mc:Fallback xmlns="">
          <p:sp>
            <p:nvSpPr>
              <p:cNvPr id="229400" name="Oval 7"/>
              <p:cNvSpPr>
                <a:spLocks noRot="1" noChangeAspect="1" noMove="1" noResize="1" noEditPoints="1" noAdjustHandles="1" noChangeArrowheads="1" noChangeShapeType="1" noTextEdit="1"/>
              </p:cNvSpPr>
              <p:nvPr/>
            </p:nvSpPr>
            <p:spPr bwMode="auto">
              <a:xfrm>
                <a:off x="3048000" y="5529263"/>
                <a:ext cx="668338" cy="639762"/>
              </a:xfrm>
              <a:prstGeom prst="ellipse">
                <a:avLst/>
              </a:prstGeom>
              <a:blipFill rotWithShape="1">
                <a:blip r:embed="rId27"/>
                <a:stretch>
                  <a:fillRect/>
                </a:stretch>
              </a:blipFill>
              <a:ln w="9525">
                <a:solidFill>
                  <a:schemeClr val="tx1"/>
                </a:solidFill>
                <a:round/>
                <a:headEnd/>
                <a:tailEnd/>
              </a:ln>
            </p:spPr>
            <p:txBody>
              <a:bodyPr/>
              <a:lstStyle/>
              <a:p>
                <a:r>
                  <a:rPr lang="zh-TW" altLang="en-US">
                    <a:noFill/>
                  </a:rPr>
                  <a:t> </a:t>
                </a:r>
              </a:p>
            </p:txBody>
          </p:sp>
        </mc:Fallback>
      </mc:AlternateContent>
      <p:cxnSp>
        <p:nvCxnSpPr>
          <p:cNvPr id="31" name="直線單箭頭接點 30"/>
          <p:cNvCxnSpPr/>
          <p:nvPr/>
        </p:nvCxnSpPr>
        <p:spPr>
          <a:xfrm flipH="1">
            <a:off x="2105025" y="5864225"/>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6089" name="文字方塊 1"/>
          <p:cNvSpPr txBox="1">
            <a:spLocks noChangeArrowheads="1"/>
          </p:cNvSpPr>
          <p:nvPr/>
        </p:nvSpPr>
        <p:spPr bwMode="auto">
          <a:xfrm>
            <a:off x="2001838" y="4848225"/>
            <a:ext cx="509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其他世代的夸克與輕子也有一樣的交互作用</a:t>
            </a:r>
          </a:p>
        </p:txBody>
      </p:sp>
      <mc:AlternateContent xmlns:mc="http://schemas.openxmlformats.org/markup-compatibility/2006" xmlns:a14="http://schemas.microsoft.com/office/drawing/2010/main">
        <mc:Choice Requires="a14">
          <p:sp>
            <p:nvSpPr>
              <p:cNvPr id="27" name="文字方塊 26"/>
              <p:cNvSpPr txBox="1"/>
              <p:nvPr/>
            </p:nvSpPr>
            <p:spPr>
              <a:xfrm>
                <a:off x="1050304" y="64572"/>
                <a:ext cx="6330603"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）後，成對的粒子可以由下方升到上方！</a:t>
                </a:r>
              </a:p>
            </p:txBody>
          </p:sp>
        </mc:Choice>
        <mc:Fallback xmlns="">
          <p:sp>
            <p:nvSpPr>
              <p:cNvPr id="27" name="文字方塊 26"/>
              <p:cNvSpPr txBox="1">
                <a:spLocks noRot="1" noChangeAspect="1" noMove="1" noResize="1" noEditPoints="1" noAdjustHandles="1" noChangeArrowheads="1" noChangeShapeType="1" noTextEdit="1"/>
              </p:cNvSpPr>
              <p:nvPr/>
            </p:nvSpPr>
            <p:spPr>
              <a:xfrm>
                <a:off x="1050304" y="64572"/>
                <a:ext cx="6330603" cy="369332"/>
              </a:xfrm>
              <a:prstGeom prst="rect">
                <a:avLst/>
              </a:prstGeom>
              <a:blipFill>
                <a:blip r:embed="rId28"/>
                <a:stretch>
                  <a:fillRect l="-800" t="-10000" r="-4400" b="-20000"/>
                </a:stretch>
              </a:blipFill>
            </p:spPr>
            <p:txBody>
              <a:bodyPr/>
              <a:lstStyle/>
              <a:p>
                <a:r>
                  <a:rPr lang="en-TW">
                    <a:noFill/>
                  </a:rPr>
                  <a:t> </a:t>
                </a:r>
              </a:p>
            </p:txBody>
          </p:sp>
        </mc:Fallback>
      </mc:AlternateContent>
      <p:sp>
        <p:nvSpPr>
          <p:cNvPr id="22940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E3F1584-C7E2-4903-9113-68170E17EA9B}" type="slidenum">
              <a:rPr kumimoji="0" lang="zh-TW" altLang="en-US" sz="1400">
                <a:latin typeface="Tahoma" pitchFamily="34" charset="0"/>
              </a:rPr>
              <a:pPr eaLnBrk="1" hangingPunct="1">
                <a:spcBef>
                  <a:spcPct val="0"/>
                </a:spcBef>
                <a:buClrTx/>
                <a:buSzTx/>
                <a:buFontTx/>
                <a:buNone/>
              </a:pPr>
              <a:t>79</a:t>
            </a:fld>
            <a:endParaRPr kumimoji="0" lang="en-US" altLang="zh-TW" sz="1400">
              <a:latin typeface="Tahoma" pitchFamily="34" charset="0"/>
            </a:endParaRPr>
          </a:p>
        </p:txBody>
      </p:sp>
      <p:sp>
        <p:nvSpPr>
          <p:cNvPr id="2" name="矩形 1"/>
          <p:cNvSpPr/>
          <p:nvPr/>
        </p:nvSpPr>
        <p:spPr>
          <a:xfrm>
            <a:off x="5105400" y="5272088"/>
            <a:ext cx="1090613" cy="1116012"/>
          </a:xfrm>
          <a:prstGeom prst="rect">
            <a:avLst/>
          </a:prstGeom>
          <a:solidFill>
            <a:srgbClr val="CC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30" name="矩形 29"/>
          <p:cNvSpPr/>
          <p:nvPr/>
        </p:nvSpPr>
        <p:spPr>
          <a:xfrm>
            <a:off x="7038975" y="5237312"/>
            <a:ext cx="1077913" cy="1130300"/>
          </a:xfrm>
          <a:prstGeom prst="rect">
            <a:avLst/>
          </a:prstGeom>
          <a:solidFill>
            <a:srgbClr val="CC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A82FBB3-DABE-7E49-8423-FEB837C79884}"/>
                  </a:ext>
                </a:extLst>
              </p:cNvPr>
              <p:cNvSpPr txBox="1"/>
              <p:nvPr/>
            </p:nvSpPr>
            <p:spPr>
              <a:xfrm>
                <a:off x="701675" y="413028"/>
                <a:ext cx="7427547" cy="369332"/>
              </a:xfrm>
              <a:prstGeom prst="rect">
                <a:avLst/>
              </a:prstGeom>
              <a:noFill/>
            </p:spPr>
            <p:txBody>
              <a:bodyPr wrap="square" rtlCol="0">
                <a:spAutoFit/>
              </a:bodyPr>
              <a:lstStyle/>
              <a:p>
                <a:r>
                  <a:rPr lang="en-TW" dirty="0">
                    <a:latin typeface="+mn-lt"/>
                  </a:rPr>
                  <a:t>So the principle is after emiting </a:t>
                </a:r>
                <a14:m>
                  <m:oMath xmlns:m="http://schemas.openxmlformats.org/officeDocument/2006/math">
                    <m:r>
                      <a:rPr lang="en-TW" i="1" dirty="0" smtClean="0">
                        <a:latin typeface="Cambria Math" panose="02040503050406030204" pitchFamily="18" charset="0"/>
                      </a:rPr>
                      <m:t>𝑊</m:t>
                    </m:r>
                  </m:oMath>
                </a14:m>
                <a:r>
                  <a:rPr lang="en-TW" dirty="0">
                    <a:latin typeface="+mn-lt"/>
                  </a:rPr>
                  <a:t>, lower particle will rise into upper floor.</a:t>
                </a:r>
              </a:p>
            </p:txBody>
          </p:sp>
        </mc:Choice>
        <mc:Fallback xmlns="">
          <p:sp>
            <p:nvSpPr>
              <p:cNvPr id="32" name="TextBox 31">
                <a:extLst>
                  <a:ext uri="{FF2B5EF4-FFF2-40B4-BE49-F238E27FC236}">
                    <a16:creationId xmlns:a16="http://schemas.microsoft.com/office/drawing/2014/main" id="{0A82FBB3-DABE-7E49-8423-FEB837C79884}"/>
                  </a:ext>
                </a:extLst>
              </p:cNvPr>
              <p:cNvSpPr txBox="1">
                <a:spLocks noRot="1" noChangeAspect="1" noMove="1" noResize="1" noEditPoints="1" noAdjustHandles="1" noChangeArrowheads="1" noChangeShapeType="1" noTextEdit="1"/>
              </p:cNvSpPr>
              <p:nvPr/>
            </p:nvSpPr>
            <p:spPr>
              <a:xfrm>
                <a:off x="701675" y="413028"/>
                <a:ext cx="7427547" cy="369332"/>
              </a:xfrm>
              <a:prstGeom prst="rect">
                <a:avLst/>
              </a:prstGeom>
              <a:blipFill>
                <a:blip r:embed="rId29"/>
                <a:stretch>
                  <a:fillRect l="-683" t="-6667" b="-23333"/>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6089"/>
                                        </p:tgtEl>
                                        <p:attrNameLst>
                                          <p:attrName>style.visibility</p:attrName>
                                        </p:attrNameLst>
                                      </p:cBhvr>
                                      <p:to>
                                        <p:strVal val="visible"/>
                                      </p:to>
                                    </p:set>
                                    <p:anim calcmode="lin" valueType="num">
                                      <p:cBhvr additive="base">
                                        <p:cTn id="11" dur="500" fill="hold"/>
                                        <p:tgtEl>
                                          <p:spTgt spid="216089"/>
                                        </p:tgtEl>
                                        <p:attrNameLst>
                                          <p:attrName>ppt_x</p:attrName>
                                        </p:attrNameLst>
                                      </p:cBhvr>
                                      <p:tavLst>
                                        <p:tav tm="0">
                                          <p:val>
                                            <p:strVal val="#ppt_x"/>
                                          </p:val>
                                        </p:tav>
                                        <p:tav tm="100000">
                                          <p:val>
                                            <p:strVal val="#ppt_x"/>
                                          </p:val>
                                        </p:tav>
                                      </p:tavLst>
                                    </p:anim>
                                    <p:anim calcmode="lin" valueType="num">
                                      <p:cBhvr additive="base">
                                        <p:cTn id="12" dur="500" fill="hold"/>
                                        <p:tgtEl>
                                          <p:spTgt spid="21608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216068"/>
                                        </p:tgtEl>
                                        <p:attrNameLst>
                                          <p:attrName>style.visibility</p:attrName>
                                        </p:attrNameLst>
                                      </p:cBhvr>
                                      <p:to>
                                        <p:strVal val="visible"/>
                                      </p:to>
                                    </p:set>
                                    <p:anim calcmode="lin" valueType="num">
                                      <p:cBhvr additive="base">
                                        <p:cTn id="21" dur="500" fill="hold"/>
                                        <p:tgtEl>
                                          <p:spTgt spid="216068"/>
                                        </p:tgtEl>
                                        <p:attrNameLst>
                                          <p:attrName>ppt_x</p:attrName>
                                        </p:attrNameLst>
                                      </p:cBhvr>
                                      <p:tavLst>
                                        <p:tav tm="0">
                                          <p:val>
                                            <p:strVal val="#ppt_x"/>
                                          </p:val>
                                        </p:tav>
                                        <p:tav tm="100000">
                                          <p:val>
                                            <p:strVal val="#ppt_x"/>
                                          </p:val>
                                        </p:tav>
                                      </p:tavLst>
                                    </p:anim>
                                    <p:anim calcmode="lin" valueType="num">
                                      <p:cBhvr additive="base">
                                        <p:cTn id="22" dur="500" fill="hold"/>
                                        <p:tgtEl>
                                          <p:spTgt spid="21606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6070"/>
                                        </p:tgtEl>
                                        <p:attrNameLst>
                                          <p:attrName>style.visibility</p:attrName>
                                        </p:attrNameLst>
                                      </p:cBhvr>
                                      <p:to>
                                        <p:strVal val="visible"/>
                                      </p:to>
                                    </p:set>
                                    <p:anim calcmode="lin" valueType="num">
                                      <p:cBhvr additive="base">
                                        <p:cTn id="29" dur="500" fill="hold"/>
                                        <p:tgtEl>
                                          <p:spTgt spid="216070"/>
                                        </p:tgtEl>
                                        <p:attrNameLst>
                                          <p:attrName>ppt_x</p:attrName>
                                        </p:attrNameLst>
                                      </p:cBhvr>
                                      <p:tavLst>
                                        <p:tav tm="0">
                                          <p:val>
                                            <p:strVal val="#ppt_x"/>
                                          </p:val>
                                        </p:tav>
                                        <p:tav tm="100000">
                                          <p:val>
                                            <p:strVal val="#ppt_x"/>
                                          </p:val>
                                        </p:tav>
                                      </p:tavLst>
                                    </p:anim>
                                    <p:anim calcmode="lin" valueType="num">
                                      <p:cBhvr additive="base">
                                        <p:cTn id="30" dur="500" fill="hold"/>
                                        <p:tgtEl>
                                          <p:spTgt spid="21607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6071"/>
                                        </p:tgtEl>
                                        <p:attrNameLst>
                                          <p:attrName>style.visibility</p:attrName>
                                        </p:attrNameLst>
                                      </p:cBhvr>
                                      <p:to>
                                        <p:strVal val="visible"/>
                                      </p:to>
                                    </p:set>
                                    <p:anim calcmode="lin" valueType="num">
                                      <p:cBhvr additive="base">
                                        <p:cTn id="33" dur="500" fill="hold"/>
                                        <p:tgtEl>
                                          <p:spTgt spid="216071"/>
                                        </p:tgtEl>
                                        <p:attrNameLst>
                                          <p:attrName>ppt_x</p:attrName>
                                        </p:attrNameLst>
                                      </p:cBhvr>
                                      <p:tavLst>
                                        <p:tav tm="0">
                                          <p:val>
                                            <p:strVal val="#ppt_x"/>
                                          </p:val>
                                        </p:tav>
                                        <p:tav tm="100000">
                                          <p:val>
                                            <p:strVal val="#ppt_x"/>
                                          </p:val>
                                        </p:tav>
                                      </p:tavLst>
                                    </p:anim>
                                    <p:anim calcmode="lin" valueType="num">
                                      <p:cBhvr additive="base">
                                        <p:cTn id="34" dur="500" fill="hold"/>
                                        <p:tgtEl>
                                          <p:spTgt spid="21607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6072"/>
                                        </p:tgtEl>
                                        <p:attrNameLst>
                                          <p:attrName>style.visibility</p:attrName>
                                        </p:attrNameLst>
                                      </p:cBhvr>
                                      <p:to>
                                        <p:strVal val="visible"/>
                                      </p:to>
                                    </p:set>
                                    <p:anim calcmode="lin" valueType="num">
                                      <p:cBhvr additive="base">
                                        <p:cTn id="37" dur="500" fill="hold"/>
                                        <p:tgtEl>
                                          <p:spTgt spid="216072"/>
                                        </p:tgtEl>
                                        <p:attrNameLst>
                                          <p:attrName>ppt_x</p:attrName>
                                        </p:attrNameLst>
                                      </p:cBhvr>
                                      <p:tavLst>
                                        <p:tav tm="0">
                                          <p:val>
                                            <p:strVal val="#ppt_x"/>
                                          </p:val>
                                        </p:tav>
                                        <p:tav tm="100000">
                                          <p:val>
                                            <p:strVal val="#ppt_x"/>
                                          </p:val>
                                        </p:tav>
                                      </p:tavLst>
                                    </p:anim>
                                    <p:anim calcmode="lin" valueType="num">
                                      <p:cBhvr additive="base">
                                        <p:cTn id="38" dur="500" fill="hold"/>
                                        <p:tgtEl>
                                          <p:spTgt spid="21607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6073"/>
                                        </p:tgtEl>
                                        <p:attrNameLst>
                                          <p:attrName>style.visibility</p:attrName>
                                        </p:attrNameLst>
                                      </p:cBhvr>
                                      <p:to>
                                        <p:strVal val="visible"/>
                                      </p:to>
                                    </p:set>
                                    <p:anim calcmode="lin" valueType="num">
                                      <p:cBhvr additive="base">
                                        <p:cTn id="41" dur="500" fill="hold"/>
                                        <p:tgtEl>
                                          <p:spTgt spid="216073"/>
                                        </p:tgtEl>
                                        <p:attrNameLst>
                                          <p:attrName>ppt_x</p:attrName>
                                        </p:attrNameLst>
                                      </p:cBhvr>
                                      <p:tavLst>
                                        <p:tav tm="0">
                                          <p:val>
                                            <p:strVal val="#ppt_x"/>
                                          </p:val>
                                        </p:tav>
                                        <p:tav tm="100000">
                                          <p:val>
                                            <p:strVal val="#ppt_x"/>
                                          </p:val>
                                        </p:tav>
                                      </p:tavLst>
                                    </p:anim>
                                    <p:anim calcmode="lin" valueType="num">
                                      <p:cBhvr additive="base">
                                        <p:cTn id="42" dur="500" fill="hold"/>
                                        <p:tgtEl>
                                          <p:spTgt spid="21607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6074"/>
                                        </p:tgtEl>
                                        <p:attrNameLst>
                                          <p:attrName>style.visibility</p:attrName>
                                        </p:attrNameLst>
                                      </p:cBhvr>
                                      <p:to>
                                        <p:strVal val="visible"/>
                                      </p:to>
                                    </p:set>
                                    <p:anim calcmode="lin" valueType="num">
                                      <p:cBhvr additive="base">
                                        <p:cTn id="45" dur="500" fill="hold"/>
                                        <p:tgtEl>
                                          <p:spTgt spid="216074"/>
                                        </p:tgtEl>
                                        <p:attrNameLst>
                                          <p:attrName>ppt_x</p:attrName>
                                        </p:attrNameLst>
                                      </p:cBhvr>
                                      <p:tavLst>
                                        <p:tav tm="0">
                                          <p:val>
                                            <p:strVal val="#ppt_x"/>
                                          </p:val>
                                        </p:tav>
                                        <p:tav tm="100000">
                                          <p:val>
                                            <p:strVal val="#ppt_x"/>
                                          </p:val>
                                        </p:tav>
                                      </p:tavLst>
                                    </p:anim>
                                    <p:anim calcmode="lin" valueType="num">
                                      <p:cBhvr additive="base">
                                        <p:cTn id="46" dur="500" fill="hold"/>
                                        <p:tgtEl>
                                          <p:spTgt spid="216074"/>
                                        </p:tgtEl>
                                        <p:attrNameLst>
                                          <p:attrName>ppt_y</p:attrName>
                                        </p:attrNameLst>
                                      </p:cBhvr>
                                      <p:tavLst>
                                        <p:tav tm="0">
                                          <p:val>
                                            <p:strVal val="1+#ppt_h/2"/>
                                          </p:val>
                                        </p:tav>
                                        <p:tav tm="100000">
                                          <p:val>
                                            <p:strVal val="#ppt_y"/>
                                          </p:val>
                                        </p:tav>
                                      </p:tavLst>
                                    </p:anim>
                                  </p:childTnLst>
                                </p:cTn>
                              </p:par>
                              <p:par>
                                <p:cTn id="47" presetID="2" presetClass="exit" presetSubtype="4" fill="hold" grpId="0" nodeType="withEffect">
                                  <p:stCondLst>
                                    <p:cond delay="0"/>
                                  </p:stCondLst>
                                  <p:childTnLst>
                                    <p:anim calcmode="lin" valueType="num">
                                      <p:cBhvr additive="base">
                                        <p:cTn id="48" dur="500"/>
                                        <p:tgtEl>
                                          <p:spTgt spid="30"/>
                                        </p:tgtEl>
                                        <p:attrNameLst>
                                          <p:attrName>ppt_x</p:attrName>
                                        </p:attrNameLst>
                                      </p:cBhvr>
                                      <p:tavLst>
                                        <p:tav tm="0">
                                          <p:val>
                                            <p:strVal val="ppt_x"/>
                                          </p:val>
                                        </p:tav>
                                        <p:tav tm="100000">
                                          <p:val>
                                            <p:strVal val="ppt_x"/>
                                          </p:val>
                                        </p:tav>
                                      </p:tavLst>
                                    </p:anim>
                                    <p:anim calcmode="lin" valueType="num">
                                      <p:cBhvr additive="base">
                                        <p:cTn id="49" dur="500"/>
                                        <p:tgtEl>
                                          <p:spTgt spid="30"/>
                                        </p:tgtEl>
                                        <p:attrNameLst>
                                          <p:attrName>ppt_y</p:attrName>
                                        </p:attrNameLst>
                                      </p:cBhvr>
                                      <p:tavLst>
                                        <p:tav tm="0">
                                          <p:val>
                                            <p:strVal val="ppt_y"/>
                                          </p:val>
                                        </p:tav>
                                        <p:tav tm="100000">
                                          <p:val>
                                            <p:strVal val="1+ppt_h/2"/>
                                          </p:val>
                                        </p:tav>
                                      </p:tavLst>
                                    </p:anim>
                                    <p:set>
                                      <p:cBhvr>
                                        <p:cTn id="50" dur="1" fill="hold">
                                          <p:stCondLst>
                                            <p:cond delay="499"/>
                                          </p:stCondLst>
                                        </p:cTn>
                                        <p:tgtEl>
                                          <p:spTgt spid="30"/>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16077"/>
                                        </p:tgtEl>
                                        <p:attrNameLst>
                                          <p:attrName>style.visibility</p:attrName>
                                        </p:attrNameLst>
                                      </p:cBhvr>
                                      <p:to>
                                        <p:strVal val="visible"/>
                                      </p:to>
                                    </p:set>
                                    <p:anim calcmode="lin" valueType="num">
                                      <p:cBhvr additive="base">
                                        <p:cTn id="55" dur="500" fill="hold"/>
                                        <p:tgtEl>
                                          <p:spTgt spid="216077"/>
                                        </p:tgtEl>
                                        <p:attrNameLst>
                                          <p:attrName>ppt_x</p:attrName>
                                        </p:attrNameLst>
                                      </p:cBhvr>
                                      <p:tavLst>
                                        <p:tav tm="0">
                                          <p:val>
                                            <p:strVal val="#ppt_x"/>
                                          </p:val>
                                        </p:tav>
                                        <p:tav tm="100000">
                                          <p:val>
                                            <p:strVal val="#ppt_x"/>
                                          </p:val>
                                        </p:tav>
                                      </p:tavLst>
                                    </p:anim>
                                    <p:anim calcmode="lin" valueType="num">
                                      <p:cBhvr additive="base">
                                        <p:cTn id="56" dur="500" fill="hold"/>
                                        <p:tgtEl>
                                          <p:spTgt spid="21607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6078"/>
                                        </p:tgtEl>
                                        <p:attrNameLst>
                                          <p:attrName>style.visibility</p:attrName>
                                        </p:attrNameLst>
                                      </p:cBhvr>
                                      <p:to>
                                        <p:strVal val="visible"/>
                                      </p:to>
                                    </p:set>
                                    <p:anim calcmode="lin" valueType="num">
                                      <p:cBhvr additive="base">
                                        <p:cTn id="59" dur="500" fill="hold"/>
                                        <p:tgtEl>
                                          <p:spTgt spid="216078"/>
                                        </p:tgtEl>
                                        <p:attrNameLst>
                                          <p:attrName>ppt_x</p:attrName>
                                        </p:attrNameLst>
                                      </p:cBhvr>
                                      <p:tavLst>
                                        <p:tav tm="0">
                                          <p:val>
                                            <p:strVal val="#ppt_x"/>
                                          </p:val>
                                        </p:tav>
                                        <p:tav tm="100000">
                                          <p:val>
                                            <p:strVal val="#ppt_x"/>
                                          </p:val>
                                        </p:tav>
                                      </p:tavLst>
                                    </p:anim>
                                    <p:anim calcmode="lin" valueType="num">
                                      <p:cBhvr additive="base">
                                        <p:cTn id="60" dur="500" fill="hold"/>
                                        <p:tgtEl>
                                          <p:spTgt spid="21607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6079"/>
                                        </p:tgtEl>
                                        <p:attrNameLst>
                                          <p:attrName>style.visibility</p:attrName>
                                        </p:attrNameLst>
                                      </p:cBhvr>
                                      <p:to>
                                        <p:strVal val="visible"/>
                                      </p:to>
                                    </p:set>
                                    <p:anim calcmode="lin" valueType="num">
                                      <p:cBhvr additive="base">
                                        <p:cTn id="63" dur="500" fill="hold"/>
                                        <p:tgtEl>
                                          <p:spTgt spid="216079"/>
                                        </p:tgtEl>
                                        <p:attrNameLst>
                                          <p:attrName>ppt_x</p:attrName>
                                        </p:attrNameLst>
                                      </p:cBhvr>
                                      <p:tavLst>
                                        <p:tav tm="0">
                                          <p:val>
                                            <p:strVal val="#ppt_x"/>
                                          </p:val>
                                        </p:tav>
                                        <p:tav tm="100000">
                                          <p:val>
                                            <p:strVal val="#ppt_x"/>
                                          </p:val>
                                        </p:tav>
                                      </p:tavLst>
                                    </p:anim>
                                    <p:anim calcmode="lin" valueType="num">
                                      <p:cBhvr additive="base">
                                        <p:cTn id="64" dur="500" fill="hold"/>
                                        <p:tgtEl>
                                          <p:spTgt spid="21607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6080"/>
                                        </p:tgtEl>
                                        <p:attrNameLst>
                                          <p:attrName>style.visibility</p:attrName>
                                        </p:attrNameLst>
                                      </p:cBhvr>
                                      <p:to>
                                        <p:strVal val="visible"/>
                                      </p:to>
                                    </p:set>
                                    <p:anim calcmode="lin" valueType="num">
                                      <p:cBhvr additive="base">
                                        <p:cTn id="67" dur="500" fill="hold"/>
                                        <p:tgtEl>
                                          <p:spTgt spid="216080"/>
                                        </p:tgtEl>
                                        <p:attrNameLst>
                                          <p:attrName>ppt_x</p:attrName>
                                        </p:attrNameLst>
                                      </p:cBhvr>
                                      <p:tavLst>
                                        <p:tav tm="0">
                                          <p:val>
                                            <p:strVal val="#ppt_x"/>
                                          </p:val>
                                        </p:tav>
                                        <p:tav tm="100000">
                                          <p:val>
                                            <p:strVal val="#ppt_x"/>
                                          </p:val>
                                        </p:tav>
                                      </p:tavLst>
                                    </p:anim>
                                    <p:anim calcmode="lin" valueType="num">
                                      <p:cBhvr additive="base">
                                        <p:cTn id="68" dur="500" fill="hold"/>
                                        <p:tgtEl>
                                          <p:spTgt spid="21608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16081"/>
                                        </p:tgtEl>
                                        <p:attrNameLst>
                                          <p:attrName>style.visibility</p:attrName>
                                        </p:attrNameLst>
                                      </p:cBhvr>
                                      <p:to>
                                        <p:strVal val="visible"/>
                                      </p:to>
                                    </p:set>
                                    <p:anim calcmode="lin" valueType="num">
                                      <p:cBhvr additive="base">
                                        <p:cTn id="71" dur="500" fill="hold"/>
                                        <p:tgtEl>
                                          <p:spTgt spid="216081"/>
                                        </p:tgtEl>
                                        <p:attrNameLst>
                                          <p:attrName>ppt_x</p:attrName>
                                        </p:attrNameLst>
                                      </p:cBhvr>
                                      <p:tavLst>
                                        <p:tav tm="0">
                                          <p:val>
                                            <p:strVal val="#ppt_x"/>
                                          </p:val>
                                        </p:tav>
                                        <p:tav tm="100000">
                                          <p:val>
                                            <p:strVal val="#ppt_x"/>
                                          </p:val>
                                        </p:tav>
                                      </p:tavLst>
                                    </p:anim>
                                    <p:anim calcmode="lin" valueType="num">
                                      <p:cBhvr additive="base">
                                        <p:cTn id="72" dur="500" fill="hold"/>
                                        <p:tgtEl>
                                          <p:spTgt spid="21608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16082"/>
                                        </p:tgtEl>
                                        <p:attrNameLst>
                                          <p:attrName>style.visibility</p:attrName>
                                        </p:attrNameLst>
                                      </p:cBhvr>
                                      <p:to>
                                        <p:strVal val="visible"/>
                                      </p:to>
                                    </p:set>
                                    <p:anim calcmode="lin" valueType="num">
                                      <p:cBhvr additive="base">
                                        <p:cTn id="75" dur="500" fill="hold"/>
                                        <p:tgtEl>
                                          <p:spTgt spid="216082"/>
                                        </p:tgtEl>
                                        <p:attrNameLst>
                                          <p:attrName>ppt_x</p:attrName>
                                        </p:attrNameLst>
                                      </p:cBhvr>
                                      <p:tavLst>
                                        <p:tav tm="0">
                                          <p:val>
                                            <p:strVal val="#ppt_x"/>
                                          </p:val>
                                        </p:tav>
                                        <p:tav tm="100000">
                                          <p:val>
                                            <p:strVal val="#ppt_x"/>
                                          </p:val>
                                        </p:tav>
                                      </p:tavLst>
                                    </p:anim>
                                    <p:anim calcmode="lin" valueType="num">
                                      <p:cBhvr additive="base">
                                        <p:cTn id="76" dur="500" fill="hold"/>
                                        <p:tgtEl>
                                          <p:spTgt spid="21608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16089" grpId="0"/>
      <p:bldP spid="2" grpId="0" animBg="1"/>
      <p:bldP spid="30"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304800" y="2974975"/>
            <a:ext cx="23796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044575"/>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11" descr="Illustration of the weak force: a group of quarks being eroded by r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860925"/>
            <a:ext cx="13001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798513"/>
            <a:ext cx="2676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向右箭號 7"/>
          <p:cNvSpPr/>
          <p:nvPr/>
        </p:nvSpPr>
        <p:spPr>
          <a:xfrm>
            <a:off x="2786063" y="1785938"/>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230407" name="Object 2"/>
          <p:cNvGraphicFramePr>
            <a:graphicFrameLocks noChangeAspect="1"/>
          </p:cNvGraphicFramePr>
          <p:nvPr/>
        </p:nvGraphicFramePr>
        <p:xfrm>
          <a:off x="4035425" y="2139950"/>
          <a:ext cx="304800" cy="254000"/>
        </p:xfrm>
        <a:graphic>
          <a:graphicData uri="http://schemas.openxmlformats.org/presentationml/2006/ole">
            <mc:AlternateContent xmlns:mc="http://schemas.openxmlformats.org/markup-compatibility/2006">
              <mc:Choice xmlns:v="urn:schemas-microsoft-com:vml" Requires="v">
                <p:oleObj name="方程式" r:id="rId5" imgW="114201" imgH="139579" progId="Equation.3">
                  <p:embed/>
                </p:oleObj>
              </mc:Choice>
              <mc:Fallback>
                <p:oleObj name="方程式" r:id="rId5" imgW="114201" imgH="139579" progId="Equation.3">
                  <p:embed/>
                  <p:pic>
                    <p:nvPicPr>
                      <p:cNvPr id="23040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425" y="2139950"/>
                        <a:ext cx="304800" cy="254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08" name="Object 3"/>
          <p:cNvGraphicFramePr>
            <a:graphicFrameLocks noChangeAspect="1"/>
          </p:cNvGraphicFramePr>
          <p:nvPr/>
        </p:nvGraphicFramePr>
        <p:xfrm>
          <a:off x="4092575" y="1106488"/>
          <a:ext cx="304800" cy="254000"/>
        </p:xfrm>
        <a:graphic>
          <a:graphicData uri="http://schemas.openxmlformats.org/presentationml/2006/ole">
            <mc:AlternateContent xmlns:mc="http://schemas.openxmlformats.org/markup-compatibility/2006">
              <mc:Choice xmlns:v="urn:schemas-microsoft-com:vml" Requires="v">
                <p:oleObj name="方程式" r:id="rId7" imgW="114201" imgH="139579" progId="Equation.3">
                  <p:embed/>
                </p:oleObj>
              </mc:Choice>
              <mc:Fallback>
                <p:oleObj name="方程式" r:id="rId7" imgW="114201" imgH="139579" progId="Equation.3">
                  <p:embed/>
                  <p:pic>
                    <p:nvPicPr>
                      <p:cNvPr id="23040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2575" y="1106488"/>
                        <a:ext cx="304800" cy="254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2304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3" y="820738"/>
            <a:ext cx="2676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0410" name="Object 4"/>
          <p:cNvGraphicFramePr>
            <a:graphicFrameLocks noChangeAspect="1"/>
          </p:cNvGraphicFramePr>
          <p:nvPr/>
        </p:nvGraphicFramePr>
        <p:xfrm>
          <a:off x="6950075" y="2208213"/>
          <a:ext cx="236538" cy="276225"/>
        </p:xfrm>
        <a:graphic>
          <a:graphicData uri="http://schemas.openxmlformats.org/presentationml/2006/ole">
            <mc:AlternateContent xmlns:mc="http://schemas.openxmlformats.org/markup-compatibility/2006">
              <mc:Choice xmlns:v="urn:schemas-microsoft-com:vml" Requires="v">
                <p:oleObj name="方程式" r:id="rId9" imgW="88746" imgH="152136" progId="Equation.3">
                  <p:embed/>
                </p:oleObj>
              </mc:Choice>
              <mc:Fallback>
                <p:oleObj name="方程式" r:id="rId9" imgW="88746" imgH="152136" progId="Equation.3">
                  <p:embed/>
                  <p:pic>
                    <p:nvPicPr>
                      <p:cNvPr id="23041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075" y="2208213"/>
                        <a:ext cx="236538" cy="276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11" name="Object 5"/>
          <p:cNvGraphicFramePr>
            <a:graphicFrameLocks noChangeAspect="1"/>
          </p:cNvGraphicFramePr>
          <p:nvPr/>
        </p:nvGraphicFramePr>
        <p:xfrm>
          <a:off x="6985000" y="1079500"/>
          <a:ext cx="338138" cy="323850"/>
        </p:xfrm>
        <a:graphic>
          <a:graphicData uri="http://schemas.openxmlformats.org/presentationml/2006/ole">
            <mc:AlternateContent xmlns:mc="http://schemas.openxmlformats.org/markup-compatibility/2006">
              <mc:Choice xmlns:v="urn:schemas-microsoft-com:vml" Requires="v">
                <p:oleObj name="方程式" r:id="rId11" imgW="126725" imgH="177415" progId="Equation.3">
                  <p:embed/>
                </p:oleObj>
              </mc:Choice>
              <mc:Fallback>
                <p:oleObj name="方程式" r:id="rId11" imgW="126725" imgH="177415" progId="Equation.3">
                  <p:embed/>
                  <p:pic>
                    <p:nvPicPr>
                      <p:cNvPr id="23041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000" y="1079500"/>
                        <a:ext cx="338138" cy="3238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12" name="Object 6"/>
          <p:cNvGraphicFramePr>
            <a:graphicFrameLocks noChangeAspect="1"/>
          </p:cNvGraphicFramePr>
          <p:nvPr/>
        </p:nvGraphicFramePr>
        <p:xfrm>
          <a:off x="862013" y="3089275"/>
          <a:ext cx="254000" cy="254000"/>
        </p:xfrm>
        <a:graphic>
          <a:graphicData uri="http://schemas.openxmlformats.org/presentationml/2006/ole">
            <mc:AlternateContent xmlns:mc="http://schemas.openxmlformats.org/markup-compatibility/2006">
              <mc:Choice xmlns:v="urn:schemas-microsoft-com:vml" Requires="v">
                <p:oleObj name="方程式" r:id="rId13" imgW="114201" imgH="139579" progId="Equation.3">
                  <p:embed/>
                </p:oleObj>
              </mc:Choice>
              <mc:Fallback>
                <p:oleObj name="方程式" r:id="rId13" imgW="114201" imgH="139579" progId="Equation.3">
                  <p:embed/>
                  <p:pic>
                    <p:nvPicPr>
                      <p:cNvPr id="230412"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2013" y="3089275"/>
                        <a:ext cx="2540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3" name="Object 7"/>
          <p:cNvGraphicFramePr>
            <a:graphicFrameLocks noChangeAspect="1"/>
          </p:cNvGraphicFramePr>
          <p:nvPr/>
        </p:nvGraphicFramePr>
        <p:xfrm>
          <a:off x="760413" y="4160838"/>
          <a:ext cx="292100" cy="414337"/>
        </p:xfrm>
        <a:graphic>
          <a:graphicData uri="http://schemas.openxmlformats.org/presentationml/2006/ole">
            <mc:AlternateContent xmlns:mc="http://schemas.openxmlformats.org/markup-compatibility/2006">
              <mc:Choice xmlns:v="urn:schemas-microsoft-com:vml" Requires="v">
                <p:oleObj name="方程式" r:id="rId15" imgW="165028" imgH="228501" progId="Equation.3">
                  <p:embed/>
                </p:oleObj>
              </mc:Choice>
              <mc:Fallback>
                <p:oleObj name="方程式" r:id="rId15" imgW="165028" imgH="228501" progId="Equation.3">
                  <p:embed/>
                  <p:pic>
                    <p:nvPicPr>
                      <p:cNvPr id="23041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413" y="4160838"/>
                        <a:ext cx="2921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0414"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3389313" y="3040063"/>
            <a:ext cx="2562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0415" name="Object 8"/>
          <p:cNvGraphicFramePr>
            <a:graphicFrameLocks noChangeAspect="1"/>
          </p:cNvGraphicFramePr>
          <p:nvPr/>
        </p:nvGraphicFramePr>
        <p:xfrm>
          <a:off x="3963988" y="3113088"/>
          <a:ext cx="295275" cy="325437"/>
        </p:xfrm>
        <a:graphic>
          <a:graphicData uri="http://schemas.openxmlformats.org/presentationml/2006/ole">
            <mc:AlternateContent xmlns:mc="http://schemas.openxmlformats.org/markup-compatibility/2006">
              <mc:Choice xmlns:v="urn:schemas-microsoft-com:vml" Requires="v">
                <p:oleObj name="方程式" r:id="rId17" imgW="152268" imgH="164957" progId="Equation.3">
                  <p:embed/>
                </p:oleObj>
              </mc:Choice>
              <mc:Fallback>
                <p:oleObj name="方程式" r:id="rId17" imgW="152268" imgH="164957" progId="Equation.3">
                  <p:embed/>
                  <p:pic>
                    <p:nvPicPr>
                      <p:cNvPr id="230415"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63988" y="3113088"/>
                        <a:ext cx="295275" cy="325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6" name="Object 9"/>
          <p:cNvGraphicFramePr>
            <a:graphicFrameLocks noChangeAspect="1"/>
          </p:cNvGraphicFramePr>
          <p:nvPr/>
        </p:nvGraphicFramePr>
        <p:xfrm>
          <a:off x="3875088" y="4366309"/>
          <a:ext cx="291185" cy="400380"/>
        </p:xfrm>
        <a:graphic>
          <a:graphicData uri="http://schemas.openxmlformats.org/presentationml/2006/ole">
            <mc:AlternateContent xmlns:mc="http://schemas.openxmlformats.org/markup-compatibility/2006">
              <mc:Choice xmlns:v="urn:schemas-microsoft-com:vml" Requires="v">
                <p:oleObj name="方程式" r:id="rId19" imgW="190417" imgH="241195" progId="Equation.3">
                  <p:embed/>
                </p:oleObj>
              </mc:Choice>
              <mc:Fallback>
                <p:oleObj name="方程式" r:id="rId19" imgW="190417" imgH="241195" progId="Equation.3">
                  <p:embed/>
                  <p:pic>
                    <p:nvPicPr>
                      <p:cNvPr id="230416"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75088" y="4366309"/>
                        <a:ext cx="291185" cy="400380"/>
                      </a:xfrm>
                      <a:prstGeom prst="rect">
                        <a:avLst/>
                      </a:prstGeom>
                      <a:solidFill>
                        <a:schemeClr val="bg1"/>
                      </a:solidFill>
                      <a:ln>
                        <a:noFill/>
                      </a:ln>
                    </p:spPr>
                  </p:pic>
                </p:oleObj>
              </mc:Fallback>
            </mc:AlternateContent>
          </a:graphicData>
        </a:graphic>
      </p:graphicFrame>
      <p:pic>
        <p:nvPicPr>
          <p:cNvPr id="230417" name="Picture 4"/>
          <p:cNvPicPr>
            <a:picLocks noChangeAspect="1" noChangeArrowheads="1"/>
          </p:cNvPicPr>
          <p:nvPr/>
        </p:nvPicPr>
        <p:blipFill>
          <a:blip r:embed="rId2">
            <a:extLst>
              <a:ext uri="{28A0092B-C50C-407E-A947-70E740481C1C}">
                <a14:useLocalDpi xmlns:a14="http://schemas.microsoft.com/office/drawing/2010/main" val="0"/>
              </a:ext>
            </a:extLst>
          </a:blip>
          <a:srcRect r="10632"/>
          <a:stretch>
            <a:fillRect/>
          </a:stretch>
        </p:blipFill>
        <p:spPr bwMode="auto">
          <a:xfrm>
            <a:off x="6270625" y="2989263"/>
            <a:ext cx="2560638"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0418" name="Object 10"/>
          <p:cNvGraphicFramePr>
            <a:graphicFrameLocks noChangeAspect="1"/>
          </p:cNvGraphicFramePr>
          <p:nvPr/>
        </p:nvGraphicFramePr>
        <p:xfrm>
          <a:off x="6853238" y="3101975"/>
          <a:ext cx="266700" cy="276225"/>
        </p:xfrm>
        <a:graphic>
          <a:graphicData uri="http://schemas.openxmlformats.org/presentationml/2006/ole">
            <mc:AlternateContent xmlns:mc="http://schemas.openxmlformats.org/markup-compatibility/2006">
              <mc:Choice xmlns:v="urn:schemas-microsoft-com:vml" Requires="v">
                <p:oleObj name="方程式" r:id="rId21" imgW="126835" imgH="139518" progId="Equation.3">
                  <p:embed/>
                </p:oleObj>
              </mc:Choice>
              <mc:Fallback>
                <p:oleObj name="方程式" r:id="rId21" imgW="126835" imgH="139518" progId="Equation.3">
                  <p:embed/>
                  <p:pic>
                    <p:nvPicPr>
                      <p:cNvPr id="230418"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3238" y="3101975"/>
                        <a:ext cx="2667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9" name="Object 11"/>
          <p:cNvGraphicFramePr>
            <a:graphicFrameLocks noChangeAspect="1"/>
          </p:cNvGraphicFramePr>
          <p:nvPr/>
        </p:nvGraphicFramePr>
        <p:xfrm>
          <a:off x="6752026" y="4382489"/>
          <a:ext cx="250619" cy="326036"/>
        </p:xfrm>
        <a:graphic>
          <a:graphicData uri="http://schemas.openxmlformats.org/presentationml/2006/ole">
            <mc:AlternateContent xmlns:mc="http://schemas.openxmlformats.org/markup-compatibility/2006">
              <mc:Choice xmlns:v="urn:schemas-microsoft-com:vml" Requires="v">
                <p:oleObj name="方程式" r:id="rId23" imgW="165028" imgH="228501" progId="Equation.3">
                  <p:embed/>
                </p:oleObj>
              </mc:Choice>
              <mc:Fallback>
                <p:oleObj name="方程式" r:id="rId23" imgW="165028" imgH="228501" progId="Equation.3">
                  <p:embed/>
                  <p:pic>
                    <p:nvPicPr>
                      <p:cNvPr id="230419" name="Object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52026" y="4382489"/>
                        <a:ext cx="250619" cy="326036"/>
                      </a:xfrm>
                      <a:prstGeom prst="rect">
                        <a:avLst/>
                      </a:prstGeom>
                      <a:solidFill>
                        <a:schemeClr val="bg1"/>
                      </a:solidFill>
                      <a:ln>
                        <a:noFill/>
                      </a:ln>
                    </p:spPr>
                  </p:pic>
                </p:oleObj>
              </mc:Fallback>
            </mc:AlternateContent>
          </a:graphicData>
        </a:graphic>
      </p:graphicFrame>
      <p:sp>
        <p:nvSpPr>
          <p:cNvPr id="25" name="向右箭號 24"/>
          <p:cNvSpPr/>
          <p:nvPr/>
        </p:nvSpPr>
        <p:spPr>
          <a:xfrm>
            <a:off x="2836863" y="3592513"/>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0421" name="Picture 7" descr="particle4"/>
          <p:cNvPicPr>
            <a:picLocks noChangeAspect="1" noChangeArrowheads="1"/>
          </p:cNvPicPr>
          <p:nvPr/>
        </p:nvPicPr>
        <p:blipFill>
          <a:blip r:embed="rId25">
            <a:extLst>
              <a:ext uri="{28A0092B-C50C-407E-A947-70E740481C1C}">
                <a14:useLocalDpi xmlns:a14="http://schemas.microsoft.com/office/drawing/2010/main" val="0"/>
              </a:ext>
            </a:extLst>
          </a:blip>
          <a:srcRect l="20676" t="30598" r="30690" b="42520"/>
          <a:stretch>
            <a:fillRect/>
          </a:stretch>
        </p:blipFill>
        <p:spPr bwMode="auto">
          <a:xfrm>
            <a:off x="4572000" y="5284788"/>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2" name="Picture 7" descr="particle4"/>
          <p:cNvPicPr>
            <a:picLocks noChangeAspect="1" noChangeArrowheads="1"/>
          </p:cNvPicPr>
          <p:nvPr/>
        </p:nvPicPr>
        <p:blipFill>
          <a:blip r:embed="rId25">
            <a:extLst>
              <a:ext uri="{28A0092B-C50C-407E-A947-70E740481C1C}">
                <a14:useLocalDpi xmlns:a14="http://schemas.microsoft.com/office/drawing/2010/main" val="0"/>
              </a:ext>
            </a:extLst>
          </a:blip>
          <a:srcRect l="21344" t="56854" r="31073" b="15326"/>
          <a:stretch>
            <a:fillRect/>
          </a:stretch>
        </p:blipFill>
        <p:spPr bwMode="auto">
          <a:xfrm>
            <a:off x="6516688" y="5268913"/>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弧形向右箭號 27"/>
          <p:cNvSpPr/>
          <p:nvPr/>
        </p:nvSpPr>
        <p:spPr>
          <a:xfrm>
            <a:off x="3875088" y="5399088"/>
            <a:ext cx="682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30424" name="Oval 7"/>
          <p:cNvSpPr>
            <a:spLocks noChangeArrowheads="1"/>
          </p:cNvSpPr>
          <p:nvPr/>
        </p:nvSpPr>
        <p:spPr bwMode="auto">
          <a:xfrm>
            <a:off x="3048000" y="5529263"/>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a:latin typeface="Tahoma" pitchFamily="34" charset="0"/>
              </a:rPr>
              <a:t>W</a:t>
            </a:r>
            <a:r>
              <a:rPr lang="en-US" altLang="zh-TW" sz="2800" baseline="30000">
                <a:latin typeface="Tahoma" pitchFamily="34" charset="0"/>
              </a:rPr>
              <a:t>+</a:t>
            </a:r>
            <a:endParaRPr lang="zh-TW" altLang="en-US" sz="2800" baseline="30000">
              <a:latin typeface="Tahoma" pitchFamily="34" charset="0"/>
            </a:endParaRPr>
          </a:p>
        </p:txBody>
      </p:sp>
      <p:cxnSp>
        <p:nvCxnSpPr>
          <p:cNvPr id="31" name="直線單箭頭接點 30"/>
          <p:cNvCxnSpPr/>
          <p:nvPr/>
        </p:nvCxnSpPr>
        <p:spPr>
          <a:xfrm flipH="1">
            <a:off x="2105025" y="5864225"/>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30426" name="Object 12"/>
          <p:cNvGraphicFramePr>
            <a:graphicFrameLocks noChangeAspect="1"/>
          </p:cNvGraphicFramePr>
          <p:nvPr/>
        </p:nvGraphicFramePr>
        <p:xfrm>
          <a:off x="4800600" y="1811338"/>
          <a:ext cx="439738" cy="368300"/>
        </p:xfrm>
        <a:graphic>
          <a:graphicData uri="http://schemas.openxmlformats.org/presentationml/2006/ole">
            <mc:AlternateContent xmlns:mc="http://schemas.openxmlformats.org/markup-compatibility/2006">
              <mc:Choice xmlns:v="urn:schemas-microsoft-com:vml" Requires="v">
                <p:oleObj name="方程式" r:id="rId26" imgW="241195" imgH="203112" progId="Equation.3">
                  <p:embed/>
                </p:oleObj>
              </mc:Choice>
              <mc:Fallback>
                <p:oleObj name="方程式" r:id="rId26" imgW="241195" imgH="203112" progId="Equation.3">
                  <p:embed/>
                  <p:pic>
                    <p:nvPicPr>
                      <p:cNvPr id="230426" name="Object 1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0600" y="1811338"/>
                        <a:ext cx="439738"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27" name="Object 13"/>
          <p:cNvGraphicFramePr>
            <a:graphicFrameLocks noChangeAspect="1"/>
          </p:cNvGraphicFramePr>
          <p:nvPr/>
        </p:nvGraphicFramePr>
        <p:xfrm>
          <a:off x="7643813" y="1809750"/>
          <a:ext cx="439737" cy="368300"/>
        </p:xfrm>
        <a:graphic>
          <a:graphicData uri="http://schemas.openxmlformats.org/presentationml/2006/ole">
            <mc:AlternateContent xmlns:mc="http://schemas.openxmlformats.org/markup-compatibility/2006">
              <mc:Choice xmlns:v="urn:schemas-microsoft-com:vml" Requires="v">
                <p:oleObj name="方程式" r:id="rId28" imgW="241195" imgH="203112" progId="Equation.3">
                  <p:embed/>
                </p:oleObj>
              </mc:Choice>
              <mc:Fallback>
                <p:oleObj name="方程式" r:id="rId28" imgW="241195" imgH="203112" progId="Equation.3">
                  <p:embed/>
                  <p:pic>
                    <p:nvPicPr>
                      <p:cNvPr id="230427" name="Object 1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43813" y="1809750"/>
                        <a:ext cx="439737"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28" name="Object 14"/>
          <p:cNvGraphicFramePr>
            <a:graphicFrameLocks noChangeAspect="1"/>
          </p:cNvGraphicFramePr>
          <p:nvPr/>
        </p:nvGraphicFramePr>
        <p:xfrm>
          <a:off x="1576388" y="1897063"/>
          <a:ext cx="439737" cy="368300"/>
        </p:xfrm>
        <a:graphic>
          <a:graphicData uri="http://schemas.openxmlformats.org/presentationml/2006/ole">
            <mc:AlternateContent xmlns:mc="http://schemas.openxmlformats.org/markup-compatibility/2006">
              <mc:Choice xmlns:v="urn:schemas-microsoft-com:vml" Requires="v">
                <p:oleObj name="方程式" r:id="rId29" imgW="241195" imgH="203112" progId="Equation.3">
                  <p:embed/>
                </p:oleObj>
              </mc:Choice>
              <mc:Fallback>
                <p:oleObj name="方程式" r:id="rId29" imgW="241195" imgH="203112" progId="Equation.3">
                  <p:embed/>
                  <p:pic>
                    <p:nvPicPr>
                      <p:cNvPr id="230428" name="Object 1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76388" y="1897063"/>
                        <a:ext cx="439737"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29" name="Object 15"/>
          <p:cNvGraphicFramePr>
            <a:graphicFrameLocks noChangeAspect="1"/>
          </p:cNvGraphicFramePr>
          <p:nvPr/>
        </p:nvGraphicFramePr>
        <p:xfrm>
          <a:off x="2214563" y="3797300"/>
          <a:ext cx="439737" cy="368300"/>
        </p:xfrm>
        <a:graphic>
          <a:graphicData uri="http://schemas.openxmlformats.org/presentationml/2006/ole">
            <mc:AlternateContent xmlns:mc="http://schemas.openxmlformats.org/markup-compatibility/2006">
              <mc:Choice xmlns:v="urn:schemas-microsoft-com:vml" Requires="v">
                <p:oleObj name="方程式" r:id="rId30" imgW="241195" imgH="203112" progId="Equation.3">
                  <p:embed/>
                </p:oleObj>
              </mc:Choice>
              <mc:Fallback>
                <p:oleObj name="方程式" r:id="rId30" imgW="241195" imgH="203112" progId="Equation.3">
                  <p:embed/>
                  <p:pic>
                    <p:nvPicPr>
                      <p:cNvPr id="230429" name="Object 1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14563" y="3797300"/>
                        <a:ext cx="439737"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30" name="Object 16"/>
          <p:cNvGraphicFramePr>
            <a:graphicFrameLocks noChangeAspect="1"/>
          </p:cNvGraphicFramePr>
          <p:nvPr/>
        </p:nvGraphicFramePr>
        <p:xfrm>
          <a:off x="5495925" y="3914775"/>
          <a:ext cx="439738" cy="368300"/>
        </p:xfrm>
        <a:graphic>
          <a:graphicData uri="http://schemas.openxmlformats.org/presentationml/2006/ole">
            <mc:AlternateContent xmlns:mc="http://schemas.openxmlformats.org/markup-compatibility/2006">
              <mc:Choice xmlns:v="urn:schemas-microsoft-com:vml" Requires="v">
                <p:oleObj name="方程式" r:id="rId31" imgW="241195" imgH="203112" progId="Equation.3">
                  <p:embed/>
                </p:oleObj>
              </mc:Choice>
              <mc:Fallback>
                <p:oleObj name="方程式" r:id="rId31" imgW="241195" imgH="203112" progId="Equation.3">
                  <p:embed/>
                  <p:pic>
                    <p:nvPicPr>
                      <p:cNvPr id="230430" name="Object 1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95925" y="3914775"/>
                        <a:ext cx="439738"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31" name="Object 17"/>
          <p:cNvGraphicFramePr>
            <a:graphicFrameLocks noChangeAspect="1"/>
          </p:cNvGraphicFramePr>
          <p:nvPr/>
        </p:nvGraphicFramePr>
        <p:xfrm>
          <a:off x="8369300" y="3898900"/>
          <a:ext cx="439738" cy="368300"/>
        </p:xfrm>
        <a:graphic>
          <a:graphicData uri="http://schemas.openxmlformats.org/presentationml/2006/ole">
            <mc:AlternateContent xmlns:mc="http://schemas.openxmlformats.org/markup-compatibility/2006">
              <mc:Choice xmlns:v="urn:schemas-microsoft-com:vml" Requires="v">
                <p:oleObj name="方程式" r:id="rId32" imgW="241195" imgH="203112" progId="Equation.3">
                  <p:embed/>
                </p:oleObj>
              </mc:Choice>
              <mc:Fallback>
                <p:oleObj name="方程式" r:id="rId32" imgW="241195" imgH="203112" progId="Equation.3">
                  <p:embed/>
                  <p:pic>
                    <p:nvPicPr>
                      <p:cNvPr id="230431" name="Object 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69300" y="3898900"/>
                        <a:ext cx="439738"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32" name="Object 18"/>
          <p:cNvGraphicFramePr>
            <a:graphicFrameLocks noChangeAspect="1"/>
          </p:cNvGraphicFramePr>
          <p:nvPr/>
        </p:nvGraphicFramePr>
        <p:xfrm>
          <a:off x="971550" y="1206500"/>
          <a:ext cx="254000" cy="322263"/>
        </p:xfrm>
        <a:graphic>
          <a:graphicData uri="http://schemas.openxmlformats.org/presentationml/2006/ole">
            <mc:AlternateContent xmlns:mc="http://schemas.openxmlformats.org/markup-compatibility/2006">
              <mc:Choice xmlns:v="urn:schemas-microsoft-com:vml" Requires="v">
                <p:oleObj name="方程式" r:id="rId33" imgW="139579" imgH="177646" progId="Equation.3">
                  <p:embed/>
                </p:oleObj>
              </mc:Choice>
              <mc:Fallback>
                <p:oleObj name="方程式" r:id="rId33" imgW="139579" imgH="177646" progId="Equation.3">
                  <p:embed/>
                  <p:pic>
                    <p:nvPicPr>
                      <p:cNvPr id="230432" name="Object 1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71550" y="1206500"/>
                        <a:ext cx="254000" cy="3222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0433" name="Object 19"/>
          <p:cNvGraphicFramePr>
            <a:graphicFrameLocks noChangeAspect="1"/>
          </p:cNvGraphicFramePr>
          <p:nvPr/>
        </p:nvGraphicFramePr>
        <p:xfrm>
          <a:off x="925513" y="2273300"/>
          <a:ext cx="231775" cy="252413"/>
        </p:xfrm>
        <a:graphic>
          <a:graphicData uri="http://schemas.openxmlformats.org/presentationml/2006/ole">
            <mc:AlternateContent xmlns:mc="http://schemas.openxmlformats.org/markup-compatibility/2006">
              <mc:Choice xmlns:v="urn:schemas-microsoft-com:vml" Requires="v">
                <p:oleObj name="方程式" r:id="rId35" imgW="126835" imgH="139518" progId="Equation.3">
                  <p:embed/>
                </p:oleObj>
              </mc:Choice>
              <mc:Fallback>
                <p:oleObj name="方程式" r:id="rId35" imgW="126835" imgH="139518" progId="Equation.3">
                  <p:embed/>
                  <p:pic>
                    <p:nvPicPr>
                      <p:cNvPr id="230433" name="Object 19"/>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25513" y="2273300"/>
                        <a:ext cx="231775" cy="2524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4" name="文字方塊 33"/>
              <p:cNvSpPr txBox="1"/>
              <p:nvPr/>
            </p:nvSpPr>
            <p:spPr>
              <a:xfrm>
                <a:off x="1731963" y="4860925"/>
                <a:ext cx="6909420"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smtClean="0">
                            <a:latin typeface="Cambria Math" panose="02040503050406030204" pitchFamily="18" charset="0"/>
                            <a:ea typeface="新細明體" charset="0"/>
                          </a:rPr>
                        </m:ctrlPr>
                      </m:sSupPr>
                      <m:e>
                        <m:r>
                          <a:rPr lang="en-US" altLang="zh-TW" b="0" i="1" dirty="0" smtClean="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）後，成對的粒子可以由上方降到下方！</a:t>
                </a:r>
              </a:p>
            </p:txBody>
          </p:sp>
        </mc:Choice>
        <mc:Fallback xmlns="">
          <p:sp>
            <p:nvSpPr>
              <p:cNvPr id="34" name="文字方塊 33"/>
              <p:cNvSpPr txBox="1">
                <a:spLocks noRot="1" noChangeAspect="1" noMove="1" noResize="1" noEditPoints="1" noAdjustHandles="1" noChangeArrowheads="1" noChangeShapeType="1" noTextEdit="1"/>
              </p:cNvSpPr>
              <p:nvPr/>
            </p:nvSpPr>
            <p:spPr>
              <a:xfrm>
                <a:off x="1731963" y="4860925"/>
                <a:ext cx="6909420" cy="369332"/>
              </a:xfrm>
              <a:prstGeom prst="rect">
                <a:avLst/>
              </a:prstGeom>
              <a:blipFill rotWithShape="1">
                <a:blip r:embed="rId38"/>
                <a:stretch>
                  <a:fillRect l="-705" t="-6557" b="-26230"/>
                </a:stretch>
              </a:blipFill>
            </p:spPr>
            <p:txBody>
              <a:bodyPr/>
              <a:lstStyle/>
              <a:p>
                <a:r>
                  <a:rPr lang="zh-TW" altLang="en-US">
                    <a:noFill/>
                  </a:rPr>
                  <a:t> </a:t>
                </a:r>
              </a:p>
            </p:txBody>
          </p:sp>
        </mc:Fallback>
      </mc:AlternateContent>
      <p:sp>
        <p:nvSpPr>
          <p:cNvPr id="23043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C871CE9-44D1-41D9-A19E-B7FF6A4CEADA}" type="slidenum">
              <a:rPr kumimoji="0" lang="zh-TW" altLang="en-US" sz="1400">
                <a:latin typeface="Tahoma" pitchFamily="34" charset="0"/>
              </a:rPr>
              <a:pPr eaLnBrk="1" hangingPunct="1">
                <a:spcBef>
                  <a:spcPct val="0"/>
                </a:spcBef>
                <a:buClrTx/>
                <a:buSzTx/>
                <a:buFontTx/>
                <a:buNone/>
              </a:pPr>
              <a:t>80</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矩形 1"/>
              <p:cNvSpPr/>
              <p:nvPr/>
            </p:nvSpPr>
            <p:spPr>
              <a:xfrm>
                <a:off x="325438" y="61675"/>
                <a:ext cx="6795131" cy="369332"/>
              </a:xfrm>
              <a:prstGeom prst="rect">
                <a:avLst/>
              </a:prstGeom>
            </p:spPr>
            <p:txBody>
              <a:bodyPr wrap="square">
                <a:spAutoFit/>
              </a:bodyPr>
              <a:lstStyle/>
              <a:p>
                <a:r>
                  <a:rPr lang="zh-TW" altLang="en-US" dirty="0"/>
                  <a:t>將時間倒轉，使箭頭同時反向，</a:t>
                </a:r>
                <a:r>
                  <a:rPr lang="zh-TW" altLang="en-US" dirty="0">
                    <a:latin typeface="Tahoma" charset="0"/>
                    <a:ea typeface="新細明體" charset="0"/>
                    <a:cs typeface="新細明體" charset="0"/>
                  </a:rPr>
                  <a:t>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i="1" dirty="0">
                            <a:latin typeface="Cambria Math"/>
                            <a:ea typeface="新細明體" charset="0"/>
                          </a:rPr>
                          <m:t>−</m:t>
                        </m:r>
                      </m:sup>
                    </m:sSup>
                  </m:oMath>
                </a14:m>
                <a:r>
                  <a:rPr lang="zh-TW" altLang="en-US" dirty="0"/>
                  <a:t>等於放出其反粒子</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i="1" dirty="0">
                            <a:latin typeface="Cambria Math"/>
                            <a:ea typeface="新細明體" charset="0"/>
                          </a:rPr>
                          <m:t>+</m:t>
                        </m:r>
                      </m:sup>
                    </m:sSup>
                  </m:oMath>
                </a14:m>
                <a:r>
                  <a:rPr lang="zh-TW" altLang="en-US" dirty="0"/>
                  <a:t>。</a:t>
                </a:r>
              </a:p>
            </p:txBody>
          </p:sp>
        </mc:Choice>
        <mc:Fallback xmlns="">
          <p:sp>
            <p:nvSpPr>
              <p:cNvPr id="2" name="矩形 1"/>
              <p:cNvSpPr>
                <a:spLocks noRot="1" noChangeAspect="1" noMove="1" noResize="1" noEditPoints="1" noAdjustHandles="1" noChangeArrowheads="1" noChangeShapeType="1" noTextEdit="1"/>
              </p:cNvSpPr>
              <p:nvPr/>
            </p:nvSpPr>
            <p:spPr>
              <a:xfrm>
                <a:off x="325438" y="61675"/>
                <a:ext cx="6795131" cy="369332"/>
              </a:xfrm>
              <a:prstGeom prst="rect">
                <a:avLst/>
              </a:prstGeom>
              <a:blipFill>
                <a:blip r:embed="rId39"/>
                <a:stretch>
                  <a:fillRect l="-746" t="-6452" b="-19355"/>
                </a:stretch>
              </a:blipFill>
            </p:spPr>
            <p:txBody>
              <a:bodyPr/>
              <a:lstStyle/>
              <a:p>
                <a:r>
                  <a:rPr lang="en-TW">
                    <a:noFill/>
                  </a:rPr>
                  <a:t> </a:t>
                </a:r>
              </a:p>
            </p:txBody>
          </p:sp>
        </mc:Fallback>
      </mc:AlternateContent>
      <p:sp>
        <p:nvSpPr>
          <p:cNvPr id="3" name="文字方塊 2"/>
          <p:cNvSpPr txBox="1"/>
          <p:nvPr/>
        </p:nvSpPr>
        <p:spPr>
          <a:xfrm>
            <a:off x="370050" y="6357937"/>
            <a:ext cx="4300375" cy="369332"/>
          </a:xfrm>
          <a:prstGeom prst="rect">
            <a:avLst/>
          </a:prstGeom>
          <a:noFill/>
        </p:spPr>
        <p:txBody>
          <a:bodyPr wrap="square" rtlCol="0">
            <a:spAutoFit/>
          </a:bodyPr>
          <a:lstStyle/>
          <a:p>
            <a:r>
              <a:rPr lang="zh-TW" altLang="en-US" dirty="0">
                <a:latin typeface="+mn-lt"/>
              </a:rPr>
              <a:t>以上就是所有弱交互作用的交點。</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9537FF-3EB2-5346-95A2-0E4BDD7C0824}"/>
                  </a:ext>
                </a:extLst>
              </p:cNvPr>
              <p:cNvSpPr txBox="1"/>
              <p:nvPr/>
            </p:nvSpPr>
            <p:spPr>
              <a:xfrm>
                <a:off x="325438" y="382627"/>
                <a:ext cx="7427547" cy="369332"/>
              </a:xfrm>
              <a:prstGeom prst="rect">
                <a:avLst/>
              </a:prstGeom>
              <a:noFill/>
            </p:spPr>
            <p:txBody>
              <a:bodyPr wrap="square" rtlCol="0">
                <a:spAutoFit/>
              </a:bodyPr>
              <a:lstStyle/>
              <a:p>
                <a:r>
                  <a:rPr lang="en-TW" dirty="0">
                    <a:latin typeface="+mn-lt"/>
                  </a:rPr>
                  <a:t>After emiting</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i="1" dirty="0">
                            <a:latin typeface="Cambria Math"/>
                            <a:ea typeface="新細明體" charset="0"/>
                          </a:rPr>
                          <m:t>+</m:t>
                        </m:r>
                      </m:sup>
                    </m:sSup>
                  </m:oMath>
                </a14:m>
                <a:r>
                  <a:rPr lang="en-TW" dirty="0">
                    <a:latin typeface="+mn-lt"/>
                  </a:rPr>
                  <a:t>, upper particle will descend into the lower floor.</a:t>
                </a:r>
              </a:p>
            </p:txBody>
          </p:sp>
        </mc:Choice>
        <mc:Fallback xmlns="">
          <p:sp>
            <p:nvSpPr>
              <p:cNvPr id="38" name="TextBox 37">
                <a:extLst>
                  <a:ext uri="{FF2B5EF4-FFF2-40B4-BE49-F238E27FC236}">
                    <a16:creationId xmlns:a16="http://schemas.microsoft.com/office/drawing/2014/main" id="{829537FF-3EB2-5346-95A2-0E4BDD7C0824}"/>
                  </a:ext>
                </a:extLst>
              </p:cNvPr>
              <p:cNvSpPr txBox="1">
                <a:spLocks noRot="1" noChangeAspect="1" noMove="1" noResize="1" noEditPoints="1" noAdjustHandles="1" noChangeArrowheads="1" noChangeShapeType="1" noTextEdit="1"/>
              </p:cNvSpPr>
              <p:nvPr/>
            </p:nvSpPr>
            <p:spPr>
              <a:xfrm>
                <a:off x="325438" y="382627"/>
                <a:ext cx="7427547" cy="369332"/>
              </a:xfrm>
              <a:prstGeom prst="rect">
                <a:avLst/>
              </a:prstGeom>
              <a:blipFill>
                <a:blip r:embed="rId40"/>
                <a:stretch>
                  <a:fillRect l="-683" t="-10000" b="-20000"/>
                </a:stretch>
              </a:blipFill>
            </p:spPr>
            <p:txBody>
              <a:bodyPr/>
              <a:lstStyle/>
              <a:p>
                <a:r>
                  <a:rPr lang="en-TW">
                    <a:noFill/>
                  </a:rPr>
                  <a:t> </a:t>
                </a:r>
              </a:p>
            </p:txBody>
          </p:sp>
        </mc:Fallback>
      </mc:AlternateContent>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extLst>
              <a:ext uri="{28A0092B-C50C-407E-A947-70E740481C1C}">
                <a14:useLocalDpi xmlns:a14="http://schemas.microsoft.com/office/drawing/2010/main" val="0"/>
              </a:ext>
            </a:extLst>
          </a:blip>
          <a:srcRect l="41646" t="24435"/>
          <a:stretch>
            <a:fillRect/>
          </a:stretch>
        </p:blipFill>
        <p:spPr bwMode="auto">
          <a:xfrm>
            <a:off x="2522537" y="4329807"/>
            <a:ext cx="39798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Picture 4"/>
          <p:cNvPicPr>
            <a:picLocks noChangeAspect="1" noChangeArrowheads="1"/>
          </p:cNvPicPr>
          <p:nvPr/>
        </p:nvPicPr>
        <p:blipFill>
          <a:blip r:embed="rId3">
            <a:extLst>
              <a:ext uri="{28A0092B-C50C-407E-A947-70E740481C1C}">
                <a14:useLocalDpi xmlns:a14="http://schemas.microsoft.com/office/drawing/2010/main" val="0"/>
              </a:ext>
            </a:extLst>
          </a:blip>
          <a:srcRect r="10632"/>
          <a:stretch>
            <a:fillRect/>
          </a:stretch>
        </p:blipFill>
        <p:spPr bwMode="auto">
          <a:xfrm>
            <a:off x="1241425" y="1089025"/>
            <a:ext cx="25622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1428" name="Object 8"/>
          <p:cNvGraphicFramePr>
            <a:graphicFrameLocks noChangeAspect="1"/>
          </p:cNvGraphicFramePr>
          <p:nvPr/>
        </p:nvGraphicFramePr>
        <p:xfrm>
          <a:off x="1743075" y="2366963"/>
          <a:ext cx="322263" cy="325437"/>
        </p:xfrm>
        <a:graphic>
          <a:graphicData uri="http://schemas.openxmlformats.org/presentationml/2006/ole">
            <mc:AlternateContent xmlns:mc="http://schemas.openxmlformats.org/markup-compatibility/2006">
              <mc:Choice xmlns:v="urn:schemas-microsoft-com:vml" Requires="v">
                <p:oleObj name="方程式" r:id="rId4" imgW="152268" imgH="164957" progId="Equation.3">
                  <p:embed/>
                </p:oleObj>
              </mc:Choice>
              <mc:Fallback>
                <p:oleObj name="方程式" r:id="rId4" imgW="152268" imgH="164957" progId="Equation.3">
                  <p:embed/>
                  <p:pic>
                    <p:nvPicPr>
                      <p:cNvPr id="23142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75" y="2366963"/>
                        <a:ext cx="322263" cy="325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1429" name="Object 9"/>
          <p:cNvGraphicFramePr>
            <a:graphicFrameLocks noChangeAspect="1"/>
          </p:cNvGraphicFramePr>
          <p:nvPr/>
        </p:nvGraphicFramePr>
        <p:xfrm>
          <a:off x="1895475" y="1095375"/>
          <a:ext cx="311150" cy="471488"/>
        </p:xfrm>
        <a:graphic>
          <a:graphicData uri="http://schemas.openxmlformats.org/presentationml/2006/ole">
            <mc:AlternateContent xmlns:mc="http://schemas.openxmlformats.org/markup-compatibility/2006">
              <mc:Choice xmlns:v="urn:schemas-microsoft-com:vml" Requires="v">
                <p:oleObj name="方程式" r:id="rId6" imgW="190417" imgH="241195" progId="Equation.3">
                  <p:embed/>
                </p:oleObj>
              </mc:Choice>
              <mc:Fallback>
                <p:oleObj name="方程式" r:id="rId6" imgW="190417" imgH="241195" progId="Equation.3">
                  <p:embed/>
                  <p:pic>
                    <p:nvPicPr>
                      <p:cNvPr id="23142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5475" y="1095375"/>
                        <a:ext cx="311150" cy="471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向右箭號 21"/>
          <p:cNvSpPr/>
          <p:nvPr/>
        </p:nvSpPr>
        <p:spPr>
          <a:xfrm rot="5400000">
            <a:off x="2549525" y="3189288"/>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31431" name="Picture 4"/>
          <p:cNvPicPr>
            <a:picLocks noChangeAspect="1" noChangeArrowheads="1"/>
          </p:cNvPicPr>
          <p:nvPr/>
        </p:nvPicPr>
        <p:blipFill>
          <a:blip r:embed="rId3">
            <a:extLst>
              <a:ext uri="{28A0092B-C50C-407E-A947-70E740481C1C}">
                <a14:useLocalDpi xmlns:a14="http://schemas.microsoft.com/office/drawing/2010/main" val="0"/>
              </a:ext>
            </a:extLst>
          </a:blip>
          <a:srcRect r="10632"/>
          <a:stretch>
            <a:fillRect/>
          </a:stretch>
        </p:blipFill>
        <p:spPr bwMode="auto">
          <a:xfrm>
            <a:off x="4789488" y="1111250"/>
            <a:ext cx="237966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1432" name="Object 6"/>
          <p:cNvGraphicFramePr>
            <a:graphicFrameLocks noChangeAspect="1"/>
          </p:cNvGraphicFramePr>
          <p:nvPr/>
        </p:nvGraphicFramePr>
        <p:xfrm>
          <a:off x="5308600" y="1225550"/>
          <a:ext cx="220663" cy="254000"/>
        </p:xfrm>
        <a:graphic>
          <a:graphicData uri="http://schemas.openxmlformats.org/presentationml/2006/ole">
            <mc:AlternateContent xmlns:mc="http://schemas.openxmlformats.org/markup-compatibility/2006">
              <mc:Choice xmlns:v="urn:schemas-microsoft-com:vml" Requires="v">
                <p:oleObj name="方程式" r:id="rId8" imgW="114201" imgH="139579" progId="Equation.3">
                  <p:embed/>
                </p:oleObj>
              </mc:Choice>
              <mc:Fallback>
                <p:oleObj name="方程式" r:id="rId8" imgW="114201" imgH="139579" progId="Equation.3">
                  <p:embed/>
                  <p:pic>
                    <p:nvPicPr>
                      <p:cNvPr id="23143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8600" y="1225550"/>
                        <a:ext cx="220663"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1433" name="Object 7"/>
          <p:cNvGraphicFramePr>
            <a:graphicFrameLocks noChangeAspect="1"/>
          </p:cNvGraphicFramePr>
          <p:nvPr/>
        </p:nvGraphicFramePr>
        <p:xfrm>
          <a:off x="5259637" y="2293938"/>
          <a:ext cx="322263" cy="414337"/>
        </p:xfrm>
        <a:graphic>
          <a:graphicData uri="http://schemas.openxmlformats.org/presentationml/2006/ole">
            <mc:AlternateContent xmlns:mc="http://schemas.openxmlformats.org/markup-compatibility/2006">
              <mc:Choice xmlns:v="urn:schemas-microsoft-com:vml" Requires="v">
                <p:oleObj name="方程式" r:id="rId10" imgW="165028" imgH="228501" progId="Equation.3">
                  <p:embed/>
                </p:oleObj>
              </mc:Choice>
              <mc:Fallback>
                <p:oleObj name="方程式" r:id="rId10" imgW="165028" imgH="228501" progId="Equation.3">
                  <p:embed/>
                  <p:pic>
                    <p:nvPicPr>
                      <p:cNvPr id="231433"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9637" y="2293938"/>
                        <a:ext cx="322263"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1434" name="Object 15"/>
          <p:cNvGraphicFramePr>
            <a:graphicFrameLocks noChangeAspect="1"/>
          </p:cNvGraphicFramePr>
          <p:nvPr/>
        </p:nvGraphicFramePr>
        <p:xfrm>
          <a:off x="6699250" y="1933575"/>
          <a:ext cx="439738" cy="368300"/>
        </p:xfrm>
        <a:graphic>
          <a:graphicData uri="http://schemas.openxmlformats.org/presentationml/2006/ole">
            <mc:AlternateContent xmlns:mc="http://schemas.openxmlformats.org/markup-compatibility/2006">
              <mc:Choice xmlns:v="urn:schemas-microsoft-com:vml" Requires="v">
                <p:oleObj name="方程式" r:id="rId12" imgW="241195" imgH="203112" progId="Equation.3">
                  <p:embed/>
                </p:oleObj>
              </mc:Choice>
              <mc:Fallback>
                <p:oleObj name="方程式" r:id="rId12" imgW="241195" imgH="203112" progId="Equation.3">
                  <p:embed/>
                  <p:pic>
                    <p:nvPicPr>
                      <p:cNvPr id="231434"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9250" y="1933575"/>
                        <a:ext cx="439738" cy="368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35" name="文字方塊 1"/>
          <p:cNvSpPr txBox="1">
            <a:spLocks noChangeArrowheads="1"/>
          </p:cNvSpPr>
          <p:nvPr/>
        </p:nvSpPr>
        <p:spPr bwMode="auto">
          <a:xfrm>
            <a:off x="3105149" y="3003372"/>
            <a:ext cx="483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將這兩個元件組合即可以得到邈子的衰變：</a:t>
            </a:r>
          </a:p>
        </p:txBody>
      </p:sp>
      <p:sp>
        <p:nvSpPr>
          <p:cNvPr id="23143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756CF4D-AD4D-46F5-9AE1-C760813BD02B}" type="slidenum">
              <a:rPr kumimoji="0" lang="zh-TW" altLang="en-US" sz="1400">
                <a:latin typeface="Tahoma" pitchFamily="34" charset="0"/>
              </a:rPr>
              <a:pPr eaLnBrk="1" hangingPunct="1">
                <a:spcBef>
                  <a:spcPct val="0"/>
                </a:spcBef>
                <a:buClrTx/>
                <a:buSzTx/>
                <a:buFontTx/>
                <a:buNone/>
              </a:pPr>
              <a:t>81</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p:cNvSpPr txBox="1"/>
              <p:nvPr/>
            </p:nvSpPr>
            <p:spPr>
              <a:xfrm>
                <a:off x="3105149" y="3452445"/>
                <a:ext cx="4953505" cy="369332"/>
              </a:xfrm>
              <a:prstGeom prst="rect">
                <a:avLst/>
              </a:prstGeom>
              <a:noFill/>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𝑊</m:t>
                        </m:r>
                      </m:e>
                      <m:sup>
                        <m:r>
                          <a:rPr lang="en-US" altLang="zh-TW" b="0" i="1" smtClean="0">
                            <a:latin typeface="Cambria Math"/>
                          </a:rPr>
                          <m:t>+</m:t>
                        </m:r>
                      </m:sup>
                    </m:sSup>
                  </m:oMath>
                </a14:m>
                <a:r>
                  <a:rPr lang="zh-TW" altLang="en-US" dirty="0"/>
                  <a:t>離開等於反粒子</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a:rPr>
                          <m:t>−</m:t>
                        </m:r>
                      </m:sup>
                    </m:sSup>
                  </m:oMath>
                </a14:m>
                <a:r>
                  <a:rPr lang="zh-TW" altLang="en-US" dirty="0"/>
                  <a:t>進入</a:t>
                </a:r>
              </a:p>
            </p:txBody>
          </p:sp>
        </mc:Choice>
        <mc:Fallback xmlns="">
          <p:sp>
            <p:nvSpPr>
              <p:cNvPr id="2" name="文字方塊 1"/>
              <p:cNvSpPr txBox="1">
                <a:spLocks noRot="1" noChangeAspect="1" noMove="1" noResize="1" noEditPoints="1" noAdjustHandles="1" noChangeArrowheads="1" noChangeShapeType="1" noTextEdit="1"/>
              </p:cNvSpPr>
              <p:nvPr/>
            </p:nvSpPr>
            <p:spPr>
              <a:xfrm>
                <a:off x="3105149" y="3452445"/>
                <a:ext cx="4953505" cy="369332"/>
              </a:xfrm>
              <a:prstGeom prst="rect">
                <a:avLst/>
              </a:prstGeom>
              <a:blipFill rotWithShape="1">
                <a:blip r:embed="rId17"/>
                <a:stretch>
                  <a:fillRect t="-6557" b="-26230"/>
                </a:stretch>
              </a:blipFill>
            </p:spPr>
            <p:txBody>
              <a:bodyPr/>
              <a:lstStyle/>
              <a:p>
                <a:r>
                  <a:rPr lang="zh-TW" altLang="en-US">
                    <a:noFill/>
                  </a:rPr>
                  <a:t> </a:t>
                </a:r>
              </a:p>
            </p:txBody>
          </p:sp>
        </mc:Fallback>
      </mc:AlternateContent>
      <p:sp>
        <p:nvSpPr>
          <p:cNvPr id="3" name="文字方塊 2"/>
          <p:cNvSpPr txBox="1"/>
          <p:nvPr/>
        </p:nvSpPr>
        <p:spPr>
          <a:xfrm>
            <a:off x="1241425" y="542925"/>
            <a:ext cx="5711825" cy="369332"/>
          </a:xfrm>
          <a:prstGeom prst="rect">
            <a:avLst/>
          </a:prstGeom>
          <a:noFill/>
        </p:spPr>
        <p:txBody>
          <a:bodyPr wrap="square" rtlCol="0">
            <a:spAutoFit/>
          </a:bodyPr>
          <a:lstStyle/>
          <a:p>
            <a:r>
              <a:rPr lang="zh-TW" altLang="en-US" dirty="0">
                <a:latin typeface="+mn-lt"/>
              </a:rPr>
              <a:t>將以上的作用元件組合，即可得出所有的弱交互作用。</a:t>
            </a:r>
          </a:p>
        </p:txBody>
      </p:sp>
      <mc:AlternateContent xmlns:mc="http://schemas.openxmlformats.org/markup-compatibility/2006" xmlns:a14="http://schemas.microsoft.com/office/drawing/2010/main">
        <mc:Choice Requires="a14">
          <p:sp>
            <p:nvSpPr>
              <p:cNvPr id="16" name="文字方塊 15"/>
              <p:cNvSpPr txBox="1"/>
              <p:nvPr/>
            </p:nvSpPr>
            <p:spPr>
              <a:xfrm>
                <a:off x="3105148" y="3821777"/>
                <a:ext cx="4953505" cy="369332"/>
              </a:xfrm>
              <a:prstGeom prst="rect">
                <a:avLst/>
              </a:prstGeom>
              <a:noFill/>
            </p:spPr>
            <p:txBody>
              <a:bodyPr wrap="squar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𝜈</m:t>
                        </m:r>
                      </m:e>
                      <m:sub>
                        <m:r>
                          <a:rPr lang="en-US" altLang="zh-TW" b="0" i="1" smtClean="0">
                            <a:latin typeface="Cambria Math"/>
                          </a:rPr>
                          <m:t>𝑒</m:t>
                        </m:r>
                      </m:sub>
                    </m:sSub>
                  </m:oMath>
                </a14:m>
                <a:r>
                  <a:rPr lang="zh-TW" altLang="en-US" dirty="0"/>
                  <a:t>進入等於反粒子</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zh-TW" altLang="en-US" i="1" smtClean="0">
                                <a:latin typeface="Cambria Math"/>
                              </a:rPr>
                              <m:t>𝜈</m:t>
                            </m:r>
                          </m:e>
                        </m:acc>
                      </m:e>
                      <m:sub>
                        <m:r>
                          <a:rPr lang="en-US" altLang="zh-TW" b="0" i="1" smtClean="0">
                            <a:latin typeface="Cambria Math"/>
                          </a:rPr>
                          <m:t>𝑒</m:t>
                        </m:r>
                      </m:sub>
                    </m:sSub>
                  </m:oMath>
                </a14:m>
                <a:r>
                  <a:rPr lang="zh-TW" altLang="en-US" dirty="0"/>
                  <a:t>離開。</a:t>
                </a:r>
              </a:p>
            </p:txBody>
          </p:sp>
        </mc:Choice>
        <mc:Fallback xmlns="">
          <p:sp>
            <p:nvSpPr>
              <p:cNvPr id="16" name="文字方塊 15"/>
              <p:cNvSpPr txBox="1">
                <a:spLocks noRot="1" noChangeAspect="1" noMove="1" noResize="1" noEditPoints="1" noAdjustHandles="1" noChangeArrowheads="1" noChangeShapeType="1" noTextEdit="1"/>
              </p:cNvSpPr>
              <p:nvPr/>
            </p:nvSpPr>
            <p:spPr>
              <a:xfrm>
                <a:off x="3105148" y="3821777"/>
                <a:ext cx="4953505" cy="369332"/>
              </a:xfrm>
              <a:prstGeom prst="rect">
                <a:avLst/>
              </a:prstGeom>
              <a:blipFill rotWithShape="1">
                <a:blip r:embed="rId18"/>
                <a:stretch>
                  <a:fillRect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70DC43EB-0F44-9745-BF42-D8790FEF39A4}"/>
                  </a:ext>
                </a:extLst>
              </p:cNvPr>
              <p:cNvSpPr txBox="1"/>
              <p:nvPr/>
            </p:nvSpPr>
            <p:spPr>
              <a:xfrm>
                <a:off x="3763893" y="5944325"/>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17" name="文字方塊 16">
                <a:extLst>
                  <a:ext uri="{FF2B5EF4-FFF2-40B4-BE49-F238E27FC236}">
                    <a16:creationId xmlns:a16="http://schemas.microsoft.com/office/drawing/2014/main" id="{70DC43EB-0F44-9745-BF42-D8790FEF39A4}"/>
                  </a:ext>
                </a:extLst>
              </p:cNvPr>
              <p:cNvSpPr txBox="1">
                <a:spLocks noRot="1" noChangeAspect="1" noMove="1" noResize="1" noEditPoints="1" noAdjustHandles="1" noChangeArrowheads="1" noChangeShapeType="1" noTextEdit="1"/>
              </p:cNvSpPr>
              <p:nvPr/>
            </p:nvSpPr>
            <p:spPr>
              <a:xfrm>
                <a:off x="3763893" y="5944325"/>
                <a:ext cx="1888209" cy="299313"/>
              </a:xfrm>
              <a:prstGeom prst="rect">
                <a:avLst/>
              </a:prstGeom>
              <a:blipFill>
                <a:blip r:embed="rId19"/>
                <a:stretch>
                  <a:fillRect l="-1333" b="-16667"/>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descr="http://www2.slac.stanford.edu/vvc/theory/mathfigs/f-betadeca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1357313"/>
            <a:ext cx="350678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8" descr="http://www-d0.fnal.gov/public/pubs/w_mass/wdec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489200"/>
            <a:ext cx="40624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弧形向右箭號 5"/>
          <p:cNvSpPr/>
          <p:nvPr/>
        </p:nvSpPr>
        <p:spPr>
          <a:xfrm rot="2971896">
            <a:off x="5392738" y="1111250"/>
            <a:ext cx="741362" cy="19319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34503" name="文字方塊 6"/>
          <p:cNvSpPr txBox="1">
            <a:spLocks noChangeArrowheads="1"/>
          </p:cNvSpPr>
          <p:nvPr/>
        </p:nvSpPr>
        <p:spPr bwMode="auto">
          <a:xfrm>
            <a:off x="1939925" y="731838"/>
            <a:ext cx="468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i="1"/>
              <a:t>W</a:t>
            </a:r>
            <a:r>
              <a:rPr lang="en-US" altLang="zh-TW" sz="1800">
                <a:latin typeface="Tahoma" pitchFamily="34" charset="0"/>
              </a:rPr>
              <a:t> </a:t>
            </a:r>
            <a:r>
              <a:rPr lang="zh-TW" altLang="en-US" sz="1800">
                <a:latin typeface="Tahoma" pitchFamily="34" charset="0"/>
              </a:rPr>
              <a:t>粒子可以由質子與反質子的碰撞來產生</a:t>
            </a:r>
          </a:p>
        </p:txBody>
      </p:sp>
      <p:sp>
        <p:nvSpPr>
          <p:cNvPr id="234504" name="文字方塊 7"/>
          <p:cNvSpPr txBox="1">
            <a:spLocks noChangeArrowheads="1"/>
          </p:cNvSpPr>
          <p:nvPr/>
        </p:nvSpPr>
        <p:spPr bwMode="auto">
          <a:xfrm>
            <a:off x="4851400" y="3336925"/>
            <a:ext cx="3397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往後的外線扭成往前的外線後，就變成反粒子！</a:t>
            </a:r>
          </a:p>
        </p:txBody>
      </p:sp>
      <p:sp>
        <p:nvSpPr>
          <p:cNvPr id="234505" name="文字方塊 8"/>
          <p:cNvSpPr txBox="1">
            <a:spLocks noChangeArrowheads="1"/>
          </p:cNvSpPr>
          <p:nvPr/>
        </p:nvSpPr>
        <p:spPr bwMode="auto">
          <a:xfrm>
            <a:off x="2943225" y="6181725"/>
            <a:ext cx="3629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高速飛出的電子是</a:t>
            </a:r>
            <a:r>
              <a:rPr lang="en-US" altLang="zh-TW" sz="1800" i="1">
                <a:cs typeface="Times New Roman" pitchFamily="18" charset="0"/>
              </a:rPr>
              <a:t>W</a:t>
            </a:r>
            <a:r>
              <a:rPr lang="zh-TW" altLang="en-US" sz="1800" i="1">
                <a:cs typeface="Times New Roman" pitchFamily="18" charset="0"/>
              </a:rPr>
              <a:t> </a:t>
            </a:r>
            <a:r>
              <a:rPr lang="zh-TW" altLang="en-US" sz="1800">
                <a:cs typeface="Times New Roman" pitchFamily="18" charset="0"/>
              </a:rPr>
              <a:t>的主要跡象</a:t>
            </a:r>
          </a:p>
        </p:txBody>
      </p:sp>
      <p:sp>
        <p:nvSpPr>
          <p:cNvPr id="23450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EF11821-30BF-4E3F-9E77-95E0BEFF9972}" type="slidenum">
              <a:rPr kumimoji="0" lang="zh-TW" altLang="en-US" sz="1400">
                <a:latin typeface="Tahoma" pitchFamily="34" charset="0"/>
              </a:rPr>
              <a:pPr eaLnBrk="1" hangingPunct="1">
                <a:spcBef>
                  <a:spcPct val="0"/>
                </a:spcBef>
                <a:buClrTx/>
                <a:buSzTx/>
                <a:buFontTx/>
                <a:buNone/>
              </a:pPr>
              <a:t>82</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81BFE096-B5A4-2441-907A-2253FE665733}"/>
                  </a:ext>
                </a:extLst>
              </p:cNvPr>
              <p:cNvSpPr txBox="1"/>
              <p:nvPr/>
            </p:nvSpPr>
            <p:spPr>
              <a:xfrm>
                <a:off x="4958797" y="4162109"/>
                <a:ext cx="236930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𝑑</m:t>
                      </m:r>
                      <m:r>
                        <a:rPr kumimoji="1"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𝑢</m:t>
                          </m:r>
                        </m:e>
                      </m:acc>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𝑊</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1" name="文字方塊 10">
                <a:extLst>
                  <a:ext uri="{FF2B5EF4-FFF2-40B4-BE49-F238E27FC236}">
                    <a16:creationId xmlns:a16="http://schemas.microsoft.com/office/drawing/2014/main" id="{81BFE096-B5A4-2441-907A-2253FE665733}"/>
                  </a:ext>
                </a:extLst>
              </p:cNvPr>
              <p:cNvSpPr txBox="1">
                <a:spLocks noRot="1" noChangeAspect="1" noMove="1" noResize="1" noEditPoints="1" noAdjustHandles="1" noChangeArrowheads="1" noChangeShapeType="1" noTextEdit="1"/>
              </p:cNvSpPr>
              <p:nvPr/>
            </p:nvSpPr>
            <p:spPr>
              <a:xfrm>
                <a:off x="4958797" y="4162109"/>
                <a:ext cx="2369303" cy="276999"/>
              </a:xfrm>
              <a:prstGeom prst="rect">
                <a:avLst/>
              </a:prstGeom>
              <a:blipFill>
                <a:blip r:embed="rId4"/>
                <a:stretch>
                  <a:fillRect l="-1596"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804E7A16-C7D1-EA4E-9BD2-5789C49DA7F8}"/>
                  </a:ext>
                </a:extLst>
              </p:cNvPr>
              <p:cNvSpPr txBox="1"/>
              <p:nvPr/>
            </p:nvSpPr>
            <p:spPr>
              <a:xfrm>
                <a:off x="2943225" y="5799370"/>
                <a:ext cx="414754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𝑝</m:t>
                      </m:r>
                      <m:r>
                        <a:rPr kumimoji="1"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𝑝</m:t>
                          </m:r>
                        </m:e>
                      </m:acc>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𝑊</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r>
                        <m:rPr>
                          <m:sty m:val="p"/>
                        </m:rPr>
                        <a:rPr kumimoji="1" lang="en-US" altLang="zh-TW" b="0" i="0" smtClean="0">
                          <a:latin typeface="Cambria Math" panose="02040503050406030204" pitchFamily="18" charset="0"/>
                          <a:ea typeface="Cambria Math" panose="02040503050406030204" pitchFamily="18" charset="0"/>
                        </a:rPr>
                        <m:t>other</m:t>
                      </m:r>
                      <m:r>
                        <a:rPr kumimoji="1" lang="en-US" altLang="zh-TW"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r>
                        <m:rPr>
                          <m:sty m:val="p"/>
                        </m:rPr>
                        <a:rPr lang="en-US" altLang="zh-TW">
                          <a:latin typeface="Cambria Math" panose="02040503050406030204" pitchFamily="18" charset="0"/>
                          <a:ea typeface="Cambria Math" panose="02040503050406030204" pitchFamily="18" charset="0"/>
                        </a:rPr>
                        <m:t>other</m:t>
                      </m:r>
                    </m:oMath>
                  </m:oMathPara>
                </a14:m>
                <a:endParaRPr kumimoji="1" lang="zh-TW" altLang="en-US" dirty="0">
                  <a:latin typeface="+mn-lt"/>
                </a:endParaRPr>
              </a:p>
            </p:txBody>
          </p:sp>
        </mc:Choice>
        <mc:Fallback xmlns="">
          <p:sp>
            <p:nvSpPr>
              <p:cNvPr id="12" name="文字方塊 11">
                <a:extLst>
                  <a:ext uri="{FF2B5EF4-FFF2-40B4-BE49-F238E27FC236}">
                    <a16:creationId xmlns:a16="http://schemas.microsoft.com/office/drawing/2014/main" id="{804E7A16-C7D1-EA4E-9BD2-5789C49DA7F8}"/>
                  </a:ext>
                </a:extLst>
              </p:cNvPr>
              <p:cNvSpPr txBox="1">
                <a:spLocks noRot="1" noChangeAspect="1" noMove="1" noResize="1" noEditPoints="1" noAdjustHandles="1" noChangeArrowheads="1" noChangeShapeType="1" noTextEdit="1"/>
              </p:cNvSpPr>
              <p:nvPr/>
            </p:nvSpPr>
            <p:spPr>
              <a:xfrm>
                <a:off x="2943225" y="5799370"/>
                <a:ext cx="4147546" cy="276999"/>
              </a:xfrm>
              <a:prstGeom prst="rect">
                <a:avLst/>
              </a:prstGeom>
              <a:blipFill>
                <a:blip r:embed="rId5"/>
                <a:stretch>
                  <a:fillRect l="-917" r="-917" b="-27273"/>
                </a:stretch>
              </a:blipFill>
            </p:spPr>
            <p:txBody>
              <a:bodyPr/>
              <a:lstStyle/>
              <a:p>
                <a:r>
                  <a:rPr lang="zh-TW" altLang="en-US">
                    <a:noFill/>
                  </a:rPr>
                  <a:t> </a:t>
                </a:r>
              </a:p>
            </p:txBody>
          </p:sp>
        </mc:Fallback>
      </mc:AlternateContent>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www.particlephysics.ac.uk/news/picture-of-the-week/picture-archive/fifteen-years-of-w-particles/980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7" y="758826"/>
            <a:ext cx="76200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文字方塊 2"/>
          <p:cNvSpPr txBox="1">
            <a:spLocks noChangeArrowheads="1"/>
          </p:cNvSpPr>
          <p:nvPr/>
        </p:nvSpPr>
        <p:spPr bwMode="auto">
          <a:xfrm>
            <a:off x="1016000" y="5661025"/>
            <a:ext cx="693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t>The first observation of W boson at P</a:t>
            </a:r>
            <a:r>
              <a:rPr lang="en-US" altLang="zh-TW" sz="1800" u="sng"/>
              <a:t>P</a:t>
            </a:r>
            <a:r>
              <a:rPr lang="en-US" altLang="zh-TW" sz="1800"/>
              <a:t> collider, UA1, CERN 1983</a:t>
            </a:r>
            <a:endParaRPr lang="zh-TW" altLang="en-US" sz="1800"/>
          </a:p>
        </p:txBody>
      </p:sp>
      <p:sp>
        <p:nvSpPr>
          <p:cNvPr id="23552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39148B9-2ED8-4C4C-BB87-CAA4574143F6}" type="slidenum">
              <a:rPr kumimoji="0" lang="zh-TW" altLang="en-US" sz="1400">
                <a:latin typeface="Tahoma" pitchFamily="34" charset="0"/>
              </a:rPr>
              <a:pPr eaLnBrk="1" hangingPunct="1">
                <a:spcBef>
                  <a:spcPct val="0"/>
                </a:spcBef>
                <a:buClrTx/>
                <a:buSzTx/>
                <a:buFontTx/>
                <a:buNone/>
              </a:pPr>
              <a:t>83</a:t>
            </a:fld>
            <a:endParaRPr kumimoji="0" lang="en-US" altLang="zh-TW" sz="1400">
              <a:latin typeface="Tahoma"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圖片 3" descr="snap.jpg"/>
          <p:cNvPicPr>
            <a:picLocks noChangeAspect="1"/>
          </p:cNvPicPr>
          <p:nvPr/>
        </p:nvPicPr>
        <p:blipFill>
          <a:blip r:embed="rId2">
            <a:extLst>
              <a:ext uri="{28A0092B-C50C-407E-A947-70E740481C1C}">
                <a14:useLocalDpi xmlns:a14="http://schemas.microsoft.com/office/drawing/2010/main" val="0"/>
              </a:ext>
            </a:extLst>
          </a:blip>
          <a:srcRect l="9048" t="22398" r="43333" b="3665"/>
          <a:stretch>
            <a:fillRect/>
          </a:stretch>
        </p:blipFill>
        <p:spPr bwMode="auto">
          <a:xfrm>
            <a:off x="1219200" y="784225"/>
            <a:ext cx="5348288"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Picture 2" descr="http://www.agoramagazine.it/agora/local/cache-vignettes/L245xH250/rubbia-68d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3041650"/>
            <a:ext cx="23336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4" descr="http://www.tfd.chalmers.se/~valeri/Mars/rubbi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663" y="3208338"/>
            <a:ext cx="16224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EE6815D-4E81-4036-B0DF-C32AE7969327}" type="slidenum">
              <a:rPr kumimoji="0" lang="zh-TW" altLang="en-US" sz="1400">
                <a:latin typeface="Tahoma" pitchFamily="34" charset="0"/>
              </a:rPr>
              <a:pPr eaLnBrk="1" hangingPunct="1">
                <a:spcBef>
                  <a:spcPct val="0"/>
                </a:spcBef>
                <a:buClrTx/>
                <a:buSzTx/>
                <a:buFontTx/>
                <a:buNone/>
              </a:pPr>
              <a:t>84</a:t>
            </a:fld>
            <a:endParaRPr kumimoji="0" lang="en-US" altLang="zh-TW" sz="1400">
              <a:latin typeface="Tahoma"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4" descr="cern_j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514350"/>
            <a:ext cx="852646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5"/>
          <p:cNvSpPr txBox="1">
            <a:spLocks noChangeArrowheads="1"/>
          </p:cNvSpPr>
          <p:nvPr/>
        </p:nvSpPr>
        <p:spPr bwMode="auto">
          <a:xfrm>
            <a:off x="4122738" y="6297613"/>
            <a:ext cx="798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a:solidFill>
                  <a:srgbClr val="FF0000"/>
                </a:solidFill>
                <a:latin typeface="Tahoma" pitchFamily="34" charset="0"/>
              </a:rPr>
              <a:t>CERN</a:t>
            </a:r>
          </a:p>
        </p:txBody>
      </p:sp>
      <p:sp>
        <p:nvSpPr>
          <p:cNvPr id="23757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26744A4-D345-443D-A20C-A279EAFF8749}" type="slidenum">
              <a:rPr kumimoji="0" lang="zh-TW" altLang="en-US" sz="1400">
                <a:latin typeface="Tahoma" pitchFamily="34" charset="0"/>
              </a:rPr>
              <a:pPr eaLnBrk="1" hangingPunct="1">
                <a:spcBef>
                  <a:spcPct val="0"/>
                </a:spcBef>
                <a:buClrTx/>
                <a:buSzTx/>
                <a:buFontTx/>
                <a:buNone/>
              </a:pPr>
              <a:t>85</a:t>
            </a:fld>
            <a:endParaRPr kumimoji="0" lang="en-US" altLang="zh-TW" sz="1400">
              <a:latin typeface="Tahoma"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descr="logoC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00" y="5427663"/>
            <a:ext cx="946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5" descr="lhcdip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397375"/>
            <a:ext cx="9207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4"/>
          <p:cNvSpPr txBox="1">
            <a:spLocks noChangeArrowheads="1"/>
          </p:cNvSpPr>
          <p:nvPr/>
        </p:nvSpPr>
        <p:spPr bwMode="auto">
          <a:xfrm>
            <a:off x="5892800" y="2787650"/>
            <a:ext cx="325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defRPr/>
            </a:pPr>
            <a:r>
              <a:rPr lang="en-US" altLang="zh-TW" dirty="0">
                <a:latin typeface="+mn-lt"/>
              </a:rPr>
              <a:t>W</a:t>
            </a:r>
            <a:r>
              <a:rPr lang="zh-TW" altLang="en-US" dirty="0">
                <a:latin typeface="+mn-lt"/>
              </a:rPr>
              <a:t> 在 </a:t>
            </a:r>
            <a:r>
              <a:rPr lang="en-US" altLang="zh-TW" dirty="0">
                <a:latin typeface="+mn-lt"/>
              </a:rPr>
              <a:t>SPS</a:t>
            </a:r>
            <a:r>
              <a:rPr lang="zh-TW" altLang="en-US" dirty="0">
                <a:latin typeface="+mn-lt"/>
              </a:rPr>
              <a:t> </a:t>
            </a:r>
            <a:r>
              <a:rPr lang="zh-TW" altLang="en-US" dirty="0"/>
              <a:t>找到！</a:t>
            </a:r>
          </a:p>
        </p:txBody>
      </p:sp>
      <p:pic>
        <p:nvPicPr>
          <p:cNvPr id="238597" name="Picture 2" descr="http://mediaarchive.cern.ch/MediaArchive/Photo/Public/2006/0606052/0606052/0606052-A4-at-144-dpi.jpg"/>
          <p:cNvPicPr>
            <a:picLocks noChangeAspect="1" noChangeArrowheads="1"/>
          </p:cNvPicPr>
          <p:nvPr/>
        </p:nvPicPr>
        <p:blipFill>
          <a:blip r:embed="rId4">
            <a:extLst>
              <a:ext uri="{28A0092B-C50C-407E-A947-70E740481C1C}">
                <a14:useLocalDpi xmlns:a14="http://schemas.microsoft.com/office/drawing/2010/main" val="0"/>
              </a:ext>
            </a:extLst>
          </a:blip>
          <a:srcRect b="12186"/>
          <a:stretch>
            <a:fillRect/>
          </a:stretch>
        </p:blipFill>
        <p:spPr bwMode="auto">
          <a:xfrm>
            <a:off x="833438" y="3265488"/>
            <a:ext cx="46418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8" name="Picture 2" descr="http://www.google.com/url?source=imglanding&amp;ct=img&amp;q=http://boinc.equn.com/lhc/images/AccelPlan.gif&amp;sa=X&amp;ei=uxlhUO3IIofnmAX85oFg&amp;ved=0CAwQ8wc4LQ&amp;usg=AFQjCNHANRsitbDiiyF_TAktEvptDFE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188913"/>
            <a:ext cx="49831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CB16931-6E65-417E-8B98-E42A5F8E3BA2}" type="slidenum">
              <a:rPr kumimoji="0" lang="zh-TW" altLang="en-US" sz="1400">
                <a:latin typeface="Tahoma" pitchFamily="34" charset="0"/>
              </a:rPr>
              <a:pPr eaLnBrk="1" hangingPunct="1">
                <a:spcBef>
                  <a:spcPct val="0"/>
                </a:spcBef>
                <a:buClrTx/>
                <a:buSzTx/>
                <a:buFontTx/>
                <a:buNone/>
              </a:pPr>
              <a:t>86</a:t>
            </a:fld>
            <a:endParaRPr kumimoji="0" lang="en-US" altLang="zh-TW" sz="1400">
              <a:latin typeface="Tahoma"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1"/>
          <p:cNvSpPr txBox="1">
            <a:spLocks noChangeArrowheads="1"/>
          </p:cNvSpPr>
          <p:nvPr/>
        </p:nvSpPr>
        <p:spPr bwMode="auto">
          <a:xfrm>
            <a:off x="3933571" y="2654262"/>
            <a:ext cx="2041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電弱統一</a:t>
            </a:r>
          </a:p>
        </p:txBody>
      </p:sp>
    </p:spTree>
    <p:extLst>
      <p:ext uri="{BB962C8B-B14F-4D97-AF65-F5344CB8AC3E}">
        <p14:creationId xmlns:p14="http://schemas.microsoft.com/office/powerpoint/2010/main" val="23098809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文字方塊 5"/>
          <p:cNvSpPr txBox="1">
            <a:spLocks noChangeArrowheads="1"/>
          </p:cNvSpPr>
          <p:nvPr/>
        </p:nvSpPr>
        <p:spPr bwMode="auto">
          <a:xfrm>
            <a:off x="1493838" y="5583069"/>
            <a:ext cx="6575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弱作用與電磁作用可不可以統一？</a:t>
            </a:r>
          </a:p>
        </p:txBody>
      </p:sp>
      <p:pic>
        <p:nvPicPr>
          <p:cNvPr id="4915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014412"/>
            <a:ext cx="26352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295" y="1038225"/>
            <a:ext cx="2609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Object 8"/>
          <p:cNvGraphicFramePr>
            <a:graphicFrameLocks noChangeAspect="1"/>
          </p:cNvGraphicFramePr>
          <p:nvPr/>
        </p:nvGraphicFramePr>
        <p:xfrm>
          <a:off x="6477907" y="1279525"/>
          <a:ext cx="417513" cy="271463"/>
        </p:xfrm>
        <a:graphic>
          <a:graphicData uri="http://schemas.openxmlformats.org/presentationml/2006/ole">
            <mc:AlternateContent xmlns:mc="http://schemas.openxmlformats.org/markup-compatibility/2006">
              <mc:Choice xmlns:v="urn:schemas-microsoft-com:vml" Requires="v">
                <p:oleObj name="方程式" r:id="rId4" imgW="253780" imgH="164957" progId="Equation.3">
                  <p:embed/>
                </p:oleObj>
              </mc:Choice>
              <mc:Fallback>
                <p:oleObj name="方程式" r:id="rId4" imgW="253780" imgH="164957" progId="Equation.3">
                  <p:embed/>
                  <p:pic>
                    <p:nvPicPr>
                      <p:cNvPr id="49157"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907" y="1279525"/>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9158" name="Object 9"/>
          <p:cNvGraphicFramePr>
            <a:graphicFrameLocks noChangeAspect="1"/>
          </p:cNvGraphicFramePr>
          <p:nvPr/>
        </p:nvGraphicFramePr>
        <p:xfrm>
          <a:off x="6476320" y="2336800"/>
          <a:ext cx="417512" cy="271463"/>
        </p:xfrm>
        <a:graphic>
          <a:graphicData uri="http://schemas.openxmlformats.org/presentationml/2006/ole">
            <mc:AlternateContent xmlns:mc="http://schemas.openxmlformats.org/markup-compatibility/2006">
              <mc:Choice xmlns:v="urn:schemas-microsoft-com:vml" Requires="v">
                <p:oleObj name="方程式" r:id="rId6" imgW="253780" imgH="164957" progId="Equation.3">
                  <p:embed/>
                </p:oleObj>
              </mc:Choice>
              <mc:Fallback>
                <p:oleObj name="方程式" r:id="rId6" imgW="253780" imgH="164957" progId="Equation.3">
                  <p:embed/>
                  <p:pic>
                    <p:nvPicPr>
                      <p:cNvPr id="49158"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320" y="2336800"/>
                        <a:ext cx="417512"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9159" name="文字方塊 1"/>
          <p:cNvSpPr txBox="1">
            <a:spLocks noChangeArrowheads="1"/>
          </p:cNvSpPr>
          <p:nvPr/>
        </p:nvSpPr>
        <p:spPr bwMode="auto">
          <a:xfrm>
            <a:off x="1522413" y="3115669"/>
            <a:ext cx="7326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弱作用與電磁作用的結構非常類似，都可簡化為由少量的交點來描述。</a:t>
            </a:r>
          </a:p>
        </p:txBody>
      </p:sp>
      <p:sp>
        <p:nvSpPr>
          <p:cNvPr id="49160" name="矩形 2"/>
          <p:cNvSpPr>
            <a:spLocks noChangeArrowheads="1"/>
          </p:cNvSpPr>
          <p:nvPr/>
        </p:nvSpPr>
        <p:spPr bwMode="auto">
          <a:xfrm>
            <a:off x="1512888" y="3630019"/>
            <a:ext cx="656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兩者都是由自旋為一的波色子來媒介。</a:t>
            </a:r>
            <a:endParaRPr lang="zh-TW" altLang="en-US" sz="1800" dirty="0">
              <a:latin typeface="Tahoma" pitchFamily="34" charset="0"/>
              <a:cs typeface="Times New Roman" pitchFamily="18" charset="0"/>
            </a:endParaRPr>
          </a:p>
        </p:txBody>
      </p:sp>
      <mc:AlternateContent xmlns:mc="http://schemas.openxmlformats.org/markup-compatibility/2006" xmlns:a14="http://schemas.microsoft.com/office/drawing/2010/main">
        <mc:Choice Requires="a14">
          <p:sp>
            <p:nvSpPr>
              <p:cNvPr id="4" name="文字方塊 3"/>
              <p:cNvSpPr txBox="1"/>
              <p:nvPr/>
            </p:nvSpPr>
            <p:spPr>
              <a:xfrm>
                <a:off x="1493838" y="4398304"/>
                <a:ext cx="6223000" cy="369887"/>
              </a:xfrm>
              <a:prstGeom prst="rect">
                <a:avLst/>
              </a:prstGeom>
              <a:noFill/>
            </p:spPr>
            <p:txBody>
              <a:bodyPr>
                <a:spAutoFit/>
              </a:bodyPr>
              <a:lstStyle/>
              <a:p>
                <a:pPr>
                  <a:defRPr/>
                </a:pPr>
                <a:r>
                  <a:rPr lang="zh-TW" altLang="en-US" dirty="0">
                    <a:latin typeface="Tahoma" charset="0"/>
                    <a:ea typeface="新細明體" charset="0"/>
                    <a:cs typeface="新細明體" charset="0"/>
                  </a:rPr>
                  <a:t>如果把</a:t>
                </a:r>
                <a:r>
                  <a:rPr lang="en-US" altLang="zh-TW" dirty="0">
                    <a:latin typeface="Tahoma" charset="0"/>
                    <a:ea typeface="新細明體" charset="0"/>
                    <a:cs typeface="新細明體" charset="0"/>
                  </a:rPr>
                  <a:t> </a:t>
                </a:r>
                <a14:m>
                  <m:oMath xmlns:m="http://schemas.openxmlformats.org/officeDocument/2006/math">
                    <m:r>
                      <a:rPr lang="en-US" altLang="zh-TW" i="1" dirty="0" smtClean="0">
                        <a:latin typeface="Cambria Math"/>
                        <a:ea typeface="+mj-ea"/>
                        <a:cs typeface="新細明體" charset="0"/>
                      </a:rPr>
                      <m:t>𝑊</m:t>
                    </m:r>
                  </m:oMath>
                </a14:m>
                <a:r>
                  <a:rPr lang="en-US" altLang="zh-TW" i="1" dirty="0">
                    <a:latin typeface="+mn-lt"/>
                    <a:ea typeface="+mj-ea"/>
                    <a:cs typeface="新細明體" charset="0"/>
                  </a:rPr>
                  <a:t> </a:t>
                </a:r>
                <a:r>
                  <a:rPr lang="zh-TW" altLang="en-US" dirty="0">
                    <a:latin typeface="Tahoma" charset="0"/>
                    <a:ea typeface="新細明體" charset="0"/>
                    <a:cs typeface="新細明體" charset="0"/>
                  </a:rPr>
                  <a:t>粒子的質量因素去除，兩者的強度非常接近！</a:t>
                </a:r>
              </a:p>
            </p:txBody>
          </p:sp>
        </mc:Choice>
        <mc:Fallback xmlns="">
          <p:sp>
            <p:nvSpPr>
              <p:cNvPr id="4" name="文字方塊 3"/>
              <p:cNvSpPr txBox="1">
                <a:spLocks noRot="1" noChangeAspect="1" noMove="1" noResize="1" noEditPoints="1" noAdjustHandles="1" noChangeArrowheads="1" noChangeShapeType="1" noTextEdit="1"/>
              </p:cNvSpPr>
              <p:nvPr/>
            </p:nvSpPr>
            <p:spPr>
              <a:xfrm>
                <a:off x="1493838" y="4398304"/>
                <a:ext cx="6223000" cy="369887"/>
              </a:xfrm>
              <a:prstGeom prst="rect">
                <a:avLst/>
              </a:prstGeom>
              <a:blipFill rotWithShape="1">
                <a:blip r:embed="rId8"/>
                <a:stretch>
                  <a:fillRect l="-784" t="-6667" b="-28333"/>
                </a:stretch>
              </a:blipFill>
            </p:spPr>
            <p:txBody>
              <a:bodyPr/>
              <a:lstStyle/>
              <a:p>
                <a:r>
                  <a:rPr lang="zh-TW" altLang="en-US">
                    <a:noFill/>
                  </a:rPr>
                  <a:t> </a:t>
                </a:r>
              </a:p>
            </p:txBody>
          </p:sp>
        </mc:Fallback>
      </mc:AlternateContent>
      <p:pic>
        <p:nvPicPr>
          <p:cNvPr id="1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1513" y="1019174"/>
            <a:ext cx="2508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物件 10"/>
          <p:cNvGraphicFramePr>
            <a:graphicFrameLocks noChangeAspect="1"/>
          </p:cNvGraphicFramePr>
          <p:nvPr/>
        </p:nvGraphicFramePr>
        <p:xfrm>
          <a:off x="5110163" y="1976437"/>
          <a:ext cx="415925" cy="368300"/>
        </p:xfrm>
        <a:graphic>
          <a:graphicData uri="http://schemas.openxmlformats.org/presentationml/2006/ole">
            <mc:AlternateContent xmlns:mc="http://schemas.openxmlformats.org/markup-compatibility/2006">
              <mc:Choice xmlns:v="urn:schemas-microsoft-com:vml" Requires="v">
                <p:oleObj name="方程式" r:id="rId10" imgW="228600" imgH="203040" progId="Equation.3">
                  <p:embed/>
                </p:oleObj>
              </mc:Choice>
              <mc:Fallback>
                <p:oleObj name="方程式" r:id="rId10" imgW="228600" imgH="203040" progId="Equation.3">
                  <p:embed/>
                  <p:pic>
                    <p:nvPicPr>
                      <p:cNvPr id="11" name="物件 10"/>
                      <p:cNvPicPr>
                        <a:picLocks noChangeAspect="1" noChangeArrowheads="1"/>
                      </p:cNvPicPr>
                      <p:nvPr/>
                    </p:nvPicPr>
                    <p:blipFill>
                      <a:blip r:embed="rId11"/>
                      <a:srcRect/>
                      <a:stretch>
                        <a:fillRect/>
                      </a:stretch>
                    </p:blipFill>
                    <p:spPr bwMode="auto">
                      <a:xfrm>
                        <a:off x="5110163" y="1976437"/>
                        <a:ext cx="415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文字方塊 1"/>
          <p:cNvSpPr txBox="1"/>
          <p:nvPr/>
        </p:nvSpPr>
        <p:spPr>
          <a:xfrm>
            <a:off x="1493838" y="4850293"/>
            <a:ext cx="4817035" cy="369332"/>
          </a:xfrm>
          <a:prstGeom prst="rect">
            <a:avLst/>
          </a:prstGeom>
          <a:noFill/>
        </p:spPr>
        <p:txBody>
          <a:bodyPr wrap="square" rtlCol="0">
            <a:spAutoFit/>
          </a:bodyPr>
          <a:lstStyle/>
          <a:p>
            <a:r>
              <a:rPr lang="zh-TW" altLang="en-US" dirty="0"/>
              <a:t>兩者都能分辨味道，但是色盲。</a:t>
            </a:r>
          </a:p>
        </p:txBody>
      </p:sp>
    </p:spTree>
    <p:extLst>
      <p:ext uri="{BB962C8B-B14F-4D97-AF65-F5344CB8AC3E}">
        <p14:creationId xmlns:p14="http://schemas.microsoft.com/office/powerpoint/2010/main" val="1387105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2919413" y="4135438"/>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solidFill>
                  <a:srgbClr val="FF0000"/>
                </a:solidFill>
              </a:rPr>
              <a:t>磁場變化產生感應電場！</a:t>
            </a:r>
          </a:p>
        </p:txBody>
      </p:sp>
      <p:pic>
        <p:nvPicPr>
          <p:cNvPr id="50179" name="Picture 4" descr="D:\Downloads\Data\Knight\Media\Chapter34\Images\34_UnnumTbl_p1042_2-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413" y="1327150"/>
            <a:ext cx="25177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文字方塊 1"/>
          <p:cNvSpPr txBox="1">
            <a:spLocks noChangeArrowheads="1"/>
          </p:cNvSpPr>
          <p:nvPr/>
        </p:nvSpPr>
        <p:spPr bwMode="auto">
          <a:xfrm>
            <a:off x="2905125" y="4592638"/>
            <a:ext cx="494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磁力與電力是內在地聯繫在一起，</a:t>
            </a:r>
          </a:p>
        </p:txBody>
      </p:sp>
      <p:sp>
        <p:nvSpPr>
          <p:cNvPr id="50181" name="文字方塊 2"/>
          <p:cNvSpPr txBox="1">
            <a:spLocks noChangeArrowheads="1"/>
          </p:cNvSpPr>
          <p:nvPr/>
        </p:nvSpPr>
        <p:spPr bwMode="auto">
          <a:xfrm>
            <a:off x="2905125" y="5041877"/>
            <a:ext cx="350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必須以統一的電磁力來對待。</a:t>
            </a:r>
          </a:p>
        </p:txBody>
      </p:sp>
    </p:spTree>
    <p:extLst>
      <p:ext uri="{BB962C8B-B14F-4D97-AF65-F5344CB8AC3E}">
        <p14:creationId xmlns:p14="http://schemas.microsoft.com/office/powerpoint/2010/main" val="187754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5" descr="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020" y="2462807"/>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e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45" y="2613620"/>
            <a:ext cx="1905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ew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295" y="1592857"/>
            <a:ext cx="1919288"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11"/>
          <p:cNvSpPr txBox="1">
            <a:spLocks noChangeArrowheads="1"/>
          </p:cNvSpPr>
          <p:nvPr/>
        </p:nvSpPr>
        <p:spPr bwMode="auto">
          <a:xfrm>
            <a:off x="981395" y="1164232"/>
            <a:ext cx="5122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a:t>或許電磁力與弱作用力也是同一個力的兩個面向</a:t>
            </a:r>
            <a:endParaRPr lang="en-US" altLang="zh-TW" sz="1800"/>
          </a:p>
        </p:txBody>
      </p:sp>
      <p:sp>
        <p:nvSpPr>
          <p:cNvPr id="240647" name="文字方塊 3"/>
          <p:cNvSpPr txBox="1">
            <a:spLocks noChangeArrowheads="1"/>
          </p:cNvSpPr>
          <p:nvPr/>
        </p:nvSpPr>
        <p:spPr bwMode="auto">
          <a:xfrm>
            <a:off x="1076645" y="5382220"/>
            <a:ext cx="64787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電磁作用與弱作用或許可以統一成為電弱交互作用</a:t>
            </a:r>
            <a:r>
              <a:rPr lang="en-US" altLang="zh-TW" sz="1800" dirty="0">
                <a:cs typeface="Times New Roman" pitchFamily="18" charset="0"/>
              </a:rPr>
              <a:t>Electroweak</a:t>
            </a:r>
            <a:r>
              <a:rPr lang="zh-TW" altLang="en-US" sz="1800" dirty="0">
                <a:cs typeface="Times New Roman" pitchFamily="18" charset="0"/>
              </a:rPr>
              <a:t>。</a:t>
            </a:r>
          </a:p>
        </p:txBody>
      </p:sp>
      <p:sp>
        <p:nvSpPr>
          <p:cNvPr id="6" name="向右箭號 5"/>
          <p:cNvSpPr>
            <a:spLocks noChangeArrowheads="1"/>
          </p:cNvSpPr>
          <p:nvPr/>
        </p:nvSpPr>
        <p:spPr bwMode="auto">
          <a:xfrm>
            <a:off x="5293045" y="3323232"/>
            <a:ext cx="1081088" cy="392113"/>
          </a:xfrm>
          <a:prstGeom prst="rightArrow">
            <a:avLst>
              <a:gd name="adj1" fmla="val 50000"/>
              <a:gd name="adj2" fmla="val 49998"/>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Tree>
    <p:extLst>
      <p:ext uri="{BB962C8B-B14F-4D97-AF65-F5344CB8AC3E}">
        <p14:creationId xmlns:p14="http://schemas.microsoft.com/office/powerpoint/2010/main" val="3162415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49" y="152926"/>
            <a:ext cx="8215313" cy="530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1" descr="glashow3.jpg"/>
          <p:cNvPicPr>
            <a:picLocks noChangeAspect="1"/>
          </p:cNvPicPr>
          <p:nvPr/>
        </p:nvPicPr>
        <p:blipFill rotWithShape="1">
          <a:blip r:embed="rId3">
            <a:extLst>
              <a:ext uri="{28A0092B-C50C-407E-A947-70E740481C1C}">
                <a14:useLocalDpi xmlns:a14="http://schemas.microsoft.com/office/drawing/2010/main" val="0"/>
              </a:ext>
            </a:extLst>
          </a:blip>
          <a:srcRect l="6982" t="59316" r="6004" b="32972"/>
          <a:stretch/>
        </p:blipFill>
        <p:spPr bwMode="auto">
          <a:xfrm>
            <a:off x="358294" y="5545687"/>
            <a:ext cx="8580357" cy="117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D03B3B6B-223D-EE44-AAEA-0BF6334F872C}"/>
              </a:ext>
            </a:extLst>
          </p:cNvPr>
          <p:cNvSpPr/>
          <p:nvPr/>
        </p:nvSpPr>
        <p:spPr>
          <a:xfrm>
            <a:off x="463549" y="5545687"/>
            <a:ext cx="8326883" cy="1170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034318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71" y="4476638"/>
            <a:ext cx="1103165" cy="19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3251" name="Text Box 11"/>
              <p:cNvSpPr txBox="1">
                <a:spLocks noChangeArrowheads="1"/>
              </p:cNvSpPr>
              <p:nvPr/>
            </p:nvSpPr>
            <p:spPr bwMode="auto">
              <a:xfrm>
                <a:off x="615328" y="416496"/>
                <a:ext cx="79563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cs typeface="Times New Roman" panose="02020603050405020304" pitchFamily="18" charset="0"/>
                  </a:rPr>
                  <a:t>Schwinger:</a:t>
                </a:r>
                <a:r>
                  <a:rPr lang="zh-TW" altLang="en-US" sz="1800" dirty="0">
                    <a:cs typeface="Times New Roman" panose="02020603050405020304" pitchFamily="18" charset="0"/>
                  </a:rPr>
                  <a:t> 統一的電弱理論就是</a:t>
                </a:r>
                <a:r>
                  <a:rPr lang="en-US" altLang="zh-TW" sz="1800" dirty="0">
                    <a:solidFill>
                      <a:srgbClr val="FF0000"/>
                    </a:solidFill>
                    <a:cs typeface="Times New Roman" panose="02020603050405020304" pitchFamily="18" charset="0"/>
                  </a:rPr>
                  <a:t>Weak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anose="02020603050405020304" pitchFamily="18" charset="0"/>
                      </a:rPr>
                      <m:t>𝑆𝑈</m:t>
                    </m:r>
                    <m:r>
                      <a:rPr lang="en-US" altLang="zh-TW" sz="1800" i="1" dirty="0" smtClean="0">
                        <a:solidFill>
                          <a:srgbClr val="FF0000"/>
                        </a:solidFill>
                        <a:latin typeface="Cambria Math" panose="02040503050406030204" pitchFamily="18" charset="0"/>
                        <a:cs typeface="Times New Roman" panose="02020603050405020304" pitchFamily="18" charset="0"/>
                      </a:rPr>
                      <m:t>(2)</m:t>
                    </m:r>
                  </m:oMath>
                </a14:m>
                <a:r>
                  <a:rPr lang="zh-TW" altLang="en-US" sz="1800" dirty="0">
                    <a:solidFill>
                      <a:srgbClr val="FF0000"/>
                    </a:solidFill>
                    <a:cs typeface="Times New Roman" panose="02020603050405020304" pitchFamily="18" charset="0"/>
                  </a:rPr>
                  <a:t>的規範場論 </a:t>
                </a:r>
                <a:r>
                  <a:rPr lang="en-US" altLang="zh-TW" sz="1800" dirty="0">
                    <a:solidFill>
                      <a:srgbClr val="FF0000"/>
                    </a:solidFill>
                    <a:cs typeface="Times New Roman" panose="02020603050405020304" pitchFamily="18" charset="0"/>
                  </a:rPr>
                  <a:t>gauge theory</a:t>
                </a:r>
                <a:r>
                  <a:rPr lang="zh-TW" altLang="en-US" sz="1800" dirty="0">
                    <a:solidFill>
                      <a:srgbClr val="FF0000"/>
                    </a:solidFill>
                    <a:cs typeface="Times New Roman" panose="02020603050405020304" pitchFamily="18" charset="0"/>
                  </a:rPr>
                  <a:t> </a:t>
                </a:r>
                <a:r>
                  <a:rPr lang="en-US" altLang="zh-TW" sz="1800" dirty="0">
                    <a:solidFill>
                      <a:srgbClr val="FF0000"/>
                    </a:solidFill>
                    <a:cs typeface="Times New Roman" panose="02020603050405020304" pitchFamily="18" charset="0"/>
                  </a:rPr>
                  <a:t>1957</a:t>
                </a:r>
                <a:endParaRPr lang="en-US" altLang="zh-TW" sz="2400" b="1" dirty="0">
                  <a:solidFill>
                    <a:schemeClr val="folHlink"/>
                  </a:solidFill>
                  <a:cs typeface="Times New Roman" panose="02020603050405020304" pitchFamily="18" charset="0"/>
                </a:endParaRPr>
              </a:p>
            </p:txBody>
          </p:sp>
        </mc:Choice>
        <mc:Fallback xmlns="">
          <p:sp>
            <p:nvSpPr>
              <p:cNvPr id="53251" name="Text Box 11"/>
              <p:cNvSpPr txBox="1">
                <a:spLocks noRot="1" noChangeAspect="1" noMove="1" noResize="1" noEditPoints="1" noAdjustHandles="1" noChangeArrowheads="1" noChangeShapeType="1" noTextEdit="1"/>
              </p:cNvSpPr>
              <p:nvPr/>
            </p:nvSpPr>
            <p:spPr bwMode="auto">
              <a:xfrm>
                <a:off x="615328" y="416496"/>
                <a:ext cx="7956350" cy="369332"/>
              </a:xfrm>
              <a:prstGeom prst="rect">
                <a:avLst/>
              </a:prstGeom>
              <a:blipFill>
                <a:blip r:embed="rId4"/>
                <a:stretch>
                  <a:fillRect l="-638"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3254" name="文字方塊 11"/>
              <p:cNvSpPr txBox="1">
                <a:spLocks noChangeArrowheads="1"/>
              </p:cNvSpPr>
              <p:nvPr/>
            </p:nvSpPr>
            <p:spPr bwMode="auto">
              <a:xfrm>
                <a:off x="3249612" y="1102665"/>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Weak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𝑆𝑈</m:t>
                    </m:r>
                    <m:r>
                      <a:rPr lang="en-US" altLang="zh-TW" sz="1800" i="1" dirty="0" smtClean="0">
                        <a:solidFill>
                          <a:srgbClr val="FF0000"/>
                        </a:solidFill>
                        <a:latin typeface="Cambria Math" panose="02040503050406030204" pitchFamily="18" charset="0"/>
                        <a:cs typeface="Times New Roman" pitchFamily="18" charset="0"/>
                      </a:rPr>
                      <m:t>(2)</m:t>
                    </m:r>
                  </m:oMath>
                </a14:m>
                <a:endParaRPr lang="zh-TW" altLang="en-US" sz="1800" dirty="0">
                  <a:solidFill>
                    <a:srgbClr val="FF0000"/>
                  </a:solidFill>
                  <a:cs typeface="Times New Roman" pitchFamily="18" charset="0"/>
                </a:endParaRPr>
              </a:p>
            </p:txBody>
          </p:sp>
        </mc:Choice>
        <mc:Fallback xmlns="">
          <p:sp>
            <p:nvSpPr>
              <p:cNvPr id="53254" name="文字方塊 11"/>
              <p:cNvSpPr txBox="1">
                <a:spLocks noRot="1" noChangeAspect="1" noMove="1" noResize="1" noEditPoints="1" noAdjustHandles="1" noChangeArrowheads="1" noChangeShapeType="1" noTextEdit="1"/>
              </p:cNvSpPr>
              <p:nvPr/>
            </p:nvSpPr>
            <p:spPr bwMode="auto">
              <a:xfrm>
                <a:off x="3249612" y="1102665"/>
                <a:ext cx="2424113" cy="369888"/>
              </a:xfrm>
              <a:prstGeom prst="rect">
                <a:avLst/>
              </a:prstGeom>
              <a:blipFill>
                <a:blip r:embed="rId5"/>
                <a:stretch>
                  <a:fillRect l="-15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向下箭號 12"/>
          <p:cNvSpPr/>
          <p:nvPr/>
        </p:nvSpPr>
        <p:spPr>
          <a:xfrm>
            <a:off x="4195601" y="2051687"/>
            <a:ext cx="222250" cy="98266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3258" name="Picture 15" descr="http://www.google.com/url?source=imglanding&amp;ct=img&amp;q=http://upload.wikimedia.org/wikipedia/commons/thumb/3/3c/Schwinger.jpg/180px-Schwinger.jpg&amp;sa=X&amp;ei=Jv1sUIDlB4ramAWrhYDYAg&amp;ved=0CAwQ8wc&amp;usg=AFQjCNEMgBxQm3ZDMlCLBsF6u8a8ZNMcc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391" y="1166018"/>
            <a:ext cx="2155477" cy="305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7" descr="http://cph-theory.persiangig.com/90.11.26-t5.JPG"/>
          <p:cNvPicPr>
            <a:picLocks noChangeAspect="1" noChangeArrowheads="1"/>
          </p:cNvPicPr>
          <p:nvPr/>
        </p:nvPicPr>
        <p:blipFill>
          <a:blip r:embed="rId7">
            <a:extLst>
              <a:ext uri="{28A0092B-C50C-407E-A947-70E740481C1C}">
                <a14:useLocalDpi xmlns:a14="http://schemas.microsoft.com/office/drawing/2010/main" val="0"/>
              </a:ext>
            </a:extLst>
          </a:blip>
          <a:srcRect r="34280"/>
          <a:stretch>
            <a:fillRect/>
          </a:stretch>
        </p:blipFill>
        <p:spPr bwMode="auto">
          <a:xfrm>
            <a:off x="3342367" y="3702718"/>
            <a:ext cx="1871302" cy="66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3260" name="文字方塊 17"/>
              <p:cNvSpPr txBox="1">
                <a:spLocks noChangeArrowheads="1"/>
              </p:cNvSpPr>
              <p:nvPr/>
            </p:nvSpPr>
            <p:spPr bwMode="auto">
              <a:xfrm>
                <a:off x="2023718" y="5386003"/>
                <a:ext cx="239413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電中性的</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𝑊</m:t>
                        </m:r>
                      </m:e>
                      <m:sup>
                        <m:r>
                          <a:rPr lang="en-US" altLang="zh-TW" sz="1800" i="1">
                            <a:latin typeface="Cambria Math"/>
                            <a:cs typeface="Times New Roman" pitchFamily="18" charset="0"/>
                          </a:rPr>
                          <m:t>0</m:t>
                        </m:r>
                      </m:sup>
                    </m:sSup>
                  </m:oMath>
                </a14:m>
                <a:r>
                  <a:rPr lang="zh-TW" altLang="en-US" sz="1800" dirty="0">
                    <a:cs typeface="Times New Roman" pitchFamily="18" charset="0"/>
                  </a:rPr>
                  <a:t>就是光子！</a:t>
                </a:r>
              </a:p>
            </p:txBody>
          </p:sp>
        </mc:Choice>
        <mc:Fallback xmlns="">
          <p:sp>
            <p:nvSpPr>
              <p:cNvPr id="53260" name="文字方塊 17"/>
              <p:cNvSpPr txBox="1">
                <a:spLocks noRot="1" noChangeAspect="1" noMove="1" noResize="1" noEditPoints="1" noAdjustHandles="1" noChangeArrowheads="1" noChangeShapeType="1" noTextEdit="1"/>
              </p:cNvSpPr>
              <p:nvPr/>
            </p:nvSpPr>
            <p:spPr bwMode="auto">
              <a:xfrm>
                <a:off x="2023718" y="5386003"/>
                <a:ext cx="2394133" cy="369332"/>
              </a:xfrm>
              <a:prstGeom prst="rect">
                <a:avLst/>
              </a:prstGeom>
              <a:blipFill>
                <a:blip r:embed="rId8"/>
                <a:stretch>
                  <a:fillRect l="-1579" t="-6667" r="-1105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53261" name="Picture 17" descr="http://cph-theory.persiangig.com/90.11.26-t5.JPG"/>
          <p:cNvPicPr>
            <a:picLocks noChangeAspect="1" noChangeArrowheads="1"/>
          </p:cNvPicPr>
          <p:nvPr/>
        </p:nvPicPr>
        <p:blipFill>
          <a:blip r:embed="rId7">
            <a:extLst>
              <a:ext uri="{28A0092B-C50C-407E-A947-70E740481C1C}">
                <a14:useLocalDpi xmlns:a14="http://schemas.microsoft.com/office/drawing/2010/main" val="0"/>
              </a:ext>
            </a:extLst>
          </a:blip>
          <a:srcRect l="43330" r="34280"/>
          <a:stretch>
            <a:fillRect/>
          </a:stretch>
        </p:blipFill>
        <p:spPr bwMode="auto">
          <a:xfrm>
            <a:off x="4645291" y="5266241"/>
            <a:ext cx="586219" cy="60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 descr="http://www.quantumdiaries.org/wp-content/uploads/2011/11/W3BtoZgam1-1024x290.png"/>
          <p:cNvPicPr>
            <a:picLocks noChangeAspect="1" noChangeArrowheads="1"/>
          </p:cNvPicPr>
          <p:nvPr/>
        </p:nvPicPr>
        <p:blipFill>
          <a:blip r:embed="rId9">
            <a:extLst>
              <a:ext uri="{28A0092B-C50C-407E-A947-70E740481C1C}">
                <a14:useLocalDpi xmlns:a14="http://schemas.microsoft.com/office/drawing/2010/main" val="0"/>
              </a:ext>
            </a:extLst>
          </a:blip>
          <a:srcRect l="79900" t="14316" b="25684"/>
          <a:stretch>
            <a:fillRect/>
          </a:stretch>
        </p:blipFill>
        <p:spPr bwMode="auto">
          <a:xfrm>
            <a:off x="6193894" y="5250272"/>
            <a:ext cx="862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左-右雙向箭號 21"/>
          <p:cNvSpPr/>
          <p:nvPr/>
        </p:nvSpPr>
        <p:spPr>
          <a:xfrm>
            <a:off x="5504919" y="5469347"/>
            <a:ext cx="493713" cy="203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0982" y="2673693"/>
            <a:ext cx="2609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Object 8"/>
          <p:cNvGraphicFramePr>
            <a:graphicFrameLocks noChangeAspect="1"/>
          </p:cNvGraphicFramePr>
          <p:nvPr/>
        </p:nvGraphicFramePr>
        <p:xfrm>
          <a:off x="6460594" y="2914993"/>
          <a:ext cx="417513" cy="271463"/>
        </p:xfrm>
        <a:graphic>
          <a:graphicData uri="http://schemas.openxmlformats.org/presentationml/2006/ole">
            <mc:AlternateContent xmlns:mc="http://schemas.openxmlformats.org/markup-compatibility/2006">
              <mc:Choice xmlns:v="urn:schemas-microsoft-com:vml" Requires="v">
                <p:oleObj name="方程式" r:id="rId11" imgW="253780" imgH="164957" progId="Equation.3">
                  <p:embed/>
                </p:oleObj>
              </mc:Choice>
              <mc:Fallback>
                <p:oleObj name="方程式" r:id="rId11" imgW="253780" imgH="164957" progId="Equation.3">
                  <p:embed/>
                  <p:pic>
                    <p:nvPicPr>
                      <p:cNvPr id="1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0594" y="2914993"/>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 name="Object 9"/>
          <p:cNvGraphicFramePr>
            <a:graphicFrameLocks noChangeAspect="1"/>
          </p:cNvGraphicFramePr>
          <p:nvPr/>
        </p:nvGraphicFramePr>
        <p:xfrm>
          <a:off x="6459007" y="3972268"/>
          <a:ext cx="417512" cy="271463"/>
        </p:xfrm>
        <a:graphic>
          <a:graphicData uri="http://schemas.openxmlformats.org/presentationml/2006/ole">
            <mc:AlternateContent xmlns:mc="http://schemas.openxmlformats.org/markup-compatibility/2006">
              <mc:Choice xmlns:v="urn:schemas-microsoft-com:vml" Requires="v">
                <p:oleObj name="方程式" r:id="rId13" imgW="253780" imgH="164957" progId="Equation.3">
                  <p:embed/>
                </p:oleObj>
              </mc:Choice>
              <mc:Fallback>
                <p:oleObj name="方程式" r:id="rId13" imgW="253780" imgH="164957" progId="Equation.3">
                  <p:embed/>
                  <p:pic>
                    <p:nvPicPr>
                      <p:cNvPr id="2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9007" y="3972268"/>
                        <a:ext cx="417512"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6" name="矩形 25"/>
          <p:cNvSpPr/>
          <p:nvPr/>
        </p:nvSpPr>
        <p:spPr>
          <a:xfrm>
            <a:off x="5751775" y="967935"/>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7" name="矩形 26"/>
              <p:cNvSpPr/>
              <p:nvPr/>
            </p:nvSpPr>
            <p:spPr>
              <a:xfrm>
                <a:off x="6653779" y="1202967"/>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6653779" y="1202967"/>
                <a:ext cx="203929" cy="276999"/>
              </a:xfrm>
              <a:prstGeom prst="rect">
                <a:avLst/>
              </a:prstGeom>
              <a:blipFill rotWithShape="1">
                <a:blip r:embed="rId16"/>
                <a:stretch>
                  <a:fillRect l="-5882" r="-8824" b="-2174"/>
                </a:stretch>
              </a:blipFill>
            </p:spPr>
            <p:txBody>
              <a:bodyPr/>
              <a:lstStyle/>
              <a:p>
                <a:r>
                  <a:rPr lang="zh-TW" altLang="en-US">
                    <a:noFill/>
                  </a:rPr>
                  <a:t> </a:t>
                </a:r>
              </a:p>
            </p:txBody>
          </p:sp>
        </mc:Fallback>
      </mc:AlternateContent>
      <p:pic>
        <p:nvPicPr>
          <p:cNvPr id="28" name="Picture 4"/>
          <p:cNvPicPr>
            <a:picLocks noChangeAspect="1" noChangeArrowheads="1"/>
          </p:cNvPicPr>
          <p:nvPr/>
        </p:nvPicPr>
        <p:blipFill rotWithShape="1">
          <a:blip r:embed="rId17">
            <a:extLst>
              <a:ext uri="{28A0092B-C50C-407E-A947-70E740481C1C}">
                <a14:useLocalDpi xmlns:a14="http://schemas.microsoft.com/office/drawing/2010/main" val="0"/>
              </a:ext>
            </a:extLst>
          </a:blip>
          <a:srcRect r="24127"/>
          <a:stretch/>
        </p:blipFill>
        <p:spPr bwMode="auto">
          <a:xfrm>
            <a:off x="5751775" y="967935"/>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矩形 28"/>
              <p:cNvSpPr/>
              <p:nvPr/>
            </p:nvSpPr>
            <p:spPr>
              <a:xfrm>
                <a:off x="6993156" y="1346690"/>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zh-TW" altLang="en-US" dirty="0"/>
              </a:p>
            </p:txBody>
          </p:sp>
        </mc:Choice>
        <mc:Fallback xmlns="">
          <p:sp>
            <p:nvSpPr>
              <p:cNvPr id="29" name="矩形 28"/>
              <p:cNvSpPr>
                <a:spLocks noRot="1" noChangeAspect="1" noMove="1" noResize="1" noEditPoints="1" noAdjustHandles="1" noChangeArrowheads="1" noChangeShapeType="1" noTextEdit="1"/>
              </p:cNvSpPr>
              <p:nvPr/>
            </p:nvSpPr>
            <p:spPr>
              <a:xfrm>
                <a:off x="6993156" y="1346690"/>
                <a:ext cx="501519" cy="276999"/>
              </a:xfrm>
              <a:prstGeom prst="rect">
                <a:avLst/>
              </a:prstGeom>
              <a:blipFill rotWithShape="1">
                <a:blip r:embed="rId18"/>
                <a:stretch>
                  <a:fillRect b="-11111"/>
                </a:stretch>
              </a:blipFill>
            </p:spPr>
            <p:txBody>
              <a:bodyPr/>
              <a:lstStyle/>
              <a:p>
                <a:r>
                  <a:rPr lang="zh-TW" altLang="en-US">
                    <a:noFill/>
                  </a:rPr>
                  <a:t> </a:t>
                </a:r>
              </a:p>
            </p:txBody>
          </p:sp>
        </mc:Fallback>
      </mc:AlternateContent>
      <p:cxnSp>
        <p:nvCxnSpPr>
          <p:cNvPr id="30" name="直線單箭頭接點 29"/>
          <p:cNvCxnSpPr/>
          <p:nvPr/>
        </p:nvCxnSpPr>
        <p:spPr>
          <a:xfrm flipH="1">
            <a:off x="7357669" y="1615666"/>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矩形 30"/>
              <p:cNvSpPr/>
              <p:nvPr/>
            </p:nvSpPr>
            <p:spPr>
              <a:xfrm>
                <a:off x="6213025" y="2215398"/>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r>
                        <a:rPr lang="en-US" altLang="zh-TW" b="0" i="1" smtClean="0">
                          <a:latin typeface="Cambria Math"/>
                          <a:cs typeface="Times New Roman" pitchFamily="18" charset="0"/>
                        </a:rPr>
                        <m:t>,</m:t>
                      </m:r>
                      <m:r>
                        <a:rPr lang="en-US" altLang="zh-TW" b="0" i="1" smtClean="0">
                          <a:latin typeface="Cambria Math"/>
                          <a:cs typeface="Times New Roman" pitchFamily="18" charset="0"/>
                        </a:rPr>
                        <m:t>𝑞</m:t>
                      </m:r>
                    </m:oMath>
                  </m:oMathPara>
                </a14:m>
                <a:endParaRPr lang="zh-TW" altLang="en-US" dirty="0"/>
              </a:p>
            </p:txBody>
          </p:sp>
        </mc:Choice>
        <mc:Fallback xmlns="">
          <p:sp>
            <p:nvSpPr>
              <p:cNvPr id="31" name="矩形 30"/>
              <p:cNvSpPr>
                <a:spLocks noRot="1" noChangeAspect="1" noMove="1" noResize="1" noEditPoints="1" noAdjustHandles="1" noChangeArrowheads="1" noChangeShapeType="1" noTextEdit="1"/>
              </p:cNvSpPr>
              <p:nvPr/>
            </p:nvSpPr>
            <p:spPr>
              <a:xfrm>
                <a:off x="6213025" y="2215398"/>
                <a:ext cx="203929" cy="276999"/>
              </a:xfrm>
              <a:prstGeom prst="rect">
                <a:avLst/>
              </a:prstGeom>
              <a:blipFill rotWithShape="1">
                <a:blip r:embed="rId19"/>
                <a:stretch>
                  <a:fillRect l="-26471" r="-100000" b="-282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6374272" y="1075652"/>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r>
                        <a:rPr lang="en-US" altLang="zh-TW" b="0" i="1" smtClean="0">
                          <a:latin typeface="Cambria Math"/>
                          <a:cs typeface="Times New Roman" pitchFamily="18" charset="0"/>
                        </a:rPr>
                        <m:t>,</m:t>
                      </m:r>
                      <m:r>
                        <a:rPr lang="en-US" altLang="zh-TW" b="0" i="1" smtClean="0">
                          <a:latin typeface="Cambria Math"/>
                          <a:cs typeface="Times New Roman" pitchFamily="18" charset="0"/>
                        </a:rPr>
                        <m:t>𝑞</m:t>
                      </m:r>
                    </m:oMath>
                  </m:oMathPara>
                </a14:m>
                <a:endParaRPr lang="zh-TW" altLang="en-US" dirty="0"/>
              </a:p>
            </p:txBody>
          </p:sp>
        </mc:Choice>
        <mc:Fallback xmlns="">
          <p:sp>
            <p:nvSpPr>
              <p:cNvPr id="32" name="矩形 31"/>
              <p:cNvSpPr>
                <a:spLocks noRot="1" noChangeAspect="1" noMove="1" noResize="1" noEditPoints="1" noAdjustHandles="1" noChangeArrowheads="1" noChangeShapeType="1" noTextEdit="1"/>
              </p:cNvSpPr>
              <p:nvPr/>
            </p:nvSpPr>
            <p:spPr>
              <a:xfrm>
                <a:off x="6374272" y="1075652"/>
                <a:ext cx="203929" cy="276999"/>
              </a:xfrm>
              <a:prstGeom prst="rect">
                <a:avLst/>
              </a:prstGeom>
              <a:blipFill rotWithShape="1">
                <a:blip r:embed="rId20"/>
                <a:stretch>
                  <a:fillRect l="-30303" r="-103030" b="-282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C63C0CD-31A3-4247-9882-DDA927DB1A8C}"/>
                  </a:ext>
                </a:extLst>
              </p:cNvPr>
              <p:cNvSpPr/>
              <p:nvPr/>
            </p:nvSpPr>
            <p:spPr>
              <a:xfrm>
                <a:off x="3311250" y="3175651"/>
                <a:ext cx="198227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0</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2" name="矩形 1">
                <a:extLst>
                  <a:ext uri="{FF2B5EF4-FFF2-40B4-BE49-F238E27FC236}">
                    <a16:creationId xmlns:a16="http://schemas.microsoft.com/office/drawing/2014/main" id="{BC63C0CD-31A3-4247-9882-DDA927DB1A8C}"/>
                  </a:ext>
                </a:extLst>
              </p:cNvPr>
              <p:cNvSpPr>
                <a:spLocks noRot="1" noChangeAspect="1" noMove="1" noResize="1" noEditPoints="1" noAdjustHandles="1" noChangeArrowheads="1" noChangeShapeType="1" noTextEdit="1"/>
              </p:cNvSpPr>
              <p:nvPr/>
            </p:nvSpPr>
            <p:spPr>
              <a:xfrm>
                <a:off x="3311250" y="3175651"/>
                <a:ext cx="1982273" cy="369332"/>
              </a:xfrm>
              <a:prstGeom prst="rect">
                <a:avLst/>
              </a:prstGeom>
              <a:blipFill>
                <a:blip r:embed="rId21"/>
                <a:stretch>
                  <a:fillRect b="-3333"/>
                </a:stretch>
              </a:blipFill>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397C22AF-DFA7-36B9-79AF-5036189C6613}"/>
              </a:ext>
            </a:extLst>
          </p:cNvPr>
          <p:cNvSpPr txBox="1"/>
          <p:nvPr/>
        </p:nvSpPr>
        <p:spPr>
          <a:xfrm>
            <a:off x="2581655" y="1544612"/>
            <a:ext cx="3911911" cy="369332"/>
          </a:xfrm>
          <a:prstGeom prst="rect">
            <a:avLst/>
          </a:prstGeom>
          <a:noFill/>
        </p:spPr>
        <p:txBody>
          <a:bodyPr wrap="square" rtlCol="0">
            <a:spAutoFit/>
          </a:bodyPr>
          <a:lstStyle/>
          <a:p>
            <a:r>
              <a:rPr lang="en-US" dirty="0" err="1">
                <a:solidFill>
                  <a:srgbClr val="FF0000"/>
                </a:solidFill>
              </a:rPr>
              <a:t>標準配備是三個媒介子：性質類似</a:t>
            </a:r>
            <a:r>
              <a:rPr lang="en-US" dirty="0">
                <a:solidFill>
                  <a:srgbClr val="FF0000"/>
                </a:solidFill>
              </a:rPr>
              <a:t>！</a:t>
            </a:r>
          </a:p>
        </p:txBody>
      </p:sp>
    </p:spTree>
    <p:extLst>
      <p:ext uri="{BB962C8B-B14F-4D97-AF65-F5344CB8AC3E}">
        <p14:creationId xmlns:p14="http://schemas.microsoft.com/office/powerpoint/2010/main" val="32328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1" descr="glashow3.jpg"/>
          <p:cNvPicPr>
            <a:picLocks noChangeAspect="1"/>
          </p:cNvPicPr>
          <p:nvPr/>
        </p:nvPicPr>
        <p:blipFill>
          <a:blip r:embed="rId2">
            <a:extLst>
              <a:ext uri="{28A0092B-C50C-407E-A947-70E740481C1C}">
                <a14:useLocalDpi xmlns:a14="http://schemas.microsoft.com/office/drawing/2010/main" val="0"/>
              </a:ext>
            </a:extLst>
          </a:blip>
          <a:srcRect l="6982" t="15237" r="6004" b="8783"/>
          <a:stretch>
            <a:fillRect/>
          </a:stretch>
        </p:blipFill>
        <p:spPr bwMode="auto">
          <a:xfrm>
            <a:off x="2444247" y="144725"/>
            <a:ext cx="5254625"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9" y="144725"/>
            <a:ext cx="1673534" cy="236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673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349" y="4210093"/>
            <a:ext cx="1340155" cy="240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63" y="4651872"/>
            <a:ext cx="13843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下箭號 9"/>
          <p:cNvSpPr/>
          <p:nvPr/>
        </p:nvSpPr>
        <p:spPr>
          <a:xfrm rot="1437593">
            <a:off x="4743163" y="3945208"/>
            <a:ext cx="223837" cy="98266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下箭號 10"/>
          <p:cNvSpPr/>
          <p:nvPr/>
        </p:nvSpPr>
        <p:spPr>
          <a:xfrm rot="19667391" flipH="1">
            <a:off x="6425913" y="3872183"/>
            <a:ext cx="242887" cy="106203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56328" name="文字方塊 11"/>
              <p:cNvSpPr txBox="1">
                <a:spLocks noChangeArrowheads="1"/>
              </p:cNvSpPr>
              <p:nvPr/>
            </p:nvSpPr>
            <p:spPr bwMode="auto">
              <a:xfrm>
                <a:off x="3795425" y="4931045"/>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Weak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𝑆𝑈</m:t>
                    </m:r>
                    <m:r>
                      <a:rPr lang="en-US" altLang="zh-TW" sz="1800" i="1" dirty="0" smtClean="0">
                        <a:solidFill>
                          <a:srgbClr val="FF0000"/>
                        </a:solidFill>
                        <a:latin typeface="Cambria Math" panose="02040503050406030204" pitchFamily="18" charset="0"/>
                        <a:cs typeface="Times New Roman" pitchFamily="18" charset="0"/>
                      </a:rPr>
                      <m:t>(2)</m:t>
                    </m:r>
                  </m:oMath>
                </a14:m>
                <a:endParaRPr lang="zh-TW" altLang="en-US" sz="1800" dirty="0">
                  <a:solidFill>
                    <a:srgbClr val="FF0000"/>
                  </a:solidFill>
                  <a:cs typeface="Times New Roman" pitchFamily="18" charset="0"/>
                </a:endParaRPr>
              </a:p>
            </p:txBody>
          </p:sp>
        </mc:Choice>
        <mc:Fallback xmlns="">
          <p:sp>
            <p:nvSpPr>
              <p:cNvPr id="56328" name="文字方塊 11"/>
              <p:cNvSpPr txBox="1">
                <a:spLocks noRot="1" noChangeAspect="1" noMove="1" noResize="1" noEditPoints="1" noAdjustHandles="1" noChangeArrowheads="1" noChangeShapeType="1" noTextEdit="1"/>
              </p:cNvSpPr>
              <p:nvPr/>
            </p:nvSpPr>
            <p:spPr bwMode="auto">
              <a:xfrm>
                <a:off x="3795425" y="4931045"/>
                <a:ext cx="2424113" cy="369888"/>
              </a:xfrm>
              <a:prstGeom prst="rect">
                <a:avLst/>
              </a:prstGeom>
              <a:blipFill>
                <a:blip r:embed="rId5"/>
                <a:stretch>
                  <a:fillRect l="-208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6356855" y="4931045"/>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𝑈</m:t>
                    </m:r>
                    <m:r>
                      <a:rPr lang="en-US" altLang="zh-TW" sz="1800" i="1" dirty="0" smtClean="0">
                        <a:solidFill>
                          <a:srgbClr val="FF0000"/>
                        </a:solidFill>
                        <a:latin typeface="Cambria Math" panose="02040503050406030204" pitchFamily="18" charset="0"/>
                        <a:cs typeface="Times New Roman" pitchFamily="18" charset="0"/>
                      </a:rPr>
                      <m:t>(1)</m:t>
                    </m:r>
                  </m:oMath>
                </a14:m>
                <a:endParaRPr lang="zh-TW" altLang="en-US" sz="1800" dirty="0">
                  <a:solidFill>
                    <a:srgbClr val="FF0000"/>
                  </a:solidFill>
                  <a:cs typeface="Times New Roman"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6356855" y="4931045"/>
                <a:ext cx="2424113" cy="369888"/>
              </a:xfrm>
              <a:prstGeom prst="rect">
                <a:avLst/>
              </a:prstGeom>
              <a:blipFill>
                <a:blip r:embed="rId6"/>
                <a:stretch>
                  <a:fillRect l="-209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3" name="矩形 12"/>
          <p:cNvSpPr/>
          <p:nvPr/>
        </p:nvSpPr>
        <p:spPr>
          <a:xfrm>
            <a:off x="974625" y="276293"/>
            <a:ext cx="6705600" cy="2663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6" name="圖片 1" descr="tset.jpg"/>
          <p:cNvPicPr>
            <a:picLocks noChangeAspect="1"/>
          </p:cNvPicPr>
          <p:nvPr/>
        </p:nvPicPr>
        <p:blipFill>
          <a:blip r:embed="rId7">
            <a:extLst>
              <a:ext uri="{28A0092B-C50C-407E-A947-70E740481C1C}">
                <a14:useLocalDpi xmlns:a14="http://schemas.microsoft.com/office/drawing/2010/main" val="0"/>
              </a:ext>
            </a:extLst>
          </a:blip>
          <a:srcRect l="5821" t="47195" r="8363" b="32698"/>
          <a:stretch>
            <a:fillRect/>
          </a:stretch>
        </p:blipFill>
        <p:spPr bwMode="auto">
          <a:xfrm rot="120000">
            <a:off x="1013114" y="503995"/>
            <a:ext cx="65976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4623" y="276293"/>
            <a:ext cx="6705602" cy="48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74625" y="2793518"/>
            <a:ext cx="6705602" cy="145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974625" y="276293"/>
            <a:ext cx="259368" cy="2590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D3C642ED-C7F1-C04D-B7D1-CF228E50DBA2}"/>
                  </a:ext>
                </a:extLst>
              </p:cNvPr>
              <p:cNvSpPr/>
              <p:nvPr/>
            </p:nvSpPr>
            <p:spPr>
              <a:xfrm>
                <a:off x="4999649" y="3507298"/>
                <a:ext cx="16139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𝑈</m:t>
                      </m:r>
                      <m:r>
                        <a:rPr lang="en-US" altLang="zh-TW" i="1" dirty="0">
                          <a:solidFill>
                            <a:schemeClr val="tx1"/>
                          </a:solidFill>
                          <a:latin typeface="Cambria Math" panose="02040503050406030204" pitchFamily="18" charset="0"/>
                          <a:cs typeface="Times New Roman" panose="02020603050405020304" pitchFamily="18" charset="0"/>
                        </a:rPr>
                        <m:t>(1)</m:t>
                      </m:r>
                    </m:oMath>
                  </m:oMathPara>
                </a14:m>
                <a:endParaRPr lang="zh-TW" altLang="en-US" dirty="0">
                  <a:solidFill>
                    <a:schemeClr val="tx1"/>
                  </a:solidFill>
                </a:endParaRPr>
              </a:p>
            </p:txBody>
          </p:sp>
        </mc:Choice>
        <mc:Fallback xmlns="">
          <p:sp>
            <p:nvSpPr>
              <p:cNvPr id="3" name="矩形 2">
                <a:extLst>
                  <a:ext uri="{FF2B5EF4-FFF2-40B4-BE49-F238E27FC236}">
                    <a16:creationId xmlns:a16="http://schemas.microsoft.com/office/drawing/2014/main" id="{D3C642ED-C7F1-C04D-B7D1-CF228E50DBA2}"/>
                  </a:ext>
                </a:extLst>
              </p:cNvPr>
              <p:cNvSpPr>
                <a:spLocks noRot="1" noChangeAspect="1" noMove="1" noResize="1" noEditPoints="1" noAdjustHandles="1" noChangeArrowheads="1" noChangeShapeType="1" noTextEdit="1"/>
              </p:cNvSpPr>
              <p:nvPr/>
            </p:nvSpPr>
            <p:spPr>
              <a:xfrm>
                <a:off x="4999649" y="3507298"/>
                <a:ext cx="1613903" cy="369332"/>
              </a:xfrm>
              <a:prstGeom prst="rect">
                <a:avLst/>
              </a:prstGeom>
              <a:blipFill>
                <a:blip r:embed="rId10"/>
                <a:stretch>
                  <a:fillRect b="-20690"/>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5353E107-8AE7-424A-ABE5-20FE3B2C4264}"/>
              </a:ext>
            </a:extLst>
          </p:cNvPr>
          <p:cNvSpPr/>
          <p:nvPr/>
        </p:nvSpPr>
        <p:spPr>
          <a:xfrm>
            <a:off x="1121664" y="1097280"/>
            <a:ext cx="6175227" cy="743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124477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141" y="616060"/>
            <a:ext cx="17351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04" y="616060"/>
            <a:ext cx="13843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11"/>
          <p:cNvSpPr txBox="1">
            <a:spLocks noChangeArrowheads="1"/>
          </p:cNvSpPr>
          <p:nvPr/>
        </p:nvSpPr>
        <p:spPr bwMode="auto">
          <a:xfrm>
            <a:off x="4791931" y="1711389"/>
            <a:ext cx="3254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i="1" dirty="0">
                <a:solidFill>
                  <a:srgbClr val="FF0000"/>
                </a:solidFill>
                <a:cs typeface="Times New Roman" panose="02020603050405020304" pitchFamily="18" charset="0"/>
              </a:rPr>
              <a:t>SU</a:t>
            </a:r>
            <a:r>
              <a:rPr lang="en-US" altLang="zh-TW" sz="1800" dirty="0">
                <a:solidFill>
                  <a:srgbClr val="FF0000"/>
                </a:solidFill>
                <a:cs typeface="Times New Roman" panose="02020603050405020304" pitchFamily="18" charset="0"/>
              </a:rPr>
              <a:t>(2)</a:t>
            </a:r>
            <a:r>
              <a:rPr lang="zh-TW" altLang="en-US" sz="1800" dirty="0">
                <a:solidFill>
                  <a:srgbClr val="FF0000"/>
                </a:solidFill>
                <a:cs typeface="Times New Roman" panose="02020603050405020304" pitchFamily="18" charset="0"/>
              </a:rPr>
              <a:t> </a:t>
            </a:r>
            <a:r>
              <a:rPr lang="en-US" altLang="zh-TW" sz="1800" dirty="0">
                <a:solidFill>
                  <a:srgbClr val="FF0000"/>
                </a:solidFill>
                <a:cs typeface="Times New Roman" panose="02020603050405020304" pitchFamily="18" charset="0"/>
              </a:rPr>
              <a:t>×</a:t>
            </a:r>
            <a:r>
              <a:rPr lang="zh-TW" altLang="en-US" sz="1800" dirty="0">
                <a:solidFill>
                  <a:srgbClr val="FF0000"/>
                </a:solidFill>
                <a:cs typeface="Times New Roman" panose="02020603050405020304" pitchFamily="18" charset="0"/>
              </a:rPr>
              <a:t> </a:t>
            </a:r>
            <a:r>
              <a:rPr lang="en-US" altLang="zh-TW" sz="1800" i="1" dirty="0">
                <a:solidFill>
                  <a:srgbClr val="FF0000"/>
                </a:solidFill>
                <a:cs typeface="Times New Roman" panose="02020603050405020304" pitchFamily="18" charset="0"/>
              </a:rPr>
              <a:t>U</a:t>
            </a:r>
            <a:r>
              <a:rPr lang="en-US" altLang="zh-TW" sz="1800" dirty="0">
                <a:solidFill>
                  <a:srgbClr val="FF0000"/>
                </a:solidFill>
                <a:cs typeface="Times New Roman" panose="02020603050405020304" pitchFamily="18" charset="0"/>
              </a:rPr>
              <a:t>(1) gauge theory</a:t>
            </a:r>
            <a:r>
              <a:rPr lang="en-US" altLang="zh-TW" sz="1800" dirty="0">
                <a:cs typeface="Times New Roman" panose="02020603050405020304" pitchFamily="18" charset="0"/>
              </a:rPr>
              <a:t> </a:t>
            </a:r>
            <a:endParaRPr lang="en-US" altLang="zh-TW" sz="2400" b="1" dirty="0">
              <a:solidFill>
                <a:schemeClr val="folHlink"/>
              </a:solidFill>
              <a:cs typeface="Times New Roman" panose="02020603050405020304" pitchFamily="18" charset="0"/>
            </a:endParaRPr>
          </a:p>
        </p:txBody>
      </p:sp>
      <p:sp>
        <p:nvSpPr>
          <p:cNvPr id="13" name="向下箭號 12"/>
          <p:cNvSpPr/>
          <p:nvPr/>
        </p:nvSpPr>
        <p:spPr>
          <a:xfrm rot="1437593">
            <a:off x="4741041" y="2800460"/>
            <a:ext cx="222250" cy="98266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下箭號 16"/>
          <p:cNvSpPr/>
          <p:nvPr/>
        </p:nvSpPr>
        <p:spPr>
          <a:xfrm rot="19667391" flipH="1">
            <a:off x="7537468" y="2760773"/>
            <a:ext cx="244475" cy="106203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60431" name="Picture 17" descr="http://cph-theory.persiangig.com/90.11.26-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641" y="4268898"/>
            <a:ext cx="4700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458799FD-94C6-9748-9FD9-852AC629E3D6}"/>
                  </a:ext>
                </a:extLst>
              </p:cNvPr>
              <p:cNvSpPr/>
              <p:nvPr/>
            </p:nvSpPr>
            <p:spPr>
              <a:xfrm>
                <a:off x="3889446" y="3815767"/>
                <a:ext cx="198227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0</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20" name="矩形 19">
                <a:extLst>
                  <a:ext uri="{FF2B5EF4-FFF2-40B4-BE49-F238E27FC236}">
                    <a16:creationId xmlns:a16="http://schemas.microsoft.com/office/drawing/2014/main" id="{458799FD-94C6-9748-9FD9-852AC629E3D6}"/>
                  </a:ext>
                </a:extLst>
              </p:cNvPr>
              <p:cNvSpPr>
                <a:spLocks noRot="1" noChangeAspect="1" noMove="1" noResize="1" noEditPoints="1" noAdjustHandles="1" noChangeArrowheads="1" noChangeShapeType="1" noTextEdit="1"/>
              </p:cNvSpPr>
              <p:nvPr/>
            </p:nvSpPr>
            <p:spPr>
              <a:xfrm>
                <a:off x="3889446" y="3815767"/>
                <a:ext cx="1982273" cy="369332"/>
              </a:xfrm>
              <a:prstGeom prst="rect">
                <a:avLst/>
              </a:prstGeom>
              <a:blipFill>
                <a:blip r:embed="rId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97B44825-222F-D943-BED2-A9E8D2585E17}"/>
                  </a:ext>
                </a:extLst>
              </p:cNvPr>
              <p:cNvSpPr/>
              <p:nvPr/>
            </p:nvSpPr>
            <p:spPr>
              <a:xfrm>
                <a:off x="7859265" y="3815767"/>
                <a:ext cx="41530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𝐵</m:t>
                      </m:r>
                    </m:oMath>
                  </m:oMathPara>
                </a14:m>
                <a:endParaRPr lang="zh-TW" altLang="en-US" dirty="0"/>
              </a:p>
            </p:txBody>
          </p:sp>
        </mc:Choice>
        <mc:Fallback xmlns="">
          <p:sp>
            <p:nvSpPr>
              <p:cNvPr id="21" name="矩形 20">
                <a:extLst>
                  <a:ext uri="{FF2B5EF4-FFF2-40B4-BE49-F238E27FC236}">
                    <a16:creationId xmlns:a16="http://schemas.microsoft.com/office/drawing/2014/main" id="{97B44825-222F-D943-BED2-A9E8D2585E17}"/>
                  </a:ext>
                </a:extLst>
              </p:cNvPr>
              <p:cNvSpPr>
                <a:spLocks noRot="1" noChangeAspect="1" noMove="1" noResize="1" noEditPoints="1" noAdjustHandles="1" noChangeArrowheads="1" noChangeShapeType="1" noTextEdit="1"/>
              </p:cNvSpPr>
              <p:nvPr/>
            </p:nvSpPr>
            <p:spPr>
              <a:xfrm>
                <a:off x="7859265" y="3815767"/>
                <a:ext cx="415307"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EA9B153E-CF7F-214E-B173-8A0B13AA78F0}"/>
                  </a:ext>
                </a:extLst>
              </p:cNvPr>
              <p:cNvSpPr/>
              <p:nvPr/>
            </p:nvSpPr>
            <p:spPr>
              <a:xfrm>
                <a:off x="5506201" y="2176472"/>
                <a:ext cx="16139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𝑈</m:t>
                      </m:r>
                      <m:r>
                        <a:rPr lang="en-US" altLang="zh-TW" i="1" dirty="0">
                          <a:solidFill>
                            <a:schemeClr val="tx1"/>
                          </a:solidFill>
                          <a:latin typeface="Cambria Math" panose="02040503050406030204" pitchFamily="18" charset="0"/>
                          <a:cs typeface="Times New Roman" panose="02020603050405020304" pitchFamily="18" charset="0"/>
                        </a:rPr>
                        <m:t>(1)</m:t>
                      </m:r>
                    </m:oMath>
                  </m:oMathPara>
                </a14:m>
                <a:endParaRPr lang="zh-TW" altLang="en-US" dirty="0">
                  <a:solidFill>
                    <a:schemeClr val="tx1"/>
                  </a:solidFill>
                </a:endParaRPr>
              </a:p>
            </p:txBody>
          </p:sp>
        </mc:Choice>
        <mc:Fallback xmlns="">
          <p:sp>
            <p:nvSpPr>
              <p:cNvPr id="22" name="矩形 21">
                <a:extLst>
                  <a:ext uri="{FF2B5EF4-FFF2-40B4-BE49-F238E27FC236}">
                    <a16:creationId xmlns:a16="http://schemas.microsoft.com/office/drawing/2014/main" id="{EA9B153E-CF7F-214E-B173-8A0B13AA78F0}"/>
                  </a:ext>
                </a:extLst>
              </p:cNvPr>
              <p:cNvSpPr>
                <a:spLocks noRot="1" noChangeAspect="1" noMove="1" noResize="1" noEditPoints="1" noAdjustHandles="1" noChangeArrowheads="1" noChangeShapeType="1" noTextEdit="1"/>
              </p:cNvSpPr>
              <p:nvPr/>
            </p:nvSpPr>
            <p:spPr>
              <a:xfrm>
                <a:off x="5506201" y="2176472"/>
                <a:ext cx="1613903" cy="369332"/>
              </a:xfrm>
              <a:prstGeom prst="rect">
                <a:avLst/>
              </a:prstGeom>
              <a:blipFill>
                <a:blip r:embed="rId7"/>
                <a:stretch>
                  <a:fillRect b="-20000"/>
                </a:stretch>
              </a:blipFill>
            </p:spPr>
            <p:txBody>
              <a:bodyPr/>
              <a:lstStyle/>
              <a:p>
                <a:r>
                  <a:rPr lang="en-US">
                    <a:noFill/>
                  </a:rPr>
                  <a:t> </a:t>
                </a:r>
              </a:p>
            </p:txBody>
          </p:sp>
        </mc:Fallback>
      </mc:AlternateContent>
      <p:pic>
        <p:nvPicPr>
          <p:cNvPr id="2" name="Picture 2" descr="http://www.quantumdiaries.org/wp-content/uploads/2012/03/photon.png">
            <a:extLst>
              <a:ext uri="{FF2B5EF4-FFF2-40B4-BE49-F238E27FC236}">
                <a16:creationId xmlns:a16="http://schemas.microsoft.com/office/drawing/2014/main" id="{C1D4AD3D-AEAB-0414-745D-F6CC7F50F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524" y="5456849"/>
            <a:ext cx="1107737" cy="68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548ACF-49F6-033F-1261-A58CDE737E63}"/>
              </a:ext>
            </a:extLst>
          </p:cNvPr>
          <p:cNvSpPr txBox="1"/>
          <p:nvPr/>
        </p:nvSpPr>
        <p:spPr>
          <a:xfrm>
            <a:off x="4075880" y="5539427"/>
            <a:ext cx="2366130" cy="369332"/>
          </a:xfrm>
          <a:prstGeom prst="rect">
            <a:avLst/>
          </a:prstGeom>
          <a:noFill/>
        </p:spPr>
        <p:txBody>
          <a:bodyPr wrap="square" rtlCol="0">
            <a:spAutoFit/>
          </a:bodyPr>
          <a:lstStyle/>
          <a:p>
            <a:r>
              <a:rPr lang="en-US" dirty="0" err="1"/>
              <a:t>光子是一個混合</a:t>
            </a:r>
            <a:r>
              <a:rPr lang="en-US" dirty="0"/>
              <a:t>！</a:t>
            </a:r>
          </a:p>
        </p:txBody>
      </p:sp>
      <mc:AlternateContent xmlns:mc="http://schemas.openxmlformats.org/markup-compatibility/2006" xmlns:a14="http://schemas.microsoft.com/office/drawing/2010/main">
        <mc:Choice Requires="a14">
          <p:sp>
            <p:nvSpPr>
              <p:cNvPr id="4" name="Text Box 11">
                <a:extLst>
                  <a:ext uri="{FF2B5EF4-FFF2-40B4-BE49-F238E27FC236}">
                    <a16:creationId xmlns:a16="http://schemas.microsoft.com/office/drawing/2014/main" id="{21BA389B-9CF9-7BCE-C61C-E6E3E8C49E33}"/>
                  </a:ext>
                </a:extLst>
              </p:cNvPr>
              <p:cNvSpPr txBox="1">
                <a:spLocks noChangeArrowheads="1"/>
              </p:cNvSpPr>
              <p:nvPr/>
            </p:nvSpPr>
            <p:spPr bwMode="auto">
              <a:xfrm>
                <a:off x="2879649" y="1110729"/>
                <a:ext cx="576431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cs typeface="Times New Roman" panose="02020603050405020304" pitchFamily="18" charset="0"/>
                  </a:rPr>
                  <a:t>Glashow </a:t>
                </a:r>
                <a:r>
                  <a:rPr lang="zh-TW" altLang="en-US" sz="1800" dirty="0">
                    <a:latin typeface="+mn-lt"/>
                  </a:rPr>
                  <a:t>建議電弱理論是一個</a:t>
                </a:r>
                <a:r>
                  <a:rPr lang="en-US" altLang="zh-TW" sz="1800" dirty="0">
                    <a:latin typeface="+mn-lt"/>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anose="02020603050405020304" pitchFamily="18" charset="0"/>
                      </a:rPr>
                      <m:t>𝑆𝑈</m:t>
                    </m:r>
                    <m:r>
                      <a:rPr lang="en-US" altLang="zh-TW" sz="1800" i="1" dirty="0" smtClean="0">
                        <a:solidFill>
                          <a:srgbClr val="FF0000"/>
                        </a:solidFill>
                        <a:latin typeface="Cambria Math" panose="02040503050406030204" pitchFamily="18" charset="0"/>
                        <a:cs typeface="Times New Roman" panose="02020603050405020304" pitchFamily="18" charset="0"/>
                      </a:rPr>
                      <m:t>(2)</m:t>
                    </m:r>
                    <m:r>
                      <a:rPr lang="zh-TW" altLang="en-US" sz="1800" i="1" dirty="0" smtClean="0">
                        <a:solidFill>
                          <a:srgbClr val="FF0000"/>
                        </a:solidFill>
                        <a:latin typeface="Cambria Math" panose="02040503050406030204" pitchFamily="18" charset="0"/>
                        <a:cs typeface="Times New Roman" panose="02020603050405020304" pitchFamily="18" charset="0"/>
                      </a:rPr>
                      <m:t> </m:t>
                    </m:r>
                    <m:r>
                      <a:rPr lang="en-US" altLang="zh-TW" sz="1800" i="1" dirty="0" smtClean="0">
                        <a:solidFill>
                          <a:srgbClr val="FF0000"/>
                        </a:solidFill>
                        <a:latin typeface="Cambria Math" panose="02040503050406030204" pitchFamily="18" charset="0"/>
                        <a:cs typeface="Times New Roman" panose="02020603050405020304" pitchFamily="18" charset="0"/>
                      </a:rPr>
                      <m:t>×</m:t>
                    </m:r>
                    <m:r>
                      <a:rPr lang="zh-TW" altLang="en-US" sz="1800" i="1" dirty="0" smtClean="0">
                        <a:solidFill>
                          <a:srgbClr val="FF0000"/>
                        </a:solidFill>
                        <a:latin typeface="Cambria Math" panose="02040503050406030204" pitchFamily="18" charset="0"/>
                        <a:cs typeface="Times New Roman" panose="02020603050405020304" pitchFamily="18" charset="0"/>
                      </a:rPr>
                      <m:t> </m:t>
                    </m:r>
                    <m:r>
                      <a:rPr lang="en-US" altLang="zh-TW" sz="1800" i="1" dirty="0" smtClean="0">
                        <a:solidFill>
                          <a:srgbClr val="FF0000"/>
                        </a:solidFill>
                        <a:latin typeface="Cambria Math" panose="02040503050406030204" pitchFamily="18" charset="0"/>
                        <a:cs typeface="Times New Roman" panose="02020603050405020304" pitchFamily="18" charset="0"/>
                      </a:rPr>
                      <m:t>𝑈</m:t>
                    </m:r>
                    <m:r>
                      <a:rPr lang="en-US" altLang="zh-TW" sz="1800" i="1" dirty="0" smtClean="0">
                        <a:solidFill>
                          <a:srgbClr val="FF0000"/>
                        </a:solidFill>
                        <a:latin typeface="Cambria Math" panose="02040503050406030204" pitchFamily="18" charset="0"/>
                        <a:cs typeface="Times New Roman" panose="02020603050405020304" pitchFamily="18" charset="0"/>
                      </a:rPr>
                      <m:t>(1) </m:t>
                    </m:r>
                  </m:oMath>
                </a14:m>
                <a:r>
                  <a:rPr lang="en-US" altLang="zh-TW" sz="1800" dirty="0">
                    <a:solidFill>
                      <a:srgbClr val="FF0000"/>
                    </a:solidFill>
                    <a:cs typeface="Times New Roman" panose="02020603050405020304" pitchFamily="18" charset="0"/>
                  </a:rPr>
                  <a:t>gauge theory</a:t>
                </a:r>
                <a:r>
                  <a:rPr lang="en-US" altLang="zh-TW" sz="1800" dirty="0">
                    <a:latin typeface="Tahoma" pitchFamily="34" charset="0"/>
                  </a:rPr>
                  <a:t>. </a:t>
                </a:r>
                <a:endParaRPr lang="en-US" altLang="zh-TW" sz="2400" b="1" dirty="0">
                  <a:solidFill>
                    <a:schemeClr val="folHlink"/>
                  </a:solidFill>
                </a:endParaRPr>
              </a:p>
            </p:txBody>
          </p:sp>
        </mc:Choice>
        <mc:Fallback xmlns="">
          <p:sp>
            <p:nvSpPr>
              <p:cNvPr id="4" name="Text Box 11">
                <a:extLst>
                  <a:ext uri="{FF2B5EF4-FFF2-40B4-BE49-F238E27FC236}">
                    <a16:creationId xmlns:a16="http://schemas.microsoft.com/office/drawing/2014/main" id="{21BA389B-9CF9-7BCE-C61C-E6E3E8C49E33}"/>
                  </a:ext>
                </a:extLst>
              </p:cNvPr>
              <p:cNvSpPr txBox="1">
                <a:spLocks noRot="1" noChangeAspect="1" noMove="1" noResize="1" noEditPoints="1" noAdjustHandles="1" noChangeArrowheads="1" noChangeShapeType="1" noTextEdit="1"/>
              </p:cNvSpPr>
              <p:nvPr/>
            </p:nvSpPr>
            <p:spPr bwMode="auto">
              <a:xfrm>
                <a:off x="2879649" y="1110729"/>
                <a:ext cx="5764311" cy="369332"/>
              </a:xfrm>
              <a:prstGeom prst="rect">
                <a:avLst/>
              </a:prstGeom>
              <a:blipFill>
                <a:blip r:embed="rId9"/>
                <a:stretch>
                  <a:fillRect l="-879" t="-10000" r="-329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44566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文字方塊 1"/>
          <p:cNvSpPr txBox="1">
            <a:spLocks noChangeArrowheads="1"/>
          </p:cNvSpPr>
          <p:nvPr/>
        </p:nvSpPr>
        <p:spPr bwMode="auto">
          <a:xfrm>
            <a:off x="1901825" y="855663"/>
            <a:ext cx="523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這樣的統一建議雖然美好，但還沒起飛就已墜落！</a:t>
            </a:r>
          </a:p>
        </p:txBody>
      </p:sp>
      <p:pic>
        <p:nvPicPr>
          <p:cNvPr id="172034" name="Picture 2" descr="http://www.chinanews.com/tp/hd2011/2011/12-12/U334P4T426D79356F16470DT20111212161403.jpg"/>
          <p:cNvPicPr>
            <a:picLocks noChangeAspect="1" noChangeArrowheads="1"/>
          </p:cNvPicPr>
          <p:nvPr/>
        </p:nvPicPr>
        <p:blipFill rotWithShape="1">
          <a:blip r:embed="rId2">
            <a:extLst>
              <a:ext uri="{28A0092B-C50C-407E-A947-70E740481C1C}">
                <a14:useLocalDpi xmlns:a14="http://schemas.microsoft.com/office/drawing/2010/main" val="0"/>
              </a:ext>
            </a:extLst>
          </a:blip>
          <a:srcRect b="10902"/>
          <a:stretch/>
        </p:blipFill>
        <p:spPr bwMode="auto">
          <a:xfrm>
            <a:off x="1295400" y="1557339"/>
            <a:ext cx="6467475"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65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quantumdiaries.org/wp-content/uploads/2012/03/ph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659" y="3318103"/>
            <a:ext cx="861421" cy="53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3971" name="Text Box 5"/>
              <p:cNvSpPr txBox="1">
                <a:spLocks noChangeArrowheads="1"/>
              </p:cNvSpPr>
              <p:nvPr/>
            </p:nvSpPr>
            <p:spPr bwMode="auto">
              <a:xfrm>
                <a:off x="1959884" y="5570732"/>
                <a:ext cx="6053138" cy="40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dirty="0">
                    <a:solidFill>
                      <a:srgbClr val="FF0000"/>
                    </a:solidFill>
                  </a:rPr>
                  <a:t>為什麼 </a:t>
                </a:r>
                <a14:m>
                  <m:oMath xmlns:m="http://schemas.openxmlformats.org/officeDocument/2006/math">
                    <m:sSup>
                      <m:sSupPr>
                        <m:ctrlPr>
                          <a:rPr lang="en-US" altLang="zh-TW" sz="2000" i="1" smtClean="0">
                            <a:solidFill>
                              <a:srgbClr val="FF0000"/>
                            </a:solidFill>
                            <a:latin typeface="Cambria Math" panose="02040503050406030204" pitchFamily="18" charset="0"/>
                            <a:cs typeface="Times New Roman" pitchFamily="18" charset="0"/>
                          </a:rPr>
                        </m:ctrlPr>
                      </m:sSupPr>
                      <m:e>
                        <m:r>
                          <a:rPr lang="en-US" altLang="zh-TW" sz="2000" i="1">
                            <a:solidFill>
                              <a:srgbClr val="FF0000"/>
                            </a:solidFill>
                            <a:latin typeface="Cambria Math"/>
                            <a:cs typeface="Times New Roman" pitchFamily="18" charset="0"/>
                          </a:rPr>
                          <m:t>𝑊</m:t>
                        </m:r>
                      </m:e>
                      <m:sup>
                        <m:r>
                          <a:rPr lang="en-US" altLang="zh-TW" sz="2000" i="1">
                            <a:solidFill>
                              <a:srgbClr val="FF0000"/>
                            </a:solidFill>
                            <a:latin typeface="Cambria Math" panose="02040503050406030204" pitchFamily="18" charset="0"/>
                            <a:ea typeface="Cambria Math" panose="02040503050406030204" pitchFamily="18" charset="0"/>
                            <a:cs typeface="Times New Roman" pitchFamily="18" charset="0"/>
                          </a:rPr>
                          <m:t>±</m:t>
                        </m:r>
                      </m:sup>
                    </m:sSup>
                  </m:oMath>
                </a14:m>
                <a:r>
                  <a:rPr lang="zh-TW" altLang="en-US" sz="2000" i="1" dirty="0">
                    <a:solidFill>
                      <a:srgbClr val="FF0000"/>
                    </a:solidFill>
                    <a:cs typeface="Times New Roman" pitchFamily="18" charset="0"/>
                  </a:rPr>
                  <a:t> </a:t>
                </a:r>
                <a:r>
                  <a:rPr lang="zh-TW" altLang="en-US" sz="2000" dirty="0">
                    <a:solidFill>
                      <a:srgbClr val="FF0000"/>
                    </a:solidFill>
                    <a:cs typeface="Times New Roman" pitchFamily="18" charset="0"/>
                  </a:rPr>
                  <a:t>會比</a:t>
                </a:r>
                <a:r>
                  <a:rPr lang="en-US" altLang="zh-TW" sz="2000" dirty="0">
                    <a:solidFill>
                      <a:srgbClr val="FF0000"/>
                    </a:solidFill>
                    <a:cs typeface="Times New Roman" pitchFamily="18" charset="0"/>
                  </a:rPr>
                  <a:t> </a:t>
                </a:r>
                <a:r>
                  <a:rPr lang="el-GR" altLang="zh-TW" sz="2000" i="1" dirty="0">
                    <a:solidFill>
                      <a:srgbClr val="FF0000"/>
                    </a:solidFill>
                    <a:cs typeface="Tahoma" pitchFamily="34" charset="0"/>
                  </a:rPr>
                  <a:t>γ</a:t>
                </a:r>
                <a:r>
                  <a:rPr lang="zh-TW" altLang="en-US" sz="2000" i="1" dirty="0">
                    <a:solidFill>
                      <a:srgbClr val="FF0000"/>
                    </a:solidFill>
                    <a:cs typeface="Tahoma" pitchFamily="34" charset="0"/>
                  </a:rPr>
                  <a:t> </a:t>
                </a:r>
                <a:r>
                  <a:rPr lang="zh-TW" altLang="en-US" sz="2000" dirty="0">
                    <a:solidFill>
                      <a:srgbClr val="FF0000"/>
                    </a:solidFill>
                    <a:cs typeface="Tahoma" pitchFamily="34" charset="0"/>
                  </a:rPr>
                  <a:t>重如此之多？</a:t>
                </a:r>
              </a:p>
            </p:txBody>
          </p:sp>
        </mc:Choice>
        <mc:Fallback xmlns="">
          <p:sp>
            <p:nvSpPr>
              <p:cNvPr id="83971" name="Text Box 5"/>
              <p:cNvSpPr txBox="1">
                <a:spLocks noRot="1" noChangeAspect="1" noMove="1" noResize="1" noEditPoints="1" noAdjustHandles="1" noChangeArrowheads="1" noChangeShapeType="1" noTextEdit="1"/>
              </p:cNvSpPr>
              <p:nvPr/>
            </p:nvSpPr>
            <p:spPr bwMode="auto">
              <a:xfrm>
                <a:off x="1959884" y="5570732"/>
                <a:ext cx="6053138" cy="404021"/>
              </a:xfrm>
              <a:prstGeom prst="rect">
                <a:avLst/>
              </a:prstGeom>
              <a:blipFill>
                <a:blip r:embed="rId3"/>
                <a:stretch>
                  <a:fillRect l="-837" t="-6250" b="-28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972" name="文字方塊 13"/>
              <p:cNvSpPr txBox="1">
                <a:spLocks noChangeArrowheads="1"/>
              </p:cNvSpPr>
              <p:nvPr/>
            </p:nvSpPr>
            <p:spPr bwMode="auto">
              <a:xfrm>
                <a:off x="2015447" y="4754791"/>
                <a:ext cx="4267200"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dirty="0">
                    <a:cs typeface="Times New Roman" pitchFamily="18" charset="0"/>
                  </a:rPr>
                  <a:t>光子中有與</a:t>
                </a:r>
                <a14:m>
                  <m:oMath xmlns:m="http://schemas.openxmlformats.org/officeDocument/2006/math">
                    <m:r>
                      <a:rPr lang="en-US" altLang="zh-TW" sz="2000" i="1" dirty="0" smtClean="0">
                        <a:latin typeface="Cambria Math" panose="02040503050406030204" pitchFamily="18" charset="0"/>
                        <a:cs typeface="Times New Roman" pitchFamily="18" charset="0"/>
                      </a:rPr>
                      <m:t>𝑊</m:t>
                    </m:r>
                    <m:r>
                      <a:rPr lang="en-US" altLang="zh-TW" sz="2000" b="0" i="1" baseline="30000" dirty="0" smtClean="0">
                        <a:latin typeface="Cambria Math" panose="02040503050406030204" pitchFamily="18" charset="0"/>
                        <a:cs typeface="Times New Roman" pitchFamily="18" charset="0"/>
                      </a:rPr>
                      <m:t>0</m:t>
                    </m:r>
                  </m:oMath>
                </a14:m>
                <a:r>
                  <a:rPr lang="zh-TW" altLang="en-US" sz="2000" dirty="0">
                    <a:cs typeface="Times New Roman" pitchFamily="18" charset="0"/>
                  </a:rPr>
                  <a:t>的成分</a:t>
                </a:r>
              </a:p>
            </p:txBody>
          </p:sp>
        </mc:Choice>
        <mc:Fallback xmlns="">
          <p:sp>
            <p:nvSpPr>
              <p:cNvPr id="83972" name="文字方塊 13"/>
              <p:cNvSpPr txBox="1">
                <a:spLocks noRot="1" noChangeAspect="1" noMove="1" noResize="1" noEditPoints="1" noAdjustHandles="1" noChangeArrowheads="1" noChangeShapeType="1" noTextEdit="1"/>
              </p:cNvSpPr>
              <p:nvPr/>
            </p:nvSpPr>
            <p:spPr bwMode="auto">
              <a:xfrm>
                <a:off x="2015447" y="4754791"/>
                <a:ext cx="4267200" cy="400050"/>
              </a:xfrm>
              <a:prstGeom prst="rect">
                <a:avLst/>
              </a:prstGeom>
              <a:blipFill>
                <a:blip r:embed="rId4"/>
                <a:stretch>
                  <a:fillRect l="-1484" t="-606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973" name="文字方塊 14"/>
              <p:cNvSpPr txBox="1">
                <a:spLocks noChangeArrowheads="1"/>
              </p:cNvSpPr>
              <p:nvPr/>
            </p:nvSpPr>
            <p:spPr bwMode="auto">
              <a:xfrm>
                <a:off x="2001159" y="5161191"/>
                <a:ext cx="4616450" cy="40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 xmlns:m="http://schemas.openxmlformats.org/officeDocument/2006/math">
                    <m:sSup>
                      <m:sSupPr>
                        <m:ctrlPr>
                          <a:rPr lang="en-US" altLang="zh-TW" sz="2000" i="1">
                            <a:latin typeface="Cambria Math" panose="02040503050406030204" pitchFamily="18" charset="0"/>
                            <a:cs typeface="Times New Roman" pitchFamily="18" charset="0"/>
                          </a:rPr>
                        </m:ctrlPr>
                      </m:sSupPr>
                      <m:e>
                        <m:r>
                          <a:rPr lang="en-US" altLang="zh-TW" sz="2000" i="1">
                            <a:latin typeface="Cambria Math"/>
                            <a:cs typeface="Times New Roman" pitchFamily="18" charset="0"/>
                          </a:rPr>
                          <m:t>𝑊</m:t>
                        </m:r>
                      </m:e>
                      <m:sup>
                        <m:r>
                          <a:rPr lang="en-US" altLang="zh-TW" sz="2000" i="1" smtClean="0">
                            <a:latin typeface="Cambria Math" panose="02040503050406030204" pitchFamily="18" charset="0"/>
                            <a:ea typeface="Cambria Math" panose="02040503050406030204" pitchFamily="18" charset="0"/>
                            <a:cs typeface="Times New Roman" pitchFamily="18" charset="0"/>
                          </a:rPr>
                          <m:t>±</m:t>
                        </m:r>
                      </m:sup>
                    </m:sSup>
                  </m:oMath>
                </a14:m>
                <a:r>
                  <a:rPr lang="zh-TW" altLang="en-US" sz="2000" dirty="0">
                    <a:cs typeface="Times New Roman" pitchFamily="18" charset="0"/>
                  </a:rPr>
                  <a:t>與</a:t>
                </a:r>
                <a14:m>
                  <m:oMath xmlns:m="http://schemas.openxmlformats.org/officeDocument/2006/math">
                    <m:r>
                      <a:rPr lang="en-US" altLang="zh-TW" sz="2000" i="1" dirty="0">
                        <a:latin typeface="Cambria Math" panose="02040503050406030204" pitchFamily="18" charset="0"/>
                        <a:cs typeface="Times New Roman" pitchFamily="18" charset="0"/>
                      </a:rPr>
                      <m:t>𝑊</m:t>
                    </m:r>
                    <m:r>
                      <a:rPr lang="en-US" altLang="zh-TW" sz="2000" i="1" baseline="30000" dirty="0">
                        <a:latin typeface="Cambria Math" panose="02040503050406030204" pitchFamily="18" charset="0"/>
                        <a:cs typeface="Times New Roman" pitchFamily="18" charset="0"/>
                      </a:rPr>
                      <m:t>0</m:t>
                    </m:r>
                  </m:oMath>
                </a14:m>
                <a:r>
                  <a:rPr lang="zh-TW" altLang="en-US" sz="2000" dirty="0">
                    <a:cs typeface="Times New Roman" pitchFamily="18" charset="0"/>
                  </a:rPr>
                  <a:t>三者性質相似！</a:t>
                </a:r>
              </a:p>
            </p:txBody>
          </p:sp>
        </mc:Choice>
        <mc:Fallback xmlns="">
          <p:sp>
            <p:nvSpPr>
              <p:cNvPr id="83973" name="文字方塊 14"/>
              <p:cNvSpPr txBox="1">
                <a:spLocks noRot="1" noChangeAspect="1" noMove="1" noResize="1" noEditPoints="1" noAdjustHandles="1" noChangeArrowheads="1" noChangeShapeType="1" noTextEdit="1"/>
              </p:cNvSpPr>
              <p:nvPr/>
            </p:nvSpPr>
            <p:spPr bwMode="auto">
              <a:xfrm>
                <a:off x="2001159" y="5161191"/>
                <a:ext cx="4616450" cy="404021"/>
              </a:xfrm>
              <a:prstGeom prst="rect">
                <a:avLst/>
              </a:prstGeom>
              <a:blipFill>
                <a:blip r:embed="rId5"/>
                <a:stretch>
                  <a:fillRect t="-3030" b="-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Oval 7"/>
          <p:cNvSpPr>
            <a:spLocks noChangeArrowheads="1"/>
          </p:cNvSpPr>
          <p:nvPr/>
        </p:nvSpPr>
        <p:spPr bwMode="auto">
          <a:xfrm>
            <a:off x="5325382" y="2766332"/>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mc:AlternateContent xmlns:mc="http://schemas.openxmlformats.org/markup-compatibility/2006" xmlns:a14="http://schemas.microsoft.com/office/drawing/2010/main">
        <mc:Choice Requires="a14">
          <p:sp>
            <p:nvSpPr>
              <p:cNvPr id="83979" name="矩形 40"/>
              <p:cNvSpPr>
                <a:spLocks noChangeArrowheads="1"/>
              </p:cNvSpPr>
              <p:nvPr/>
            </p:nvSpPr>
            <p:spPr bwMode="auto">
              <a:xfrm>
                <a:off x="2015446" y="963705"/>
                <a:ext cx="19444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a:t>
                </a:r>
                <a14:m>
                  <m:oMath xmlns:m="http://schemas.openxmlformats.org/officeDocument/2006/math">
                    <m:r>
                      <a:rPr lang="en-US" altLang="zh-TW" sz="1800" i="1" dirty="0" smtClean="0">
                        <a:latin typeface="Cambria Math" panose="02040503050406030204" pitchFamily="18" charset="0"/>
                        <a:cs typeface="Times New Roman" panose="02020603050405020304" pitchFamily="18" charset="0"/>
                      </a:rPr>
                      <m:t>𝑆𝑈</m:t>
                    </m:r>
                    <m:r>
                      <a:rPr lang="en-US" altLang="zh-TW" sz="1800" i="1" dirty="0" smtClean="0">
                        <a:latin typeface="Cambria Math" panose="02040503050406030204" pitchFamily="18" charset="0"/>
                        <a:cs typeface="Times New Roman" panose="02020603050405020304" pitchFamily="18" charset="0"/>
                      </a:rPr>
                      <m:t>(2)</m:t>
                    </m:r>
                  </m:oMath>
                </a14:m>
                <a:r>
                  <a:rPr lang="zh-TW" altLang="en-US" sz="1800" dirty="0">
                    <a:latin typeface="+mn-lt"/>
                  </a:rPr>
                  <a:t>變換</a:t>
                </a:r>
                <a:r>
                  <a:rPr lang="zh-TW" altLang="en-US" sz="1800" dirty="0">
                    <a:latin typeface="Tahoma" pitchFamily="34" charset="0"/>
                  </a:rPr>
                  <a:t>之下</a:t>
                </a:r>
              </a:p>
            </p:txBody>
          </p:sp>
        </mc:Choice>
        <mc:Fallback xmlns="">
          <p:sp>
            <p:nvSpPr>
              <p:cNvPr id="83979" name="矩形 40"/>
              <p:cNvSpPr>
                <a:spLocks noRot="1" noChangeAspect="1" noMove="1" noResize="1" noEditPoints="1" noAdjustHandles="1" noChangeArrowheads="1" noChangeShapeType="1" noTextEdit="1"/>
              </p:cNvSpPr>
              <p:nvPr/>
            </p:nvSpPr>
            <p:spPr bwMode="auto">
              <a:xfrm>
                <a:off x="2015446" y="963705"/>
                <a:ext cx="1944443" cy="369332"/>
              </a:xfrm>
              <a:prstGeom prst="rect">
                <a:avLst/>
              </a:prstGeom>
              <a:blipFill>
                <a:blip r:embed="rId6"/>
                <a:stretch>
                  <a:fillRect l="-2597" t="-6667" r="-1299"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3981" name="文字方塊 36"/>
          <p:cNvSpPr txBox="1">
            <a:spLocks noChangeArrowheads="1"/>
          </p:cNvSpPr>
          <p:nvPr/>
        </p:nvSpPr>
        <p:spPr bwMode="auto">
          <a:xfrm>
            <a:off x="2001159" y="2285066"/>
            <a:ext cx="461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對稱性要求三個媒介子性質相同！</a:t>
            </a:r>
          </a:p>
        </p:txBody>
      </p:sp>
      <p:sp>
        <p:nvSpPr>
          <p:cNvPr id="11" name="文字方塊 10"/>
          <p:cNvSpPr txBox="1"/>
          <p:nvPr/>
        </p:nvSpPr>
        <p:spPr>
          <a:xfrm>
            <a:off x="2015447" y="1880778"/>
            <a:ext cx="6280971" cy="369332"/>
          </a:xfrm>
          <a:prstGeom prst="rect">
            <a:avLst/>
          </a:prstGeom>
          <a:noFill/>
        </p:spPr>
        <p:txBody>
          <a:bodyPr wrap="square" rtlCol="0">
            <a:spAutoFit/>
          </a:bodyPr>
          <a:lstStyle/>
          <a:p>
            <a:r>
              <a:rPr lang="zh-TW" altLang="en-US" dirty="0">
                <a:cs typeface="Times New Roman" pitchFamily="18" charset="0"/>
              </a:rPr>
              <a:t>基本粒子</a:t>
            </a:r>
            <a:r>
              <a:rPr lang="zh-TW" altLang="en-US" dirty="0"/>
              <a:t>性質包括質量，必須相等。</a:t>
            </a:r>
            <a:endParaRPr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6887A36-92CC-C34D-8508-59EADDBD6FED}"/>
                  </a:ext>
                </a:extLst>
              </p:cNvPr>
              <p:cNvSpPr/>
              <p:nvPr/>
            </p:nvSpPr>
            <p:spPr>
              <a:xfrm>
                <a:off x="3905707" y="963705"/>
                <a:ext cx="198227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0</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13" name="矩形 12">
                <a:extLst>
                  <a:ext uri="{FF2B5EF4-FFF2-40B4-BE49-F238E27FC236}">
                    <a16:creationId xmlns:a16="http://schemas.microsoft.com/office/drawing/2014/main" id="{36887A36-92CC-C34D-8508-59EADDBD6FED}"/>
                  </a:ext>
                </a:extLst>
              </p:cNvPr>
              <p:cNvSpPr>
                <a:spLocks noRot="1" noChangeAspect="1" noMove="1" noResize="1" noEditPoints="1" noAdjustHandles="1" noChangeArrowheads="1" noChangeShapeType="1" noTextEdit="1"/>
              </p:cNvSpPr>
              <p:nvPr/>
            </p:nvSpPr>
            <p:spPr>
              <a:xfrm>
                <a:off x="3905707" y="963705"/>
                <a:ext cx="1982273" cy="369332"/>
              </a:xfrm>
              <a:prstGeom prst="rect">
                <a:avLst/>
              </a:prstGeom>
              <a:blipFill>
                <a:blip r:embed="rId7"/>
                <a:stretch>
                  <a:fillRect b="-3333"/>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1F5E9E40-49FB-F447-5161-AEB9630867DD}"/>
              </a:ext>
            </a:extLst>
          </p:cNvPr>
          <p:cNvSpPr txBox="1"/>
          <p:nvPr/>
        </p:nvSpPr>
        <p:spPr>
          <a:xfrm>
            <a:off x="2015446" y="1479946"/>
            <a:ext cx="3911911" cy="369332"/>
          </a:xfrm>
          <a:prstGeom prst="rect">
            <a:avLst/>
          </a:prstGeom>
          <a:noFill/>
        </p:spPr>
        <p:txBody>
          <a:bodyPr wrap="square" rtlCol="0">
            <a:spAutoFit/>
          </a:bodyPr>
          <a:lstStyle/>
          <a:p>
            <a:r>
              <a:rPr lang="en-US" dirty="0" err="1">
                <a:solidFill>
                  <a:srgbClr val="FF0000"/>
                </a:solidFill>
              </a:rPr>
              <a:t>標準配備是三個媒介子：性質類似</a:t>
            </a:r>
            <a:r>
              <a:rPr lang="en-US" dirty="0">
                <a:solidFill>
                  <a:srgbClr val="FF0000"/>
                </a:solidFill>
              </a:rPr>
              <a:t>！</a:t>
            </a:r>
          </a:p>
        </p:txBody>
      </p:sp>
    </p:spTree>
    <p:extLst>
      <p:ext uri="{BB962C8B-B14F-4D97-AF65-F5344CB8AC3E}">
        <p14:creationId xmlns:p14="http://schemas.microsoft.com/office/powerpoint/2010/main" val="1885675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higgs5.jpg"/>
          <p:cNvPicPr>
            <a:picLocks noChangeAspect="1"/>
          </p:cNvPicPr>
          <p:nvPr/>
        </p:nvPicPr>
        <p:blipFill rotWithShape="1">
          <a:blip r:embed="rId2">
            <a:extLst>
              <a:ext uri="{28A0092B-C50C-407E-A947-70E740481C1C}">
                <a14:useLocalDpi xmlns:a14="http://schemas.microsoft.com/office/drawing/2010/main" val="0"/>
              </a:ext>
            </a:extLst>
          </a:blip>
          <a:srcRect l="5964" t="20202" r="39876" b="52005"/>
          <a:stretch/>
        </p:blipFill>
        <p:spPr bwMode="auto">
          <a:xfrm>
            <a:off x="498949" y="803148"/>
            <a:ext cx="6935748" cy="525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google.com/url?source=imglanding&amp;ct=img&amp;q=http://www.nndb.com/people/945/000099648/steven-weinberg-1-sized.jpg&amp;sa=X&amp;ei=Htx8UNOEIITumAW1zYDYBw&amp;ved=0CAsQ8wc4Hg&amp;usg=AFQjCNH4UmPPUpptr0-GZYZ9hkexFJkX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980" y="2436269"/>
            <a:ext cx="2780635" cy="361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6896580" y="6248675"/>
            <a:ext cx="1754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latin typeface="+mn-lt"/>
              </a:rPr>
              <a:t>Steven Weinberg</a:t>
            </a:r>
            <a:endParaRPr lang="zh-TW" altLang="en-US" sz="1800" dirty="0">
              <a:latin typeface="+mn-lt"/>
            </a:endParaRPr>
          </a:p>
        </p:txBody>
      </p:sp>
      <p:sp>
        <p:nvSpPr>
          <p:cNvPr id="6" name="矩形 5"/>
          <p:cNvSpPr/>
          <p:nvPr/>
        </p:nvSpPr>
        <p:spPr>
          <a:xfrm>
            <a:off x="498949" y="4933665"/>
            <a:ext cx="5308173" cy="112187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1365435" y="6248675"/>
            <a:ext cx="5411883" cy="369332"/>
          </a:xfrm>
          <a:prstGeom prst="rect">
            <a:avLst/>
          </a:prstGeom>
          <a:noFill/>
        </p:spPr>
        <p:txBody>
          <a:bodyPr wrap="square" rtlCol="0">
            <a:spAutoFit/>
          </a:bodyPr>
          <a:lstStyle/>
          <a:p>
            <a:r>
              <a:rPr lang="zh-TW" altLang="en-US" dirty="0"/>
              <a:t>真空破壞了對稱，給了無質量的規範粒子質量！</a:t>
            </a:r>
          </a:p>
        </p:txBody>
      </p:sp>
      <p:sp>
        <p:nvSpPr>
          <p:cNvPr id="3" name="橢圓 2"/>
          <p:cNvSpPr/>
          <p:nvPr/>
        </p:nvSpPr>
        <p:spPr>
          <a:xfrm>
            <a:off x="1746913" y="5725236"/>
            <a:ext cx="1030406" cy="4026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3">
            <a:extLst>
              <a:ext uri="{FF2B5EF4-FFF2-40B4-BE49-F238E27FC236}">
                <a16:creationId xmlns:a16="http://schemas.microsoft.com/office/drawing/2014/main" id="{F573EF4A-3754-7545-A690-34BF6F54A33D}"/>
              </a:ext>
            </a:extLst>
          </p:cNvPr>
          <p:cNvSpPr txBox="1">
            <a:spLocks noChangeArrowheads="1"/>
          </p:cNvSpPr>
          <p:nvPr/>
        </p:nvSpPr>
        <p:spPr bwMode="auto">
          <a:xfrm>
            <a:off x="498949" y="433131"/>
            <a:ext cx="524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CN" altLang="en-US" sz="1800" dirty="0">
                <a:cs typeface="Times New Roman" pitchFamily="18" charset="0"/>
              </a:rPr>
              <a:t>如何優雅而不粗暴地</a:t>
            </a:r>
            <a:r>
              <a:rPr lang="zh-TW" altLang="en-US" sz="1800" dirty="0">
                <a:cs typeface="Times New Roman" pitchFamily="18" charset="0"/>
              </a:rPr>
              <a:t>破壞理論優美的對稱呢？</a:t>
            </a:r>
          </a:p>
        </p:txBody>
      </p:sp>
      <p:sp>
        <p:nvSpPr>
          <p:cNvPr id="9" name="文字方塊 36">
            <a:extLst>
              <a:ext uri="{FF2B5EF4-FFF2-40B4-BE49-F238E27FC236}">
                <a16:creationId xmlns:a16="http://schemas.microsoft.com/office/drawing/2014/main" id="{73867371-1E5B-363E-73D2-3BEF137222FD}"/>
              </a:ext>
            </a:extLst>
          </p:cNvPr>
          <p:cNvSpPr txBox="1">
            <a:spLocks noChangeArrowheads="1"/>
          </p:cNvSpPr>
          <p:nvPr/>
        </p:nvSpPr>
        <p:spPr bwMode="auto">
          <a:xfrm>
            <a:off x="498949" y="62901"/>
            <a:ext cx="461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對稱性要求三個媒介子性質相同！</a:t>
            </a:r>
          </a:p>
        </p:txBody>
      </p:sp>
    </p:spTree>
    <p:extLst>
      <p:ext uri="{BB962C8B-B14F-4D97-AF65-F5344CB8AC3E}">
        <p14:creationId xmlns:p14="http://schemas.microsoft.com/office/powerpoint/2010/main" val="28076682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photos.aip.org/history/Thumbnails/nambu_yoichiro_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53" y="1939809"/>
            <a:ext cx="2627520" cy="358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文字方塊 2"/>
          <p:cNvSpPr txBox="1">
            <a:spLocks noChangeArrowheads="1"/>
          </p:cNvSpPr>
          <p:nvPr/>
        </p:nvSpPr>
        <p:spPr bwMode="auto">
          <a:xfrm>
            <a:off x="1412665" y="5514787"/>
            <a:ext cx="150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mn-lt"/>
              </a:rPr>
              <a:t>1969</a:t>
            </a:r>
            <a:endParaRPr lang="zh-TW" altLang="en-US" dirty="0">
              <a:latin typeface="+mn-lt"/>
            </a:endParaRPr>
          </a:p>
        </p:txBody>
      </p:sp>
      <p:pic>
        <p:nvPicPr>
          <p:cNvPr id="43012" name="Picture 4" descr="http://photos.aip.org/history/Thumbnails/schwinger_julian_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014" y="2694955"/>
            <a:ext cx="3845225" cy="281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3" descr="Nobel-2008.jpg"/>
          <p:cNvPicPr>
            <a:picLocks noChangeAspect="1"/>
          </p:cNvPicPr>
          <p:nvPr/>
        </p:nvPicPr>
        <p:blipFill rotWithShape="1">
          <a:blip r:embed="rId4">
            <a:extLst>
              <a:ext uri="{28A0092B-C50C-407E-A947-70E740481C1C}">
                <a14:useLocalDpi xmlns:a14="http://schemas.microsoft.com/office/drawing/2010/main" val="0"/>
              </a:ext>
            </a:extLst>
          </a:blip>
          <a:srcRect l="6496" t="15631" r="67207" b="3125"/>
          <a:stretch/>
        </p:blipFill>
        <p:spPr bwMode="auto">
          <a:xfrm>
            <a:off x="2992582" y="142874"/>
            <a:ext cx="1721112" cy="64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4783014" y="1755143"/>
            <a:ext cx="3235569" cy="369332"/>
          </a:xfrm>
          <a:prstGeom prst="rect">
            <a:avLst/>
          </a:prstGeom>
          <a:noFill/>
        </p:spPr>
        <p:txBody>
          <a:bodyPr wrap="square" rtlCol="0">
            <a:spAutoFit/>
          </a:bodyPr>
          <a:lstStyle/>
          <a:p>
            <a:r>
              <a:rPr lang="zh-TW" altLang="en-US" dirty="0"/>
              <a:t>這樣的機制已經早被提出來了。</a:t>
            </a:r>
          </a:p>
        </p:txBody>
      </p:sp>
    </p:spTree>
    <p:extLst>
      <p:ext uri="{BB962C8B-B14F-4D97-AF65-F5344CB8AC3E}">
        <p14:creationId xmlns:p14="http://schemas.microsoft.com/office/powerpoint/2010/main" val="4081544832"/>
      </p:ext>
    </p:extLst>
  </p:cSld>
  <p:clrMapOvr>
    <a:masterClrMapping/>
  </p:clrMapOvr>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5726</TotalTime>
  <Words>5963</Words>
  <Application>Microsoft Macintosh PowerPoint</Application>
  <PresentationFormat>On-screen Show (4:3)</PresentationFormat>
  <Paragraphs>724</Paragraphs>
  <Slides>239</Slides>
  <Notes>1</Notes>
  <HiddenSlides>2</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0" baseType="lpstr">
      <vt:lpstr>PMingLiU</vt:lpstr>
      <vt:lpstr>PMingLiU</vt:lpstr>
      <vt:lpstr>Arial</vt:lpstr>
      <vt:lpstr>Calibri</vt:lpstr>
      <vt:lpstr>Cambria Math</vt:lpstr>
      <vt:lpstr>Courier New</vt:lpstr>
      <vt:lpstr>Tahoma</vt:lpstr>
      <vt:lpstr>Times New Roman</vt:lpstr>
      <vt:lpstr>Wingdings</vt:lpstr>
      <vt:lpstr>Blends</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如果可以將一個硬幣殲滅，全部化為能量……</vt:lpstr>
      <vt:lpstr>弱交互作用 Weak Interaction：衰變的交互作用。</vt:lpstr>
      <vt:lpstr>原子核由兩種核子：質子與中子組成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Large Hadron Collider (LHC)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Dimension might not be so impossible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有夢</dc:title>
  <dc:creator>Chia-Hung Chang</dc:creator>
  <cp:lastModifiedBy>Chia-Hung Vincent Chang</cp:lastModifiedBy>
  <cp:revision>420</cp:revision>
  <cp:lastPrinted>2000-04-18T09:05:08Z</cp:lastPrinted>
  <dcterms:created xsi:type="dcterms:W3CDTF">1998-11-28T03:19:55Z</dcterms:created>
  <dcterms:modified xsi:type="dcterms:W3CDTF">2024-05-08T13:08:26Z</dcterms:modified>
</cp:coreProperties>
</file>