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76" r:id="rId2"/>
    <p:sldId id="472" r:id="rId3"/>
    <p:sldId id="509" r:id="rId4"/>
    <p:sldId id="506" r:id="rId5"/>
    <p:sldId id="644" r:id="rId6"/>
    <p:sldId id="1613" r:id="rId7"/>
    <p:sldId id="507" r:id="rId8"/>
    <p:sldId id="1614" r:id="rId9"/>
    <p:sldId id="1615" r:id="rId10"/>
    <p:sldId id="463" r:id="rId11"/>
    <p:sldId id="374" r:id="rId12"/>
    <p:sldId id="465" r:id="rId13"/>
    <p:sldId id="481" r:id="rId14"/>
    <p:sldId id="1616" r:id="rId15"/>
    <p:sldId id="1617" r:id="rId16"/>
    <p:sldId id="530" r:id="rId17"/>
    <p:sldId id="1631" r:id="rId18"/>
    <p:sldId id="551" r:id="rId19"/>
    <p:sldId id="550" r:id="rId20"/>
    <p:sldId id="529" r:id="rId21"/>
    <p:sldId id="443" r:id="rId22"/>
    <p:sldId id="1618" r:id="rId23"/>
    <p:sldId id="1619" r:id="rId24"/>
    <p:sldId id="1620" r:id="rId25"/>
    <p:sldId id="471" r:id="rId26"/>
    <p:sldId id="478" r:id="rId27"/>
    <p:sldId id="474" r:id="rId28"/>
    <p:sldId id="427" r:id="rId29"/>
    <p:sldId id="487" r:id="rId3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5"/>
    <p:restoredTop sz="95588" autoAdjust="0"/>
  </p:normalViewPr>
  <p:slideViewPr>
    <p:cSldViewPr>
      <p:cViewPr varScale="1">
        <p:scale>
          <a:sx n="124" d="100"/>
          <a:sy n="124" d="100"/>
        </p:scale>
        <p:origin x="12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0933373-E70C-4B78-A253-1C82F5FDA7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60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9C993-AD4B-41A8-8E4B-E64C94A297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050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86F5E-AB25-4649-B9C2-2F1411DBB39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934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BF01-0942-455D-93BD-9D9AF4F38E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333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FC894-F535-4D8F-805C-2884A0366D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03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C2AEC-8420-4356-A964-603093FEBD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7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1F018-80EB-475A-9148-0AAAFB8A9A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222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BF175-5E2F-4701-B303-70D4C79990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218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7701D-91A9-48F8-A09D-E927776506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890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E1FA-5A87-4DF7-A3B5-291F3502E6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6280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994CF-49E1-4DEC-B67C-9DD1AB1356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320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2CEE4-7EA3-4A34-A72C-2A643B38E6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76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D7C79-3730-41AE-BBB4-4253FF3303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195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C78F23C-7050-43FA-9A77-6A633F265A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2.jpeg"/><Relationship Id="rId7" Type="http://schemas.openxmlformats.org/officeDocument/2006/relationships/image" Target="../media/image1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Relationship Id="rId9" Type="http://schemas.openxmlformats.org/officeDocument/2006/relationships/image" Target="../media/image1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10" Type="http://schemas.openxmlformats.org/officeDocument/2006/relationships/image" Target="../media/image18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2.png"/><Relationship Id="rId3" Type="http://schemas.openxmlformats.org/officeDocument/2006/relationships/image" Target="../media/image177.png"/><Relationship Id="rId7" Type="http://schemas.openxmlformats.org/officeDocument/2006/relationships/image" Target="../media/image140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11" Type="http://schemas.openxmlformats.org/officeDocument/2006/relationships/image" Target="../media/image1790.png"/><Relationship Id="rId5" Type="http://schemas.openxmlformats.org/officeDocument/2006/relationships/image" Target="../media/image1781.png"/><Relationship Id="rId10" Type="http://schemas.openxmlformats.org/officeDocument/2006/relationships/image" Target="../media/image1810.png"/><Relationship Id="rId4" Type="http://schemas.openxmlformats.org/officeDocument/2006/relationships/image" Target="../media/image178.png"/><Relationship Id="rId9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36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4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11" Type="http://schemas.openxmlformats.org/officeDocument/2006/relationships/image" Target="../media/image141.png"/><Relationship Id="rId10" Type="http://schemas.openxmlformats.org/officeDocument/2006/relationships/image" Target="../media/image140.png"/><Relationship Id="rId4" Type="http://schemas.openxmlformats.org/officeDocument/2006/relationships/image" Target="../media/image154.png"/><Relationship Id="rId9" Type="http://schemas.openxmlformats.org/officeDocument/2006/relationships/image" Target="../media/image1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3.png"/><Relationship Id="rId3" Type="http://schemas.openxmlformats.org/officeDocument/2006/relationships/image" Target="../media/image278.png"/><Relationship Id="rId12" Type="http://schemas.openxmlformats.org/officeDocument/2006/relationships/image" Target="../media/image28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80.png"/><Relationship Id="rId10" Type="http://schemas.openxmlformats.org/officeDocument/2006/relationships/image" Target="../media/image1770.png"/><Relationship Id="rId4" Type="http://schemas.openxmlformats.org/officeDocument/2006/relationships/image" Target="../media/image281.png"/><Relationship Id="rId14" Type="http://schemas.openxmlformats.org/officeDocument/2006/relationships/image" Target="../media/image2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30.jpeg"/><Relationship Id="rId7" Type="http://schemas.openxmlformats.org/officeDocument/2006/relationships/image" Target="../media/image9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4.png"/><Relationship Id="rId3" Type="http://schemas.openxmlformats.org/officeDocument/2006/relationships/image" Target="../media/image32.jpeg"/><Relationship Id="rId21" Type="http://schemas.openxmlformats.org/officeDocument/2006/relationships/image" Target="../media/image107.png"/><Relationship Id="rId17" Type="http://schemas.openxmlformats.org/officeDocument/2006/relationships/image" Target="../media/image103.png"/><Relationship Id="rId2" Type="http://schemas.openxmlformats.org/officeDocument/2006/relationships/image" Target="../media/image31.jpe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15" Type="http://schemas.openxmlformats.org/officeDocument/2006/relationships/image" Target="../media/image101.png"/><Relationship Id="rId23" Type="http://schemas.openxmlformats.org/officeDocument/2006/relationships/image" Target="../media/image1090.png"/><Relationship Id="rId19" Type="http://schemas.openxmlformats.org/officeDocument/2006/relationships/image" Target="../media/image105.png"/><Relationship Id="rId4" Type="http://schemas.openxmlformats.org/officeDocument/2006/relationships/image" Target="../media/image33.jpeg"/><Relationship Id="rId22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5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 sz="1800"/>
          </a:p>
        </p:txBody>
      </p:sp>
      <p:pic>
        <p:nvPicPr>
          <p:cNvPr id="65538" name="圖片 3" descr="afg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2067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4" descr="F04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862" r="9647" b="19763"/>
          <a:stretch>
            <a:fillRect/>
          </a:stretch>
        </p:blipFill>
        <p:spPr bwMode="auto">
          <a:xfrm>
            <a:off x="611559" y="342875"/>
            <a:ext cx="33877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A044D8-D90F-C44B-A341-B95CFC7EF452}"/>
                  </a:ext>
                </a:extLst>
              </p:cNvPr>
              <p:cNvSpPr/>
              <p:nvPr/>
            </p:nvSpPr>
            <p:spPr>
              <a:xfrm>
                <a:off x="4738016" y="3143191"/>
                <a:ext cx="1169936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4A044D8-D90F-C44B-A341-B95CFC7EF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016" y="3143191"/>
                <a:ext cx="1169936" cy="648126"/>
              </a:xfrm>
              <a:prstGeom prst="rect">
                <a:avLst/>
              </a:prstGeom>
              <a:blipFill>
                <a:blip r:embed="rId4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28AC5-8959-7849-B886-86E54B257F9D}"/>
                  </a:ext>
                </a:extLst>
              </p:cNvPr>
              <p:cNvSpPr/>
              <p:nvPr/>
            </p:nvSpPr>
            <p:spPr>
              <a:xfrm>
                <a:off x="6038741" y="3146447"/>
                <a:ext cx="1180964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CA28AC5-8959-7849-B886-86E54B257F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741" y="3146447"/>
                <a:ext cx="1180964" cy="648126"/>
              </a:xfrm>
              <a:prstGeom prst="rect">
                <a:avLst/>
              </a:prstGeom>
              <a:blipFill>
                <a:blip r:embed="rId5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3B45DB-E37E-9C49-8BCA-4634A988D52B}"/>
                  </a:ext>
                </a:extLst>
              </p:cNvPr>
              <p:cNvSpPr/>
              <p:nvPr/>
            </p:nvSpPr>
            <p:spPr>
              <a:xfrm>
                <a:off x="7358293" y="3155849"/>
                <a:ext cx="1159548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23B45DB-E37E-9C49-8BCA-4634A988D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293" y="3155849"/>
                <a:ext cx="1159548" cy="648126"/>
              </a:xfrm>
              <a:prstGeom prst="rect">
                <a:avLst/>
              </a:prstGeom>
              <a:blipFill>
                <a:blip r:embed="rId6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052283-F7B6-514E-966C-0243F4043E82}"/>
                  </a:ext>
                </a:extLst>
              </p:cNvPr>
              <p:cNvSpPr txBox="1"/>
              <p:nvPr/>
            </p:nvSpPr>
            <p:spPr bwMode="auto">
              <a:xfrm>
                <a:off x="596655" y="3278062"/>
                <a:ext cx="853888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052283-F7B6-514E-966C-0243F4043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655" y="3278062"/>
                <a:ext cx="853888" cy="525913"/>
              </a:xfrm>
              <a:prstGeom prst="rect">
                <a:avLst/>
              </a:prstGeom>
              <a:blipFill>
                <a:blip r:embed="rId7"/>
                <a:stretch>
                  <a:fillRect l="-2941" t="-4762" r="-1471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44E92-E090-0C48-8532-6490E9F1FC2A}"/>
                  </a:ext>
                </a:extLst>
              </p:cNvPr>
              <p:cNvSpPr txBox="1"/>
              <p:nvPr/>
            </p:nvSpPr>
            <p:spPr bwMode="auto">
              <a:xfrm>
                <a:off x="1689875" y="3278062"/>
                <a:ext cx="864917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44E92-E090-0C48-8532-6490E9F1F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89875" y="3278062"/>
                <a:ext cx="864917" cy="525913"/>
              </a:xfrm>
              <a:prstGeom prst="rect">
                <a:avLst/>
              </a:prstGeom>
              <a:blipFill>
                <a:blip r:embed="rId8"/>
                <a:stretch>
                  <a:fillRect l="-1429" t="-4762" r="-4286" b="-142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94E4A1-C368-7D48-BCFD-B19A8E6BEF29}"/>
                  </a:ext>
                </a:extLst>
              </p:cNvPr>
              <p:cNvSpPr txBox="1"/>
              <p:nvPr/>
            </p:nvSpPr>
            <p:spPr bwMode="auto">
              <a:xfrm>
                <a:off x="2840859" y="3275531"/>
                <a:ext cx="829266" cy="52591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94E4A1-C368-7D48-BCFD-B19A8E6BE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0859" y="3275531"/>
                <a:ext cx="829266" cy="525913"/>
              </a:xfrm>
              <a:prstGeom prst="rect">
                <a:avLst/>
              </a:prstGeom>
              <a:blipFill>
                <a:blip r:embed="rId9"/>
                <a:stretch>
                  <a:fillRect l="-3030" t="-2326" r="-3030" b="-139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929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ropbox\Documents\課程\YoungTextBook\Images\Chapter05\A_Images\A_Figures_and_Photos\05_19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75493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267744" y="580526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動摩擦力近似是一個常數！與運動快慢無關。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1571625" y="3857625"/>
            <a:ext cx="50339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靜摩擦力大小由物體維持靜止這個條件來決定，</a:t>
            </a:r>
            <a:endParaRPr lang="en-US" altLang="zh-TW" sz="18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但最大值與垂直的正向力成正比。</a:t>
            </a:r>
          </a:p>
        </p:txBody>
      </p:sp>
      <p:graphicFrame>
        <p:nvGraphicFramePr>
          <p:cNvPr id="24579" name="Object 9"/>
          <p:cNvGraphicFramePr>
            <a:graphicFrameLocks noChangeAspect="1"/>
          </p:cNvGraphicFramePr>
          <p:nvPr/>
        </p:nvGraphicFramePr>
        <p:xfrm>
          <a:off x="2771775" y="4797425"/>
          <a:ext cx="1079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583947" imgH="228501" progId="Equation.3">
                  <p:embed/>
                </p:oleObj>
              </mc:Choice>
              <mc:Fallback>
                <p:oleObj name="方程式" r:id="rId2" imgW="583947" imgH="22850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797425"/>
                        <a:ext cx="1079500" cy="422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1547813" y="5300663"/>
            <a:ext cx="561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動摩擦力一般來說是一定值，與垂直的正向力成正比：</a:t>
            </a:r>
          </a:p>
        </p:txBody>
      </p:sp>
      <p:graphicFrame>
        <p:nvGraphicFramePr>
          <p:cNvPr id="24581" name="Object 11"/>
          <p:cNvGraphicFramePr>
            <a:graphicFrameLocks noChangeAspect="1"/>
          </p:cNvGraphicFramePr>
          <p:nvPr/>
        </p:nvGraphicFramePr>
        <p:xfrm>
          <a:off x="2771775" y="5732463"/>
          <a:ext cx="11191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596900" imgH="228600" progId="Equation.3">
                  <p:embed/>
                </p:oleObj>
              </mc:Choice>
              <mc:Fallback>
                <p:oleObj name="方程式" r:id="rId4" imgW="5969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732463"/>
                        <a:ext cx="1119188" cy="428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4"/>
          <p:cNvGraphicFramePr>
            <a:graphicFrameLocks noChangeAspect="1"/>
          </p:cNvGraphicFramePr>
          <p:nvPr/>
        </p:nvGraphicFramePr>
        <p:xfrm>
          <a:off x="5003800" y="4724400"/>
          <a:ext cx="173196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6" imgW="812447" imgH="228501" progId="Equation.3">
                  <p:embed/>
                </p:oleObj>
              </mc:Choice>
              <mc:Fallback>
                <p:oleObj name="方程式" r:id="rId6" imgW="812447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724400"/>
                        <a:ext cx="1731963" cy="487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5"/>
          <p:cNvGraphicFramePr>
            <a:graphicFrameLocks noChangeAspect="1"/>
          </p:cNvGraphicFramePr>
          <p:nvPr/>
        </p:nvGraphicFramePr>
        <p:xfrm>
          <a:off x="4932363" y="5732463"/>
          <a:ext cx="13811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8" imgW="647700" imgH="228600" progId="Equation.3">
                  <p:embed/>
                </p:oleObj>
              </mc:Choice>
              <mc:Fallback>
                <p:oleObj name="方程式" r:id="rId8" imgW="6477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5732463"/>
                        <a:ext cx="1381125" cy="488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4" name="Picture 9" descr="D:\Dropbox\Documents\課程\YoungTextBook\Images\Chapter05\A_Images\A_Figures_and_Photos\05_19_Figure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11812" b="2748"/>
          <a:stretch>
            <a:fillRect/>
          </a:stretch>
        </p:blipFill>
        <p:spPr bwMode="auto">
          <a:xfrm>
            <a:off x="1908175" y="549275"/>
            <a:ext cx="571182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ropbox\Documents\課程\YoungTextBook\Images\Chapter05\A_Images\A_Figures_and_Photos\05_21_Fig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3490"/>
          <a:stretch/>
        </p:blipFill>
        <p:spPr bwMode="auto">
          <a:xfrm>
            <a:off x="971600" y="764704"/>
            <a:ext cx="7388225" cy="375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491880" y="4950412"/>
                <a:ext cx="2563715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𝑛</m:t>
                      </m:r>
                      <m:r>
                        <a:rPr lang="en-US" altLang="zh-TW" b="0" i="1" smtClean="0">
                          <a:latin typeface="Cambria Math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30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°−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𝑀𝑔</m:t>
                          </m:r>
                        </m:e>
                      </m:fun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950412"/>
                <a:ext cx="256371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491880" y="5549953"/>
                <a:ext cx="2518958" cy="369332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𝑇</m:t>
                      </m:r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30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</m:e>
                          </m:func>
                        </m:fName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𝑀𝑎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549953"/>
                <a:ext cx="251895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4"/>
          <a:stretch>
            <a:fillRect/>
          </a:stretch>
        </p:blipFill>
        <p:spPr bwMode="auto">
          <a:xfrm>
            <a:off x="827088" y="476250"/>
            <a:ext cx="72009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89363"/>
            <a:ext cx="7372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F06_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32097" r="20177" b="22063"/>
          <a:stretch>
            <a:fillRect/>
          </a:stretch>
        </p:blipFill>
        <p:spPr bwMode="auto">
          <a:xfrm>
            <a:off x="2555875" y="2133600"/>
            <a:ext cx="3600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文字方塊 2"/>
          <p:cNvSpPr txBox="1">
            <a:spLocks noChangeArrowheads="1"/>
          </p:cNvSpPr>
          <p:nvPr/>
        </p:nvSpPr>
        <p:spPr bwMode="auto">
          <a:xfrm>
            <a:off x="2411413" y="3789363"/>
            <a:ext cx="3744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上方小方塊在下方方塊上滑行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4572000" y="2852738"/>
            <a:ext cx="50482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5076825" y="2781300"/>
            <a:ext cx="503238" cy="7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4C5622-5EDB-6E4A-9E45-866FEBDB3528}"/>
                  </a:ext>
                </a:extLst>
              </p:cNvPr>
              <p:cNvSpPr txBox="1"/>
              <p:nvPr/>
            </p:nvSpPr>
            <p:spPr>
              <a:xfrm>
                <a:off x="3492500" y="4500563"/>
                <a:ext cx="1798056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F4C5622-5EDB-6E4A-9E45-866FEBDB3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500" y="4500563"/>
                <a:ext cx="1798056" cy="276999"/>
              </a:xfrm>
              <a:prstGeom prst="rect">
                <a:avLst/>
              </a:prstGeom>
              <a:blipFill>
                <a:blip r:embed="rId3"/>
                <a:stretch>
                  <a:fillRect b="-3043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EC5BA-0C69-5F4A-8524-C783E37A9A7C}"/>
                  </a:ext>
                </a:extLst>
              </p:cNvPr>
              <p:cNvSpPr txBox="1"/>
              <p:nvPr/>
            </p:nvSpPr>
            <p:spPr>
              <a:xfrm>
                <a:off x="3473261" y="5110401"/>
                <a:ext cx="2238946" cy="276999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9EC5BA-0C69-5F4A-8524-C783E37A9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261" y="5110401"/>
                <a:ext cx="2238946" cy="276999"/>
              </a:xfrm>
              <a:prstGeom prst="rect">
                <a:avLst/>
              </a:prstGeom>
              <a:blipFill>
                <a:blip r:embed="rId4"/>
                <a:stretch>
                  <a:fillRect b="-3043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465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06_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508635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8"/>
          <p:cNvSpPr>
            <a:spLocks noChangeShapeType="1"/>
          </p:cNvSpPr>
          <p:nvPr/>
        </p:nvSpPr>
        <p:spPr bwMode="auto">
          <a:xfrm flipV="1">
            <a:off x="3348038" y="25654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2151502" y="3390421"/>
            <a:ext cx="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52" name="Text Box 10"/>
              <p:cNvSpPr txBox="1">
                <a:spLocks noChangeArrowheads="1"/>
              </p:cNvSpPr>
              <p:nvPr/>
            </p:nvSpPr>
            <p:spPr bwMode="auto">
              <a:xfrm>
                <a:off x="6299994" y="4414674"/>
                <a:ext cx="25924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/>
                  <a:t>最大靜摩擦力：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175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99994" y="4414674"/>
                <a:ext cx="2592486" cy="369332"/>
              </a:xfrm>
              <a:prstGeom prst="rect">
                <a:avLst/>
              </a:prstGeom>
              <a:blipFill>
                <a:blip r:embed="rId3"/>
                <a:stretch>
                  <a:fillRect l="-1463" t="-10345" b="-206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6309347" y="5098886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 dirty="0"/>
              <a:t>不滑動條件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2D4C190-3F83-EA45-834E-FA8CB814300B}"/>
                  </a:ext>
                </a:extLst>
              </p:cNvPr>
              <p:cNvSpPr txBox="1"/>
              <p:nvPr/>
            </p:nvSpPr>
            <p:spPr>
              <a:xfrm>
                <a:off x="734203" y="815329"/>
                <a:ext cx="7891167" cy="40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施力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kumimoji="1" lang="zh-TW" altLang="en-US" dirty="0"/>
                  <a:t>使方塊組向右移動，在何條件下，左方的方塊會維持不向下滑動？</a:t>
                </a: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02D4C190-3F83-EA45-834E-FA8CB8143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03" y="815329"/>
                <a:ext cx="7891167" cy="402931"/>
              </a:xfrm>
              <a:prstGeom prst="rect">
                <a:avLst/>
              </a:prstGeom>
              <a:blipFill>
                <a:blip r:embed="rId4"/>
                <a:stretch>
                  <a:fillRect l="-643" t="-9091" b="-212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箭頭接點 3">
            <a:extLst>
              <a:ext uri="{FF2B5EF4-FFF2-40B4-BE49-F238E27FC236}">
                <a16:creationId xmlns:a16="http://schemas.microsoft.com/office/drawing/2014/main" id="{0369FDCB-96C9-234D-98BC-0BD03230A99E}"/>
              </a:ext>
            </a:extLst>
          </p:cNvPr>
          <p:cNvCxnSpPr/>
          <p:nvPr/>
        </p:nvCxnSpPr>
        <p:spPr>
          <a:xfrm>
            <a:off x="3298825" y="3284538"/>
            <a:ext cx="553095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FEFE8FC1-7747-024E-A456-ED761DDAE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1245" y="3082091"/>
                <a:ext cx="5032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𝑁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FEFE8FC1-7747-024E-A456-ED761DDAE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1245" y="3082091"/>
                <a:ext cx="50323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00AD069-3A6C-8A40-9E24-D46577B49D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7906" y="3493886"/>
                <a:ext cx="5032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𝑚𝑔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500AD069-3A6C-8A40-9E24-D46577B4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7906" y="3493886"/>
                <a:ext cx="503238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4FBE87F-5246-874A-BCD3-5D415EADF6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9088" y="2858406"/>
                <a:ext cx="5032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74FBE87F-5246-874A-BCD3-5D415EADF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9088" y="2858406"/>
                <a:ext cx="50323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9">
            <a:extLst>
              <a:ext uri="{FF2B5EF4-FFF2-40B4-BE49-F238E27FC236}">
                <a16:creationId xmlns:a16="http://schemas.microsoft.com/office/drawing/2014/main" id="{EC324E29-C853-1A47-BA69-A38F4CC730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1502" y="2736626"/>
            <a:ext cx="0" cy="61289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405AB4-65F1-5D48-8481-2D179A58E15C}"/>
              </a:ext>
            </a:extLst>
          </p:cNvPr>
          <p:cNvSpPr/>
          <p:nvPr/>
        </p:nvSpPr>
        <p:spPr>
          <a:xfrm>
            <a:off x="5922168" y="321881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左方的方塊會維持不向下滑動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AB56843-4EE7-3D49-BFE3-7FDB0A851ECC}"/>
                  </a:ext>
                </a:extLst>
              </p:cNvPr>
              <p:cNvSpPr txBox="1"/>
              <p:nvPr/>
            </p:nvSpPr>
            <p:spPr>
              <a:xfrm>
                <a:off x="6365292" y="1654534"/>
                <a:ext cx="1175835" cy="5231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9AB56843-4EE7-3D49-BFE3-7FDB0A851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292" y="1654534"/>
                <a:ext cx="1175835" cy="523157"/>
              </a:xfrm>
              <a:prstGeom prst="rect">
                <a:avLst/>
              </a:prstGeom>
              <a:blipFill>
                <a:blip r:embed="rId8"/>
                <a:stretch>
                  <a:fillRect l="-1064" r="-1064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952DBC78-862B-E94B-81E4-B775C01CDC2C}"/>
                  </a:ext>
                </a:extLst>
              </p:cNvPr>
              <p:cNvSpPr txBox="1"/>
              <p:nvPr/>
            </p:nvSpPr>
            <p:spPr>
              <a:xfrm>
                <a:off x="6364962" y="2387241"/>
                <a:ext cx="1848326" cy="5231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𝑀𝑎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952DBC78-862B-E94B-81E4-B775C01CD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62" y="2387241"/>
                <a:ext cx="1848326" cy="523157"/>
              </a:xfrm>
              <a:prstGeom prst="rect">
                <a:avLst/>
              </a:prstGeom>
              <a:blipFill>
                <a:blip r:embed="rId9"/>
                <a:stretch>
                  <a:fillRect l="-1361" r="-680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9809B92-83FE-BF4C-82DF-2C6FBF5D72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09347" y="3816743"/>
                <a:ext cx="114295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𝑚𝑔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49809B92-83FE-BF4C-82DF-2C6FBF5D7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9347" y="3816743"/>
                <a:ext cx="1142955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AF3013F-FB97-7B43-98FB-FA494796EC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41810" y="5098886"/>
                <a:ext cx="1142955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&lt;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9AF3013F-FB97-7B43-98FB-FA494796E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1810" y="5098886"/>
                <a:ext cx="1142955" cy="369332"/>
              </a:xfrm>
              <a:prstGeom prst="rect">
                <a:avLst/>
              </a:prstGeom>
              <a:blipFill>
                <a:blip r:embed="rId11"/>
                <a:stretch>
                  <a:fillRect b="-96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0175B6B-FD49-F148-B7C8-9D85E165AEB0}"/>
                  </a:ext>
                </a:extLst>
              </p:cNvPr>
              <p:cNvSpPr txBox="1"/>
              <p:nvPr/>
            </p:nvSpPr>
            <p:spPr>
              <a:xfrm>
                <a:off x="6364962" y="5780479"/>
                <a:ext cx="1640834" cy="52315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𝐹𝑀</m:t>
                          </m:r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C0175B6B-FD49-F148-B7C8-9D85E165A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62" y="5780479"/>
                <a:ext cx="1640834" cy="523157"/>
              </a:xfrm>
              <a:prstGeom prst="rect">
                <a:avLst/>
              </a:prstGeom>
              <a:blipFill>
                <a:blip r:embed="rId12"/>
                <a:stretch>
                  <a:fillRect l="-2308" b="-11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933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http://www.hk-phy.org/energy/power/nuclear_phy/images/r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1" y="2055710"/>
            <a:ext cx="2661791" cy="159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笑臉 3"/>
          <p:cNvSpPr/>
          <p:nvPr/>
        </p:nvSpPr>
        <p:spPr>
          <a:xfrm>
            <a:off x="2355850" y="5096120"/>
            <a:ext cx="500062" cy="50006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 rot="20166475">
            <a:off x="3067050" y="4804020"/>
            <a:ext cx="1071562" cy="21431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 rot="1319998">
            <a:off x="3079750" y="5588245"/>
            <a:ext cx="1071562" cy="21431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6" name="文字方塊 6"/>
              <p:cNvSpPr txBox="1">
                <a:spLocks noChangeArrowheads="1"/>
              </p:cNvSpPr>
              <p:nvPr/>
            </p:nvSpPr>
            <p:spPr bwMode="auto">
              <a:xfrm>
                <a:off x="3141662" y="4524620"/>
                <a:ext cx="50006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71686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1662" y="4524620"/>
                <a:ext cx="5000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笑臉 7"/>
          <p:cNvSpPr/>
          <p:nvPr/>
        </p:nvSpPr>
        <p:spPr>
          <a:xfrm>
            <a:off x="4356100" y="5739057"/>
            <a:ext cx="500062" cy="500063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8" name="文字方塊 8"/>
              <p:cNvSpPr txBox="1">
                <a:spLocks noChangeArrowheads="1"/>
              </p:cNvSpPr>
              <p:nvPr/>
            </p:nvSpPr>
            <p:spPr bwMode="auto">
              <a:xfrm>
                <a:off x="3141662" y="5881932"/>
                <a:ext cx="7143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dirty="0" smtClean="0">
                          <a:latin typeface="Cambria Math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l-GR" altLang="zh-TW" sz="1800" i="1" dirty="0" smtClean="0">
                          <a:latin typeface="Cambria Math"/>
                          <a:ea typeface="Cambria Math"/>
                        </a:rPr>
                        <m:t>Γ</m:t>
                      </m:r>
                    </m:oMath>
                  </m:oMathPara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71688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1662" y="5881932"/>
                <a:ext cx="7143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689" name="文字方塊 9"/>
              <p:cNvSpPr txBox="1">
                <a:spLocks noChangeArrowheads="1"/>
              </p:cNvSpPr>
              <p:nvPr/>
            </p:nvSpPr>
            <p:spPr bwMode="auto">
              <a:xfrm>
                <a:off x="5147866" y="5024158"/>
                <a:ext cx="34563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/>
                  <a:t>每單位時間衰變發生的機率為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endParaRPr lang="zh-TW" altLang="en-US" sz="1800" i="1" dirty="0"/>
              </a:p>
            </p:txBody>
          </p:sp>
        </mc:Choice>
        <mc:Fallback xmlns="">
          <p:sp>
            <p:nvSpPr>
              <p:cNvPr id="71689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7866" y="5024158"/>
                <a:ext cx="3456384" cy="369332"/>
              </a:xfrm>
              <a:prstGeom prst="rect">
                <a:avLst/>
              </a:prstGeom>
              <a:blipFill>
                <a:blip r:embed="rId5"/>
                <a:stretch>
                  <a:fillRect l="-1465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90" name="矩形 10"/>
          <p:cNvSpPr>
            <a:spLocks noChangeArrowheads="1"/>
          </p:cNvSpPr>
          <p:nvPr/>
        </p:nvSpPr>
        <p:spPr bwMode="auto">
          <a:xfrm>
            <a:off x="1187450" y="1127219"/>
            <a:ext cx="784904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我們無法預測單一一顆原子核何時及是否衰變，只能預測它衰變的機率。</a:t>
            </a:r>
          </a:p>
        </p:txBody>
      </p:sp>
      <p:sp>
        <p:nvSpPr>
          <p:cNvPr id="71691" name="文字方塊 1"/>
          <p:cNvSpPr txBox="1">
            <a:spLocks noChangeArrowheads="1"/>
          </p:cNvSpPr>
          <p:nvPr/>
        </p:nvSpPr>
        <p:spPr bwMode="auto">
          <a:xfrm>
            <a:off x="1187450" y="695419"/>
            <a:ext cx="6048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原子核的衰變是一個微觀的量子現象。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10" y="2015383"/>
            <a:ext cx="3078478" cy="165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0"/>
          <p:cNvSpPr>
            <a:spLocks noChangeArrowheads="1"/>
          </p:cNvSpPr>
          <p:nvPr/>
        </p:nvSpPr>
        <p:spPr bwMode="auto">
          <a:xfrm>
            <a:off x="1187450" y="1556792"/>
            <a:ext cx="7416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注意即使完全相同的原子核，它的命運，何時及是否衰變，都不相同。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6AEF7F4-0F99-CF4D-E9FF-AD1B1E4FA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7" r="77659"/>
          <a:stretch/>
        </p:blipFill>
        <p:spPr bwMode="auto">
          <a:xfrm>
            <a:off x="2003886" y="4567533"/>
            <a:ext cx="847725" cy="154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8C7D8E7-C89F-0CED-C63F-1C34C1198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9" r="35819" b="38242"/>
          <a:stretch/>
        </p:blipFill>
        <p:spPr bwMode="auto">
          <a:xfrm>
            <a:off x="4160700" y="3705230"/>
            <a:ext cx="864096" cy="125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121A590-0476-D15A-2B48-03E043699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7" r="77659" b="7485"/>
          <a:stretch/>
        </p:blipFill>
        <p:spPr bwMode="auto">
          <a:xfrm>
            <a:off x="4164476" y="5395340"/>
            <a:ext cx="847725" cy="139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73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圖片 1" descr="dec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9094" b="5412"/>
          <a:stretch>
            <a:fillRect/>
          </a:stretch>
        </p:blipFill>
        <p:spPr bwMode="auto">
          <a:xfrm>
            <a:off x="1884109" y="846725"/>
            <a:ext cx="548005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文字方塊 2"/>
          <p:cNvSpPr txBox="1">
            <a:spLocks noChangeArrowheads="1"/>
          </p:cNvSpPr>
          <p:nvPr/>
        </p:nvSpPr>
        <p:spPr bwMode="auto">
          <a:xfrm>
            <a:off x="2963608" y="918162"/>
            <a:ext cx="56408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如果是觀測一大群原子核：等於重複實驗很多次。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9" name="文字方塊 5"/>
              <p:cNvSpPr txBox="1">
                <a:spLocks noChangeArrowheads="1"/>
              </p:cNvSpPr>
              <p:nvPr/>
            </p:nvSpPr>
            <p:spPr bwMode="auto">
              <a:xfrm>
                <a:off x="3120761" y="5448550"/>
                <a:ext cx="5760640" cy="491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/>
                  <a:t>每衰變一次，數目就減</a:t>
                </a:r>
                <a:r>
                  <a:rPr lang="en-US" altLang="zh-TW" sz="1800" dirty="0"/>
                  <a:t>1</a:t>
                </a:r>
                <a:r>
                  <a:rPr lang="zh-TW" altLang="en-US" sz="1800" dirty="0"/>
                  <a:t>。</a:t>
                </a:r>
                <a:r>
                  <a:rPr lang="el-GR" altLang="zh-TW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b="0" i="0" smtClean="0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altLang="zh-TW" sz="1800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zh-TW" altLang="en-US" sz="1800" i="1" dirty="0"/>
                  <a:t> </a:t>
                </a:r>
                <a:r>
                  <a:rPr lang="zh-TW" altLang="en-US" sz="1800" dirty="0"/>
                  <a:t>等於數目變化率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>
                            <a:latin typeface="Cambria Math"/>
                          </a:rPr>
                          <m:t>𝑑𝑁</m:t>
                        </m:r>
                      </m:num>
                      <m:den>
                        <m:r>
                          <a:rPr lang="en-US" altLang="zh-TW" sz="1800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72709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0761" y="5448550"/>
                <a:ext cx="5760640" cy="491288"/>
              </a:xfrm>
              <a:prstGeom prst="rect">
                <a:avLst/>
              </a:prstGeom>
              <a:blipFill>
                <a:blip r:embed="rId3"/>
                <a:stretch>
                  <a:fillRect l="-879" b="-51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710" name="文字方塊 6"/>
              <p:cNvSpPr txBox="1">
                <a:spLocks noChangeArrowheads="1"/>
              </p:cNvSpPr>
              <p:nvPr/>
            </p:nvSpPr>
            <p:spPr bwMode="auto">
              <a:xfrm>
                <a:off x="3149347" y="4756780"/>
                <a:ext cx="421481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假設</a:t>
                </a:r>
                <a:r>
                  <a:rPr lang="zh-TW" altLang="en-US" sz="1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zh-TW" altLang="en-US" sz="1800" i="1" dirty="0"/>
                  <a:t> </a:t>
                </a:r>
                <a:r>
                  <a:rPr lang="zh-TW" altLang="en-US" sz="1800" dirty="0"/>
                  <a:t>是一個原子核每秒衰變的機率。</a:t>
                </a:r>
              </a:p>
            </p:txBody>
          </p:sp>
        </mc:Choice>
        <mc:Fallback xmlns="">
          <p:sp>
            <p:nvSpPr>
              <p:cNvPr id="72710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9347" y="4756780"/>
                <a:ext cx="4214812" cy="369887"/>
              </a:xfrm>
              <a:prstGeom prst="rect">
                <a:avLst/>
              </a:prstGeom>
              <a:blipFill>
                <a:blip r:embed="rId4"/>
                <a:stretch>
                  <a:fillRect l="-150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12" name="文字方塊 8"/>
          <p:cNvSpPr txBox="1">
            <a:spLocks noChangeArrowheads="1"/>
          </p:cNvSpPr>
          <p:nvPr/>
        </p:nvSpPr>
        <p:spPr bwMode="auto">
          <a:xfrm>
            <a:off x="2963609" y="343487"/>
            <a:ext cx="4032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/>
              <a:t>對單一的原子核雖然無法預測，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13" name="文字方塊 9"/>
              <p:cNvSpPr txBox="1">
                <a:spLocks noChangeArrowheads="1"/>
              </p:cNvSpPr>
              <p:nvPr/>
            </p:nvSpPr>
            <p:spPr bwMode="auto">
              <a:xfrm>
                <a:off x="2963608" y="1351550"/>
                <a:ext cx="555079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機率使我們可以預測原子核的數量</a:t>
                </a:r>
                <a14:m>
                  <m:oMath xmlns:m="http://schemas.openxmlformats.org/officeDocument/2006/math">
                    <m:r>
                      <a:rPr lang="en-US" altLang="zh-TW" sz="1800" i="1" dirty="0">
                        <a:latin typeface="Cambria Math"/>
                      </a:rPr>
                      <m:t>𝑁</m:t>
                    </m:r>
                    <m:r>
                      <a:rPr lang="en-US" altLang="zh-TW" sz="1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zh-TW" altLang="en-US" sz="1800" dirty="0"/>
                  <a:t>。</a:t>
                </a:r>
              </a:p>
            </p:txBody>
          </p:sp>
        </mc:Choice>
        <mc:Fallback xmlns="">
          <p:sp>
            <p:nvSpPr>
              <p:cNvPr id="72713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3608" y="1351550"/>
                <a:ext cx="5550799" cy="369332"/>
              </a:xfrm>
              <a:prstGeom prst="rect">
                <a:avLst/>
              </a:prstGeom>
              <a:blipFill>
                <a:blip r:embed="rId5"/>
                <a:stretch>
                  <a:fillRect l="-91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715" name="文字方塊 6"/>
              <p:cNvSpPr txBox="1">
                <a:spLocks noChangeArrowheads="1"/>
              </p:cNvSpPr>
              <p:nvPr/>
            </p:nvSpPr>
            <p:spPr bwMode="auto">
              <a:xfrm>
                <a:off x="3151293" y="5126667"/>
                <a:ext cx="54531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altLang="zh-TW" sz="1800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zh-TW" altLang="en-US" sz="1800" i="1" dirty="0"/>
                  <a:t> </a:t>
                </a:r>
                <a:r>
                  <a:rPr lang="zh-TW" altLang="en-US" sz="1800" dirty="0"/>
                  <a:t>即是一群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𝑁</m:t>
                    </m:r>
                  </m:oMath>
                </a14:m>
                <a:r>
                  <a:rPr lang="zh-TW" altLang="en-US" sz="1800" dirty="0"/>
                  <a:t>個原子核，每秒衰變發生的次數。</a:t>
                </a:r>
              </a:p>
            </p:txBody>
          </p:sp>
        </mc:Choice>
        <mc:Fallback xmlns="">
          <p:sp>
            <p:nvSpPr>
              <p:cNvPr id="72715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1293" y="5126667"/>
                <a:ext cx="5453154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3756292" y="4439401"/>
            <a:ext cx="122344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884109" y="2654030"/>
            <a:ext cx="360015" cy="100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6348580" y="4159192"/>
                <a:ext cx="144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8580" y="4159192"/>
                <a:ext cx="144016" cy="369332"/>
              </a:xfrm>
              <a:prstGeom prst="rect">
                <a:avLst/>
              </a:prstGeom>
              <a:blipFill>
                <a:blip r:embed="rId7"/>
                <a:stretch>
                  <a:fillRect r="-5384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1956092" y="1926944"/>
                <a:ext cx="24924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6092" y="1926944"/>
                <a:ext cx="249241" cy="369332"/>
              </a:xfrm>
              <a:prstGeom prst="rect">
                <a:avLst/>
              </a:prstGeom>
              <a:blipFill>
                <a:blip r:embed="rId8"/>
                <a:stretch>
                  <a:fillRect r="-3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1459597" y="4973020"/>
                <a:ext cx="1335687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9597" y="4973020"/>
                <a:ext cx="1335687" cy="618246"/>
              </a:xfrm>
              <a:prstGeom prst="rect">
                <a:avLst/>
              </a:prstGeom>
              <a:blipFill>
                <a:blip r:embed="rId9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134119" y="5929701"/>
            <a:ext cx="738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這是一個微分方程式！等式在任何時間都成立，因此是一個函數方程式。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7">
                <a:extLst>
                  <a:ext uri="{FF2B5EF4-FFF2-40B4-BE49-F238E27FC236}">
                    <a16:creationId xmlns:a16="http://schemas.microsoft.com/office/drawing/2014/main" id="{F1C617FF-F6EF-CB4C-A42F-3FC74E612260}"/>
                  </a:ext>
                </a:extLst>
              </p:cNvPr>
              <p:cNvSpPr txBox="1"/>
              <p:nvPr/>
            </p:nvSpPr>
            <p:spPr bwMode="auto">
              <a:xfrm>
                <a:off x="1183119" y="4963913"/>
                <a:ext cx="1943353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zh-TW" alt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7">
                <a:extLst>
                  <a:ext uri="{FF2B5EF4-FFF2-40B4-BE49-F238E27FC236}">
                    <a16:creationId xmlns:a16="http://schemas.microsoft.com/office/drawing/2014/main" id="{F1C617FF-F6EF-CB4C-A42F-3FC74E612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3119" y="4963913"/>
                <a:ext cx="1943353" cy="618246"/>
              </a:xfrm>
              <a:prstGeom prst="rect">
                <a:avLst/>
              </a:prstGeom>
              <a:blipFill>
                <a:blip r:embed="rId10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9652BC9-C1A5-0F40-8F85-0B0F59243673}"/>
              </a:ext>
            </a:extLst>
          </p:cNvPr>
          <p:cNvSpPr txBox="1"/>
          <p:nvPr/>
        </p:nvSpPr>
        <p:spPr>
          <a:xfrm>
            <a:off x="2933323" y="53328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5">
                <a:extLst>
                  <a:ext uri="{FF2B5EF4-FFF2-40B4-BE49-F238E27FC236}">
                    <a16:creationId xmlns:a16="http://schemas.microsoft.com/office/drawing/2014/main" id="{8C76998D-5684-7247-8581-30FC4139DE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8414" y="6357658"/>
                <a:ext cx="538256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zh-TW" altLang="en-US" sz="1800" dirty="0"/>
                  <a:t>的一次微分這個函數，與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1800" dirty="0"/>
                  <a:t>函數成正比。</a:t>
                </a:r>
              </a:p>
            </p:txBody>
          </p:sp>
        </mc:Choice>
        <mc:Fallback xmlns="">
          <p:sp>
            <p:nvSpPr>
              <p:cNvPr id="17" name="文字方塊 5">
                <a:extLst>
                  <a:ext uri="{FF2B5EF4-FFF2-40B4-BE49-F238E27FC236}">
                    <a16:creationId xmlns:a16="http://schemas.microsoft.com/office/drawing/2014/main" id="{8C76998D-5684-7247-8581-30FC4139D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8414" y="6357658"/>
                <a:ext cx="5382568" cy="369332"/>
              </a:xfrm>
              <a:prstGeom prst="rect">
                <a:avLst/>
              </a:prstGeom>
              <a:blipFill>
                <a:blip r:embed="rId11"/>
                <a:stretch>
                  <a:fillRect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2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18" grpId="0" animBg="1"/>
      <p:bldP spid="4" grpId="0"/>
      <p:bldP spid="15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圖片 1" descr="dec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9094" b="5412"/>
          <a:stretch>
            <a:fillRect/>
          </a:stretch>
        </p:blipFill>
        <p:spPr bwMode="auto">
          <a:xfrm>
            <a:off x="1153282" y="278883"/>
            <a:ext cx="548005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文字方塊 5"/>
          <p:cNvSpPr txBox="1">
            <a:spLocks noChangeArrowheads="1"/>
          </p:cNvSpPr>
          <p:nvPr/>
        </p:nvSpPr>
        <p:spPr bwMode="auto">
          <a:xfrm>
            <a:off x="4983024" y="4499583"/>
            <a:ext cx="3384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數量隨時間增加以指數遞減。</a:t>
            </a:r>
          </a:p>
        </p:txBody>
      </p:sp>
      <p:sp>
        <p:nvSpPr>
          <p:cNvPr id="2" name="矩形 1"/>
          <p:cNvSpPr/>
          <p:nvPr/>
        </p:nvSpPr>
        <p:spPr>
          <a:xfrm>
            <a:off x="3025465" y="3871559"/>
            <a:ext cx="122344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153282" y="2086188"/>
            <a:ext cx="360015" cy="100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 bwMode="auto">
              <a:xfrm>
                <a:off x="5617753" y="3591350"/>
                <a:ext cx="144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7753" y="3591350"/>
                <a:ext cx="14401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4348" r="-695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 bwMode="auto">
              <a:xfrm>
                <a:off x="1225265" y="1359102"/>
                <a:ext cx="24924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5265" y="1359102"/>
                <a:ext cx="249241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365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 bwMode="auto">
              <a:xfrm>
                <a:off x="3881012" y="4227295"/>
                <a:ext cx="1159292" cy="3742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012" y="4227295"/>
                <a:ext cx="1159292" cy="3742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 bwMode="auto">
              <a:xfrm>
                <a:off x="2357621" y="4221088"/>
                <a:ext cx="1335687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7621" y="4221088"/>
                <a:ext cx="1335687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9"/>
              <p:cNvSpPr txBox="1">
                <a:spLocks noChangeArrowheads="1"/>
              </p:cNvSpPr>
              <p:nvPr/>
            </p:nvSpPr>
            <p:spPr bwMode="auto">
              <a:xfrm>
                <a:off x="1225265" y="4920032"/>
                <a:ext cx="5643562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/>
                  <a:t>但我可以在這個解的前面乘上任一個常數</a:t>
                </a:r>
                <a14:m>
                  <m:oMath xmlns:m="http://schemas.openxmlformats.org/officeDocument/2006/math">
                    <m:r>
                      <a:rPr lang="en-US" altLang="zh-TW" sz="1800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zh-TW" altLang="en-US" sz="1800" dirty="0"/>
                  <a:t>，解仍成立</a:t>
                </a:r>
              </a:p>
            </p:txBody>
          </p:sp>
        </mc:Choice>
        <mc:Fallback xmlns="">
          <p:sp>
            <p:nvSpPr>
              <p:cNvPr id="15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5265" y="4920032"/>
                <a:ext cx="5643562" cy="369888"/>
              </a:xfrm>
              <a:prstGeom prst="rect">
                <a:avLst/>
              </a:prstGeom>
              <a:blipFill rotWithShape="1">
                <a:blip r:embed="rId7"/>
                <a:stretch>
                  <a:fillRect l="-972" t="-6557" r="-108" b="-262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 bwMode="auto">
              <a:xfrm>
                <a:off x="7020272" y="4910563"/>
                <a:ext cx="1307281" cy="3742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0272" y="4910563"/>
                <a:ext cx="1307281" cy="3742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 bwMode="auto">
              <a:xfrm>
                <a:off x="2379041" y="5373216"/>
                <a:ext cx="4579587" cy="65389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𝑑𝐶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𝐶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altLang="zh-TW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𝐶</m:t>
                      </m:r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/>
                          <a:ea typeface="Cambria Math"/>
                        </a:rPr>
                        <m:t>Γ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altLang="zh-TW" i="1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9041" y="5373216"/>
                <a:ext cx="4579587" cy="6538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"/>
              <p:cNvSpPr txBox="1">
                <a:spLocks noChangeArrowheads="1"/>
              </p:cNvSpPr>
              <p:nvPr/>
            </p:nvSpPr>
            <p:spPr bwMode="auto">
              <a:xfrm>
                <a:off x="1228713" y="6165304"/>
                <a:ext cx="56401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/>
                  <a:t>注意常數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TW" altLang="en-US" sz="1800" dirty="0"/>
                  <a:t>可以是任意數，我們似乎得到了無限多組解。</a:t>
                </a:r>
              </a:p>
            </p:txBody>
          </p:sp>
        </mc:Choice>
        <mc:Fallback xmlns="">
          <p:sp>
            <p:nvSpPr>
              <p:cNvPr id="22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8713" y="6165304"/>
                <a:ext cx="5640113" cy="369332"/>
              </a:xfrm>
              <a:prstGeom prst="rect">
                <a:avLst/>
              </a:prstGeom>
              <a:blipFill>
                <a:blip r:embed="rId10"/>
                <a:stretch>
                  <a:fillRect l="-899" t="-3226" r="-4944" b="-193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3">
            <a:extLst>
              <a:ext uri="{FF2B5EF4-FFF2-40B4-BE49-F238E27FC236}">
                <a16:creationId xmlns:a16="http://schemas.microsoft.com/office/drawing/2014/main" id="{7934B474-0F63-B046-AF25-B57CDB3C9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748" y="4122658"/>
            <a:ext cx="3857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/>
              <a:t>指數函數的微分與自己成正比！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7">
                <a:extLst>
                  <a:ext uri="{FF2B5EF4-FFF2-40B4-BE49-F238E27FC236}">
                    <a16:creationId xmlns:a16="http://schemas.microsoft.com/office/drawing/2014/main" id="{70113DE6-4437-D14B-AA9F-05E7B9A70B8F}"/>
                  </a:ext>
                </a:extLst>
              </p:cNvPr>
              <p:cNvSpPr txBox="1"/>
              <p:nvPr/>
            </p:nvSpPr>
            <p:spPr bwMode="auto">
              <a:xfrm>
                <a:off x="6842111" y="3439633"/>
                <a:ext cx="1663404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𝑑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p>
                        <m:sSupPr>
                          <m:ctrlPr>
                            <a:rPr lang="zh-TW" altLang="en-US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𝑏𝑥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zh-TW" altLang="en-US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𝑏𝑥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7">
                <a:extLst>
                  <a:ext uri="{FF2B5EF4-FFF2-40B4-BE49-F238E27FC236}">
                    <a16:creationId xmlns:a16="http://schemas.microsoft.com/office/drawing/2014/main" id="{70113DE6-4437-D14B-AA9F-05E7B9A70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11" y="3439633"/>
                <a:ext cx="1663404" cy="618246"/>
              </a:xfrm>
              <a:prstGeom prst="rect">
                <a:avLst/>
              </a:prstGeom>
              <a:blipFill>
                <a:blip r:embed="rId11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5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dec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9094" b="5412"/>
          <a:stretch>
            <a:fillRect/>
          </a:stretch>
        </p:blipFill>
        <p:spPr bwMode="auto">
          <a:xfrm>
            <a:off x="1097658" y="121679"/>
            <a:ext cx="548005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969841" y="3714355"/>
            <a:ext cx="122344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97658" y="1928984"/>
            <a:ext cx="360015" cy="1001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 bwMode="auto">
              <a:xfrm>
                <a:off x="5562129" y="3434146"/>
                <a:ext cx="1440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129" y="3434146"/>
                <a:ext cx="144016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6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 bwMode="auto">
              <a:xfrm>
                <a:off x="1169641" y="1201898"/>
                <a:ext cx="24924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9641" y="1201898"/>
                <a:ext cx="249241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3658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1272217" y="4022709"/>
                <a:ext cx="1335687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altLang="zh-TW" sz="1800" b="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2217" y="4022709"/>
                <a:ext cx="1335687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 bwMode="auto">
              <a:xfrm>
                <a:off x="1266750" y="4833032"/>
                <a:ext cx="1307281" cy="3742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6750" y="4833032"/>
                <a:ext cx="1307281" cy="3742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07904" y="4845870"/>
                <a:ext cx="64285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但有了常數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zh-TW" altLang="en-US" dirty="0"/>
                  <a:t>我們才能引入起始數目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/>
                  <a:t>，否則起始數量只能是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dirty="0"/>
                  <a:t>。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04" y="4845870"/>
                <a:ext cx="6428592" cy="369332"/>
              </a:xfrm>
              <a:prstGeom prst="rect">
                <a:avLst/>
              </a:prstGeom>
              <a:blipFill>
                <a:blip r:embed="rId8"/>
                <a:stretch>
                  <a:fillRect l="-591" t="-6667" r="-4134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66750" y="5339195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/>
                  <a:t>事實上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750" y="5339195"/>
                <a:ext cx="4752528" cy="369332"/>
              </a:xfrm>
              <a:prstGeom prst="rect">
                <a:avLst/>
              </a:prstGeom>
              <a:blipFill>
                <a:blip r:embed="rId9"/>
                <a:stretch>
                  <a:fillRect l="-1067" t="-6897" b="-241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4323820" y="5347095"/>
                <a:ext cx="1415772" cy="3742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23820" y="5347095"/>
                <a:ext cx="1415772" cy="3742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237703" y="5807824"/>
                <a:ext cx="60696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如果沒有引入起始的條件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，微分方程式有無限多個解。</a:t>
                </a: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703" y="5807824"/>
                <a:ext cx="6069645" cy="369332"/>
              </a:xfrm>
              <a:prstGeom prst="rect">
                <a:avLst/>
              </a:prstGeom>
              <a:blipFill>
                <a:blip r:embed="rId11"/>
                <a:stretch>
                  <a:fillRect l="-626" t="-3333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1226465" y="6263615"/>
            <a:ext cx="606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引入適當的起始條件，微分方程式</a:t>
            </a:r>
            <a:r>
              <a:rPr lang="zh-CN" altLang="en-US" dirty="0">
                <a:solidFill>
                  <a:srgbClr val="FF0000"/>
                </a:solidFill>
              </a:rPr>
              <a:t>就</a:t>
            </a:r>
            <a:r>
              <a:rPr lang="zh-TW" altLang="en-US" dirty="0">
                <a:solidFill>
                  <a:srgbClr val="FF0000"/>
                </a:solidFill>
              </a:rPr>
              <a:t>只有唯一解。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DC5C202-A61D-F649-B1B2-E3C38C35CA97}"/>
              </a:ext>
            </a:extLst>
          </p:cNvPr>
          <p:cNvSpPr txBox="1"/>
          <p:nvPr/>
        </p:nvSpPr>
        <p:spPr>
          <a:xfrm>
            <a:off x="2607904" y="4034668"/>
            <a:ext cx="5099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/>
              <a:t>微分方程式只規定變化率與數量正比，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E846BAC-73DF-244D-99A8-055382FFEF5B}"/>
                  </a:ext>
                </a:extLst>
              </p:cNvPr>
              <p:cNvSpPr/>
              <p:nvPr/>
            </p:nvSpPr>
            <p:spPr>
              <a:xfrm>
                <a:off x="2607904" y="4342412"/>
                <a:ext cx="66420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/>
                  <a:t>此規定的漏洞是無法禁止等比例增減，也就是將數量乘常數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𝐶</m:t>
                    </m:r>
                  </m:oMath>
                </a14:m>
                <a:r>
                  <a:rPr lang="zh-TW" altLang="en-US" dirty="0"/>
                  <a:t>！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E846BAC-73DF-244D-99A8-055382FFE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904" y="4342412"/>
                <a:ext cx="6642075" cy="369332"/>
              </a:xfrm>
              <a:prstGeom prst="rect">
                <a:avLst/>
              </a:prstGeom>
              <a:blipFill>
                <a:blip r:embed="rId12"/>
                <a:stretch>
                  <a:fillRect l="-573" t="-6667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89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4813"/>
            <a:ext cx="72294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71532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040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pic>
        <p:nvPicPr>
          <p:cNvPr id="70665" name="Picture 8" descr="C:\Users\Chia-Hung Chang\Downloads\Data\Serway\VII\Media\Images\chapter44\4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>
            <a:fillRect/>
          </a:stretch>
        </p:blipFill>
        <p:spPr bwMode="auto">
          <a:xfrm>
            <a:off x="5582234" y="2479633"/>
            <a:ext cx="263207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9" name="文字方塊 13"/>
          <p:cNvSpPr txBox="1">
            <a:spLocks noChangeArrowheads="1"/>
          </p:cNvSpPr>
          <p:nvPr/>
        </p:nvSpPr>
        <p:spPr bwMode="auto">
          <a:xfrm>
            <a:off x="6725234" y="4337008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/>
              <a:t>指數遞減</a:t>
            </a:r>
          </a:p>
        </p:txBody>
      </p:sp>
      <p:sp>
        <p:nvSpPr>
          <p:cNvPr id="70670" name="文字方塊 10"/>
          <p:cNvSpPr txBox="1">
            <a:spLocks noChangeArrowheads="1"/>
          </p:cNvSpPr>
          <p:nvPr/>
        </p:nvSpPr>
        <p:spPr bwMode="auto">
          <a:xfrm>
            <a:off x="1142569" y="3888905"/>
            <a:ext cx="4968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指數遞減函數，減少一半的時間永遠相同。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 bwMode="auto">
              <a:xfrm>
                <a:off x="1214577" y="4392961"/>
                <a:ext cx="3672408" cy="700705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b="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sSub>
                                <m:sSubPr>
                                  <m:ctrlPr>
                                    <a:rPr lang="en-US" altLang="zh-TW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altLang="zh-TW" sz="1800" i="1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sz="1800" i="1" smtClean="0"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4577" y="4392961"/>
                <a:ext cx="3672408" cy="7007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235443" y="5545089"/>
                <a:ext cx="2416234" cy="6597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den>
                      </m:f>
                      <m:func>
                        <m:func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1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≡</m:t>
                      </m:r>
                      <m:sSub>
                        <m:sSub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443" y="5545089"/>
                <a:ext cx="2416234" cy="659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 bwMode="auto">
          <a:xfrm>
            <a:off x="3950881" y="5674772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800" dirty="0"/>
              <a:t>半衰期</a:t>
            </a:r>
          </a:p>
        </p:txBody>
      </p:sp>
      <p:sp>
        <p:nvSpPr>
          <p:cNvPr id="12" name="文字方塊 10"/>
          <p:cNvSpPr txBox="1">
            <a:spLocks noChangeArrowheads="1"/>
          </p:cNvSpPr>
          <p:nvPr/>
        </p:nvSpPr>
        <p:spPr bwMode="auto">
          <a:xfrm>
            <a:off x="1142569" y="261967"/>
            <a:ext cx="49685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/>
              <a:t>指數遞減函數，比所有多項式遞減都快：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 bwMode="auto">
              <a:xfrm>
                <a:off x="1189746" y="783717"/>
                <a:ext cx="2086110" cy="625556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 i="0" smtClean="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746" y="783717"/>
                <a:ext cx="2086110" cy="62555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 bwMode="auto">
              <a:xfrm>
                <a:off x="3995936" y="801889"/>
                <a:ext cx="4012891" cy="847604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i="1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r>
                        <a:rPr lang="en-US" altLang="zh-TW" sz="1800" b="0" i="1" smtClean="0">
                          <a:latin typeface="Cambria Math"/>
                        </a:rPr>
                        <m:t>=1+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altLang="zh-TW" sz="1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altLang="zh-TW" sz="1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18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5936" y="801889"/>
                <a:ext cx="4012891" cy="8476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3">
                <a:extLst>
                  <a:ext uri="{FF2B5EF4-FFF2-40B4-BE49-F238E27FC236}">
                    <a16:creationId xmlns:a16="http://schemas.microsoft.com/office/drawing/2014/main" id="{7C5DAADF-77E6-B048-BF50-9D37948A620C}"/>
                  </a:ext>
                </a:extLst>
              </p:cNvPr>
              <p:cNvSpPr txBox="1"/>
              <p:nvPr/>
            </p:nvSpPr>
            <p:spPr bwMode="auto">
              <a:xfrm>
                <a:off x="1165596" y="2004819"/>
                <a:ext cx="2386679" cy="50539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</a:rPr>
                        <m:t>𝑁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n-US" altLang="zh-TW" sz="1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文字方塊 13">
                <a:extLst>
                  <a:ext uri="{FF2B5EF4-FFF2-40B4-BE49-F238E27FC236}">
                    <a16:creationId xmlns:a16="http://schemas.microsoft.com/office/drawing/2014/main" id="{7C5DAADF-77E6-B048-BF50-9D37948A6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5596" y="2004819"/>
                <a:ext cx="2386679" cy="50539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3">
                <a:extLst>
                  <a:ext uri="{FF2B5EF4-FFF2-40B4-BE49-F238E27FC236}">
                    <a16:creationId xmlns:a16="http://schemas.microsoft.com/office/drawing/2014/main" id="{3F6F76AC-47B0-2E4F-96D4-82DCBB23222D}"/>
                  </a:ext>
                </a:extLst>
              </p:cNvPr>
              <p:cNvSpPr txBox="1"/>
              <p:nvPr/>
            </p:nvSpPr>
            <p:spPr bwMode="auto">
              <a:xfrm>
                <a:off x="3852960" y="1962487"/>
                <a:ext cx="789127" cy="61093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3">
                <a:extLst>
                  <a:ext uri="{FF2B5EF4-FFF2-40B4-BE49-F238E27FC236}">
                    <a16:creationId xmlns:a16="http://schemas.microsoft.com/office/drawing/2014/main" id="{3F6F76AC-47B0-2E4F-96D4-82DCBB232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2960" y="1962487"/>
                <a:ext cx="789127" cy="610936"/>
              </a:xfrm>
              <a:prstGeom prst="rect">
                <a:avLst/>
              </a:prstGeom>
              <a:blipFill>
                <a:blip r:embed="rId1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0">
                <a:extLst>
                  <a:ext uri="{FF2B5EF4-FFF2-40B4-BE49-F238E27FC236}">
                    <a16:creationId xmlns:a16="http://schemas.microsoft.com/office/drawing/2014/main" id="{F85E689F-3890-6E4F-B6F8-8D0BB377BC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2569" y="2633879"/>
                <a:ext cx="49685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TW" altLang="en-US" sz="1800" dirty="0"/>
                  <a:t>稱平均壽命，數量變為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zh-TW" alt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zh-TW" altLang="en-US" sz="1800" dirty="0"/>
                  <a:t>的時間。</a:t>
                </a:r>
              </a:p>
            </p:txBody>
          </p:sp>
        </mc:Choice>
        <mc:Fallback xmlns="">
          <p:sp>
            <p:nvSpPr>
              <p:cNvPr id="17" name="文字方塊 10">
                <a:extLst>
                  <a:ext uri="{FF2B5EF4-FFF2-40B4-BE49-F238E27FC236}">
                    <a16:creationId xmlns:a16="http://schemas.microsoft.com/office/drawing/2014/main" id="{F85E689F-3890-6E4F-B6F8-8D0BB377B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2569" y="2633879"/>
                <a:ext cx="4968552" cy="369332"/>
              </a:xfrm>
              <a:prstGeom prst="rect">
                <a:avLst/>
              </a:prstGeom>
              <a:blipFill>
                <a:blip r:embed="rId14"/>
                <a:stretch>
                  <a:fillRect t="-110000" b="-16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49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0" grpId="0"/>
      <p:bldP spid="2" grpId="0" animBg="1"/>
      <p:bldP spid="3" grpId="0" animBg="1"/>
      <p:bldP spid="4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7"/>
          <p:cNvSpPr>
            <a:spLocks/>
          </p:cNvSpPr>
          <p:nvPr/>
        </p:nvSpPr>
        <p:spPr bwMode="auto">
          <a:xfrm>
            <a:off x="4716463" y="2565400"/>
            <a:ext cx="2952750" cy="815975"/>
          </a:xfrm>
          <a:custGeom>
            <a:avLst/>
            <a:gdLst>
              <a:gd name="T0" fmla="*/ 0 w 1860"/>
              <a:gd name="T1" fmla="*/ 2147483647 h 514"/>
              <a:gd name="T2" fmla="*/ 2147483647 w 1860"/>
              <a:gd name="T3" fmla="*/ 2147483647 h 514"/>
              <a:gd name="T4" fmla="*/ 2147483647 w 1860"/>
              <a:gd name="T5" fmla="*/ 2147483647 h 514"/>
              <a:gd name="T6" fmla="*/ 2147483647 w 1860"/>
              <a:gd name="T7" fmla="*/ 2147483647 h 514"/>
              <a:gd name="T8" fmla="*/ 2147483647 w 1860"/>
              <a:gd name="T9" fmla="*/ 0 h 5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0"/>
              <a:gd name="T16" fmla="*/ 0 h 514"/>
              <a:gd name="T17" fmla="*/ 1860 w 1860"/>
              <a:gd name="T18" fmla="*/ 514 h 5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0" h="514">
                <a:moveTo>
                  <a:pt x="0" y="226"/>
                </a:moveTo>
                <a:cubicBezTo>
                  <a:pt x="80" y="355"/>
                  <a:pt x="160" y="484"/>
                  <a:pt x="273" y="499"/>
                </a:cubicBezTo>
                <a:cubicBezTo>
                  <a:pt x="386" y="514"/>
                  <a:pt x="545" y="340"/>
                  <a:pt x="681" y="317"/>
                </a:cubicBezTo>
                <a:cubicBezTo>
                  <a:pt x="817" y="294"/>
                  <a:pt x="893" y="416"/>
                  <a:pt x="1089" y="363"/>
                </a:cubicBezTo>
                <a:cubicBezTo>
                  <a:pt x="1285" y="310"/>
                  <a:pt x="1572" y="155"/>
                  <a:pt x="18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67" name="Line 10"/>
          <p:cNvSpPr>
            <a:spLocks noChangeShapeType="1"/>
          </p:cNvSpPr>
          <p:nvPr/>
        </p:nvSpPr>
        <p:spPr bwMode="auto">
          <a:xfrm flipV="1">
            <a:off x="7524750" y="2565400"/>
            <a:ext cx="1428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68" name="Oval 11"/>
          <p:cNvSpPr>
            <a:spLocks noChangeArrowheads="1"/>
          </p:cNvSpPr>
          <p:nvPr/>
        </p:nvSpPr>
        <p:spPr bwMode="auto">
          <a:xfrm>
            <a:off x="4643438" y="27813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36870" name="文字方塊 10"/>
          <p:cNvSpPr txBox="1">
            <a:spLocks noChangeArrowheads="1"/>
          </p:cNvSpPr>
          <p:nvPr/>
        </p:nvSpPr>
        <p:spPr bwMode="auto">
          <a:xfrm>
            <a:off x="2123728" y="4724400"/>
            <a:ext cx="1871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/>
              <a:t>函數可唯一解出</a:t>
            </a:r>
          </a:p>
        </p:txBody>
      </p:sp>
      <p:sp>
        <p:nvSpPr>
          <p:cNvPr id="36871" name="Text Box 4"/>
          <p:cNvSpPr txBox="1">
            <a:spLocks noChangeArrowheads="1"/>
          </p:cNvSpPr>
          <p:nvPr/>
        </p:nvSpPr>
        <p:spPr bwMode="auto">
          <a:xfrm>
            <a:off x="1476375" y="1268760"/>
            <a:ext cx="6192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TW" altLang="en-US" sz="1800" dirty="0">
                <a:solidFill>
                  <a:srgbClr val="FF0000"/>
                </a:solidFill>
              </a:rPr>
              <a:t>牛頓定律加上力的描述給定運動方程式，再加上起使條件</a:t>
            </a:r>
            <a:r>
              <a:rPr lang="en-US" altLang="zh-TW" sz="1800" dirty="0">
                <a:solidFill>
                  <a:srgbClr val="FF0000"/>
                </a:solidFill>
              </a:rPr>
              <a:t>(</a:t>
            </a:r>
            <a:r>
              <a:rPr lang="zh-TW" altLang="en-US" sz="1800" dirty="0">
                <a:solidFill>
                  <a:srgbClr val="FF0000"/>
                </a:solidFill>
              </a:rPr>
              <a:t>起始位置與速度），便能決定此系統未來任一時間的狀態！</a:t>
            </a:r>
          </a:p>
        </p:txBody>
      </p:sp>
      <p:sp>
        <p:nvSpPr>
          <p:cNvPr id="36873" name="文字方塊 12"/>
          <p:cNvSpPr txBox="1">
            <a:spLocks noChangeArrowheads="1"/>
          </p:cNvSpPr>
          <p:nvPr/>
        </p:nvSpPr>
        <p:spPr bwMode="auto">
          <a:xfrm>
            <a:off x="1476375" y="3716338"/>
            <a:ext cx="1439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/>
              <a:t>起始條件</a:t>
            </a:r>
          </a:p>
        </p:txBody>
      </p:sp>
      <p:pic>
        <p:nvPicPr>
          <p:cNvPr id="36875" name="Picture 8" descr="C:\Users\Chia-Hung Chang\Downloads\Data\Knight\Media\Chapter4\Images\04_16Figure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b="14830"/>
          <a:stretch>
            <a:fillRect/>
          </a:stretch>
        </p:blipFill>
        <p:spPr bwMode="auto">
          <a:xfrm>
            <a:off x="4427984" y="3759200"/>
            <a:ext cx="33051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BE3C8985-3C6B-433C-9C80-F1DB3DE7A1C6}" type="slidenum">
              <a:rPr kumimoji="0" lang="zh-TW" altLang="en-US" sz="1400">
                <a:latin typeface="Tahoma" pitchFamily="34" charset="0"/>
              </a:rPr>
              <a:pPr/>
              <a:t>21</a:t>
            </a:fld>
            <a:endParaRPr kumimoji="0" lang="en-US" altLang="zh-TW" sz="1400"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D87FB9B-D333-BD44-B919-7973739A1F22}"/>
                  </a:ext>
                </a:extLst>
              </p:cNvPr>
              <p:cNvSpPr/>
              <p:nvPr/>
            </p:nvSpPr>
            <p:spPr>
              <a:xfrm>
                <a:off x="2749924" y="2522832"/>
                <a:ext cx="1025665" cy="40293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D87FB9B-D333-BD44-B919-7973739A1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924" y="2522832"/>
                <a:ext cx="1025665" cy="402931"/>
              </a:xfrm>
              <a:prstGeom prst="rect">
                <a:avLst/>
              </a:prstGeom>
              <a:blipFill>
                <a:blip r:embed="rId3"/>
                <a:stretch>
                  <a:fillRect t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BF2000C-138E-1F45-967E-E7304E1E5E4F}"/>
                  </a:ext>
                </a:extLst>
              </p:cNvPr>
              <p:cNvSpPr txBox="1"/>
              <p:nvPr/>
            </p:nvSpPr>
            <p:spPr bwMode="auto">
              <a:xfrm>
                <a:off x="2544674" y="3738694"/>
                <a:ext cx="1029769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BF2000C-138E-1F45-967E-E7304E1E5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4674" y="3738694"/>
                <a:ext cx="1029769" cy="276999"/>
              </a:xfrm>
              <a:prstGeom prst="rect">
                <a:avLst/>
              </a:prstGeom>
              <a:blipFill>
                <a:blip r:embed="rId4"/>
                <a:stretch>
                  <a:fillRect l="-3659" t="-26087" b="-43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7D6C2A0-7B8F-A64C-8EEF-DCB475BF0F52}"/>
                  </a:ext>
                </a:extLst>
              </p:cNvPr>
              <p:cNvSpPr txBox="1"/>
              <p:nvPr/>
            </p:nvSpPr>
            <p:spPr bwMode="auto">
              <a:xfrm>
                <a:off x="1663346" y="4770844"/>
                <a:ext cx="460382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07D6C2A0-7B8F-A64C-8EEF-DCB475BF0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3346" y="4770844"/>
                <a:ext cx="460382" cy="276999"/>
              </a:xfrm>
              <a:prstGeom prst="rect">
                <a:avLst/>
              </a:prstGeom>
              <a:blipFill>
                <a:blip r:embed="rId5"/>
                <a:stretch>
                  <a:fillRect l="-8108" t="-31818" b="-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406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2715977" y="3486636"/>
            <a:ext cx="2951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latin typeface="Arial" pitchFamily="34" charset="0"/>
              </a:rPr>
              <a:t>以分量來討論非常方便：</a:t>
            </a:r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3635375" y="404813"/>
            <a:ext cx="1800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>
                <a:solidFill>
                  <a:srgbClr val="FF0000"/>
                </a:solidFill>
                <a:latin typeface="Arial" pitchFamily="34" charset="0"/>
              </a:rPr>
              <a:t>二維拋體運動</a:t>
            </a: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3658508" y="5693568"/>
            <a:ext cx="266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latin typeface="Arial" pitchFamily="34" charset="0"/>
              </a:rPr>
              <a:t>垂直與水平彼此獨立。</a:t>
            </a:r>
          </a:p>
        </p:txBody>
      </p:sp>
      <p:sp>
        <p:nvSpPr>
          <p:cNvPr id="13" name="向右箭號 12"/>
          <p:cNvSpPr/>
          <p:nvPr/>
        </p:nvSpPr>
        <p:spPr>
          <a:xfrm>
            <a:off x="4474829" y="4142817"/>
            <a:ext cx="714375" cy="21431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6516931" y="4142817"/>
            <a:ext cx="714375" cy="21431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41996" name="Picture 17" descr="D:\Dropbox\Documents\課程\YoungTextBook\Images\Chapter03\A_Images\A_Figures_and_Photos\03_15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8" b="4311"/>
          <a:stretch>
            <a:fillRect/>
          </a:stretch>
        </p:blipFill>
        <p:spPr bwMode="auto">
          <a:xfrm>
            <a:off x="1691680" y="908720"/>
            <a:ext cx="5508625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C:\Users\Chia-Hung Chang\Downloads\Data\Knight\Media\Chapter4\Images\04_19Figure-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3" y="3592143"/>
            <a:ext cx="2067596" cy="26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8E6989C-C1C7-DC4D-BF7F-43F981472F4F}"/>
                  </a:ext>
                </a:extLst>
              </p:cNvPr>
              <p:cNvSpPr txBox="1"/>
              <p:nvPr/>
            </p:nvSpPr>
            <p:spPr bwMode="auto">
              <a:xfrm>
                <a:off x="2541870" y="4037594"/>
                <a:ext cx="1740092" cy="31059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acc>
                        <m:accPr>
                          <m:chr m:val="̂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88E6989C-C1C7-DC4D-BF7F-43F981472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1870" y="4037594"/>
                <a:ext cx="1740092" cy="310598"/>
              </a:xfrm>
              <a:prstGeom prst="rect">
                <a:avLst/>
              </a:prstGeom>
              <a:blipFill>
                <a:blip r:embed="rId4"/>
                <a:stretch>
                  <a:fillRect l="-2174" t="-28000" r="-2174" b="-2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F16576D-3811-3046-B4EF-9E38EC3ACA23}"/>
                  </a:ext>
                </a:extLst>
              </p:cNvPr>
              <p:cNvSpPr txBox="1"/>
              <p:nvPr/>
            </p:nvSpPr>
            <p:spPr bwMode="auto">
              <a:xfrm>
                <a:off x="2557489" y="4522611"/>
                <a:ext cx="1288623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acc>
                        <m:accPr>
                          <m:chr m:val="̂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F16576D-3811-3046-B4EF-9E38EC3AC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7489" y="4522611"/>
                <a:ext cx="1288623" cy="276999"/>
              </a:xfrm>
              <a:prstGeom prst="rect">
                <a:avLst/>
              </a:prstGeom>
              <a:blipFill>
                <a:blip r:embed="rId5"/>
                <a:stretch>
                  <a:fillRect l="-971" t="-30435" r="-2913" b="-260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3A29DF7-1B4F-A748-A7D7-B415E04DE0FF}"/>
                  </a:ext>
                </a:extLst>
              </p:cNvPr>
              <p:cNvSpPr txBox="1"/>
              <p:nvPr/>
            </p:nvSpPr>
            <p:spPr bwMode="auto">
              <a:xfrm>
                <a:off x="5297890" y="4737858"/>
                <a:ext cx="1489126" cy="55579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53A29DF7-1B4F-A748-A7D7-B415E04D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7890" y="4737858"/>
                <a:ext cx="1489126" cy="555793"/>
              </a:xfrm>
              <a:prstGeom prst="rect">
                <a:avLst/>
              </a:prstGeom>
              <a:blipFill>
                <a:blip r:embed="rId6"/>
                <a:stretch>
                  <a:fillRect l="-847" r="-3390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EF7FE2E-DE39-6445-8614-B2608C545E96}"/>
                  </a:ext>
                </a:extLst>
              </p:cNvPr>
              <p:cNvSpPr txBox="1"/>
              <p:nvPr/>
            </p:nvSpPr>
            <p:spPr bwMode="auto">
              <a:xfrm>
                <a:off x="5280217" y="4036454"/>
                <a:ext cx="1101840" cy="55579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BEF7FE2E-DE39-6445-8614-B2608C545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0217" y="4036454"/>
                <a:ext cx="1101840" cy="555793"/>
              </a:xfrm>
              <a:prstGeom prst="rect">
                <a:avLst/>
              </a:prstGeom>
              <a:blipFill>
                <a:blip r:embed="rId7"/>
                <a:stretch>
                  <a:fillRect l="-2273" r="-2273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B02C0484-E031-1548-8A98-E6F44150A507}"/>
                  </a:ext>
                </a:extLst>
              </p:cNvPr>
              <p:cNvSpPr txBox="1"/>
              <p:nvPr/>
            </p:nvSpPr>
            <p:spPr bwMode="auto">
              <a:xfrm>
                <a:off x="7396122" y="4737858"/>
                <a:ext cx="1058751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B02C0484-E031-1548-8A98-E6F44150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6122" y="4737858"/>
                <a:ext cx="1058751" cy="555793"/>
              </a:xfrm>
              <a:prstGeom prst="rect">
                <a:avLst/>
              </a:prstGeom>
              <a:blipFill>
                <a:blip r:embed="rId8"/>
                <a:stretch>
                  <a:fillRect l="-3529" r="-3529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9F73860-2A72-A44A-A477-D3EF7C19E56A}"/>
                  </a:ext>
                </a:extLst>
              </p:cNvPr>
              <p:cNvSpPr txBox="1"/>
              <p:nvPr/>
            </p:nvSpPr>
            <p:spPr bwMode="auto">
              <a:xfrm>
                <a:off x="7399882" y="4036453"/>
                <a:ext cx="865430" cy="55579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9F73860-2A72-A44A-A477-D3EF7C19E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9882" y="4036453"/>
                <a:ext cx="865430" cy="555793"/>
              </a:xfrm>
              <a:prstGeom prst="rect">
                <a:avLst/>
              </a:prstGeom>
              <a:blipFill>
                <a:blip r:embed="rId9"/>
                <a:stretch>
                  <a:fillRect l="-5797" r="-4348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6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9227" grpId="0"/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0" descr="D:\Dropbox\Documents\課程\YoungTextBook\Images\Chapter03\A_Images\A_Figures_and_Photos\03_17_Fig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89" t="1923" r="18589" b="14658"/>
          <a:stretch/>
        </p:blipFill>
        <p:spPr bwMode="auto">
          <a:xfrm>
            <a:off x="2270466" y="1360441"/>
            <a:ext cx="6801395" cy="256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3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pic>
        <p:nvPicPr>
          <p:cNvPr id="44035" name="Picture 3" descr="E:\Media\Chapter2\Images\02_01Figure-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97"/>
          <a:stretch>
            <a:fillRect/>
          </a:stretch>
        </p:blipFill>
        <p:spPr bwMode="auto">
          <a:xfrm>
            <a:off x="-28331" y="1484313"/>
            <a:ext cx="36433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文字方塊 13"/>
          <p:cNvSpPr txBox="1">
            <a:spLocks noChangeArrowheads="1"/>
          </p:cNvSpPr>
          <p:nvPr/>
        </p:nvSpPr>
        <p:spPr bwMode="auto">
          <a:xfrm>
            <a:off x="1116013" y="836613"/>
            <a:ext cx="1789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>
                <a:latin typeface="Arial" pitchFamily="34" charset="0"/>
              </a:rPr>
              <a:t>水平等速運動</a:t>
            </a:r>
          </a:p>
        </p:txBody>
      </p:sp>
      <p:sp>
        <p:nvSpPr>
          <p:cNvPr id="44037" name="文字方塊 14"/>
          <p:cNvSpPr txBox="1">
            <a:spLocks noChangeArrowheads="1"/>
          </p:cNvSpPr>
          <p:nvPr/>
        </p:nvSpPr>
        <p:spPr bwMode="auto">
          <a:xfrm>
            <a:off x="374271" y="2491202"/>
            <a:ext cx="3327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垂直而有初速的自由落體</a:t>
            </a:r>
          </a:p>
        </p:txBody>
      </p:sp>
      <p:pic>
        <p:nvPicPr>
          <p:cNvPr id="12306" name="Picture 19" descr="D:\Dropbox\Documents\課程\YoungTextBook\Images\Chapter03\A_Images\A_Figures_and_Photos\03_18_Fig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326248" cy="263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文字方塊 21"/>
          <p:cNvSpPr txBox="1">
            <a:spLocks noChangeArrowheads="1"/>
          </p:cNvSpPr>
          <p:nvPr/>
        </p:nvSpPr>
        <p:spPr bwMode="auto">
          <a:xfrm>
            <a:off x="2447627" y="2121314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兩者疊加</a:t>
            </a:r>
          </a:p>
        </p:txBody>
      </p:sp>
      <p:sp>
        <p:nvSpPr>
          <p:cNvPr id="23" name="向右箭號 22"/>
          <p:cNvSpPr/>
          <p:nvPr/>
        </p:nvSpPr>
        <p:spPr>
          <a:xfrm>
            <a:off x="3131840" y="2589267"/>
            <a:ext cx="271957" cy="17554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44043" name="Picture 3" descr="F02_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9" r="39146" b="4886"/>
          <a:stretch>
            <a:fillRect/>
          </a:stretch>
        </p:blipFill>
        <p:spPr bwMode="auto">
          <a:xfrm>
            <a:off x="369923" y="2924944"/>
            <a:ext cx="85883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11"/>
          <p:cNvSpPr>
            <a:spLocks noChangeArrowheads="1"/>
          </p:cNvSpPr>
          <p:nvPr/>
        </p:nvSpPr>
        <p:spPr bwMode="auto">
          <a:xfrm>
            <a:off x="1089061" y="3896494"/>
            <a:ext cx="144462" cy="176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44045" name="Rectangle 12"/>
          <p:cNvSpPr>
            <a:spLocks noChangeArrowheads="1"/>
          </p:cNvSpPr>
          <p:nvPr/>
        </p:nvSpPr>
        <p:spPr bwMode="auto">
          <a:xfrm>
            <a:off x="369923" y="3921894"/>
            <a:ext cx="360363" cy="145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69923" y="3428182"/>
            <a:ext cx="360363" cy="38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 bwMode="auto">
              <a:xfrm>
                <a:off x="4139952" y="5257349"/>
                <a:ext cx="2232248" cy="375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1800" dirty="0"/>
                  <a:t>起始條件：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9952" y="5257349"/>
                <a:ext cx="2232248" cy="375552"/>
              </a:xfrm>
              <a:prstGeom prst="rect">
                <a:avLst/>
              </a:prstGeom>
              <a:blipFill rotWithShape="1">
                <a:blip r:embed="rId15"/>
                <a:stretch>
                  <a:fillRect l="-2186" t="-6452" b="-241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130251" y="260648"/>
            <a:ext cx="525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 dirty="0">
                <a:latin typeface="Arial" pitchFamily="34" charset="0"/>
              </a:rPr>
              <a:t>垂直運動即一自由落體，水平運動即一等速運動。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44D2B505-AE79-6848-9226-D4047C9DA4C7}"/>
                  </a:ext>
                </a:extLst>
              </p:cNvPr>
              <p:cNvSpPr txBox="1"/>
              <p:nvPr/>
            </p:nvSpPr>
            <p:spPr bwMode="auto">
              <a:xfrm>
                <a:off x="2617101" y="4524099"/>
                <a:ext cx="2732671" cy="51860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44D2B505-AE79-6848-9226-D4047C9DA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7101" y="4524099"/>
                <a:ext cx="2732671" cy="518604"/>
              </a:xfrm>
              <a:prstGeom prst="rect">
                <a:avLst/>
              </a:prstGeom>
              <a:blipFill>
                <a:blip r:embed="rId16"/>
                <a:stretch>
                  <a:fillRect l="-1389" t="-2381" b="-119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9C0A2E7-6FE5-6142-BAAC-9EAC14D04A8E}"/>
                  </a:ext>
                </a:extLst>
              </p:cNvPr>
              <p:cNvSpPr txBox="1"/>
              <p:nvPr/>
            </p:nvSpPr>
            <p:spPr bwMode="auto">
              <a:xfrm>
                <a:off x="2749551" y="684726"/>
                <a:ext cx="865430" cy="55579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29C0A2E7-6FE5-6142-BAAC-9EAC14D04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9551" y="684726"/>
                <a:ext cx="865430" cy="555793"/>
              </a:xfrm>
              <a:prstGeom prst="rect">
                <a:avLst/>
              </a:prstGeom>
              <a:blipFill>
                <a:blip r:embed="rId17"/>
                <a:stretch>
                  <a:fillRect l="-5797" r="-4348" b="-1111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3C80A43-48F8-534E-B309-54C6ED13CAC0}"/>
                  </a:ext>
                </a:extLst>
              </p:cNvPr>
              <p:cNvSpPr txBox="1"/>
              <p:nvPr/>
            </p:nvSpPr>
            <p:spPr bwMode="auto">
              <a:xfrm>
                <a:off x="1401460" y="4500453"/>
                <a:ext cx="1058751" cy="555793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sz="1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03C80A43-48F8-534E-B309-54C6ED13C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1460" y="4500453"/>
                <a:ext cx="1058751" cy="555793"/>
              </a:xfrm>
              <a:prstGeom prst="rect">
                <a:avLst/>
              </a:prstGeom>
              <a:blipFill>
                <a:blip r:embed="rId18"/>
                <a:stretch>
                  <a:fillRect l="-3529" r="-3529" b="-1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B0A18BAD-F334-DE4C-A109-1241CA41CFAC}"/>
                  </a:ext>
                </a:extLst>
              </p:cNvPr>
              <p:cNvSpPr txBox="1"/>
              <p:nvPr/>
            </p:nvSpPr>
            <p:spPr bwMode="auto">
              <a:xfrm>
                <a:off x="2606554" y="4043164"/>
                <a:ext cx="1616083" cy="29892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B0A18BAD-F334-DE4C-A109-1241CA41C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6554" y="4043164"/>
                <a:ext cx="1616083" cy="298928"/>
              </a:xfrm>
              <a:prstGeom prst="rect">
                <a:avLst/>
              </a:prstGeom>
              <a:blipFill>
                <a:blip r:embed="rId19"/>
                <a:stretch>
                  <a:fillRect l="-781" r="-1563" b="-24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F70F5C1-B9D6-2349-9320-ECA1C338FB05}"/>
                  </a:ext>
                </a:extLst>
              </p:cNvPr>
              <p:cNvSpPr txBox="1"/>
              <p:nvPr/>
            </p:nvSpPr>
            <p:spPr bwMode="auto">
              <a:xfrm>
                <a:off x="4081903" y="862064"/>
                <a:ext cx="913520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F70F5C1-B9D6-2349-9320-ECA1C338F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81903" y="862064"/>
                <a:ext cx="913520" cy="276999"/>
              </a:xfrm>
              <a:prstGeom prst="rect">
                <a:avLst/>
              </a:prstGeom>
              <a:blipFill>
                <a:blip r:embed="rId20"/>
                <a:stretch>
                  <a:fillRect l="-1370" r="-1370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DF5E3B44-2027-FC49-9D9E-AA535C478D6B}"/>
                  </a:ext>
                </a:extLst>
              </p:cNvPr>
              <p:cNvSpPr txBox="1"/>
              <p:nvPr/>
            </p:nvSpPr>
            <p:spPr bwMode="auto">
              <a:xfrm>
                <a:off x="5266421" y="862064"/>
                <a:ext cx="1708866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DF5E3B44-2027-FC49-9D9E-AA535C478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6421" y="862064"/>
                <a:ext cx="1708866" cy="276999"/>
              </a:xfrm>
              <a:prstGeom prst="rect">
                <a:avLst/>
              </a:prstGeom>
              <a:blipFill>
                <a:blip r:embed="rId21"/>
                <a:stretch>
                  <a:fillRect l="-1481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DFE05F02-C59A-8C43-8638-53664F9018D2}"/>
                  </a:ext>
                </a:extLst>
              </p:cNvPr>
              <p:cNvSpPr txBox="1"/>
              <p:nvPr/>
            </p:nvSpPr>
            <p:spPr bwMode="auto">
              <a:xfrm>
                <a:off x="4193226" y="5709047"/>
                <a:ext cx="1620764" cy="276999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sz="1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kumimoji="1" lang="en-US" altLang="zh-TW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DFE05F02-C59A-8C43-8638-53664F90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3226" y="5709047"/>
                <a:ext cx="1620764" cy="276999"/>
              </a:xfrm>
              <a:prstGeom prst="rect">
                <a:avLst/>
              </a:prstGeom>
              <a:blipFill>
                <a:blip r:embed="rId22"/>
                <a:stretch>
                  <a:fillRect b="-1363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409C848-6166-2F48-869D-2458BFAF3F55}"/>
                  </a:ext>
                </a:extLst>
              </p:cNvPr>
              <p:cNvSpPr txBox="1"/>
              <p:nvPr/>
            </p:nvSpPr>
            <p:spPr bwMode="auto">
              <a:xfrm>
                <a:off x="4190396" y="6079230"/>
                <a:ext cx="1540614" cy="298928"/>
              </a:xfrm>
              <a:prstGeom prst="rect">
                <a:avLst/>
              </a:prstGeom>
              <a:solidFill>
                <a:srgbClr val="FF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sz="1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8409C848-6166-2F48-869D-2458BFAF3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0396" y="6079230"/>
                <a:ext cx="1540614" cy="298928"/>
              </a:xfrm>
              <a:prstGeom prst="rect">
                <a:avLst/>
              </a:prstGeom>
              <a:blipFill>
                <a:blip r:embed="rId23"/>
                <a:stretch>
                  <a:fillRect l="-1639" b="-25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23" grpId="0" animBg="1"/>
      <p:bldP spid="4" grpId="0"/>
      <p:bldP spid="32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0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9" y="2006079"/>
            <a:ext cx="4336027" cy="379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2484438" y="1341438"/>
            <a:ext cx="453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1800">
                <a:latin typeface="Arial" pitchFamily="34" charset="0"/>
              </a:rPr>
              <a:t>最高高度與射程 </a:t>
            </a:r>
            <a:r>
              <a:rPr lang="en-US" altLang="zh-TW" sz="1800">
                <a:cs typeface="Times New Roman" pitchFamily="18" charset="0"/>
              </a:rPr>
              <a:t>Height and Range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7" name="文字方塊 7"/>
              <p:cNvSpPr txBox="1">
                <a:spLocks noChangeArrowheads="1"/>
              </p:cNvSpPr>
              <p:nvPr/>
            </p:nvSpPr>
            <p:spPr bwMode="auto">
              <a:xfrm>
                <a:off x="5399657" y="3994705"/>
                <a:ext cx="28799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Arial" pitchFamily="34" charset="0"/>
                  </a:rPr>
                  <a:t>最遠射程發生在 </a:t>
                </a:r>
                <a14:m>
                  <m:oMath xmlns:m="http://schemas.openxmlformats.org/officeDocument/2006/math">
                    <m:r>
                      <a:rPr lang="en-US" altLang="zh-TW" sz="1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18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1800" dirty="0">
                    <a:latin typeface="Arial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9157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9657" y="3994705"/>
                <a:ext cx="2879996" cy="369332"/>
              </a:xfrm>
              <a:prstGeom prst="rect">
                <a:avLst/>
              </a:prstGeom>
              <a:blipFill>
                <a:blip r:embed="rId3"/>
                <a:stretch>
                  <a:fillRect l="-2203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59" name="文字方塊 9"/>
              <p:cNvSpPr txBox="1">
                <a:spLocks noChangeArrowheads="1"/>
              </p:cNvSpPr>
              <p:nvPr/>
            </p:nvSpPr>
            <p:spPr bwMode="auto">
              <a:xfrm>
                <a:off x="5399658" y="4570968"/>
                <a:ext cx="2520453" cy="391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r>
                  <a:rPr lang="zh-TW" altLang="en-US" sz="1800" dirty="0">
                    <a:latin typeface="Arial" pitchFamily="34" charset="0"/>
                  </a:rPr>
                  <a:t>最高點發生在</a:t>
                </a:r>
                <a14:m>
                  <m:oMath xmlns:m="http://schemas.openxmlformats.org/officeDocument/2006/math">
                    <m:r>
                      <a:rPr lang="zh-TW" alt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1800" dirty="0">
                    <a:latin typeface="Arial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49159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9658" y="4570968"/>
                <a:ext cx="2520453" cy="391261"/>
              </a:xfrm>
              <a:prstGeom prst="rect">
                <a:avLst/>
              </a:prstGeom>
              <a:blipFill>
                <a:blip r:embed="rId4"/>
                <a:stretch>
                  <a:fillRect l="-2513" t="-9677" r="-1005" b="-161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61" name="文字方塊 11"/>
          <p:cNvSpPr txBox="1">
            <a:spLocks noChangeArrowheads="1"/>
          </p:cNvSpPr>
          <p:nvPr/>
        </p:nvSpPr>
        <p:spPr bwMode="auto">
          <a:xfrm>
            <a:off x="5399658" y="5147230"/>
            <a:ext cx="32405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求出對應時間再代回位置函數。</a:t>
            </a:r>
          </a:p>
        </p:txBody>
      </p:sp>
      <p:sp>
        <p:nvSpPr>
          <p:cNvPr id="49162" name="文字方塊 10"/>
          <p:cNvSpPr txBox="1">
            <a:spLocks noChangeArrowheads="1"/>
          </p:cNvSpPr>
          <p:nvPr/>
        </p:nvSpPr>
        <p:spPr bwMode="auto">
          <a:xfrm>
            <a:off x="2484438" y="908720"/>
            <a:ext cx="4535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800" dirty="0">
                <a:latin typeface="Arial" pitchFamily="34" charset="0"/>
              </a:rPr>
              <a:t>有了位置函數，所有問題都可以解答：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C4192EE-EDFA-A342-AC0D-6BB186A86D5A}"/>
                  </a:ext>
                </a:extLst>
              </p:cNvPr>
              <p:cNvSpPr txBox="1"/>
              <p:nvPr/>
            </p:nvSpPr>
            <p:spPr bwMode="auto">
              <a:xfrm>
                <a:off x="5546982" y="2728780"/>
                <a:ext cx="2732671" cy="51860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0C4192EE-EDFA-A342-AC0D-6BB186A86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6982" y="2728780"/>
                <a:ext cx="2732671" cy="518604"/>
              </a:xfrm>
              <a:prstGeom prst="rect">
                <a:avLst/>
              </a:prstGeom>
              <a:blipFill>
                <a:blip r:embed="rId5"/>
                <a:stretch>
                  <a:fillRect l="-1389" t="-7317" r="-463" b="-1463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8D23A99-8159-1B4D-B55E-DF0D4A4A9786}"/>
                  </a:ext>
                </a:extLst>
              </p:cNvPr>
              <p:cNvSpPr txBox="1"/>
              <p:nvPr/>
            </p:nvSpPr>
            <p:spPr bwMode="auto">
              <a:xfrm>
                <a:off x="5546982" y="2289215"/>
                <a:ext cx="1708866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8D23A99-8159-1B4D-B55E-DF0D4A4A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6982" y="2289215"/>
                <a:ext cx="1708866" cy="276999"/>
              </a:xfrm>
              <a:prstGeom prst="rect">
                <a:avLst/>
              </a:prstGeom>
              <a:blipFill>
                <a:blip r:embed="rId6"/>
                <a:stretch>
                  <a:fillRect l="-1471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052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_P_10_5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0"/>
          <a:stretch/>
        </p:blipFill>
        <p:spPr>
          <a:xfrm>
            <a:off x="1187624" y="2636912"/>
            <a:ext cx="6537548" cy="2557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6561EF6-BED2-144D-AF00-AE1DEB891ACA}"/>
                  </a:ext>
                </a:extLst>
              </p:cNvPr>
              <p:cNvSpPr txBox="1"/>
              <p:nvPr/>
            </p:nvSpPr>
            <p:spPr bwMode="auto">
              <a:xfrm>
                <a:off x="2987824" y="1826501"/>
                <a:ext cx="2732671" cy="51860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6561EF6-BED2-144D-AF00-AE1DEB891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1826501"/>
                <a:ext cx="2732671" cy="518604"/>
              </a:xfrm>
              <a:prstGeom prst="rect">
                <a:avLst/>
              </a:prstGeom>
              <a:blipFill>
                <a:blip r:embed="rId3"/>
                <a:stretch>
                  <a:fillRect l="-1389" t="-7317" b="-121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3536B6D-5437-4F4E-9B02-DD4E3772106D}"/>
                  </a:ext>
                </a:extLst>
              </p:cNvPr>
              <p:cNvSpPr txBox="1"/>
              <p:nvPr/>
            </p:nvSpPr>
            <p:spPr bwMode="auto">
              <a:xfrm>
                <a:off x="2987824" y="1386936"/>
                <a:ext cx="1708866" cy="276999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23536B6D-5437-4F4E-9B02-DD4E3772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824" y="1386936"/>
                <a:ext cx="1708866" cy="276999"/>
              </a:xfrm>
              <a:prstGeom prst="rect">
                <a:avLst/>
              </a:prstGeom>
              <a:blipFill>
                <a:blip r:embed="rId4"/>
                <a:stretch>
                  <a:fillRect l="-735" b="-86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917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0" y="260647"/>
            <a:ext cx="7451091" cy="633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56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\\psf\Dropbox\Documents\課程\Halliday10E\Image Gallery\CH04\halliday_10e_fig_04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7219528" cy="51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17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圖片 1" descr="圖片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32835" r="17091" b="20895"/>
          <a:stretch>
            <a:fillRect/>
          </a:stretch>
        </p:blipFill>
        <p:spPr bwMode="auto">
          <a:xfrm>
            <a:off x="1042988" y="23813"/>
            <a:ext cx="69262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3048000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6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/>
          <a:stretch/>
        </p:blipFill>
        <p:spPr>
          <a:xfrm>
            <a:off x="1043608" y="116632"/>
            <a:ext cx="6792560" cy="417646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78" y="3876995"/>
            <a:ext cx="5282220" cy="29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6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"/>
          <p:cNvSpPr>
            <a:spLocks noChangeArrowheads="1"/>
          </p:cNvSpPr>
          <p:nvPr/>
        </p:nvSpPr>
        <p:spPr bwMode="auto">
          <a:xfrm>
            <a:off x="1835150" y="1452563"/>
            <a:ext cx="249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力與加速度都是向量！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835150" y="1927225"/>
            <a:ext cx="705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1800"/>
              <a:t>以分量來表示，向量的牛頓運動定律其實是三個方程式：</a:t>
            </a:r>
          </a:p>
        </p:txBody>
      </p:sp>
      <p:sp>
        <p:nvSpPr>
          <p:cNvPr id="12294" name="文字方塊 8"/>
          <p:cNvSpPr txBox="1">
            <a:spLocks noChangeArrowheads="1"/>
          </p:cNvSpPr>
          <p:nvPr/>
        </p:nvSpPr>
        <p:spPr bwMode="auto">
          <a:xfrm>
            <a:off x="1835150" y="2389983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每一個方向都有一個牛頓運動定律！</a:t>
            </a:r>
          </a:p>
        </p:txBody>
      </p:sp>
      <p:pic>
        <p:nvPicPr>
          <p:cNvPr id="12295" name="Picture 11" descr="13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68" y="3161506"/>
            <a:ext cx="28289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箭頭接點 2"/>
          <p:cNvCxnSpPr>
            <a:cxnSpLocks noChangeShapeType="1"/>
          </p:cNvCxnSpPr>
          <p:nvPr/>
        </p:nvCxnSpPr>
        <p:spPr bwMode="auto">
          <a:xfrm flipH="1">
            <a:off x="5731668" y="3880643"/>
            <a:ext cx="720725" cy="503238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5660231" y="3809206"/>
            <a:ext cx="360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zh-TW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箭頭接點 24"/>
          <p:cNvCxnSpPr>
            <a:cxnSpLocks noChangeShapeType="1"/>
          </p:cNvCxnSpPr>
          <p:nvPr/>
        </p:nvCxnSpPr>
        <p:spPr bwMode="auto">
          <a:xfrm>
            <a:off x="4580731" y="4528343"/>
            <a:ext cx="215900" cy="6477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4580731" y="4383881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zh-TW" altLang="en-US" sz="1800" b="1" i="1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1907704" y="908720"/>
                <a:ext cx="1032077" cy="4029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908720"/>
                <a:ext cx="1032077" cy="402931"/>
              </a:xfrm>
              <a:prstGeom prst="rect">
                <a:avLst/>
              </a:prstGeom>
              <a:blipFill rotWithShape="1">
                <a:blip r:embed="rId3"/>
                <a:stretch>
                  <a:fillRect t="-21212" r="-23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907704" y="3144216"/>
                <a:ext cx="1405705" cy="6649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44216"/>
                <a:ext cx="1405705" cy="6649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901915" y="3993356"/>
                <a:ext cx="1381724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𝑦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15" y="3993356"/>
                <a:ext cx="1381724" cy="6481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889925" y="4852193"/>
                <a:ext cx="1363707" cy="6481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𝑧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925" y="4852193"/>
                <a:ext cx="1363707" cy="6481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字方塊 1"/>
          <p:cNvSpPr txBox="1">
            <a:spLocks noChangeArrowheads="1"/>
          </p:cNvSpPr>
          <p:nvPr/>
        </p:nvSpPr>
        <p:spPr bwMode="auto">
          <a:xfrm>
            <a:off x="1835150" y="1341438"/>
            <a:ext cx="7058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要求每一個有質量</a:t>
            </a:r>
            <a:r>
              <a:rPr lang="zh-TW" altLang="en-US" sz="1800" dirty="0"/>
              <a:t>的物體，</a:t>
            </a:r>
            <a:r>
              <a:rPr lang="zh-TW" altLang="en-US" sz="1800" dirty="0">
                <a:solidFill>
                  <a:srgbClr val="FF0000"/>
                </a:solidFill>
              </a:rPr>
              <a:t>每一個方向</a:t>
            </a:r>
            <a:r>
              <a:rPr lang="zh-TW" altLang="en-US" sz="1800" dirty="0"/>
              <a:t>都滿足一個牛頓第二定律！</a:t>
            </a:r>
          </a:p>
        </p:txBody>
      </p:sp>
      <p:sp>
        <p:nvSpPr>
          <p:cNvPr id="17411" name="文字方塊 2"/>
          <p:cNvSpPr txBox="1">
            <a:spLocks noChangeArrowheads="1"/>
          </p:cNvSpPr>
          <p:nvPr/>
        </p:nvSpPr>
        <p:spPr bwMode="auto">
          <a:xfrm>
            <a:off x="1835150" y="1773238"/>
            <a:ext cx="56891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無質量或質量可以忽略者，要求其所受合力必須為零。</a:t>
            </a:r>
          </a:p>
        </p:txBody>
      </p:sp>
      <p:pic>
        <p:nvPicPr>
          <p:cNvPr id="17412" name="Picture 5" descr="D:\Dropbox\Documents\課程\YoungTextBook\Images\Chapter04\A_Images\A_Figures_and_Photos\04_30_Fig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498633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文字方塊 4"/>
          <p:cNvSpPr txBox="1">
            <a:spLocks noChangeArrowheads="1"/>
          </p:cNvSpPr>
          <p:nvPr/>
        </p:nvSpPr>
        <p:spPr bwMode="auto">
          <a:xfrm>
            <a:off x="1835150" y="909638"/>
            <a:ext cx="4535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將未知的力與加速度以符號代表。</a:t>
            </a:r>
          </a:p>
        </p:txBody>
      </p:sp>
      <p:sp>
        <p:nvSpPr>
          <p:cNvPr id="17414" name="文字方塊 5"/>
          <p:cNvSpPr txBox="1">
            <a:spLocks noChangeArrowheads="1"/>
          </p:cNvSpPr>
          <p:nvPr/>
        </p:nvSpPr>
        <p:spPr bwMode="auto">
          <a:xfrm>
            <a:off x="1835150" y="2205038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聯立方程式，解出未知量。</a:t>
            </a:r>
          </a:p>
        </p:txBody>
      </p:sp>
      <p:sp>
        <p:nvSpPr>
          <p:cNvPr id="17415" name="文字方塊 6"/>
          <p:cNvSpPr txBox="1">
            <a:spLocks noChangeArrowheads="1"/>
          </p:cNvSpPr>
          <p:nvPr/>
        </p:nvSpPr>
        <p:spPr bwMode="auto">
          <a:xfrm>
            <a:off x="3924300" y="404813"/>
            <a:ext cx="1368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FF0000"/>
                </a:solidFill>
              </a:rPr>
              <a:t>解題訣竅：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D:\Dropbox\Documents\課程\YoungTextBook\Images\Chapter03\A_Images\A_Figures_and_Photos\03_29_Figu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20737"/>
            <a:ext cx="489426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3" descr="D:\Dropbox\Documents\課程\YoungTextBook\Images\Chapter03\A_Images\A_Figures_and_Photos\03_Pg88_UnFig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68960"/>
            <a:ext cx="2610148" cy="191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7AB524-A34D-7A4F-A10F-0912CFD6AE6E}"/>
                  </a:ext>
                </a:extLst>
              </p:cNvPr>
              <p:cNvSpPr/>
              <p:nvPr/>
            </p:nvSpPr>
            <p:spPr>
              <a:xfrm>
                <a:off x="3759790" y="5229200"/>
                <a:ext cx="1624419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TW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7AB524-A34D-7A4F-A10F-0912CFD6A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790" y="5229200"/>
                <a:ext cx="1624419" cy="646331"/>
              </a:xfrm>
              <a:prstGeom prst="rect">
                <a:avLst/>
              </a:prstGeom>
              <a:blipFill>
                <a:blip r:embed="rId4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61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文字方塊 1"/>
          <p:cNvSpPr txBox="1">
            <a:spLocks noChangeArrowheads="1"/>
          </p:cNvSpPr>
          <p:nvPr/>
        </p:nvSpPr>
        <p:spPr bwMode="auto">
          <a:xfrm>
            <a:off x="1330966" y="331942"/>
            <a:ext cx="6482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/>
              <a:t>一般地面會有摩擦力，容許車子以比無摩擦時較快的速度過彎。</a:t>
            </a:r>
          </a:p>
        </p:txBody>
      </p:sp>
      <p:sp>
        <p:nvSpPr>
          <p:cNvPr id="14343" name="文字方塊 8"/>
          <p:cNvSpPr txBox="1">
            <a:spLocks noChangeArrowheads="1"/>
          </p:cNvSpPr>
          <p:nvPr/>
        </p:nvSpPr>
        <p:spPr bwMode="auto">
          <a:xfrm>
            <a:off x="2220913" y="4582335"/>
            <a:ext cx="439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每一個方向都有一個牛頓運動定律！</a:t>
            </a:r>
          </a:p>
        </p:txBody>
      </p:sp>
      <p:pic>
        <p:nvPicPr>
          <p:cNvPr id="8" name="Picture 7" descr="06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67" y="1268760"/>
            <a:ext cx="26797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箭頭接點 13"/>
          <p:cNvCxnSpPr>
            <a:cxnSpLocks noChangeShapeType="1"/>
          </p:cNvCxnSpPr>
          <p:nvPr/>
        </p:nvCxnSpPr>
        <p:spPr bwMode="auto">
          <a:xfrm flipH="1">
            <a:off x="2375853" y="3049963"/>
            <a:ext cx="1701864" cy="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5"/>
              <p:cNvSpPr txBox="1">
                <a:spLocks noChangeArrowheads="1"/>
              </p:cNvSpPr>
              <p:nvPr/>
            </p:nvSpPr>
            <p:spPr bwMode="auto">
              <a:xfrm>
                <a:off x="2100036" y="2699653"/>
                <a:ext cx="5032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0036" y="2699653"/>
                <a:ext cx="50323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>
            <a:cxnSpLocks/>
          </p:cNvCxnSpPr>
          <p:nvPr/>
        </p:nvCxnSpPr>
        <p:spPr>
          <a:xfrm flipH="1">
            <a:off x="3652052" y="3050742"/>
            <a:ext cx="495846" cy="166080"/>
          </a:xfrm>
          <a:prstGeom prst="straightConnector1">
            <a:avLst/>
          </a:prstGeom>
          <a:ln w="444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向右箭號 6"/>
          <p:cNvSpPr/>
          <p:nvPr/>
        </p:nvSpPr>
        <p:spPr>
          <a:xfrm flipH="1">
            <a:off x="3692600" y="2956305"/>
            <a:ext cx="495844" cy="69039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 rot="16200000" flipH="1">
            <a:off x="4052791" y="3080795"/>
            <a:ext cx="226330" cy="45719"/>
          </a:xfrm>
          <a:prstGeom prst="rightArrow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H="1" flipV="1">
            <a:off x="3347864" y="836712"/>
            <a:ext cx="788592" cy="2160836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5">
                <a:extLst>
                  <a:ext uri="{FF2B5EF4-FFF2-40B4-BE49-F238E27FC236}">
                    <a16:creationId xmlns:a16="http://schemas.microsoft.com/office/drawing/2014/main" id="{04E6B02A-7399-F040-B204-3482299B3C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52051" y="3258994"/>
                <a:ext cx="292167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TW" altLang="en-US" sz="1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文字方塊 15">
                <a:extLst>
                  <a:ext uri="{FF2B5EF4-FFF2-40B4-BE49-F238E27FC236}">
                    <a16:creationId xmlns:a16="http://schemas.microsoft.com/office/drawing/2014/main" id="{04E6B02A-7399-F040-B204-3482299B3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2051" y="3258994"/>
                <a:ext cx="292167" cy="369332"/>
              </a:xfrm>
              <a:prstGeom prst="rect">
                <a:avLst/>
              </a:prstGeom>
              <a:blipFill>
                <a:blip r:embed="rId4"/>
                <a:stretch>
                  <a:fillRect l="-8696" r="-8696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0432ECE-3002-3E48-B3E6-0A63243C6C9E}"/>
                  </a:ext>
                </a:extLst>
              </p:cNvPr>
              <p:cNvSpPr txBox="1"/>
              <p:nvPr/>
            </p:nvSpPr>
            <p:spPr>
              <a:xfrm>
                <a:off x="2267744" y="4963039"/>
                <a:ext cx="3750386" cy="5539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TW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kumimoji="1"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40432ECE-3002-3E48-B3E6-0A63243C6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4963039"/>
                <a:ext cx="3750386" cy="553998"/>
              </a:xfrm>
              <a:prstGeom prst="rect">
                <a:avLst/>
              </a:prstGeom>
              <a:blipFill>
                <a:blip r:embed="rId5"/>
                <a:stretch>
                  <a:fillRect l="-676" b="-888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B79C430A-822E-D44E-82FC-C784FB534B19}"/>
                  </a:ext>
                </a:extLst>
              </p:cNvPr>
              <p:cNvSpPr txBox="1"/>
              <p:nvPr/>
            </p:nvSpPr>
            <p:spPr>
              <a:xfrm>
                <a:off x="2267744" y="5596153"/>
                <a:ext cx="4026359" cy="29892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TW" altLang="en-US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B79C430A-822E-D44E-82FC-C784FB534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596153"/>
                <a:ext cx="4026359" cy="298928"/>
              </a:xfrm>
              <a:prstGeom prst="rect">
                <a:avLst/>
              </a:prstGeom>
              <a:blipFill>
                <a:blip r:embed="rId6"/>
                <a:stretch>
                  <a:fillRect l="-629" r="-629" b="-24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E3B3ED-C4B1-704C-93B4-72FE9918BDEC}"/>
                  </a:ext>
                </a:extLst>
              </p:cNvPr>
              <p:cNvSpPr txBox="1"/>
              <p:nvPr/>
            </p:nvSpPr>
            <p:spPr>
              <a:xfrm>
                <a:off x="2220913" y="5954725"/>
                <a:ext cx="4968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TW" dirty="0"/>
                  <a:t>代入已知的</a:t>
                </a:r>
                <a:r>
                  <a:rPr lang="en-US" altLang="zh-TW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TW" dirty="0"/>
                  <a:t>，未知的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/>
                  <a:t>就可以解出來！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3E3B3ED-C4B1-704C-93B4-72FE9918B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13" y="5954725"/>
                <a:ext cx="4968552" cy="369332"/>
              </a:xfrm>
              <a:prstGeom prst="rect">
                <a:avLst/>
              </a:prstGeom>
              <a:blipFill>
                <a:blip r:embed="rId7"/>
                <a:stretch>
                  <a:fillRect l="-1020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ACEDAC-8A29-D64D-A07F-3ACCD579C5EC}"/>
                  </a:ext>
                </a:extLst>
              </p:cNvPr>
              <p:cNvSpPr/>
              <p:nvPr/>
            </p:nvSpPr>
            <p:spPr>
              <a:xfrm>
                <a:off x="2220913" y="6332769"/>
                <a:ext cx="47468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dirty="0">
                    <a:latin typeface="+mn-ea"/>
                    <a:ea typeface="+mn-ea"/>
                  </a:rPr>
                  <a:t>當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TW" dirty="0"/>
                  <a:t>大於最大靜摩擦力時，車子就開始打滑。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ACEDAC-8A29-D64D-A07F-3ACCD579C5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13" y="6332769"/>
                <a:ext cx="4746812" cy="369332"/>
              </a:xfrm>
              <a:prstGeom prst="rect">
                <a:avLst/>
              </a:prstGeom>
              <a:blipFill>
                <a:blip r:embed="rId8"/>
                <a:stretch>
                  <a:fillRect l="-1067" t="-6667" r="-2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94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20" grpId="0" animBg="1"/>
      <p:bldP spid="1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914400"/>
            <a:ext cx="4165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6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1" descr="sna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8" t="26941" r="23829" b="15922"/>
          <a:stretch/>
        </p:blipFill>
        <p:spPr bwMode="auto">
          <a:xfrm>
            <a:off x="1394625" y="692150"/>
            <a:ext cx="654208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rot="5400000" flipH="1" flipV="1">
            <a:off x="2827338" y="3549650"/>
            <a:ext cx="642938" cy="642937"/>
          </a:xfrm>
          <a:prstGeom prst="straightConnector1">
            <a:avLst/>
          </a:prstGeom>
          <a:ln w="3810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rot="16200000" flipH="1">
            <a:off x="2827338" y="4192588"/>
            <a:ext cx="419100" cy="4191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rot="5400000">
            <a:off x="2540794" y="4479131"/>
            <a:ext cx="5715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rot="16200000" flipV="1">
            <a:off x="3255963" y="4621213"/>
            <a:ext cx="419100" cy="4191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rot="5400000" flipH="1" flipV="1">
            <a:off x="3613150" y="4621213"/>
            <a:ext cx="357187" cy="3571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rot="5400000">
            <a:off x="3221038" y="5441950"/>
            <a:ext cx="785812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rved Up Arrow 1">
            <a:extLst>
              <a:ext uri="{FF2B5EF4-FFF2-40B4-BE49-F238E27FC236}">
                <a16:creationId xmlns:a16="http://schemas.microsoft.com/office/drawing/2014/main" id="{8C7C901E-EF1E-1A40-80DE-161C9D7BDABF}"/>
              </a:ext>
            </a:extLst>
          </p:cNvPr>
          <p:cNvSpPr/>
          <p:nvPr/>
        </p:nvSpPr>
        <p:spPr>
          <a:xfrm>
            <a:off x="3228306" y="2752602"/>
            <a:ext cx="893514" cy="216024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4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" b="37303"/>
          <a:stretch/>
        </p:blipFill>
        <p:spPr bwMode="auto">
          <a:xfrm>
            <a:off x="2678665" y="116632"/>
            <a:ext cx="6206213" cy="504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62791" r="41111" b="-30"/>
          <a:stretch/>
        </p:blipFill>
        <p:spPr bwMode="auto">
          <a:xfrm>
            <a:off x="179512" y="3782590"/>
            <a:ext cx="3157641" cy="281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923251" y="1970685"/>
                <a:ext cx="30493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251" y="1970685"/>
                <a:ext cx="304931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696607" y="1970685"/>
                <a:ext cx="5040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607" y="1970685"/>
                <a:ext cx="504056" cy="276999"/>
              </a:xfrm>
              <a:prstGeom prst="rect">
                <a:avLst/>
              </a:prstGeom>
              <a:blipFill rotWithShape="1">
                <a:blip r:embed="rId4"/>
                <a:stretch>
                  <a:fillRect r="-2439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776276" y="1184897"/>
                <a:ext cx="29394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76" y="1184897"/>
                <a:ext cx="293945" cy="2462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408520" y="1129297"/>
                <a:ext cx="5040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520" y="1129297"/>
                <a:ext cx="504056" cy="276999"/>
              </a:xfrm>
              <a:prstGeom prst="rect">
                <a:avLst/>
              </a:prstGeom>
              <a:blipFill rotWithShape="1">
                <a:blip r:embed="rId6"/>
                <a:stretch>
                  <a:fillRect r="-2410" b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rved Up Arrow 7">
            <a:extLst>
              <a:ext uri="{FF2B5EF4-FFF2-40B4-BE49-F238E27FC236}">
                <a16:creationId xmlns:a16="http://schemas.microsoft.com/office/drawing/2014/main" id="{403AAB07-4C7E-FA44-A232-1A805B0A3D4C}"/>
              </a:ext>
            </a:extLst>
          </p:cNvPr>
          <p:cNvSpPr/>
          <p:nvPr/>
        </p:nvSpPr>
        <p:spPr>
          <a:xfrm>
            <a:off x="1311575" y="3674578"/>
            <a:ext cx="893514" cy="216024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6A7FF-71E7-544D-81D0-5C105E079683}"/>
              </a:ext>
            </a:extLst>
          </p:cNvPr>
          <p:cNvSpPr txBox="1"/>
          <p:nvPr/>
        </p:nvSpPr>
        <p:spPr>
          <a:xfrm>
            <a:off x="3561162" y="5465252"/>
            <a:ext cx="5403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支架張力與重力的合力等於質量乘向心加速度！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68A394-04D3-7344-968B-A730A70D5763}"/>
              </a:ext>
            </a:extLst>
          </p:cNvPr>
          <p:cNvSpPr txBox="1"/>
          <p:nvPr/>
        </p:nvSpPr>
        <p:spPr>
          <a:xfrm>
            <a:off x="3561340" y="5856515"/>
            <a:ext cx="532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/>
              <a:t>合力提供了質量作等速圓周運動所需的向心力！</a:t>
            </a:r>
          </a:p>
        </p:txBody>
      </p:sp>
    </p:spTree>
    <p:extLst>
      <p:ext uri="{BB962C8B-B14F-4D97-AF65-F5344CB8AC3E}">
        <p14:creationId xmlns:p14="http://schemas.microsoft.com/office/powerpoint/2010/main" val="835981603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5799</TotalTime>
  <Words>1099</Words>
  <Application>Microsoft Macintosh PowerPoint</Application>
  <PresentationFormat>On-screen Show (4:3)</PresentationFormat>
  <Paragraphs>145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PMingLiU</vt:lpstr>
      <vt:lpstr>PMingLiU</vt:lpstr>
      <vt:lpstr>Arial</vt:lpstr>
      <vt:lpstr>Cambria Math</vt:lpstr>
      <vt:lpstr>Tahoma</vt:lpstr>
      <vt:lpstr>Times New Roman</vt:lpstr>
      <vt:lpstr>預設簡報設計</vt:lpstr>
      <vt:lpstr>方程式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407</cp:revision>
  <dcterms:created xsi:type="dcterms:W3CDTF">2006-10-11T11:25:01Z</dcterms:created>
  <dcterms:modified xsi:type="dcterms:W3CDTF">2023-10-16T08:43:27Z</dcterms:modified>
</cp:coreProperties>
</file>