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808" r:id="rId2"/>
    <p:sldId id="1573" r:id="rId3"/>
    <p:sldId id="1574" r:id="rId4"/>
    <p:sldId id="1575" r:id="rId5"/>
    <p:sldId id="1583" r:id="rId6"/>
    <p:sldId id="969" r:id="rId7"/>
    <p:sldId id="919" r:id="rId8"/>
    <p:sldId id="1584" r:id="rId9"/>
    <p:sldId id="630" r:id="rId10"/>
    <p:sldId id="631" r:id="rId11"/>
    <p:sldId id="632" r:id="rId12"/>
    <p:sldId id="633" r:id="rId13"/>
    <p:sldId id="634" r:id="rId14"/>
    <p:sldId id="635" r:id="rId15"/>
    <p:sldId id="636" r:id="rId16"/>
    <p:sldId id="637" r:id="rId17"/>
    <p:sldId id="638" r:id="rId18"/>
    <p:sldId id="639" r:id="rId19"/>
    <p:sldId id="429" r:id="rId20"/>
    <p:sldId id="432" r:id="rId21"/>
    <p:sldId id="614" r:id="rId22"/>
    <p:sldId id="615" r:id="rId23"/>
    <p:sldId id="467" r:id="rId24"/>
    <p:sldId id="640" r:id="rId25"/>
    <p:sldId id="642" r:id="rId26"/>
    <p:sldId id="643" r:id="rId27"/>
    <p:sldId id="644" r:id="rId28"/>
    <p:sldId id="645" r:id="rId29"/>
    <p:sldId id="394" r:id="rId30"/>
    <p:sldId id="646" r:id="rId31"/>
    <p:sldId id="647" r:id="rId32"/>
    <p:sldId id="648" r:id="rId33"/>
    <p:sldId id="386" r:id="rId34"/>
    <p:sldId id="649" r:id="rId35"/>
    <p:sldId id="650" r:id="rId36"/>
    <p:sldId id="651" r:id="rId37"/>
    <p:sldId id="312" r:id="rId38"/>
    <p:sldId id="652" r:id="rId39"/>
    <p:sldId id="508" r:id="rId40"/>
    <p:sldId id="653" r:id="rId41"/>
    <p:sldId id="654" r:id="rId42"/>
    <p:sldId id="562" r:id="rId43"/>
    <p:sldId id="563" r:id="rId44"/>
    <p:sldId id="564" r:id="rId45"/>
    <p:sldId id="628" r:id="rId46"/>
    <p:sldId id="597" r:id="rId47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BFFFC"/>
    <a:srgbClr val="CCFFFF"/>
    <a:srgbClr val="FF0000"/>
    <a:srgbClr val="CEFEF7"/>
    <a:srgbClr val="CCECFF"/>
    <a:srgbClr val="D9EDE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0" autoAdjust="0"/>
    <p:restoredTop sz="94660"/>
  </p:normalViewPr>
  <p:slideViewPr>
    <p:cSldViewPr>
      <p:cViewPr varScale="1">
        <p:scale>
          <a:sx n="128" d="100"/>
          <a:sy n="128" d="100"/>
        </p:scale>
        <p:origin x="106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5ED82-833C-7046-B671-23B881C2AB99}" type="datetimeFigureOut">
              <a:rPr lang="en-US" altLang="zh-TW" smtClean="0"/>
              <a:t>5/28/24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07FB5-9D27-DB48-87FC-724E479AA63A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224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7547B-2A55-4287-B40B-26C078F06CAC}" type="datetimeFigureOut">
              <a:rPr lang="zh-TW" altLang="en-US" smtClean="0"/>
              <a:t>2024/5/28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919A7-261A-4279-AD93-62379E7B98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03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A1D31-6C17-4434-B88C-260A1A5514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1639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CD29A-264E-4715-95DE-F09589F69B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9912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298E8-F0A6-4F68-ACC0-87089090D11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7269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5BBF2-9EFD-4369-A63F-203551160C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5137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478C0-3B89-41BC-8EF2-1B40606B64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6639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DE3EB-F659-45E4-B451-3D85B07489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0378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EB560-046D-4CDF-B6F8-BB87DE9DD25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261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78186-3EB9-4DF5-902F-4F1E521F6A3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7696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F6B59-8528-4CDD-A231-C6BD82C9F3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4567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D0FC7-BD6C-4472-9653-1663D03BDB5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797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78166-7D19-42F2-B26D-C27F5F069D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2831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014DB-6432-43E5-B838-5ED9FECD585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560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99228EB5-2DCD-44E2-86A4-AECDC7A205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16.jpeg"/><Relationship Id="rId12" Type="http://schemas.openxmlformats.org/officeDocument/2006/relationships/image" Target="NUL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4.jpg"/><Relationship Id="rId7" Type="http://schemas.openxmlformats.org/officeDocument/2006/relationships/image" Target="NUL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28.jpeg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21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../media/image35.jpeg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2.png"/><Relationship Id="rId7" Type="http://schemas.openxmlformats.org/officeDocument/2006/relationships/image" Target="../media/image2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4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460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1.png"/><Relationship Id="rId4" Type="http://schemas.openxmlformats.org/officeDocument/2006/relationships/image" Target="../media/image3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00.png"/><Relationship Id="rId4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5.jpeg"/><Relationship Id="rId7" Type="http://schemas.openxmlformats.org/officeDocument/2006/relationships/image" Target="../media/image5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5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4.png"/><Relationship Id="rId10" Type="http://schemas.openxmlformats.org/officeDocument/2006/relationships/image" Target="../media/image711.png"/><Relationship Id="rId9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8" Type="http://schemas.openxmlformats.org/officeDocument/2006/relationships/image" Target="../media/image78.png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17" Type="http://schemas.openxmlformats.org/officeDocument/2006/relationships/image" Target="../media/image770.png"/><Relationship Id="rId2" Type="http://schemas.openxmlformats.org/officeDocument/2006/relationships/image" Target="../media/image61.jpe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9" Type="http://schemas.openxmlformats.org/officeDocument/2006/relationships/image" Target="../media/image80.png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1.png"/><Relationship Id="rId3" Type="http://schemas.openxmlformats.org/officeDocument/2006/relationships/image" Target="../media/image108.png"/><Relationship Id="rId7" Type="http://schemas.openxmlformats.org/officeDocument/2006/relationships/image" Target="../media/image110.png"/><Relationship Id="rId12" Type="http://schemas.openxmlformats.org/officeDocument/2006/relationships/image" Target="../media/image1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050.png"/><Relationship Id="rId5" Type="http://schemas.openxmlformats.org/officeDocument/2006/relationships/image" Target="../media/image6.jpeg"/><Relationship Id="rId15" Type="http://schemas.openxmlformats.org/officeDocument/2006/relationships/image" Target="../media/image3.svg"/><Relationship Id="rId10" Type="http://schemas.openxmlformats.org/officeDocument/2006/relationships/image" Target="../media/image267.png"/><Relationship Id="rId4" Type="http://schemas.openxmlformats.org/officeDocument/2006/relationships/image" Target="../media/image109.png"/><Relationship Id="rId9" Type="http://schemas.openxmlformats.org/officeDocument/2006/relationships/image" Target="../media/image266.pn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文字方塊 3"/>
          <p:cNvSpPr txBox="1">
            <a:spLocks noChangeArrowheads="1"/>
          </p:cNvSpPr>
          <p:nvPr/>
        </p:nvSpPr>
        <p:spPr bwMode="auto">
          <a:xfrm>
            <a:off x="2495504" y="369905"/>
            <a:ext cx="3960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光電效應  </a:t>
            </a:r>
            <a:r>
              <a:rPr lang="en-US" altLang="zh-TW" sz="1800" dirty="0">
                <a:latin typeface="Times New Roman" pitchFamily="18" charset="0"/>
                <a:cs typeface="Times New Roman" pitchFamily="18" charset="0"/>
              </a:rPr>
              <a:t>Photoelectric Effect</a:t>
            </a:r>
            <a:endParaRPr lang="zh-TW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文字方塊 1">
            <a:extLst>
              <a:ext uri="{FF2B5EF4-FFF2-40B4-BE49-F238E27FC236}">
                <a16:creationId xmlns:a16="http://schemas.microsoft.com/office/drawing/2014/main" id="{02D363DD-19D7-6CE4-B25B-D07A488EB822}"/>
              </a:ext>
            </a:extLst>
          </p:cNvPr>
          <p:cNvSpPr txBox="1"/>
          <p:nvPr/>
        </p:nvSpPr>
        <p:spPr>
          <a:xfrm>
            <a:off x="1846928" y="5352427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進一部的實驗加上一個截止電壓以抑制光電流，</a:t>
            </a:r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B3629447-D3BC-121D-DA66-C1AD979C73B4}"/>
              </a:ext>
            </a:extLst>
          </p:cNvPr>
          <p:cNvSpPr/>
          <p:nvPr/>
        </p:nvSpPr>
        <p:spPr>
          <a:xfrm>
            <a:off x="1844422" y="5840019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截止電壓就等於電子的動能！</a:t>
            </a:r>
          </a:p>
        </p:txBody>
      </p:sp>
      <p:pic>
        <p:nvPicPr>
          <p:cNvPr id="11" name="Picture 3" descr="D:\Dropbox\Documents\課程\YoungTextBook\Images\Chapter38\A_Images\A_Figures_and_Photos\38_03_FigureB.jpg">
            <a:extLst>
              <a:ext uri="{FF2B5EF4-FFF2-40B4-BE49-F238E27FC236}">
                <a16:creationId xmlns:a16="http://schemas.microsoft.com/office/drawing/2014/main" id="{5CB42343-A979-6A1B-1F13-7A636E9B6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t="16730" b="5023"/>
          <a:stretch/>
        </p:blipFill>
        <p:spPr bwMode="auto">
          <a:xfrm>
            <a:off x="2591593" y="832885"/>
            <a:ext cx="3107091" cy="433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BD18359F-D245-6F60-EFF2-519C5B61710D}"/>
              </a:ext>
            </a:extLst>
          </p:cNvPr>
          <p:cNvSpPr/>
          <p:nvPr/>
        </p:nvSpPr>
        <p:spPr>
          <a:xfrm>
            <a:off x="3921913" y="429309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截止電壓</a:t>
            </a:r>
          </a:p>
        </p:txBody>
      </p:sp>
      <p:pic>
        <p:nvPicPr>
          <p:cNvPr id="2" name="Graphic 1" descr="Cat with solid fill">
            <a:extLst>
              <a:ext uri="{FF2B5EF4-FFF2-40B4-BE49-F238E27FC236}">
                <a16:creationId xmlns:a16="http://schemas.microsoft.com/office/drawing/2014/main" id="{2801DDC6-FA37-BAAE-7A59-9621C490C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5756" y="6209075"/>
            <a:ext cx="619090" cy="61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17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23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9799" b="56706"/>
          <a:stretch>
            <a:fillRect/>
          </a:stretch>
        </p:blipFill>
        <p:spPr bwMode="auto">
          <a:xfrm>
            <a:off x="2336137" y="304801"/>
            <a:ext cx="3614039" cy="283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1465556" y="5210464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電力線數目守恆</a:t>
            </a:r>
          </a:p>
        </p:txBody>
      </p:sp>
      <p:sp>
        <p:nvSpPr>
          <p:cNvPr id="11271" name="文字方塊 6"/>
          <p:cNvSpPr txBox="1">
            <a:spLocks noChangeArrowheads="1"/>
          </p:cNvSpPr>
          <p:nvPr/>
        </p:nvSpPr>
        <p:spPr bwMode="auto">
          <a:xfrm>
            <a:off x="1455158" y="3225255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通過一封閉曲面的總電場通量就有一個很簡單的物理意義；</a:t>
            </a:r>
          </a:p>
        </p:txBody>
      </p:sp>
      <p:sp>
        <p:nvSpPr>
          <p:cNvPr id="3" name="向右箭號 2"/>
          <p:cNvSpPr/>
          <p:nvPr/>
        </p:nvSpPr>
        <p:spPr>
          <a:xfrm>
            <a:off x="3604260" y="5252569"/>
            <a:ext cx="609600" cy="28250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441172" y="5968367"/>
            <a:ext cx="1937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對任一高斯面：</a:t>
            </a:r>
          </a:p>
        </p:txBody>
      </p:sp>
      <p:sp>
        <p:nvSpPr>
          <p:cNvPr id="11" name="向右箭號 10"/>
          <p:cNvSpPr/>
          <p:nvPr/>
        </p:nvSpPr>
        <p:spPr>
          <a:xfrm>
            <a:off x="4840279" y="6012395"/>
            <a:ext cx="609600" cy="28250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367059" y="59436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電力線數目守恆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465556" y="3594587"/>
                <a:ext cx="687528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zh-TW" altLang="en-US" i="1">
                          <a:latin typeface="Cambria Math"/>
                        </a:rPr>
                        <m:t>離開曲面的電力線</m:t>
                      </m:r>
                      <m:r>
                        <a:rPr lang="zh-TW" altLang="en-US" i="1" smtClean="0">
                          <a:latin typeface="Cambria Math"/>
                        </a:rPr>
                        <m:t>數目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zh-TW" altLang="en-US" i="1">
                          <a:latin typeface="Cambria Math"/>
                        </a:rPr>
                        <m:t>進入曲面的</m:t>
                      </m:r>
                      <m:r>
                        <a:rPr lang="zh-TW" altLang="en-US" i="1" smtClean="0">
                          <a:latin typeface="Cambria Math"/>
                        </a:rPr>
                        <m:t>電力線數目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556" y="3594587"/>
                <a:ext cx="6875280" cy="818879"/>
              </a:xfrm>
              <a:prstGeom prst="rect">
                <a:avLst/>
              </a:prstGeom>
              <a:blipFill>
                <a:blip r:embed="rId3"/>
                <a:stretch>
                  <a:fillRect l="-3506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445020" y="4980706"/>
                <a:ext cx="150515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020" y="4980706"/>
                <a:ext cx="1505156" cy="818879"/>
              </a:xfrm>
              <a:prstGeom prst="rect">
                <a:avLst/>
              </a:prstGeom>
              <a:blipFill>
                <a:blip r:embed="rId4"/>
                <a:stretch>
                  <a:fillRect l="-56667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3132098" y="5885457"/>
                <a:ext cx="150515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2098" y="5885457"/>
                <a:ext cx="1505156" cy="818879"/>
              </a:xfrm>
              <a:prstGeom prst="rect">
                <a:avLst/>
              </a:prstGeom>
              <a:blipFill>
                <a:blip r:embed="rId5"/>
                <a:stretch>
                  <a:fillRect l="-56667" t="-132308" b="-190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E99853B-2614-E348-B58F-560AC77A9C13}"/>
              </a:ext>
            </a:extLst>
          </p:cNvPr>
          <p:cNvSpPr txBox="1"/>
          <p:nvPr/>
        </p:nvSpPr>
        <p:spPr>
          <a:xfrm>
            <a:off x="1465556" y="451242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dirty="0"/>
              <a:t>進入此封閉曲面的電場線數目必等於離開的電場線數目！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3" grpId="0" animBg="1"/>
      <p:bldP spid="4" grpId="0"/>
      <p:bldP spid="11" grpId="0" animBg="1"/>
      <p:bldP spid="12" grpId="0"/>
      <p:bldP spid="14" grpId="0" animBg="1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240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6"/>
          <a:stretch/>
        </p:blipFill>
        <p:spPr bwMode="auto">
          <a:xfrm>
            <a:off x="3352800" y="1133090"/>
            <a:ext cx="2937921" cy="254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文字方塊 5"/>
          <p:cNvSpPr txBox="1">
            <a:spLocks noChangeArrowheads="1"/>
          </p:cNvSpPr>
          <p:nvPr/>
        </p:nvSpPr>
        <p:spPr bwMode="auto">
          <a:xfrm>
            <a:off x="1143000" y="697712"/>
            <a:ext cx="7086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選一個封閉球面來計算電通量：</a:t>
            </a:r>
          </a:p>
        </p:txBody>
      </p:sp>
      <p:sp>
        <p:nvSpPr>
          <p:cNvPr id="14342" name="文字方塊 5"/>
          <p:cNvSpPr txBox="1">
            <a:spLocks noChangeArrowheads="1"/>
          </p:cNvSpPr>
          <p:nvPr/>
        </p:nvSpPr>
        <p:spPr bwMode="auto">
          <a:xfrm>
            <a:off x="1112520" y="5826126"/>
            <a:ext cx="548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由一個點電荷發出的電力線總數與球半徑無關！</a:t>
            </a:r>
          </a:p>
        </p:txBody>
      </p:sp>
      <p:pic>
        <p:nvPicPr>
          <p:cNvPr id="14343" name="Picture 8" descr="D:\Dropbox\Documents\課程\YoungTextBook\Images\Chapter22\A_Images\A_Figures_and_Photos\22_09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5"/>
          <a:stretch/>
        </p:blipFill>
        <p:spPr bwMode="auto">
          <a:xfrm>
            <a:off x="685800" y="1133091"/>
            <a:ext cx="2541588" cy="254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D:\Dropbox\Documents\課程\YoungTextBook\Images\Chapter22\A_Images\A_Figures_and_Photos\22_11_Figu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2" b="2445"/>
          <a:stretch/>
        </p:blipFill>
        <p:spPr bwMode="auto">
          <a:xfrm>
            <a:off x="6477000" y="1133091"/>
            <a:ext cx="2190730" cy="254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143000" y="304800"/>
                <a:ext cx="7391400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包圍點電荷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𝑞</m:t>
                    </m:r>
                  </m:oMath>
                </a14:m>
                <a:r>
                  <a:rPr lang="zh-TW" altLang="en-US" dirty="0"/>
                  <a:t>的所有高斯面電通量都一樣！選一個最簡單的來算即可！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04800"/>
                <a:ext cx="7391400" cy="381515"/>
              </a:xfrm>
              <a:prstGeom prst="rect">
                <a:avLst/>
              </a:prstGeom>
              <a:blipFill rotWithShape="1">
                <a:blip r:embed="rId10"/>
                <a:stretch>
                  <a:fillRect l="-743" t="-6349" b="-222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1112520" y="6202243"/>
            <a:ext cx="58279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正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負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  <a:r>
              <a:rPr lang="zh-TW" altLang="en-US" dirty="0">
                <a:solidFill>
                  <a:srgbClr val="FF0000"/>
                </a:solidFill>
              </a:rPr>
              <a:t>電荷產生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消滅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  <a:r>
              <a:rPr lang="zh-TW" altLang="en-US" dirty="0">
                <a:solidFill>
                  <a:srgbClr val="FF0000"/>
                </a:solidFill>
              </a:rPr>
              <a:t>的電力線數目與電荷量成正比</a:t>
            </a:r>
            <a:r>
              <a:rPr lang="zh-TW" altLang="en-US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914400" y="3717111"/>
                <a:ext cx="6885475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𝑑𝐴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𝑑𝐴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𝐸𝐴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zh-TW" altLang="en-US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∙4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zh-TW" altLang="en-US" i="1" smtClean="0">
                                  <a:latin typeface="Cambria Math"/>
                                  <a:ea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717111"/>
                <a:ext cx="6885475" cy="818879"/>
              </a:xfrm>
              <a:prstGeom prst="rect">
                <a:avLst/>
              </a:prstGeom>
              <a:blipFill>
                <a:blip r:embed="rId11"/>
                <a:stretch>
                  <a:fillRect l="-2578" t="-130303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971800" y="5004902"/>
                <a:ext cx="225375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5004902"/>
                <a:ext cx="2253757" cy="818879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4B88D4-CE66-334E-A81F-DAD16B056523}"/>
                  </a:ext>
                </a:extLst>
              </p:cNvPr>
              <p:cNvSpPr txBox="1"/>
              <p:nvPr/>
            </p:nvSpPr>
            <p:spPr>
              <a:xfrm>
                <a:off x="914400" y="4528572"/>
                <a:ext cx="6324600" cy="40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TW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TW" dirty="0"/>
                  <a:t>同向，在球面上，電場大小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𝐸</m:t>
                    </m:r>
                  </m:oMath>
                </a14:m>
                <a:r>
                  <a:rPr lang="en-TW" dirty="0"/>
                  <a:t>是一個常數！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4B88D4-CE66-334E-A81F-DAD16B05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528572"/>
                <a:ext cx="6324600" cy="404791"/>
              </a:xfrm>
              <a:prstGeom prst="rect">
                <a:avLst/>
              </a:prstGeom>
              <a:blipFill>
                <a:blip r:embed="rId13"/>
                <a:stretch>
                  <a:fillRect l="-802" t="-12121" b="-2121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10" grpId="0"/>
      <p:bldP spid="11" grpId="0" animBg="1"/>
      <p:bldP spid="12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24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9"/>
          <a:stretch/>
        </p:blipFill>
        <p:spPr bwMode="auto">
          <a:xfrm>
            <a:off x="3103054" y="748255"/>
            <a:ext cx="3046394" cy="301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872447" y="3774957"/>
            <a:ext cx="7620000" cy="45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</a:pPr>
            <a:r>
              <a:rPr lang="zh-TW" altLang="en-US" dirty="0"/>
              <a:t>而因為電通量是電力線數目，電力線數目除了在電荷處之外都守恆，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282531" y="4979397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電通量正比於電荷量！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943480" y="4811595"/>
                <a:ext cx="225375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480" y="4811595"/>
                <a:ext cx="2253757" cy="818879"/>
              </a:xfrm>
              <a:prstGeom prst="rect">
                <a:avLst/>
              </a:prstGeom>
              <a:blipFill>
                <a:blip r:embed="rId3"/>
                <a:stretch>
                  <a:fillRect l="-10112" t="-128788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905838" y="5638800"/>
            <a:ext cx="8229600" cy="458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TW" altLang="en-US" dirty="0"/>
              <a:t>反過來，電荷對電通量的貢獻，只和它是否位於曲面內有關，</a:t>
            </a:r>
            <a:r>
              <a:rPr lang="zh-TW" altLang="en-US" dirty="0">
                <a:solidFill>
                  <a:srgbClr val="FF0000"/>
                </a:solidFill>
              </a:rPr>
              <a:t>與具體位置無關。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1321C3B-AB07-794B-A31D-8A37C12EB106}"/>
              </a:ext>
            </a:extLst>
          </p:cNvPr>
          <p:cNvSpPr/>
          <p:nvPr/>
        </p:nvSpPr>
        <p:spPr>
          <a:xfrm>
            <a:off x="872447" y="4272938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所以任何包圍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TW" altLang="en-US" dirty="0"/>
              <a:t> 的高斯面的電通量，與球高斯面的電通量相等！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文字方塊 4"/>
          <p:cNvSpPr txBox="1">
            <a:spLocks noChangeArrowheads="1"/>
          </p:cNvSpPr>
          <p:nvPr/>
        </p:nvSpPr>
        <p:spPr bwMode="auto">
          <a:xfrm>
            <a:off x="1387997" y="5640299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一個封閉曲面的電場通量，正比於曲面所包圍的總淨電荷量。</a:t>
            </a:r>
          </a:p>
        </p:txBody>
      </p:sp>
      <p:sp>
        <p:nvSpPr>
          <p:cNvPr id="18436" name="文字方塊 5"/>
          <p:cNvSpPr txBox="1">
            <a:spLocks noChangeArrowheads="1"/>
          </p:cNvSpPr>
          <p:nvPr/>
        </p:nvSpPr>
        <p:spPr bwMode="auto">
          <a:xfrm>
            <a:off x="5334000" y="47448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高斯定律</a:t>
            </a:r>
          </a:p>
        </p:txBody>
      </p:sp>
      <p:pic>
        <p:nvPicPr>
          <p:cNvPr id="18437" name="Picture 4" descr="D:\Dropbox\Documents\課程\YoungTextBook\Images\Chapter22\A_Images\A_Figures_and_Photos\22_10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"/>
          <a:stretch/>
        </p:blipFill>
        <p:spPr bwMode="auto">
          <a:xfrm>
            <a:off x="1371600" y="990600"/>
            <a:ext cx="2552700" cy="319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Users\Vincent\Downloads\Data\Knight\Media\Chapter28\Images\28_22Figure-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7"/>
          <a:stretch/>
        </p:blipFill>
        <p:spPr bwMode="auto">
          <a:xfrm>
            <a:off x="4343400" y="1033035"/>
            <a:ext cx="2992438" cy="315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971800" y="4520305"/>
                <a:ext cx="2253757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4520305"/>
                <a:ext cx="2253757" cy="818879"/>
              </a:xfrm>
              <a:prstGeom prst="rect">
                <a:avLst/>
              </a:prstGeom>
              <a:blipFill>
                <a:blip r:embed="rId4"/>
                <a:stretch>
                  <a:fillRect l="-10674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文字方塊 6"/>
          <p:cNvSpPr txBox="1">
            <a:spLocks noChangeArrowheads="1"/>
          </p:cNvSpPr>
          <p:nvPr/>
        </p:nvSpPr>
        <p:spPr bwMode="auto">
          <a:xfrm>
            <a:off x="3048000" y="219000"/>
            <a:ext cx="304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均勻的帶電棒（軸對稱）：</a:t>
            </a:r>
          </a:p>
        </p:txBody>
      </p:sp>
      <p:pic>
        <p:nvPicPr>
          <p:cNvPr id="23557" name="Picture 7" descr="D:\Dropbox\Documents\課程\YoungTextBook\Images\Chapter22\A_Images\A_Figures_and_Photos\22_19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3" y="1061355"/>
            <a:ext cx="4066308" cy="256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777962" y="4804543"/>
                <a:ext cx="5951629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𝑑𝐴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𝐸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𝑑𝐴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𝐸𝐴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𝑟𝑙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 smtClean="0">
                              <a:latin typeface="Cambria Math"/>
                            </a:rPr>
                            <m:t>𝜆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𝑙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962" y="4804543"/>
                <a:ext cx="5951629" cy="818879"/>
              </a:xfrm>
              <a:prstGeom prst="rect">
                <a:avLst/>
              </a:prstGeom>
              <a:blipFill>
                <a:blip r:embed="rId3"/>
                <a:stretch>
                  <a:fillRect l="-13859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808621" y="6031385"/>
                <a:ext cx="1344662" cy="66537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i="1">
                              <a:latin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621" y="6031385"/>
                <a:ext cx="1344662" cy="6653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/>
          <p:cNvSpPr txBox="1"/>
          <p:nvPr/>
        </p:nvSpPr>
        <p:spPr>
          <a:xfrm>
            <a:off x="757553" y="4022221"/>
            <a:ext cx="819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如此在兩端的蓋上，電場平行於蓋面，通量為零。只要算圓柱邊面上的電通量。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AEDA8B85-F414-E74B-9488-F33DF9FE9C26}"/>
                  </a:ext>
                </a:extLst>
              </p:cNvPr>
              <p:cNvSpPr/>
              <p:nvPr/>
            </p:nvSpPr>
            <p:spPr>
              <a:xfrm>
                <a:off x="752128" y="585324"/>
                <a:ext cx="786938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計算帶電棒周圍距軸心為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dirty="0"/>
                  <a:t>處的電場：選擇同軸半徑為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dirty="0"/>
                  <a:t>的圓柱面為高斯面！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AEDA8B85-F414-E74B-9488-F33DF9FE9C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128" y="585324"/>
                <a:ext cx="7869383" cy="369332"/>
              </a:xfrm>
              <a:prstGeom prst="rect">
                <a:avLst/>
              </a:prstGeom>
              <a:blipFill>
                <a:blip r:embed="rId5"/>
                <a:stretch>
                  <a:fillRect l="-645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>
            <a:extLst>
              <a:ext uri="{FF2B5EF4-FFF2-40B4-BE49-F238E27FC236}">
                <a16:creationId xmlns:a16="http://schemas.microsoft.com/office/drawing/2014/main" id="{0BE61735-13D9-2345-ABD7-30661B4001E4}"/>
              </a:ext>
            </a:extLst>
          </p:cNvPr>
          <p:cNvSpPr txBox="1"/>
          <p:nvPr/>
        </p:nvSpPr>
        <p:spPr>
          <a:xfrm>
            <a:off x="757554" y="3656453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電力線將由棒發出，並垂直於帶電棒的軸。</a:t>
            </a:r>
          </a:p>
        </p:txBody>
      </p:sp>
      <p:pic>
        <p:nvPicPr>
          <p:cNvPr id="13" name="Picture 2" descr="24_14_Figure.jpg">
            <a:extLst>
              <a:ext uri="{FF2B5EF4-FFF2-40B4-BE49-F238E27FC236}">
                <a16:creationId xmlns:a16="http://schemas.microsoft.com/office/drawing/2014/main" id="{1CD1A0B7-3DD1-EF46-B421-31CE3D0D08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0"/>
          <a:stretch/>
        </p:blipFill>
        <p:spPr>
          <a:xfrm>
            <a:off x="4496170" y="1066307"/>
            <a:ext cx="4454857" cy="256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4CE764-5F92-F643-ABD9-FB0968801A56}"/>
                  </a:ext>
                </a:extLst>
              </p:cNvPr>
              <p:cNvSpPr txBox="1"/>
              <p:nvPr/>
            </p:nvSpPr>
            <p:spPr>
              <a:xfrm>
                <a:off x="752128" y="4373998"/>
                <a:ext cx="5951629" cy="404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在圓柱邊，電場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TW" dirty="0"/>
                  <a:t>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TW" dirty="0"/>
                  <a:t>平行，且電場大小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𝐸</m:t>
                    </m:r>
                  </m:oMath>
                </a14:m>
                <a:r>
                  <a:rPr lang="en-TW" dirty="0"/>
                  <a:t>是一個常數！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4CE764-5F92-F643-ABD9-FB0968801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128" y="4373998"/>
                <a:ext cx="5951629" cy="404791"/>
              </a:xfrm>
              <a:prstGeom prst="rect">
                <a:avLst/>
              </a:prstGeom>
              <a:blipFill>
                <a:blip r:embed="rId7"/>
                <a:stretch>
                  <a:fillRect l="-853" t="-12121" b="-2121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7370C9-5C31-0C22-03B1-732F17856A2D}"/>
                  </a:ext>
                </a:extLst>
              </p:cNvPr>
              <p:cNvSpPr txBox="1"/>
              <p:nvPr/>
            </p:nvSpPr>
            <p:spPr>
              <a:xfrm>
                <a:off x="758683" y="5636299"/>
                <a:ext cx="28629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設棒上線電荷密度為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𝜆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7370C9-5C31-0C22-03B1-732F17856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683" y="5636299"/>
                <a:ext cx="2862926" cy="369332"/>
              </a:xfrm>
              <a:prstGeom prst="rect">
                <a:avLst/>
              </a:prstGeom>
              <a:blipFill>
                <a:blip r:embed="rId8"/>
                <a:stretch>
                  <a:fillRect l="-1762" t="-10345" b="-2413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0">
                <a:extLst>
                  <a:ext uri="{FF2B5EF4-FFF2-40B4-BE49-F238E27FC236}">
                    <a16:creationId xmlns:a16="http://schemas.microsoft.com/office/drawing/2014/main" id="{E99C9362-D626-505A-0F95-DAB3FF150C10}"/>
                  </a:ext>
                </a:extLst>
              </p:cNvPr>
              <p:cNvSpPr txBox="1"/>
              <p:nvPr/>
            </p:nvSpPr>
            <p:spPr>
              <a:xfrm>
                <a:off x="3312054" y="5658361"/>
                <a:ext cx="883447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𝑞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i="1">
                          <a:latin typeface="Cambria Math"/>
                        </a:rPr>
                        <m:t>𝜆</m:t>
                      </m:r>
                      <m:r>
                        <a:rPr lang="en-US" altLang="zh-TW" i="1">
                          <a:latin typeface="Cambria Math"/>
                        </a:rPr>
                        <m:t>𝑙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10">
                <a:extLst>
                  <a:ext uri="{FF2B5EF4-FFF2-40B4-BE49-F238E27FC236}">
                    <a16:creationId xmlns:a16="http://schemas.microsoft.com/office/drawing/2014/main" id="{E99C9362-D626-505A-0F95-DAB3FF150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054" y="5658361"/>
                <a:ext cx="883447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948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/>
      <p:bldP spid="6" grpId="0"/>
      <p:bldP spid="12" grpId="0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10" y="764407"/>
            <a:ext cx="6308823" cy="342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943410" y="746602"/>
            <a:ext cx="8335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22.41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A2939D8-8AFB-F24D-BA1D-018954CFE35E}"/>
              </a:ext>
            </a:extLst>
          </p:cNvPr>
          <p:cNvSpPr/>
          <p:nvPr/>
        </p:nvSpPr>
        <p:spPr>
          <a:xfrm>
            <a:off x="4227898" y="2192269"/>
            <a:ext cx="3024336" cy="199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7" name="Picture 1" descr="Figure_WG_24_07.jpg">
            <a:extLst>
              <a:ext uri="{FF2B5EF4-FFF2-40B4-BE49-F238E27FC236}">
                <a16:creationId xmlns:a16="http://schemas.microsoft.com/office/drawing/2014/main" id="{49EAD9DF-C399-5C4F-B050-C9C5A8B690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"/>
          <a:stretch/>
        </p:blipFill>
        <p:spPr>
          <a:xfrm>
            <a:off x="5410200" y="2209800"/>
            <a:ext cx="2958348" cy="3894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DD5583A-653F-AA4E-81F0-C62AA301E39A}"/>
                  </a:ext>
                </a:extLst>
              </p:cNvPr>
              <p:cNvSpPr/>
              <p:nvPr/>
            </p:nvSpPr>
            <p:spPr>
              <a:xfrm>
                <a:off x="893600" y="4280059"/>
                <a:ext cx="42228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選擇一同軸半徑為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dirty="0"/>
                  <a:t>的圓柱面為高斯面！</a:t>
                </a: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DD5583A-653F-AA4E-81F0-C62AA301E3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600" y="4280059"/>
                <a:ext cx="4222887" cy="369332"/>
              </a:xfrm>
              <a:prstGeom prst="rect">
                <a:avLst/>
              </a:prstGeom>
              <a:blipFill>
                <a:blip r:embed="rId4"/>
                <a:stretch>
                  <a:fillRect l="-1201" t="-3226" r="-300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DED99F5-402A-7547-92D1-ACB46FD840B9}"/>
                  </a:ext>
                </a:extLst>
              </p:cNvPr>
              <p:cNvSpPr txBox="1"/>
              <p:nvPr/>
            </p:nvSpPr>
            <p:spPr>
              <a:xfrm>
                <a:off x="954509" y="4713100"/>
                <a:ext cx="3722173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𝑟𝑙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DED99F5-402A-7547-92D1-ACB46FD84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09" y="4713100"/>
                <a:ext cx="3722173" cy="818814"/>
              </a:xfrm>
              <a:prstGeom prst="rect">
                <a:avLst/>
              </a:prstGeom>
              <a:blipFill>
                <a:blip r:embed="rId5"/>
                <a:stretch>
                  <a:fillRect l="-22789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620F8FE-4D2E-614F-BB67-20DD3F3A5887}"/>
                  </a:ext>
                </a:extLst>
              </p:cNvPr>
              <p:cNvSpPr txBox="1"/>
              <p:nvPr/>
            </p:nvSpPr>
            <p:spPr>
              <a:xfrm>
                <a:off x="867210" y="6344747"/>
                <a:ext cx="78936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/>
                  <a:t>如在帶電棒外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TW" i="1">
                        <a:latin typeface="Cambria Math"/>
                      </a:rPr>
                      <m:t>𝑅</m:t>
                    </m:r>
                    <m:r>
                      <a:rPr lang="en-US" altLang="zh-TW" i="1">
                        <a:latin typeface="Cambria Math"/>
                      </a:rPr>
                      <m:t> </m:t>
                    </m:r>
                  </m:oMath>
                </a14:m>
                <a:r>
                  <a:rPr kumimoji="1" lang="zh-CN" altLang="en-US" dirty="0"/>
                  <a:t>，電荷如同</a:t>
                </a:r>
                <a:r>
                  <a:rPr kumimoji="1" lang="zh-TW" altLang="en-US" dirty="0"/>
                  <a:t>集中於軸上一細帶電棒，如同前一頁的計算。</a:t>
                </a:r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C620F8FE-4D2E-614F-BB67-20DD3F3A5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10" y="6344747"/>
                <a:ext cx="7893607" cy="369332"/>
              </a:xfrm>
              <a:prstGeom prst="rect">
                <a:avLst/>
              </a:prstGeom>
              <a:blipFill>
                <a:blip r:embed="rId6"/>
                <a:stretch>
                  <a:fillRect l="-643" t="-6667" r="-643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288C9A92-F4D3-6A4C-888B-AD4ED64BD44B}"/>
                  </a:ext>
                </a:extLst>
              </p:cNvPr>
              <p:cNvSpPr txBox="1"/>
              <p:nvPr/>
            </p:nvSpPr>
            <p:spPr>
              <a:xfrm>
                <a:off x="943410" y="5565393"/>
                <a:ext cx="1193340" cy="61369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288C9A92-F4D3-6A4C-888B-AD4ED64BD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410" y="5565393"/>
                <a:ext cx="1193340" cy="6136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3">
                <a:extLst>
                  <a:ext uri="{FF2B5EF4-FFF2-40B4-BE49-F238E27FC236}">
                    <a16:creationId xmlns:a16="http://schemas.microsoft.com/office/drawing/2014/main" id="{50AD8733-9655-96BE-7E1F-A37BBDAC6B81}"/>
                  </a:ext>
                </a:extLst>
              </p:cNvPr>
              <p:cNvSpPr txBox="1"/>
              <p:nvPr/>
            </p:nvSpPr>
            <p:spPr>
              <a:xfrm>
                <a:off x="904782" y="273207"/>
                <a:ext cx="7543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TW" altLang="en-US" dirty="0"/>
                  <a:t>同樣的方法也可以適用於</a:t>
                </a:r>
                <a:r>
                  <a:rPr lang="zh-TW" altLang="en-US" dirty="0"/>
                  <a:t>半徑為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𝑅</m:t>
                    </m:r>
                  </m:oMath>
                </a14:m>
                <a:r>
                  <a:rPr kumimoji="1" lang="zh-TW" altLang="en-US" dirty="0"/>
                  <a:t>的粗帶電棒內，</a:t>
                </a:r>
                <a:r>
                  <a:rPr lang="zh-TW" altLang="en-US" dirty="0"/>
                  <a:t>距軸心為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dirty="0"/>
                  <a:t>處的</a:t>
                </a:r>
                <a:r>
                  <a:rPr kumimoji="1" lang="zh-TW" altLang="en-US" dirty="0"/>
                  <a:t>的電場。</a:t>
                </a:r>
              </a:p>
            </p:txBody>
          </p:sp>
        </mc:Choice>
        <mc:Fallback xmlns="">
          <p:sp>
            <p:nvSpPr>
              <p:cNvPr id="12" name="文字方塊 3">
                <a:extLst>
                  <a:ext uri="{FF2B5EF4-FFF2-40B4-BE49-F238E27FC236}">
                    <a16:creationId xmlns:a16="http://schemas.microsoft.com/office/drawing/2014/main" id="{50AD8733-9655-96BE-7E1F-A37BBDAC6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782" y="273207"/>
                <a:ext cx="7543800" cy="369332"/>
              </a:xfrm>
              <a:prstGeom prst="rect">
                <a:avLst/>
              </a:prstGeom>
              <a:blipFill>
                <a:blip r:embed="rId8"/>
                <a:stretch>
                  <a:fillRect l="-672" t="-6667" r="-504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4">
                <a:extLst>
                  <a:ext uri="{FF2B5EF4-FFF2-40B4-BE49-F238E27FC236}">
                    <a16:creationId xmlns:a16="http://schemas.microsoft.com/office/drawing/2014/main" id="{192C2D31-C660-2ADB-B99D-C437B8560E7E}"/>
                  </a:ext>
                </a:extLst>
              </p:cNvPr>
              <p:cNvSpPr/>
              <p:nvPr/>
            </p:nvSpPr>
            <p:spPr>
              <a:xfrm>
                <a:off x="7395946" y="691876"/>
                <a:ext cx="9851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  <m:r>
                      <a:rPr lang="en-US" altLang="zh-TW" i="1">
                        <a:latin typeface="Cambria Math"/>
                      </a:rPr>
                      <m:t>&lt;</m:t>
                    </m:r>
                    <m:r>
                      <a:rPr lang="en-US" altLang="zh-TW" i="1">
                        <a:latin typeface="Cambria Math"/>
                      </a:rPr>
                      <m:t>𝑅</m:t>
                    </m:r>
                  </m:oMath>
                </a14:m>
                <a:r>
                  <a:rPr lang="zh-TW" altLang="en-US" dirty="0"/>
                  <a:t>。</a:t>
                </a:r>
              </a:p>
            </p:txBody>
          </p:sp>
        </mc:Choice>
        <mc:Fallback xmlns="">
          <p:sp>
            <p:nvSpPr>
              <p:cNvPr id="13" name="矩形 4">
                <a:extLst>
                  <a:ext uri="{FF2B5EF4-FFF2-40B4-BE49-F238E27FC236}">
                    <a16:creationId xmlns:a16="http://schemas.microsoft.com/office/drawing/2014/main" id="{192C2D31-C660-2ADB-B99D-C437B8560E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5946" y="691876"/>
                <a:ext cx="985141" cy="369332"/>
              </a:xfrm>
              <a:prstGeom prst="rect">
                <a:avLst/>
              </a:prstGeom>
              <a:blipFill>
                <a:blip r:embed="rId9"/>
                <a:stretch>
                  <a:fillRect t="-6667" r="-5128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ED52B6C-8E0C-D831-CF52-158037A05D9A}"/>
                  </a:ext>
                </a:extLst>
              </p:cNvPr>
              <p:cNvSpPr txBox="1"/>
              <p:nvPr/>
            </p:nvSpPr>
            <p:spPr>
              <a:xfrm>
                <a:off x="2254890" y="5697574"/>
                <a:ext cx="29578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設棒內體電荷密度為 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𝜌</m:t>
                    </m:r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ED52B6C-8E0C-D831-CF52-158037A05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890" y="5697574"/>
                <a:ext cx="2957821" cy="369332"/>
              </a:xfrm>
              <a:prstGeom prst="rect">
                <a:avLst/>
              </a:prstGeom>
              <a:blipFill>
                <a:blip r:embed="rId10"/>
                <a:stretch>
                  <a:fillRect l="-1709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533C3B4B-C74F-05CF-EA02-B65E14710751}"/>
                  </a:ext>
                </a:extLst>
              </p:cNvPr>
              <p:cNvSpPr txBox="1"/>
              <p:nvPr/>
            </p:nvSpPr>
            <p:spPr>
              <a:xfrm>
                <a:off x="4814013" y="5675136"/>
                <a:ext cx="134415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533C3B4B-C74F-05CF-EA02-B65E14710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013" y="5675136"/>
                <a:ext cx="1344151" cy="369332"/>
              </a:xfrm>
              <a:prstGeom prst="rect">
                <a:avLst/>
              </a:prstGeom>
              <a:blipFill>
                <a:blip r:embed="rId11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4639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時鐘 的圖片&#10;&#10;自動產生的描述">
            <a:extLst>
              <a:ext uri="{FF2B5EF4-FFF2-40B4-BE49-F238E27FC236}">
                <a16:creationId xmlns:a16="http://schemas.microsoft.com/office/drawing/2014/main" id="{0E270E32-BA4C-9D43-96DC-05B373FEB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60" y="680115"/>
            <a:ext cx="2537229" cy="269875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5486682-B5F5-3442-BDC1-BE6841364B99}"/>
              </a:ext>
            </a:extLst>
          </p:cNvPr>
          <p:cNvSpPr txBox="1"/>
          <p:nvPr/>
        </p:nvSpPr>
        <p:spPr>
          <a:xfrm>
            <a:off x="776993" y="1844824"/>
            <a:ext cx="174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或是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5E249906-4070-5844-A8E1-FD099CA604BD}"/>
                  </a:ext>
                </a:extLst>
              </p:cNvPr>
              <p:cNvSpPr/>
              <p:nvPr/>
            </p:nvSpPr>
            <p:spPr>
              <a:xfrm>
                <a:off x="776993" y="3532237"/>
                <a:ext cx="419103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計算帶電棒周圍距軸心為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dirty="0"/>
                  <a:t>處的電場：</a:t>
                </a: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5E249906-4070-5844-A8E1-FD099CA60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993" y="3532237"/>
                <a:ext cx="4191035" cy="369332"/>
              </a:xfrm>
              <a:prstGeom prst="rect">
                <a:avLst/>
              </a:prstGeom>
              <a:blipFill>
                <a:blip r:embed="rId3"/>
                <a:stretch>
                  <a:fillRect l="-906" t="-3333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27EFCA4-3BA5-274A-B811-E5AE25E75389}"/>
                  </a:ext>
                </a:extLst>
              </p:cNvPr>
              <p:cNvSpPr/>
              <p:nvPr/>
            </p:nvSpPr>
            <p:spPr>
              <a:xfrm>
                <a:off x="759986" y="3980420"/>
                <a:ext cx="44537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就選擇一同軸半徑為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dirty="0"/>
                  <a:t>的圓柱面為高斯面！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827EFCA4-3BA5-274A-B811-E5AE25E75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86" y="3980420"/>
                <a:ext cx="4453720" cy="369332"/>
              </a:xfrm>
              <a:prstGeom prst="rect">
                <a:avLst/>
              </a:prstGeom>
              <a:blipFill>
                <a:blip r:embed="rId4"/>
                <a:stretch>
                  <a:fillRect l="-1425" t="-3226" b="-193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0F1B928C-B434-844C-824C-A403C66EF25E}"/>
                  </a:ext>
                </a:extLst>
              </p:cNvPr>
              <p:cNvSpPr txBox="1"/>
              <p:nvPr/>
            </p:nvSpPr>
            <p:spPr>
              <a:xfrm>
                <a:off x="820895" y="4413461"/>
                <a:ext cx="2660344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𝑟𝑙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0F1B928C-B434-844C-824C-A403C66EF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95" y="4413461"/>
                <a:ext cx="2660344" cy="818814"/>
              </a:xfrm>
              <a:prstGeom prst="rect">
                <a:avLst/>
              </a:prstGeom>
              <a:blipFill>
                <a:blip r:embed="rId5"/>
                <a:stretch>
                  <a:fillRect l="-31905" t="-135938" b="-19218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C8C45B9E-D1AF-DE49-B9BB-E5F0E4CC9F9B}"/>
                  </a:ext>
                </a:extLst>
              </p:cNvPr>
              <p:cNvSpPr/>
              <p:nvPr/>
            </p:nvSpPr>
            <p:spPr>
              <a:xfrm>
                <a:off x="841387" y="5295984"/>
                <a:ext cx="25082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𝑞</m:t>
                    </m:r>
                  </m:oMath>
                </a14:m>
                <a:r>
                  <a:rPr lang="zh-TW" altLang="en-US" dirty="0"/>
                  <a:t>就看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dirty="0"/>
                  <a:t>在哪一個範圍！</a:t>
                </a: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C8C45B9E-D1AF-DE49-B9BB-E5F0E4CC9F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387" y="5295984"/>
                <a:ext cx="2508251" cy="369332"/>
              </a:xfrm>
              <a:prstGeom prst="rect">
                <a:avLst/>
              </a:prstGeom>
              <a:blipFill>
                <a:blip r:embed="rId6"/>
                <a:stretch>
                  <a:fillRect t="-6667" r="-503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Figure_WG_24_08.jpg">
            <a:extLst>
              <a:ext uri="{FF2B5EF4-FFF2-40B4-BE49-F238E27FC236}">
                <a16:creationId xmlns:a16="http://schemas.microsoft.com/office/drawing/2014/main" id="{4A9C0553-0D9D-7245-969B-C5A894BD0C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"/>
          <a:stretch/>
        </p:blipFill>
        <p:spPr>
          <a:xfrm>
            <a:off x="5191014" y="1954517"/>
            <a:ext cx="3300119" cy="38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文字方塊 5"/>
          <p:cNvSpPr txBox="1">
            <a:spLocks noChangeArrowheads="1"/>
          </p:cNvSpPr>
          <p:nvPr/>
        </p:nvSpPr>
        <p:spPr bwMode="auto">
          <a:xfrm>
            <a:off x="3352800" y="5039218"/>
            <a:ext cx="432654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電場如同所有電荷集中在球心的點電荷。</a:t>
            </a:r>
          </a:p>
        </p:txBody>
      </p:sp>
      <p:sp>
        <p:nvSpPr>
          <p:cNvPr id="24581" name="文字方塊 6"/>
          <p:cNvSpPr txBox="1">
            <a:spLocks noChangeArrowheads="1"/>
          </p:cNvSpPr>
          <p:nvPr/>
        </p:nvSpPr>
        <p:spPr bwMode="auto">
          <a:xfrm>
            <a:off x="3352800" y="5515531"/>
            <a:ext cx="396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平方反比是三度空間的性質。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82" name="文字方塊 7"/>
              <p:cNvSpPr txBox="1">
                <a:spLocks noChangeArrowheads="1"/>
              </p:cNvSpPr>
              <p:nvPr/>
            </p:nvSpPr>
            <p:spPr bwMode="auto">
              <a:xfrm>
                <a:off x="3352800" y="2420968"/>
                <a:ext cx="28956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在電荷分布以外：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  <m:r>
                      <a:rPr lang="en-US" altLang="zh-TW" b="0" i="1" smtClean="0">
                        <a:latin typeface="Cambria Math"/>
                      </a:rPr>
                      <m:t>&gt;</m:t>
                    </m:r>
                    <m:r>
                      <a:rPr lang="en-US" altLang="zh-TW" b="0" i="1" smtClean="0">
                        <a:latin typeface="Cambria Math"/>
                      </a:rPr>
                      <m:t>𝑅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582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52800" y="2420968"/>
                <a:ext cx="2895600" cy="369888"/>
              </a:xfrm>
              <a:prstGeom prst="rect">
                <a:avLst/>
              </a:prstGeom>
              <a:blipFill>
                <a:blip r:embed="rId2"/>
                <a:stretch>
                  <a:fillRect l="-1754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583" name="文字方塊 8"/>
              <p:cNvSpPr txBox="1">
                <a:spLocks noChangeArrowheads="1"/>
              </p:cNvSpPr>
              <p:nvPr/>
            </p:nvSpPr>
            <p:spPr bwMode="auto">
              <a:xfrm>
                <a:off x="923533" y="1176638"/>
                <a:ext cx="740807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均勻的帶電球（球對稱，半徑為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zh-TW" altLang="en-US" dirty="0"/>
                  <a:t>）周圍距球心為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dirty="0"/>
                  <a:t>處的電場：</a:t>
                </a:r>
              </a:p>
            </p:txBody>
          </p:sp>
        </mc:Choice>
        <mc:Fallback xmlns="">
          <p:sp>
            <p:nvSpPr>
              <p:cNvPr id="24583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3533" y="1176638"/>
                <a:ext cx="7408070" cy="369332"/>
              </a:xfrm>
              <a:prstGeom prst="rect">
                <a:avLst/>
              </a:prstGeom>
              <a:blipFill>
                <a:blip r:embed="rId3"/>
                <a:stretch>
                  <a:fillRect l="-685" t="-666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89" name="Picture 6" descr="24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4"/>
          <a:stretch>
            <a:fillRect/>
          </a:stretch>
        </p:blipFill>
        <p:spPr bwMode="auto">
          <a:xfrm>
            <a:off x="351669" y="2497911"/>
            <a:ext cx="2806700" cy="2438400"/>
          </a:xfrm>
          <a:prstGeom prst="rect">
            <a:avLst/>
          </a:prstGeom>
          <a:solidFill>
            <a:srgbClr val="CCFF99"/>
          </a:solidFill>
          <a:ln>
            <a:noFill/>
          </a:ln>
        </p:spPr>
      </p:pic>
      <p:sp>
        <p:nvSpPr>
          <p:cNvPr id="15" name="橢圓 14"/>
          <p:cNvSpPr/>
          <p:nvPr/>
        </p:nvSpPr>
        <p:spPr>
          <a:xfrm>
            <a:off x="982799" y="3335138"/>
            <a:ext cx="850057" cy="828368"/>
          </a:xfrm>
          <a:prstGeom prst="ellipse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242685" y="3429000"/>
            <a:ext cx="590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+++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1164848" y="3798332"/>
            <a:ext cx="590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+++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907090" y="1633838"/>
                <a:ext cx="35303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選擇同球心半徑為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dirty="0"/>
                  <a:t>的球高斯面：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090" y="1633838"/>
                <a:ext cx="3530390" cy="369332"/>
              </a:xfrm>
              <a:prstGeom prst="rect">
                <a:avLst/>
              </a:prstGeom>
              <a:blipFill>
                <a:blip r:embed="rId5"/>
                <a:stretch>
                  <a:fillRect l="-1075" t="-6667" r="-358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接點 4"/>
          <p:cNvCxnSpPr/>
          <p:nvPr/>
        </p:nvCxnSpPr>
        <p:spPr>
          <a:xfrm flipH="1" flipV="1">
            <a:off x="1230931" y="3344055"/>
            <a:ext cx="154036" cy="3730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>
            <a:endCxn id="15" idx="2"/>
          </p:cNvCxnSpPr>
          <p:nvPr/>
        </p:nvCxnSpPr>
        <p:spPr>
          <a:xfrm flipH="1">
            <a:off x="982799" y="3749322"/>
            <a:ext cx="402168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113669" y="3798332"/>
            <a:ext cx="129016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zh-TW" altLang="en-US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352800" y="3019560"/>
                <a:ext cx="5411610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𝑑𝐴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𝐸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𝑑𝐴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𝐸𝐴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∙4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3019560"/>
                <a:ext cx="5411610" cy="818879"/>
              </a:xfrm>
              <a:prstGeom prst="rect">
                <a:avLst/>
              </a:prstGeom>
              <a:blipFill>
                <a:blip r:embed="rId6"/>
                <a:stretch>
                  <a:fillRect l="-15962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384910" y="4249144"/>
                <a:ext cx="1492973" cy="68364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910" y="4249144"/>
                <a:ext cx="1492973" cy="6836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793F14D4-90A3-BF4B-B1B0-8E95FCD6C3B4}"/>
              </a:ext>
            </a:extLst>
          </p:cNvPr>
          <p:cNvSpPr/>
          <p:nvPr/>
        </p:nvSpPr>
        <p:spPr>
          <a:xfrm>
            <a:off x="3652650" y="50828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均勻的帶電球</a:t>
            </a:r>
          </a:p>
        </p:txBody>
      </p:sp>
    </p:spTree>
    <p:extLst>
      <p:ext uri="{BB962C8B-B14F-4D97-AF65-F5344CB8AC3E}">
        <p14:creationId xmlns:p14="http://schemas.microsoft.com/office/powerpoint/2010/main" val="603989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586" name="文字方塊 11"/>
              <p:cNvSpPr txBox="1">
                <a:spLocks noChangeArrowheads="1"/>
              </p:cNvSpPr>
              <p:nvPr/>
            </p:nvSpPr>
            <p:spPr bwMode="auto">
              <a:xfrm>
                <a:off x="3886200" y="685800"/>
                <a:ext cx="28956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在電荷分布以內：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𝑟</m:t>
                    </m:r>
                    <m:r>
                      <a:rPr lang="en-US" altLang="zh-TW" b="0" i="1" smtClean="0">
                        <a:latin typeface="Cambria Math"/>
                      </a:rPr>
                      <m:t>&lt;</m:t>
                    </m:r>
                    <m:r>
                      <a:rPr lang="en-US" altLang="zh-TW" i="1">
                        <a:latin typeface="Cambria Math"/>
                      </a:rPr>
                      <m:t>𝑅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586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6200" y="685800"/>
                <a:ext cx="2895600" cy="369332"/>
              </a:xfrm>
              <a:prstGeom prst="rect">
                <a:avLst/>
              </a:prstGeom>
              <a:blipFill>
                <a:blip r:embed="rId2"/>
                <a:stretch>
                  <a:fillRect l="-2183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87" name="Picture 13" descr="D:\Dropbox\Documents\課程\YoungTextBook\Images\Chapter22\A_Images\A_Figures_and_Photos\22_2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5" r="43120" b="65460"/>
          <a:stretch>
            <a:fillRect/>
          </a:stretch>
        </p:blipFill>
        <p:spPr bwMode="auto">
          <a:xfrm>
            <a:off x="965425" y="1129273"/>
            <a:ext cx="2449333" cy="206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3" descr="D:\Dropbox\Documents\課程\YoungTextBook\Images\Chapter22\A_Images\A_Figures_and_Photos\22_22_Fig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9" b="2261"/>
          <a:stretch>
            <a:fillRect/>
          </a:stretch>
        </p:blipFill>
        <p:spPr bwMode="auto">
          <a:xfrm>
            <a:off x="2286000" y="3505200"/>
            <a:ext cx="477992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962400" y="1155431"/>
                <a:ext cx="2125197" cy="8399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∙4</m:t>
                      </m:r>
                      <m:r>
                        <a:rPr lang="zh-TW" altLang="en-US" b="0" i="1" smtClean="0">
                          <a:latin typeface="Cambria Math"/>
                          <a:ea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𝜌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  <m:r>
                            <a:rPr lang="zh-TW" altLang="en-US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1155431"/>
                <a:ext cx="2125197" cy="8399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962400" y="2646590"/>
                <a:ext cx="2425792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0" i="1" smtClean="0">
                              <a:latin typeface="Cambria Math"/>
                            </a:rPr>
                            <m:t>𝜌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TW" b="0" i="1" smtClean="0">
                          <a:latin typeface="Cambria Math"/>
                        </a:rPr>
                        <m:t>𝑟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zh-TW" altLang="en-US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646590"/>
                <a:ext cx="2425792" cy="6597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58B22D-5C29-ECB0-F0AB-D65312C27D0C}"/>
                  </a:ext>
                </a:extLst>
              </p:cNvPr>
              <p:cNvSpPr txBox="1"/>
              <p:nvPr/>
            </p:nvSpPr>
            <p:spPr>
              <a:xfrm>
                <a:off x="3886200" y="2094748"/>
                <a:ext cx="3581400" cy="593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TW" dirty="0"/>
                  <a:t>設球內體電荷密度為 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𝜌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/>
                              </a:rPr>
                              <m:t>4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/>
                              </a:rPr>
                              <m:t>3</m:t>
                            </m:r>
                          </m:den>
                        </m:f>
                        <m:r>
                          <a:rPr lang="zh-TW" altLang="en-US" i="1">
                            <a:latin typeface="Cambria Math"/>
                          </a:rPr>
                          <m:t>𝜋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F58B22D-5C29-ECB0-F0AB-D65312C27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2094748"/>
                <a:ext cx="3581400" cy="593111"/>
              </a:xfrm>
              <a:prstGeom prst="rect">
                <a:avLst/>
              </a:prstGeom>
              <a:blipFill>
                <a:blip r:embed="rId12"/>
                <a:stretch>
                  <a:fillRect l="-177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F094D05-2CA0-70EB-9E46-EC8B2DF44E08}"/>
                  </a:ext>
                </a:extLst>
              </p:cNvPr>
              <p:cNvSpPr txBox="1"/>
              <p:nvPr/>
            </p:nvSpPr>
            <p:spPr>
              <a:xfrm>
                <a:off x="7484154" y="2022410"/>
                <a:ext cx="1388842" cy="61170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𝑞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i="1">
                          <a:latin typeface="Cambria Math"/>
                        </a:rPr>
                        <m:t>𝜌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zh-TW" altLang="en-US" i="1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F094D05-2CA0-70EB-9E46-EC8B2DF44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154" y="2022410"/>
                <a:ext cx="1388842" cy="611706"/>
              </a:xfrm>
              <a:prstGeom prst="rect">
                <a:avLst/>
              </a:prstGeom>
              <a:blipFill>
                <a:blip r:embed="rId1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147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6096000" cy="644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913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3F114-5C5A-0B1E-DF44-81B68195A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59" y="593393"/>
            <a:ext cx="5472608" cy="579452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719E0F0-FD53-1689-1092-BF4C8DF42FFD}"/>
              </a:ext>
            </a:extLst>
          </p:cNvPr>
          <p:cNvSpPr/>
          <p:nvPr/>
        </p:nvSpPr>
        <p:spPr>
          <a:xfrm>
            <a:off x="1547271" y="5830061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3" name="Graphic 2" descr="Cat with solid fill">
            <a:extLst>
              <a:ext uri="{FF2B5EF4-FFF2-40B4-BE49-F238E27FC236}">
                <a16:creationId xmlns:a16="http://schemas.microsoft.com/office/drawing/2014/main" id="{45E2109E-5F2E-467D-04A3-1513A531F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5756" y="6209075"/>
            <a:ext cx="619090" cy="619090"/>
          </a:xfrm>
          <a:prstGeom prst="rect">
            <a:avLst/>
          </a:prstGeom>
        </p:spPr>
      </p:pic>
      <p:sp>
        <p:nvSpPr>
          <p:cNvPr id="5" name="文字方塊 1">
            <a:extLst>
              <a:ext uri="{FF2B5EF4-FFF2-40B4-BE49-F238E27FC236}">
                <a16:creationId xmlns:a16="http://schemas.microsoft.com/office/drawing/2014/main" id="{20CB6DD8-FBB1-3685-5DC2-EA1C91B9A4D5}"/>
              </a:ext>
            </a:extLst>
          </p:cNvPr>
          <p:cNvSpPr txBox="1"/>
          <p:nvPr/>
        </p:nvSpPr>
        <p:spPr>
          <a:xfrm>
            <a:off x="2410840" y="1476179"/>
            <a:ext cx="47529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光電流的出現與光的照射完全沒有時間差。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9BC71C9F-FFBF-EEB9-7CA6-F38852EB1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0947" y="5557882"/>
            <a:ext cx="381149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光電流是否出現，只和頻率有關。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A4381FAB-A720-11C4-5D21-8A292F6C6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008" y="4827823"/>
            <a:ext cx="381642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但光電流是否出現與光的強度無關，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FBD879A3-1FC0-A44D-A016-F2E79B3F4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463" y="2844398"/>
            <a:ext cx="2502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光越強，光電流越強。</a:t>
            </a:r>
          </a:p>
        </p:txBody>
      </p:sp>
      <p:sp>
        <p:nvSpPr>
          <p:cNvPr id="9" name="矩形 32">
            <a:extLst>
              <a:ext uri="{FF2B5EF4-FFF2-40B4-BE49-F238E27FC236}">
                <a16:creationId xmlns:a16="http://schemas.microsoft.com/office/drawing/2014/main" id="{4ADAB518-547B-4041-159D-9E6601609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5188550"/>
            <a:ext cx="381642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有時再強的光都無法產生光電流！</a:t>
            </a:r>
          </a:p>
        </p:txBody>
      </p:sp>
    </p:spTree>
    <p:extLst>
      <p:ext uri="{BB962C8B-B14F-4D97-AF65-F5344CB8AC3E}">
        <p14:creationId xmlns:p14="http://schemas.microsoft.com/office/powerpoint/2010/main" val="158119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89" y="111125"/>
            <a:ext cx="70866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7" descr="D:\Dropbox\Documents\課程\YoungTextBook\Images\Chapter22\A_Images\A_Figures_and_Photos\22_19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28800"/>
            <a:ext cx="337185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071489" y="111125"/>
            <a:ext cx="8335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22.41</a:t>
            </a:r>
            <a:endParaRPr lang="zh-CN" altLang="en-US" dirty="0"/>
          </a:p>
        </p:txBody>
      </p:sp>
      <p:pic>
        <p:nvPicPr>
          <p:cNvPr id="4" name="圖片 3" descr="一張含有 時鐘 的圖片&#10;&#10;自動產生的描述">
            <a:extLst>
              <a:ext uri="{FF2B5EF4-FFF2-40B4-BE49-F238E27FC236}">
                <a16:creationId xmlns:a16="http://schemas.microsoft.com/office/drawing/2014/main" id="{0E270E32-BA4C-9D43-96DC-05B373FEB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048125"/>
            <a:ext cx="2537229" cy="269875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5486682-B5F5-3442-BDC1-BE6841364B99}"/>
              </a:ext>
            </a:extLst>
          </p:cNvPr>
          <p:cNvSpPr txBox="1"/>
          <p:nvPr/>
        </p:nvSpPr>
        <p:spPr>
          <a:xfrm>
            <a:off x="1071489" y="4953000"/>
            <a:ext cx="1747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/>
              <a:t>或是</a:t>
            </a:r>
          </a:p>
        </p:txBody>
      </p:sp>
    </p:spTree>
    <p:extLst>
      <p:ext uri="{BB962C8B-B14F-4D97-AF65-F5344CB8AC3E}">
        <p14:creationId xmlns:p14="http://schemas.microsoft.com/office/powerpoint/2010/main" val="2762438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1A8BD73-1B0D-EA43-A1B4-DC4713D04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6200"/>
            <a:ext cx="7315200" cy="4280437"/>
          </a:xfrm>
          <a:prstGeom prst="rect">
            <a:avLst/>
          </a:prstGeom>
        </p:spPr>
      </p:pic>
      <p:pic>
        <p:nvPicPr>
          <p:cNvPr id="5" name="圖片 4" descr="一張含有 裝置 的圖片&#10;&#10;自動產生的描述">
            <a:extLst>
              <a:ext uri="{FF2B5EF4-FFF2-40B4-BE49-F238E27FC236}">
                <a16:creationId xmlns:a16="http://schemas.microsoft.com/office/drawing/2014/main" id="{C85D3116-6B76-464B-9EE1-98C137FE50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8"/>
          <a:stretch/>
        </p:blipFill>
        <p:spPr>
          <a:xfrm>
            <a:off x="914400" y="4356637"/>
            <a:ext cx="7086600" cy="232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69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裝置 的圖片&#10;&#10;自動產生的描述">
            <a:extLst>
              <a:ext uri="{FF2B5EF4-FFF2-40B4-BE49-F238E27FC236}">
                <a16:creationId xmlns:a16="http://schemas.microsoft.com/office/drawing/2014/main" id="{AE95ED9D-1753-AA4A-B045-24596D779D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1" r="10834"/>
          <a:stretch/>
        </p:blipFill>
        <p:spPr>
          <a:xfrm>
            <a:off x="926591" y="2273808"/>
            <a:ext cx="7906952" cy="2514600"/>
          </a:xfrm>
          <a:prstGeom prst="rect">
            <a:avLst/>
          </a:prstGeom>
        </p:spPr>
      </p:pic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80718BA9-A3B1-6945-B1B2-E48F279FB8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16"/>
          <a:stretch/>
        </p:blipFill>
        <p:spPr>
          <a:xfrm>
            <a:off x="935735" y="4776216"/>
            <a:ext cx="7798109" cy="1143000"/>
          </a:xfrm>
          <a:prstGeom prst="rect">
            <a:avLst/>
          </a:prstGeom>
        </p:spPr>
      </p:pic>
      <p:pic>
        <p:nvPicPr>
          <p:cNvPr id="6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69D98414-05DC-B14E-B306-FB80B905C7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5"/>
          <a:stretch/>
        </p:blipFill>
        <p:spPr>
          <a:xfrm>
            <a:off x="914399" y="5943600"/>
            <a:ext cx="7798109" cy="609600"/>
          </a:xfrm>
          <a:prstGeom prst="rect">
            <a:avLst/>
          </a:prstGeom>
        </p:spPr>
      </p:pic>
      <p:pic>
        <p:nvPicPr>
          <p:cNvPr id="7" name="圖片 6" descr="一張含有 裝置 的圖片&#10;&#10;自動產生的描述">
            <a:extLst>
              <a:ext uri="{FF2B5EF4-FFF2-40B4-BE49-F238E27FC236}">
                <a16:creationId xmlns:a16="http://schemas.microsoft.com/office/drawing/2014/main" id="{56AC331A-8565-8B44-AA64-3F2CAB3612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8"/>
          <a:stretch/>
        </p:blipFill>
        <p:spPr>
          <a:xfrm>
            <a:off x="920508" y="476672"/>
            <a:ext cx="5029200" cy="1650628"/>
          </a:xfrm>
          <a:prstGeom prst="rect">
            <a:avLst/>
          </a:prstGeom>
        </p:spPr>
      </p:pic>
      <p:pic>
        <p:nvPicPr>
          <p:cNvPr id="8" name="Picture 2" descr="Figure_WG_24_08.jpg">
            <a:extLst>
              <a:ext uri="{FF2B5EF4-FFF2-40B4-BE49-F238E27FC236}">
                <a16:creationId xmlns:a16="http://schemas.microsoft.com/office/drawing/2014/main" id="{ACBA5641-367C-9343-ABB8-D7E9C28C3E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"/>
          <a:stretch/>
        </p:blipFill>
        <p:spPr>
          <a:xfrm>
            <a:off x="5949708" y="70211"/>
            <a:ext cx="1867473" cy="220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0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211" name="Text Box 22"/>
              <p:cNvSpPr txBox="1">
                <a:spLocks noChangeArrowheads="1"/>
              </p:cNvSpPr>
              <p:nvPr/>
            </p:nvSpPr>
            <p:spPr bwMode="auto">
              <a:xfrm>
                <a:off x="3851936" y="4749355"/>
                <a:ext cx="338706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因此電位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𝑉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r>
                  <a:rPr lang="zh-TW" altLang="en-US" dirty="0"/>
                  <a:t>遍佈整個空間。</a:t>
                </a:r>
              </a:p>
            </p:txBody>
          </p:sp>
        </mc:Choice>
        <mc:Fallback xmlns="">
          <p:sp>
            <p:nvSpPr>
              <p:cNvPr id="8211" name="Text 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1936" y="4749355"/>
                <a:ext cx="3387064" cy="369332"/>
              </a:xfrm>
              <a:prstGeom prst="rect">
                <a:avLst/>
              </a:prstGeom>
              <a:blipFill>
                <a:blip r:embed="rId2"/>
                <a:stretch>
                  <a:fillRect l="-1119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12" name="Text Box 23"/>
              <p:cNvSpPr txBox="1">
                <a:spLocks noChangeArrowheads="1"/>
              </p:cNvSpPr>
              <p:nvPr/>
            </p:nvSpPr>
            <p:spPr bwMode="auto">
              <a:xfrm>
                <a:off x="4520410" y="3009899"/>
                <a:ext cx="46482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電位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只與 </a:t>
                </a: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q</a:t>
                </a:r>
                <a:r>
                  <a:rPr lang="en-US" altLang="zh-TW" dirty="0"/>
                  <a:t> </a:t>
                </a:r>
                <a:r>
                  <a:rPr lang="zh-TW" altLang="en-US" dirty="0"/>
                  <a:t>的位置相關，與 </a:t>
                </a:r>
                <a:r>
                  <a:rPr lang="en-US" altLang="zh-TW" i="1" dirty="0">
                    <a:latin typeface="Times New Roman" pitchFamily="18" charset="0"/>
                    <a:cs typeface="Times New Roman" pitchFamily="18" charset="0"/>
                  </a:rPr>
                  <a:t>q </a:t>
                </a:r>
                <a:r>
                  <a:rPr lang="zh-TW" altLang="en-US" dirty="0"/>
                  <a:t>的電荷無關</a:t>
                </a:r>
              </a:p>
            </p:txBody>
          </p:sp>
        </mc:Choice>
        <mc:Fallback xmlns="">
          <p:sp>
            <p:nvSpPr>
              <p:cNvPr id="8212" name="Text 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0410" y="3009899"/>
                <a:ext cx="4648200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1181" t="-8333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4520410" y="3428022"/>
            <a:ext cx="441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想像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zh-TW" i="1" dirty="0"/>
              <a:t> </a:t>
            </a:r>
            <a:r>
              <a:rPr lang="zh-TW" altLang="en-US" dirty="0"/>
              <a:t>漸漸趨近於零</a:t>
            </a:r>
            <a:r>
              <a:rPr lang="en-US" altLang="zh-TW" dirty="0"/>
              <a:t>….</a:t>
            </a:r>
            <a:r>
              <a:rPr lang="zh-TW" altLang="en-US" dirty="0"/>
              <a:t>電位依舊存在吧！</a:t>
            </a:r>
          </a:p>
        </p:txBody>
      </p:sp>
      <p:sp>
        <p:nvSpPr>
          <p:cNvPr id="27" name="文字方塊 26"/>
          <p:cNvSpPr txBox="1">
            <a:spLocks noChangeArrowheads="1"/>
          </p:cNvSpPr>
          <p:nvPr/>
        </p:nvSpPr>
        <p:spPr bwMode="auto">
          <a:xfrm>
            <a:off x="3834610" y="4310856"/>
            <a:ext cx="533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電位是會讓位於當地的電荷得到電位能的空間性質。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>
                <a:spLocks noChangeArrowheads="1"/>
              </p:cNvSpPr>
              <p:nvPr/>
            </p:nvSpPr>
            <p:spPr bwMode="auto">
              <a:xfrm>
                <a:off x="520704" y="6096000"/>
                <a:ext cx="4800600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與向量的電場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zh-TW" altLang="en-US" dirty="0"/>
                  <a:t>不同，電位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/>
                      </a:rPr>
                      <m:t>𝑉</m:t>
                    </m:r>
                  </m:oMath>
                </a14:m>
                <a:r>
                  <a:rPr lang="zh-TW" altLang="en-US" dirty="0"/>
                  <a:t>是一個純量。</a:t>
                </a:r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0704" y="6096000"/>
                <a:ext cx="4800600" cy="402931"/>
              </a:xfrm>
              <a:prstGeom prst="rect">
                <a:avLst/>
              </a:prstGeom>
              <a:blipFill>
                <a:blip r:embed="rId9"/>
                <a:stretch>
                  <a:fillRect l="-1055" b="-1875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/>
          <p:cNvSpPr/>
          <p:nvPr/>
        </p:nvSpPr>
        <p:spPr>
          <a:xfrm>
            <a:off x="253210" y="266699"/>
            <a:ext cx="3962400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1277" name="Picture 6" descr="fig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98"/>
          <a:stretch>
            <a:fillRect/>
          </a:stretch>
        </p:blipFill>
        <p:spPr bwMode="auto">
          <a:xfrm>
            <a:off x="481810" y="647699"/>
            <a:ext cx="35925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Text Box 7"/>
          <p:cNvSpPr txBox="1">
            <a:spLocks noChangeArrowheads="1"/>
          </p:cNvSpPr>
          <p:nvPr/>
        </p:nvSpPr>
        <p:spPr bwMode="auto">
          <a:xfrm>
            <a:off x="1015210" y="647699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zh-TW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279" name="Text Box 8"/>
          <p:cNvSpPr txBox="1">
            <a:spLocks noChangeArrowheads="1"/>
          </p:cNvSpPr>
          <p:nvPr/>
        </p:nvSpPr>
        <p:spPr bwMode="auto">
          <a:xfrm>
            <a:off x="3301210" y="419099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zh-TW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280" name="Text Box 9"/>
          <p:cNvSpPr txBox="1">
            <a:spLocks noChangeArrowheads="1"/>
          </p:cNvSpPr>
          <p:nvPr/>
        </p:nvSpPr>
        <p:spPr bwMode="auto">
          <a:xfrm>
            <a:off x="710410" y="1866899"/>
            <a:ext cx="457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zh-TW" baseline="-2500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281" name="Text Box 10"/>
          <p:cNvSpPr txBox="1">
            <a:spLocks noChangeArrowheads="1"/>
          </p:cNvSpPr>
          <p:nvPr/>
        </p:nvSpPr>
        <p:spPr bwMode="auto">
          <a:xfrm>
            <a:off x="2920210" y="2933699"/>
            <a:ext cx="39687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q</a:t>
            </a:r>
          </a:p>
        </p:txBody>
      </p:sp>
      <p:cxnSp>
        <p:nvCxnSpPr>
          <p:cNvPr id="32" name="直線單箭頭接點 31"/>
          <p:cNvCxnSpPr/>
          <p:nvPr/>
        </p:nvCxnSpPr>
        <p:spPr>
          <a:xfrm rot="16200000" flipH="1">
            <a:off x="3301210" y="2857499"/>
            <a:ext cx="381000" cy="381000"/>
          </a:xfrm>
          <a:prstGeom prst="straightConnector1">
            <a:avLst/>
          </a:prstGeom>
          <a:ln w="47625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2386810" y="2781299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3453610" y="3238499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3301210" y="2095499"/>
            <a:ext cx="381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11"/>
              <p:cNvSpPr txBox="1">
                <a:spLocks noChangeArrowheads="1"/>
              </p:cNvSpPr>
              <p:nvPr/>
            </p:nvSpPr>
            <p:spPr bwMode="auto">
              <a:xfrm>
                <a:off x="520704" y="5578768"/>
                <a:ext cx="4584696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每一點都有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</m:acc>
                    <m:d>
                      <m:d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</m:oMath>
                </a14:m>
                <a:r>
                  <a:rPr lang="zh-TW" altLang="en-US" dirty="0"/>
                  <a:t>，電場遍佈整個空間。</a:t>
                </a:r>
              </a:p>
            </p:txBody>
          </p:sp>
        </mc:Choice>
        <mc:Fallback xmlns="">
          <p:sp>
            <p:nvSpPr>
              <p:cNvPr id="23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0704" y="5578768"/>
                <a:ext cx="4584696" cy="402931"/>
              </a:xfrm>
              <a:prstGeom prst="rect">
                <a:avLst/>
              </a:prstGeom>
              <a:blipFill>
                <a:blip r:embed="rId11"/>
                <a:stretch>
                  <a:fillRect l="-1105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>
                <a:spLocks noChangeArrowheads="1"/>
              </p:cNvSpPr>
              <p:nvPr/>
            </p:nvSpPr>
            <p:spPr bwMode="auto">
              <a:xfrm>
                <a:off x="514234" y="5175837"/>
                <a:ext cx="7334365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電場就是會讓位於當地的電荷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𝑞</m:t>
                    </m:r>
                  </m:oMath>
                </a14:m>
                <a:r>
                  <a:rPr lang="en-US" altLang="zh-TW" dirty="0"/>
                  <a:t> </a:t>
                </a:r>
                <a:r>
                  <a:rPr lang="zh-TW" altLang="en-US" dirty="0"/>
                  <a:t>得到靜電力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𝑞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∙</m:t>
                    </m:r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altLang="zh-TW" dirty="0"/>
                  <a:t> </a:t>
                </a:r>
                <a:r>
                  <a:rPr lang="zh-TW" altLang="en-US" dirty="0"/>
                  <a:t>的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空間的物理性質。</a:t>
                </a: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234" y="5175837"/>
                <a:ext cx="7334365" cy="402931"/>
              </a:xfrm>
              <a:prstGeom prst="rect">
                <a:avLst/>
              </a:prstGeom>
              <a:blipFill>
                <a:blip r:embed="rId12"/>
                <a:stretch>
                  <a:fillRect l="-518" b="-225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4572000" y="1051168"/>
                <a:ext cx="1960665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𝑞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051168"/>
                <a:ext cx="1960665" cy="764568"/>
              </a:xfrm>
              <a:prstGeom prst="rect">
                <a:avLst/>
              </a:prstGeom>
              <a:blipFill>
                <a:blip r:embed="rId13"/>
                <a:stretch>
                  <a:fillRect l="-13636" t="-121311" b="-1688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4572000" y="1952418"/>
                <a:ext cx="3076140" cy="82888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4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d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𝑉𝑞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952418"/>
                <a:ext cx="3076140" cy="828881"/>
              </a:xfrm>
              <a:prstGeom prst="rect">
                <a:avLst/>
              </a:prstGeom>
              <a:blipFill>
                <a:blip r:embed="rId14"/>
                <a:stretch>
                  <a:fillRect l="-6198" t="-104545" b="-15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8014860" y="1952418"/>
                <a:ext cx="864917" cy="6575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𝑈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4860" y="1952418"/>
                <a:ext cx="864917" cy="657552"/>
              </a:xfrm>
              <a:prstGeom prst="rect">
                <a:avLst/>
              </a:prstGeom>
              <a:blipFill>
                <a:blip r:embed="rId15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>
              <a:xfrm>
                <a:off x="5517821" y="3823220"/>
                <a:ext cx="83125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𝑞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7821" y="3823220"/>
                <a:ext cx="831253" cy="369332"/>
              </a:xfrm>
              <a:prstGeom prst="rect">
                <a:avLst/>
              </a:prstGeom>
              <a:blipFill rotWithShape="1">
                <a:blip r:embed="rId21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508682" y="3546288"/>
                <a:ext cx="3249728" cy="150111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/>
                                </a:rPr>
                                <m:t>𝑞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zh-TW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altLang="zh-TW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4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zh-TW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𝑞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82" y="3546288"/>
                <a:ext cx="3249728" cy="1501117"/>
              </a:xfrm>
              <a:prstGeom prst="rect">
                <a:avLst/>
              </a:prstGeom>
              <a:blipFill>
                <a:blip r:embed="rId22"/>
                <a:stretch>
                  <a:fillRect l="-8560" t="-62185" b="-873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871B9D7-1E85-1E40-B779-DF3CFBA71D22}"/>
                  </a:ext>
                </a:extLst>
              </p:cNvPr>
              <p:cNvSpPr/>
              <p:nvPr/>
            </p:nvSpPr>
            <p:spPr>
              <a:xfrm>
                <a:off x="4574816" y="506969"/>
                <a:ext cx="42408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dirty="0"/>
                  <a:t>注意這個電位能表示式中，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𝑞</m:t>
                    </m:r>
                  </m:oMath>
                </a14:m>
                <a:r>
                  <a:rPr lang="zh-TW" altLang="en-US" dirty="0"/>
                  <a:t>可以提出！</a:t>
                </a: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871B9D7-1E85-1E40-B779-DF3CFBA71D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816" y="506969"/>
                <a:ext cx="4240841" cy="369332"/>
              </a:xfrm>
              <a:prstGeom prst="rect">
                <a:avLst/>
              </a:prstGeom>
              <a:blipFill>
                <a:blip r:embed="rId23"/>
                <a:stretch>
                  <a:fillRect l="-1194" t="-6452" r="-299" b="-193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491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1" grpId="0"/>
      <p:bldP spid="8212" grpId="0"/>
      <p:bldP spid="25" grpId="0"/>
      <p:bldP spid="27" grpId="0"/>
      <p:bldP spid="28" grpId="0"/>
      <p:bldP spid="23" grpId="0"/>
      <p:bldP spid="24" grpId="0"/>
      <p:bldP spid="35" grpId="0" animBg="1"/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hia-Hung Chang\Downloads\Data\Knight\Media\Chapter30\Images\30_01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9"/>
          <a:stretch>
            <a:fillRect/>
          </a:stretch>
        </p:blipFill>
        <p:spPr bwMode="auto">
          <a:xfrm>
            <a:off x="2154744" y="1752600"/>
            <a:ext cx="4240213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631478" y="3027666"/>
                <a:ext cx="864917" cy="65755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𝑈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478" y="3027666"/>
                <a:ext cx="864917" cy="657552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064656" y="2943601"/>
                <a:ext cx="853567" cy="72923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656" y="2943601"/>
                <a:ext cx="853567" cy="729239"/>
              </a:xfrm>
              <a:prstGeom prst="rect">
                <a:avLst/>
              </a:prstGeom>
              <a:blipFill>
                <a:blip r:embed="rId4"/>
                <a:stretch>
                  <a:fillRect t="-5172" b="-517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6705600" y="4739196"/>
                <a:ext cx="1950784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𝑞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4739196"/>
                <a:ext cx="1950784" cy="764568"/>
              </a:xfrm>
              <a:prstGeom prst="rect">
                <a:avLst/>
              </a:prstGeom>
              <a:blipFill>
                <a:blip r:embed="rId5"/>
                <a:stretch>
                  <a:fillRect l="-13636" t="-121311" b="-1704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6705600" y="5562600"/>
                <a:ext cx="1786002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5562600"/>
                <a:ext cx="1786002" cy="764568"/>
              </a:xfrm>
              <a:prstGeom prst="rect">
                <a:avLst/>
              </a:prstGeom>
              <a:blipFill>
                <a:blip r:embed="rId6"/>
                <a:stretch>
                  <a:fillRect l="-16312" t="-121311" b="-1688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801BE79-D762-A740-BD59-1313D8D108AB}"/>
                  </a:ext>
                </a:extLst>
              </p:cNvPr>
              <p:cNvSpPr txBox="1"/>
              <p:nvPr/>
            </p:nvSpPr>
            <p:spPr>
              <a:xfrm>
                <a:off x="3317066" y="4823752"/>
                <a:ext cx="1915568" cy="99700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801BE79-D762-A740-BD59-1313D8D10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066" y="4823752"/>
                <a:ext cx="1915568" cy="997004"/>
              </a:xfrm>
              <a:prstGeom prst="rect">
                <a:avLst/>
              </a:prstGeom>
              <a:blipFill>
                <a:blip r:embed="rId7"/>
                <a:stretch>
                  <a:fillRect l="-1316" t="-92405" r="-1974" b="-1531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B993AFD-7238-FE41-BA49-5F2AD2F37BAD}"/>
                  </a:ext>
                </a:extLst>
              </p:cNvPr>
              <p:cNvSpPr txBox="1"/>
              <p:nvPr/>
            </p:nvSpPr>
            <p:spPr>
              <a:xfrm>
                <a:off x="3301826" y="574568"/>
                <a:ext cx="1915568" cy="99700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B993AFD-7238-FE41-BA49-5F2AD2F37B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826" y="574568"/>
                <a:ext cx="1915568" cy="997004"/>
              </a:xfrm>
              <a:prstGeom prst="rect">
                <a:avLst/>
              </a:prstGeom>
              <a:blipFill>
                <a:blip r:embed="rId8"/>
                <a:stretch>
                  <a:fillRect l="-1316" t="-90000" r="-1974" b="-1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895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990600" y="863343"/>
            <a:ext cx="492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若已知電場，電位也可以以場的線積分來計算</a:t>
            </a:r>
            <a:endParaRPr lang="en-US" altLang="zh-TW" dirty="0">
              <a:solidFill>
                <a:srgbClr val="FF0000"/>
              </a:solidFill>
            </a:endParaRPr>
          </a:p>
        </p:txBody>
      </p:sp>
      <p:pic>
        <p:nvPicPr>
          <p:cNvPr id="16388" name="Picture 6" descr="fig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5"/>
          <a:stretch/>
        </p:blipFill>
        <p:spPr bwMode="auto">
          <a:xfrm>
            <a:off x="1002792" y="1524882"/>
            <a:ext cx="3027363" cy="268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005840" y="5625325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兩點之間的</a:t>
            </a:r>
            <a:r>
              <a:rPr lang="zh-CN" altLang="en-US" dirty="0">
                <a:solidFill>
                  <a:srgbClr val="FF0000"/>
                </a:solidFill>
              </a:rPr>
              <a:t>電</a:t>
            </a:r>
            <a:r>
              <a:rPr lang="zh-TW" altLang="en-US" dirty="0">
                <a:solidFill>
                  <a:srgbClr val="FF0000"/>
                </a:solidFill>
              </a:rPr>
              <a:t>位差，等於沿任一連接兩點的曲線，負電場的線積分！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355592" y="2291623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位能差等於力的線積分的負號。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5324173" y="3233548"/>
                <a:ext cx="864917" cy="65755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𝑈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4173" y="3233548"/>
                <a:ext cx="864917" cy="657552"/>
              </a:xfrm>
              <a:prstGeom prst="rect">
                <a:avLst/>
              </a:prstGeom>
              <a:blipFill>
                <a:blip r:embed="rId3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4464608" y="1252348"/>
                <a:ext cx="1915568" cy="9970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608" y="1252348"/>
                <a:ext cx="1915568" cy="997004"/>
              </a:xfrm>
              <a:prstGeom prst="rect">
                <a:avLst/>
              </a:prstGeom>
              <a:blipFill>
                <a:blip r:embed="rId4"/>
                <a:stretch>
                  <a:fillRect l="-1325" t="-93671" r="-2649" b="-1531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556760" y="4573601"/>
                <a:ext cx="1915568" cy="99700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760" y="4573601"/>
                <a:ext cx="1915568" cy="997004"/>
              </a:xfrm>
              <a:prstGeom prst="rect">
                <a:avLst/>
              </a:prstGeom>
              <a:blipFill>
                <a:blip r:embed="rId5"/>
                <a:stretch>
                  <a:fillRect l="-1316" t="-93671" r="-1974" b="-1531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6369000" y="3197704"/>
                <a:ext cx="853567" cy="72923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</m:acc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000" y="3197704"/>
                <a:ext cx="853567" cy="729239"/>
              </a:xfrm>
              <a:prstGeom prst="rect">
                <a:avLst/>
              </a:prstGeom>
              <a:blipFill>
                <a:blip r:embed="rId6"/>
                <a:stretch>
                  <a:fillRect t="-7018" b="-526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4BA478DA-6232-CB44-84B2-DEE7184E5428}"/>
              </a:ext>
            </a:extLst>
          </p:cNvPr>
          <p:cNvSpPr txBox="1"/>
          <p:nvPr/>
        </p:nvSpPr>
        <p:spPr>
          <a:xfrm>
            <a:off x="1002792" y="6068440"/>
            <a:ext cx="546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有了這公式，我們可以更了解電位與電場的關係！</a:t>
            </a:r>
            <a:endParaRPr kumimoji="1" lang="zh-TW" altLang="en-US" dirty="0"/>
          </a:p>
        </p:txBody>
      </p:sp>
      <p:sp>
        <p:nvSpPr>
          <p:cNvPr id="5" name="向下箭號 4">
            <a:extLst>
              <a:ext uri="{FF2B5EF4-FFF2-40B4-BE49-F238E27FC236}">
                <a16:creationId xmlns:a16="http://schemas.microsoft.com/office/drawing/2014/main" id="{45D857FD-BCFF-2A40-8798-FBC692448BC1}"/>
              </a:ext>
            </a:extLst>
          </p:cNvPr>
          <p:cNvSpPr/>
          <p:nvPr/>
        </p:nvSpPr>
        <p:spPr>
          <a:xfrm>
            <a:off x="4900423" y="3063381"/>
            <a:ext cx="243840" cy="1157737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2606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4" descr="F24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7" b="16904"/>
          <a:stretch>
            <a:fillRect/>
          </a:stretch>
        </p:blipFill>
        <p:spPr bwMode="auto">
          <a:xfrm>
            <a:off x="2417618" y="2197128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Line 9"/>
          <p:cNvSpPr>
            <a:spLocks noChangeShapeType="1"/>
          </p:cNvSpPr>
          <p:nvPr/>
        </p:nvSpPr>
        <p:spPr bwMode="auto">
          <a:xfrm flipV="1">
            <a:off x="3103418" y="4025928"/>
            <a:ext cx="0" cy="457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2373905" y="516351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沿著垂直於電場方向的電位差為零</a:t>
            </a:r>
            <a:r>
              <a:rPr lang="zh-TW" altLang="en-US" sz="1600" dirty="0"/>
              <a:t>：</a:t>
            </a:r>
          </a:p>
        </p:txBody>
      </p:sp>
      <p:sp>
        <p:nvSpPr>
          <p:cNvPr id="17417" name="文字方塊 8"/>
          <p:cNvSpPr txBox="1">
            <a:spLocks noChangeArrowheads="1"/>
          </p:cNvSpPr>
          <p:nvPr/>
        </p:nvSpPr>
        <p:spPr bwMode="auto">
          <a:xfrm>
            <a:off x="2370592" y="5884890"/>
            <a:ext cx="205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等位面與電場垂直。</a:t>
            </a:r>
          </a:p>
        </p:txBody>
      </p:sp>
      <p:sp>
        <p:nvSpPr>
          <p:cNvPr id="2" name="矩形 1"/>
          <p:cNvSpPr/>
          <p:nvPr/>
        </p:nvSpPr>
        <p:spPr>
          <a:xfrm>
            <a:off x="2370592" y="5410200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沿著垂直於電場的方向，電位不變！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417618" y="1035052"/>
                <a:ext cx="2514600" cy="9970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618" y="1035052"/>
                <a:ext cx="2514600" cy="997004"/>
              </a:xfrm>
              <a:prstGeom prst="rect">
                <a:avLst/>
              </a:prstGeom>
              <a:blipFill>
                <a:blip r:embed="rId3"/>
                <a:stretch>
                  <a:fillRect t="-93671" b="-1531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1215909" y="392485"/>
            <a:ext cx="38691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沿著平行於電場方向的電位差：</a:t>
            </a:r>
            <a:endParaRPr lang="zh-TW" altLang="en-US" sz="1600" dirty="0"/>
          </a:p>
        </p:txBody>
      </p:sp>
      <p:pic>
        <p:nvPicPr>
          <p:cNvPr id="18442" name="Picture 4" descr="F24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7" b="16904"/>
          <a:stretch>
            <a:fillRect/>
          </a:stretch>
        </p:blipFill>
        <p:spPr bwMode="auto">
          <a:xfrm>
            <a:off x="5486400" y="868096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直線單箭頭接點 12"/>
          <p:cNvCxnSpPr/>
          <p:nvPr/>
        </p:nvCxnSpPr>
        <p:spPr>
          <a:xfrm>
            <a:off x="5524594" y="2537569"/>
            <a:ext cx="9144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1276917" y="3932782"/>
            <a:ext cx="284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若電場是均勻的：</a:t>
            </a: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1215909" y="2097055"/>
            <a:ext cx="381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電位差即是沿路徑方向電場的積分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839981" y="4651587"/>
            <a:ext cx="3177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電場是指向電位下降的方向。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403677" y="5536953"/>
            <a:ext cx="302500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電位降地越快，電場越大。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5334000" y="346108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高電位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7244867" y="345889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低電位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250366" y="902732"/>
                <a:ext cx="3626433" cy="9970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366" y="902732"/>
                <a:ext cx="3626433" cy="99700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276917" y="4369939"/>
                <a:ext cx="2438400" cy="93262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𝐸𝑑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917" y="4369939"/>
                <a:ext cx="2438400" cy="932628"/>
              </a:xfrm>
              <a:prstGeom prst="rect">
                <a:avLst/>
              </a:prstGeom>
              <a:blipFill>
                <a:blip r:embed="rId4"/>
                <a:stretch>
                  <a:fillRect t="-102667" b="-162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276917" y="5410189"/>
                <a:ext cx="1175327" cy="6127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917" y="5410189"/>
                <a:ext cx="1175327" cy="612732"/>
              </a:xfrm>
              <a:prstGeom prst="rect">
                <a:avLst/>
              </a:prstGeom>
              <a:blipFill>
                <a:blip r:embed="rId5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 descr="fig25">
            <a:extLst>
              <a:ext uri="{FF2B5EF4-FFF2-40B4-BE49-F238E27FC236}">
                <a16:creationId xmlns:a16="http://schemas.microsoft.com/office/drawing/2014/main" id="{4C8EBFA2-6DA9-4143-AC0D-ADF9FF3D1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7" b="26215"/>
          <a:stretch/>
        </p:blipFill>
        <p:spPr bwMode="auto">
          <a:xfrm>
            <a:off x="5181600" y="5128369"/>
            <a:ext cx="3376363" cy="155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04DF604-A090-9741-ACA3-10A8649E85D8}"/>
              </a:ext>
            </a:extLst>
          </p:cNvPr>
          <p:cNvSpPr/>
          <p:nvPr/>
        </p:nvSpPr>
        <p:spPr>
          <a:xfrm>
            <a:off x="5704703" y="5128369"/>
            <a:ext cx="1997364" cy="281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fig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15"/>
          <a:stretch>
            <a:fillRect/>
          </a:stretch>
        </p:blipFill>
        <p:spPr bwMode="auto">
          <a:xfrm>
            <a:off x="1676400" y="1676400"/>
            <a:ext cx="36341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600200" y="568305"/>
            <a:ext cx="64099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均勻電場中任意兩點的電位差只要考慮沿電場方向的位移。</a:t>
            </a:r>
          </a:p>
        </p:txBody>
      </p:sp>
      <p:sp>
        <p:nvSpPr>
          <p:cNvPr id="19461" name="文字方塊 5"/>
          <p:cNvSpPr txBox="1">
            <a:spLocks noChangeArrowheads="1"/>
          </p:cNvSpPr>
          <p:nvPr/>
        </p:nvSpPr>
        <p:spPr bwMode="auto">
          <a:xfrm>
            <a:off x="3075432" y="1058125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zh-TW" altLang="en-US" i="1" dirty="0"/>
              <a:t> </a:t>
            </a:r>
            <a:r>
              <a:rPr lang="zh-TW" altLang="en-US" dirty="0"/>
              <a:t>是沿電場方向的位移。</a:t>
            </a:r>
          </a:p>
        </p:txBody>
      </p:sp>
      <p:sp>
        <p:nvSpPr>
          <p:cNvPr id="19463" name="文字方塊 6"/>
          <p:cNvSpPr txBox="1">
            <a:spLocks noChangeArrowheads="1"/>
          </p:cNvSpPr>
          <p:nvPr/>
        </p:nvSpPr>
        <p:spPr bwMode="auto">
          <a:xfrm>
            <a:off x="2819399" y="59436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電場的方向是電位下降的方向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676400" y="1051937"/>
                <a:ext cx="1371600" cy="37607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𝐸𝑑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1051937"/>
                <a:ext cx="1371600" cy="376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676400" y="5867400"/>
                <a:ext cx="1175327" cy="6127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5867400"/>
                <a:ext cx="1175327" cy="612732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:\Users\Chia-Hung Chang\Downloads\Data\Knight\Media\Chapter29\Images\29_UnnumTbl_p894-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9" y="3581400"/>
            <a:ext cx="85471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C:\Users\Chia-Hung Chang\Downloads\Data\Knight\Media\Chapter29\Images\29_21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765" y="817868"/>
            <a:ext cx="262572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 descr="C:\Users\Chia-Hung Chang\Downloads\Data\Knight\Media\Chapter29\Images\29_20Figure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16924" r="18210" b="2689"/>
          <a:stretch>
            <a:fillRect/>
          </a:stretch>
        </p:blipFill>
        <p:spPr bwMode="auto">
          <a:xfrm>
            <a:off x="1305169" y="918675"/>
            <a:ext cx="2844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305169" y="304800"/>
            <a:ext cx="418123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兩平行電板間的電位：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810000" y="304800"/>
                <a:ext cx="1371600" cy="37607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𝐸𝑑</m:t>
                      </m:r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304800"/>
                <a:ext cx="1371600" cy="37607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1830900" y="5405726"/>
            <a:ext cx="5400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光電流是否出現與光的強度無關，只和頻率有關。</a:t>
            </a: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1830900" y="5839188"/>
            <a:ext cx="568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這樣的結果，連續的波動理論是很難解釋的</a:t>
            </a:r>
          </a:p>
        </p:txBody>
      </p:sp>
      <p:pic>
        <p:nvPicPr>
          <p:cNvPr id="12" name="Picture 2" descr="D:\Dropbox\Documents\課程\YoungTextBook\Images\Chapter38\A_Images\A_Figures_and_Photos\38_0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7" y="1223845"/>
            <a:ext cx="3426333" cy="368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64E09F-D7CF-E35C-930B-DE8B4F892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222" y="1186357"/>
            <a:ext cx="3469287" cy="3673363"/>
          </a:xfrm>
          <a:prstGeom prst="rect">
            <a:avLst/>
          </a:prstGeom>
        </p:spPr>
      </p:pic>
      <p:pic>
        <p:nvPicPr>
          <p:cNvPr id="4" name="Graphic 3" descr="Cat with solid fill">
            <a:extLst>
              <a:ext uri="{FF2B5EF4-FFF2-40B4-BE49-F238E27FC236}">
                <a16:creationId xmlns:a16="http://schemas.microsoft.com/office/drawing/2014/main" id="{E4BA9890-C978-933E-E9E2-AFB34B76C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5756" y="6209075"/>
            <a:ext cx="619090" cy="6190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E6486A-CC68-3BFB-0116-D3DFA8C55FD3}"/>
              </a:ext>
            </a:extLst>
          </p:cNvPr>
          <p:cNvSpPr txBox="1"/>
          <p:nvPr/>
        </p:nvSpPr>
        <p:spPr>
          <a:xfrm>
            <a:off x="1830900" y="5019484"/>
            <a:ext cx="6989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Cambria Math" panose="02040503050406030204" pitchFamily="18" charset="0"/>
              </a:rPr>
              <a:t>光的能量被電子吸收後是用來克服固體中固定的束縛能</a:t>
            </a:r>
            <a:r>
              <a:rPr lang="en-US" sz="1800" dirty="0">
                <a:latin typeface="Cambria Math" panose="020405030504060302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674870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字方塊 1"/>
          <p:cNvSpPr txBox="1">
            <a:spLocks noChangeArrowheads="1"/>
          </p:cNvSpPr>
          <p:nvPr/>
        </p:nvSpPr>
        <p:spPr bwMode="auto">
          <a:xfrm>
            <a:off x="1084811" y="715076"/>
            <a:ext cx="5600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若電場不是均勻的，</a:t>
            </a:r>
            <a:endParaRPr lang="en-US" altLang="zh-TW" dirty="0"/>
          </a:p>
        </p:txBody>
      </p:sp>
      <p:sp>
        <p:nvSpPr>
          <p:cNvPr id="21510" name="文字方塊 5"/>
          <p:cNvSpPr txBox="1">
            <a:spLocks noChangeArrowheads="1"/>
          </p:cNvSpPr>
          <p:nvPr/>
        </p:nvSpPr>
        <p:spPr bwMode="auto">
          <a:xfrm>
            <a:off x="1115291" y="3899166"/>
            <a:ext cx="22136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電場是電位的微分：</a:t>
            </a: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510" y="4572000"/>
            <a:ext cx="2989968" cy="196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1122218" y="1447800"/>
            <a:ext cx="75834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兩位置之間的電位差即是負電場在兩點之間的積分，即電場函數下的面積。</a:t>
            </a:r>
          </a:p>
        </p:txBody>
      </p:sp>
      <p:pic>
        <p:nvPicPr>
          <p:cNvPr id="9" name="圖片 2" descr="afg0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2922588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328916" y="395587"/>
                <a:ext cx="3626433" cy="99700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en-US" altLang="zh-TW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</m:acc>
                        </m:sub>
                        <m:sup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</m:acc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916" y="395587"/>
                <a:ext cx="3626433" cy="997004"/>
              </a:xfrm>
              <a:prstGeom prst="rect">
                <a:avLst/>
              </a:prstGeom>
              <a:blipFill>
                <a:blip r:embed="rId4"/>
                <a:stretch>
                  <a:fillRect l="-1045" t="-90000" b="-15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371671" y="3798697"/>
                <a:ext cx="1447800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zh-CN" altLang="en-US" i="1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671" y="3798697"/>
                <a:ext cx="1447800" cy="618246"/>
              </a:xfrm>
              <a:prstGeom prst="rect">
                <a:avLst/>
              </a:prstGeom>
              <a:blipFill>
                <a:blip r:embed="rId5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573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7" descr="D:\Dropbox\Documents\課程\YoungTextBook\Images\Chapter27\A_Images\A_Figures_and_Photos\27_11_Fig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20239" r="8961" b="24564"/>
          <a:stretch/>
        </p:blipFill>
        <p:spPr bwMode="auto">
          <a:xfrm>
            <a:off x="5542823" y="753789"/>
            <a:ext cx="3265093" cy="246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文字方塊 1"/>
          <p:cNvSpPr txBox="1">
            <a:spLocks noChangeArrowheads="1"/>
          </p:cNvSpPr>
          <p:nvPr/>
        </p:nvSpPr>
        <p:spPr bwMode="auto">
          <a:xfrm>
            <a:off x="935469" y="3884245"/>
            <a:ext cx="7360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磁鐵外的磁力線到達南極後，在磁鐵內是會繼續向左延伸流動，</a:t>
            </a:r>
          </a:p>
        </p:txBody>
      </p:sp>
      <p:pic>
        <p:nvPicPr>
          <p:cNvPr id="11" name="Picture 1" descr="27_07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9"/>
          <a:stretch/>
        </p:blipFill>
        <p:spPr>
          <a:xfrm>
            <a:off x="970130" y="446756"/>
            <a:ext cx="3678689" cy="228921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 bwMode="auto">
          <a:xfrm>
            <a:off x="936993" y="3460358"/>
            <a:ext cx="6644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因此一塊磁鐵可以看成如上一系列極小極薄的磁鐵連接而成，</a:t>
            </a:r>
          </a:p>
        </p:txBody>
      </p:sp>
      <p:pic>
        <p:nvPicPr>
          <p:cNvPr id="12" name="Picture 2" descr="D:\Dropbox\Documents\課程\YoungTextBook\Images\Chapter27\A_Images\A_Figures_and_Photos\27_14_Figu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3" t="40867" r="9894" b="38640"/>
          <a:stretch/>
        </p:blipFill>
        <p:spPr bwMode="auto">
          <a:xfrm>
            <a:off x="1290375" y="2850458"/>
            <a:ext cx="894951" cy="51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Dropbox\Documents\課程\YoungTextBook\Images\Chapter27\A_Images\A_Figures_and_Photos\27_14_Figur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3" t="40867" r="9894" b="38640"/>
          <a:stretch/>
        </p:blipFill>
        <p:spPr bwMode="auto">
          <a:xfrm>
            <a:off x="2339752" y="2850458"/>
            <a:ext cx="939447" cy="49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D:\Dropbox\Documents\課程\YoungTextBook\Images\Chapter27\A_Images\A_Figures_and_Photos\27_14_Figur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3" t="40867" r="9894" b="38640"/>
          <a:stretch/>
        </p:blipFill>
        <p:spPr bwMode="auto">
          <a:xfrm>
            <a:off x="3437668" y="2824848"/>
            <a:ext cx="811861" cy="52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F22_0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9"/>
          <a:stretch/>
        </p:blipFill>
        <p:spPr bwMode="auto">
          <a:xfrm rot="5400000">
            <a:off x="6258615" y="4223445"/>
            <a:ext cx="2239958" cy="240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935469" y="4324454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而非如電偶極的所有電場線，都在負電荷消失。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935469" y="6180236"/>
            <a:ext cx="43728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磁力線形成一封閉迴路。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935469" y="4768566"/>
            <a:ext cx="3623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注意兩者在兩極間的場線方向相反！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A2BC15-4DD9-F267-EB54-70DAB6E65E17}"/>
              </a:ext>
            </a:extLst>
          </p:cNvPr>
          <p:cNvCxnSpPr/>
          <p:nvPr/>
        </p:nvCxnSpPr>
        <p:spPr>
          <a:xfrm>
            <a:off x="1547664" y="3068960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3A996F-F8FD-B9E8-6E7D-728ACFCE1FD6}"/>
              </a:ext>
            </a:extLst>
          </p:cNvPr>
          <p:cNvCxnSpPr/>
          <p:nvPr/>
        </p:nvCxnSpPr>
        <p:spPr>
          <a:xfrm>
            <a:off x="2627784" y="3068960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65E1B4-A4A3-8733-A17B-58423FE32C78}"/>
              </a:ext>
            </a:extLst>
          </p:cNvPr>
          <p:cNvCxnSpPr/>
          <p:nvPr/>
        </p:nvCxnSpPr>
        <p:spPr>
          <a:xfrm>
            <a:off x="3635896" y="3068960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69D1A47-FF9F-5082-F4E7-ECFC9FB19492}"/>
              </a:ext>
            </a:extLst>
          </p:cNvPr>
          <p:cNvCxnSpPr/>
          <p:nvPr/>
        </p:nvCxnSpPr>
        <p:spPr>
          <a:xfrm>
            <a:off x="7149807" y="2132856"/>
            <a:ext cx="432048" cy="0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">
            <a:extLst>
              <a:ext uri="{FF2B5EF4-FFF2-40B4-BE49-F238E27FC236}">
                <a16:creationId xmlns:a16="http://schemas.microsoft.com/office/drawing/2014/main" id="{B684A2AE-5969-B77B-BA7F-0E0173396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470" y="5301530"/>
            <a:ext cx="43728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磁鐵外的磁力線由北極到達南極後，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EECF4B-22DC-17F0-303F-DE6B34F71BDD}"/>
              </a:ext>
            </a:extLst>
          </p:cNvPr>
          <p:cNvSpPr txBox="1"/>
          <p:nvPr/>
        </p:nvSpPr>
        <p:spPr bwMode="auto">
          <a:xfrm>
            <a:off x="937616" y="5745642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在磁鐵內是會繼續由南極向北極延伸流動，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418116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23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9799" b="56706"/>
          <a:stretch>
            <a:fillRect/>
          </a:stretch>
        </p:blipFill>
        <p:spPr bwMode="auto">
          <a:xfrm>
            <a:off x="2580091" y="1227917"/>
            <a:ext cx="3882752" cy="305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1546727" y="5831434"/>
            <a:ext cx="506581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磁力線數目守恆且沒有磁荷！</a:t>
            </a:r>
          </a:p>
        </p:txBody>
      </p:sp>
      <p:sp>
        <p:nvSpPr>
          <p:cNvPr id="10" name="文字方塊 7"/>
          <p:cNvSpPr txBox="1">
            <a:spLocks noChangeArrowheads="1"/>
          </p:cNvSpPr>
          <p:nvPr/>
        </p:nvSpPr>
        <p:spPr bwMode="auto">
          <a:xfrm>
            <a:off x="4639472" y="5262834"/>
            <a:ext cx="2519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磁場的高斯定律</a:t>
            </a:r>
          </a:p>
        </p:txBody>
      </p:sp>
      <p:sp>
        <p:nvSpPr>
          <p:cNvPr id="11" name="文字方塊 1"/>
          <p:cNvSpPr txBox="1">
            <a:spLocks noChangeArrowheads="1"/>
          </p:cNvSpPr>
          <p:nvPr/>
        </p:nvSpPr>
        <p:spPr bwMode="auto">
          <a:xfrm>
            <a:off x="1336611" y="646858"/>
            <a:ext cx="4078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沒有磁荷可以產生及消滅磁力線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2616830" y="1798986"/>
                <a:ext cx="400879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6830" y="1798986"/>
                <a:ext cx="400879" cy="4029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6"/>
          <p:cNvSpPr txBox="1">
            <a:spLocks noChangeArrowheads="1"/>
          </p:cNvSpPr>
          <p:nvPr/>
        </p:nvSpPr>
        <p:spPr bwMode="auto">
          <a:xfrm>
            <a:off x="1507988" y="4679306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通過</a:t>
            </a:r>
            <a:r>
              <a:rPr lang="zh-TW" altLang="en-US" sz="1800" dirty="0">
                <a:solidFill>
                  <a:srgbClr val="FF0000"/>
                </a:solidFill>
              </a:rPr>
              <a:t>任何一個封閉曲面</a:t>
            </a:r>
            <a:r>
              <a:rPr lang="zh-TW" altLang="en-US" sz="1800" dirty="0"/>
              <a:t>的總通量永遠等於零。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017709" y="5038338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709" y="5038338"/>
                <a:ext cx="1503938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9462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字方塊 28"/>
          <p:cNvSpPr txBox="1">
            <a:spLocks noChangeArrowheads="1"/>
          </p:cNvSpPr>
          <p:nvPr/>
        </p:nvSpPr>
        <p:spPr bwMode="auto">
          <a:xfrm>
            <a:off x="1699771" y="3431030"/>
            <a:ext cx="648071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移動的電荷在周圍產生磁場，磁場對當地的移動電荷施磁力！</a:t>
            </a:r>
          </a:p>
        </p:txBody>
      </p:sp>
      <p:sp>
        <p:nvSpPr>
          <p:cNvPr id="17" name="橢圓 16"/>
          <p:cNvSpPr/>
          <p:nvPr/>
        </p:nvSpPr>
        <p:spPr>
          <a:xfrm>
            <a:off x="1939756" y="2850849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3940006" y="2850849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2" name="直線單箭頭接點 21"/>
          <p:cNvCxnSpPr>
            <a:stCxn id="17" idx="0"/>
          </p:cNvCxnSpPr>
          <p:nvPr/>
        </p:nvCxnSpPr>
        <p:spPr>
          <a:xfrm rot="5400000" flipH="1" flipV="1">
            <a:off x="1958013" y="2369042"/>
            <a:ext cx="571500" cy="3921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/>
          <p:nvPr/>
        </p:nvCxnSpPr>
        <p:spPr>
          <a:xfrm flipV="1">
            <a:off x="4082881" y="2493661"/>
            <a:ext cx="857250" cy="42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向右箭號 24"/>
          <p:cNvSpPr/>
          <p:nvPr/>
        </p:nvSpPr>
        <p:spPr>
          <a:xfrm>
            <a:off x="2310823" y="2815130"/>
            <a:ext cx="1181526" cy="285749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" name="文字方塊 20"/>
          <p:cNvSpPr txBox="1">
            <a:spLocks noChangeArrowheads="1"/>
          </p:cNvSpPr>
          <p:nvPr/>
        </p:nvSpPr>
        <p:spPr bwMode="auto">
          <a:xfrm>
            <a:off x="3915388" y="2982317"/>
            <a:ext cx="428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 dirty="0"/>
              <a:t>q</a:t>
            </a:r>
            <a:endParaRPr lang="zh-TW" altLang="en-US" sz="20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1"/>
              <p:cNvSpPr txBox="1">
                <a:spLocks noChangeArrowheads="1"/>
              </p:cNvSpPr>
              <p:nvPr/>
            </p:nvSpPr>
            <p:spPr bwMode="auto">
              <a:xfrm>
                <a:off x="1882198" y="3025307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7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82198" y="3025307"/>
                <a:ext cx="428625" cy="400050"/>
              </a:xfrm>
              <a:prstGeom prst="rect">
                <a:avLst/>
              </a:prstGeom>
              <a:blipFill>
                <a:blip r:embed="rId2"/>
                <a:stretch>
                  <a:fillRect b="-12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2"/>
              <p:cNvSpPr txBox="1">
                <a:spLocks noChangeArrowheads="1"/>
              </p:cNvSpPr>
              <p:nvPr/>
            </p:nvSpPr>
            <p:spPr bwMode="auto">
              <a:xfrm>
                <a:off x="3497525" y="2779411"/>
                <a:ext cx="500062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dirty="0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28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7525" y="2779411"/>
                <a:ext cx="500062" cy="402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弧形箭號 (下彎) 32"/>
          <p:cNvSpPr/>
          <p:nvPr/>
        </p:nvSpPr>
        <p:spPr>
          <a:xfrm>
            <a:off x="3741569" y="2422224"/>
            <a:ext cx="412750" cy="357187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/>
              <p:cNvSpPr txBox="1"/>
              <p:nvPr/>
            </p:nvSpPr>
            <p:spPr bwMode="auto">
              <a:xfrm>
                <a:off x="3751704" y="1934412"/>
                <a:ext cx="392480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51704" y="1934412"/>
                <a:ext cx="392480" cy="402931"/>
              </a:xfrm>
              <a:prstGeom prst="rect">
                <a:avLst/>
              </a:prstGeom>
              <a:blipFill>
                <a:blip r:embed="rId4"/>
                <a:stretch>
                  <a:fillRect t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24"/>
              <p:cNvSpPr txBox="1">
                <a:spLocks noChangeArrowheads="1"/>
              </p:cNvSpPr>
              <p:nvPr/>
            </p:nvSpPr>
            <p:spPr bwMode="auto">
              <a:xfrm>
                <a:off x="2262612" y="1879298"/>
                <a:ext cx="5095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  <m:r>
                        <a:rPr lang="en-US" altLang="zh-TW" sz="2000" i="1" dirty="0" smtClean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3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2612" y="1879298"/>
                <a:ext cx="509587" cy="4000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25"/>
              <p:cNvSpPr txBox="1">
                <a:spLocks noChangeArrowheads="1"/>
              </p:cNvSpPr>
              <p:nvPr/>
            </p:nvSpPr>
            <p:spPr bwMode="auto">
              <a:xfrm>
                <a:off x="4977651" y="2278783"/>
                <a:ext cx="3571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3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77651" y="2278783"/>
                <a:ext cx="357187" cy="4000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754603" y="1241992"/>
            <a:ext cx="4953000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磁場的引進使得磁力有機會可以不再是超距力</a:t>
            </a:r>
          </a:p>
        </p:txBody>
      </p:sp>
      <p:sp>
        <p:nvSpPr>
          <p:cNvPr id="16" name="文字方塊 7"/>
          <p:cNvSpPr txBox="1">
            <a:spLocks noChangeArrowheads="1"/>
          </p:cNvSpPr>
          <p:nvPr/>
        </p:nvSpPr>
        <p:spPr bwMode="auto">
          <a:xfrm>
            <a:off x="1754603" y="835160"/>
            <a:ext cx="54102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超距力並不是正確的概念！</a:t>
            </a:r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1705600" y="3938861"/>
            <a:ext cx="4484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所有的步驟都發生在鄰近的點之間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6A0781B0-02D5-9B4E-BFAE-DFF212AE18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5601" y="4700487"/>
                <a:ext cx="4484687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1800" dirty="0"/>
                  <a:t>磁力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TW" altLang="en-US" sz="1800" dirty="0"/>
                  <a:t>的計算可以被分成兩半：</a:t>
                </a:r>
              </a:p>
            </p:txBody>
          </p:sp>
        </mc:Choice>
        <mc:Fallback xmlns="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6A0781B0-02D5-9B4E-BFAE-DFF212AE1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5601" y="4700487"/>
                <a:ext cx="4484687" cy="402931"/>
              </a:xfrm>
              <a:prstGeom prst="rect">
                <a:avLst/>
              </a:prstGeom>
              <a:blipFill>
                <a:blip r:embed="rId7"/>
                <a:stretch>
                  <a:fillRect l="-1130" t="-12500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">
                <a:extLst>
                  <a:ext uri="{FF2B5EF4-FFF2-40B4-BE49-F238E27FC236}">
                    <a16:creationId xmlns:a16="http://schemas.microsoft.com/office/drawing/2014/main" id="{77B3FB5B-80F8-D94E-9030-D73D960378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1970" y="5129537"/>
                <a:ext cx="4314033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1800" dirty="0"/>
                  <a:t>計算移動電荷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zh-TW" altLang="en-US" sz="1800" dirty="0"/>
                  <a:t>所產生的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！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字方塊 3">
                <a:extLst>
                  <a:ext uri="{FF2B5EF4-FFF2-40B4-BE49-F238E27FC236}">
                    <a16:creationId xmlns:a16="http://schemas.microsoft.com/office/drawing/2014/main" id="{77B3FB5B-80F8-D94E-9030-D73D96037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1970" y="5129537"/>
                <a:ext cx="4314033" cy="402931"/>
              </a:xfrm>
              <a:prstGeom prst="rect">
                <a:avLst/>
              </a:prstGeom>
              <a:blipFill>
                <a:blip r:embed="rId8"/>
                <a:stretch>
                  <a:fillRect l="-880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4">
                <a:extLst>
                  <a:ext uri="{FF2B5EF4-FFF2-40B4-BE49-F238E27FC236}">
                    <a16:creationId xmlns:a16="http://schemas.microsoft.com/office/drawing/2014/main" id="{1C70E6CA-AAFA-D748-BFC0-87914E68A8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5673" y="5595816"/>
                <a:ext cx="5252278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1800" dirty="0"/>
                  <a:t>計算磁場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/>
                  <a:t>對移動電荷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zh-TW" altLang="en-US" sz="1800" dirty="0"/>
                  <a:t>的施力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4" name="文字方塊 4">
                <a:extLst>
                  <a:ext uri="{FF2B5EF4-FFF2-40B4-BE49-F238E27FC236}">
                    <a16:creationId xmlns:a16="http://schemas.microsoft.com/office/drawing/2014/main" id="{1C70E6CA-AAFA-D748-BFC0-87914E68A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5673" y="5595816"/>
                <a:ext cx="5252278" cy="402931"/>
              </a:xfrm>
              <a:prstGeom prst="rect">
                <a:avLst/>
              </a:prstGeom>
              <a:blipFill>
                <a:blip r:embed="rId9"/>
                <a:stretch>
                  <a:fillRect l="-966" t="-12121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721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utoUpdateAnimBg="0"/>
      <p:bldP spid="24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27_07_Figur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8454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861864" y="998555"/>
                <a:ext cx="7200800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以右手手指以較小角將速度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zh-TW" altLang="en-US" sz="1800" dirty="0"/>
                  <a:t>撥向磁場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/>
                  <a:t>，大拇指方向即磁力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TW" altLang="en-US" sz="1800" dirty="0"/>
                  <a:t>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1864" y="998555"/>
                <a:ext cx="7200800" cy="402931"/>
              </a:xfrm>
              <a:prstGeom prst="rect">
                <a:avLst/>
              </a:prstGeom>
              <a:blipFill rotWithShape="1">
                <a:blip r:embed="rId3"/>
                <a:stretch>
                  <a:fillRect l="-677" t="-21212" b="-257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3704652" y="476672"/>
                <a:ext cx="1515223" cy="43749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4652" y="476672"/>
                <a:ext cx="1515223" cy="437492"/>
              </a:xfrm>
              <a:prstGeom prst="rect">
                <a:avLst/>
              </a:prstGeom>
              <a:blipFill rotWithShape="1">
                <a:blip r:embed="rId4"/>
                <a:stretch>
                  <a:fillRect t="-18056" b="-69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4709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文字方塊 2"/>
          <p:cNvSpPr txBox="1">
            <a:spLocks noChangeArrowheads="1"/>
          </p:cNvSpPr>
          <p:nvPr/>
        </p:nvSpPr>
        <p:spPr bwMode="auto">
          <a:xfrm>
            <a:off x="1655287" y="692696"/>
            <a:ext cx="576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長直導線所產生磁場的方向是在垂直於導線的平面上。</a:t>
            </a:r>
          </a:p>
        </p:txBody>
      </p:sp>
      <p:pic>
        <p:nvPicPr>
          <p:cNvPr id="4" name="Picture 2" descr="F29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2"/>
          <a:stretch>
            <a:fillRect/>
          </a:stretch>
        </p:blipFill>
        <p:spPr bwMode="auto">
          <a:xfrm>
            <a:off x="359143" y="1700808"/>
            <a:ext cx="1645982" cy="269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655286" y="1111381"/>
                <a:ext cx="6373097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磁場指向垂直於徑向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𝑅</m:t>
                        </m:r>
                      </m:e>
                    </m:acc>
                  </m:oMath>
                </a14:m>
                <a:r>
                  <a:rPr lang="zh-TW" altLang="en-US" sz="1800" dirty="0"/>
                  <a:t>的方向，因此磁力線是繞導線迴旋！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5286" y="1111381"/>
                <a:ext cx="6373097" cy="402931"/>
              </a:xfrm>
              <a:prstGeom prst="rect">
                <a:avLst/>
              </a:prstGeom>
              <a:blipFill rotWithShape="1">
                <a:blip r:embed="rId3"/>
                <a:stretch>
                  <a:fillRect l="-861" b="-257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55287" y="5301208"/>
            <a:ext cx="660796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這是漩渦狀場線！</a:t>
            </a:r>
            <a:endParaRPr lang="en-US" altLang="zh-TW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電場線不能呈漩渦狀，但典型的電流產生的磁場卻呈漩渦狀！</a:t>
            </a:r>
          </a:p>
        </p:txBody>
      </p:sp>
      <p:pic>
        <p:nvPicPr>
          <p:cNvPr id="7" name="Picture 1" descr="27_19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7"/>
          <a:stretch/>
        </p:blipFill>
        <p:spPr>
          <a:xfrm>
            <a:off x="2329550" y="1628800"/>
            <a:ext cx="5952340" cy="3466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983841" y="3587574"/>
                <a:ext cx="373436" cy="36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𝑅</m:t>
                          </m:r>
                        </m:e>
                      </m:acc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841" y="3587574"/>
                <a:ext cx="373436" cy="3684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6804248" y="286311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安培右手定則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F29_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3"/>
          <a:stretch/>
        </p:blipFill>
        <p:spPr bwMode="auto">
          <a:xfrm>
            <a:off x="1460897" y="1340768"/>
            <a:ext cx="264522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324746" y="3286448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大小：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269209" y="1916832"/>
            <a:ext cx="3240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方向：安培右手定則</a:t>
            </a:r>
          </a:p>
        </p:txBody>
      </p:sp>
      <p:pic>
        <p:nvPicPr>
          <p:cNvPr id="17415" name="Picture 10" descr="F29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9" b="12022"/>
          <a:stretch>
            <a:fillRect/>
          </a:stretch>
        </p:blipFill>
        <p:spPr bwMode="auto">
          <a:xfrm>
            <a:off x="6471770" y="1412776"/>
            <a:ext cx="1236394" cy="156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>
                <a:spLocks noChangeArrowheads="1"/>
              </p:cNvSpPr>
              <p:nvPr/>
            </p:nvSpPr>
            <p:spPr bwMode="auto">
              <a:xfrm>
                <a:off x="1424433" y="5501665"/>
                <a:ext cx="5653087" cy="785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我們能不能為磁場找一個如高斯定律一樣的定律，</a:t>
                </a:r>
                <a:endParaRPr lang="en-US" altLang="zh-TW" sz="1800" dirty="0"/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連接磁場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zh-TW" altLang="en-US" sz="1800" dirty="0"/>
                  <a:t>與產生磁場的源頭電流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？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4433" y="5501665"/>
                <a:ext cx="5653087" cy="785813"/>
              </a:xfrm>
              <a:prstGeom prst="rect">
                <a:avLst/>
              </a:prstGeom>
              <a:blipFill rotWithShape="1">
                <a:blip r:embed="rId7"/>
                <a:stretch>
                  <a:fillRect l="-971" t="-3125" b="-1328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442665" y="4884951"/>
                <a:ext cx="390319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這個磁場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𝐵</m:t>
                    </m:r>
                    <m:r>
                      <a:rPr lang="zh-TW" altLang="en-US" sz="1800" i="1" smtClean="0">
                        <a:latin typeface="Cambria Math"/>
                      </a:rPr>
                      <m:t>是由</m:t>
                    </m:r>
                  </m:oMath>
                </a14:m>
                <a:r>
                  <a:rPr lang="zh-TW" altLang="en-US" sz="1800" dirty="0"/>
                  <a:t>電流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所產生。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665" y="4884951"/>
                <a:ext cx="3903191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1406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148064" y="3166853"/>
                <a:ext cx="1124219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3166853"/>
                <a:ext cx="1124219" cy="60907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字方塊 3"/>
          <p:cNvSpPr txBox="1">
            <a:spLocks noChangeArrowheads="1"/>
          </p:cNvSpPr>
          <p:nvPr/>
        </p:nvSpPr>
        <p:spPr bwMode="auto">
          <a:xfrm>
            <a:off x="869901" y="3829844"/>
            <a:ext cx="796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對任一封閉曲線，磁場的線積分正比於該曲線所包圍的總電流（電流疊加）。</a:t>
            </a:r>
          </a:p>
        </p:txBody>
      </p:sp>
      <p:sp>
        <p:nvSpPr>
          <p:cNvPr id="23555" name="文字方塊 22"/>
          <p:cNvSpPr txBox="1">
            <a:spLocks noChangeArrowheads="1"/>
          </p:cNvSpPr>
          <p:nvPr/>
        </p:nvSpPr>
        <p:spPr bwMode="auto">
          <a:xfrm>
            <a:off x="4127452" y="4437112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</a:t>
            </a:r>
          </a:p>
        </p:txBody>
      </p:sp>
      <p:pic>
        <p:nvPicPr>
          <p:cNvPr id="23558" name="Picture 2" descr="D:\Dropbox\Documents\課程\YoungTextBook\Images\Chapter28\A_Images\A_Figures_and_Photos\28_18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67741"/>
          <a:stretch>
            <a:fillRect/>
          </a:stretch>
        </p:blipFill>
        <p:spPr bwMode="auto">
          <a:xfrm>
            <a:off x="890538" y="516731"/>
            <a:ext cx="39624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085925" y="5013176"/>
                <a:ext cx="58352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 smtClean="0"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TW" sz="1800" b="0" i="1" smtClean="0">
                        <a:latin typeface="Cambria Math"/>
                      </a:rPr>
                      <m:t>=4</m:t>
                    </m:r>
                    <m:r>
                      <a:rPr lang="zh-TW" altLang="en-US" sz="1800" b="0" i="1" smtClean="0">
                        <a:latin typeface="Cambria Math"/>
                      </a:rPr>
                      <m:t>𝜋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−7</m:t>
                        </m:r>
                      </m:sup>
                    </m:sSup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T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m</m:t>
                    </m:r>
                  </m:oMath>
                </a14:m>
                <a:r>
                  <a:rPr lang="en-US" altLang="zh-TW" sz="1800" dirty="0"/>
                  <a:t>/A</a:t>
                </a:r>
                <a:r>
                  <a:rPr lang="zh-TW" altLang="en-US" sz="1800" dirty="0"/>
                  <a:t>，</a:t>
                </a:r>
                <a:r>
                  <a:rPr lang="en-US" altLang="zh-TW" sz="1800" dirty="0"/>
                  <a:t>Magnetic </a:t>
                </a:r>
                <a:r>
                  <a:rPr lang="en-US" altLang="zh-TW" sz="1800"/>
                  <a:t>(Permeability) Constant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85925" y="5013176"/>
                <a:ext cx="5835252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8197" r="-209" b="-262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492249" y="4190682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249" y="4190682"/>
                <a:ext cx="1622046" cy="81887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49476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8_24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/>
        </p:blipFill>
        <p:spPr>
          <a:xfrm>
            <a:off x="1979712" y="1137625"/>
            <a:ext cx="3320495" cy="2560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/>
              <p:cNvSpPr txBox="1">
                <a:spLocks noChangeArrowheads="1"/>
              </p:cNvSpPr>
              <p:nvPr/>
            </p:nvSpPr>
            <p:spPr bwMode="auto">
              <a:xfrm>
                <a:off x="1907704" y="4242295"/>
                <a:ext cx="535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以導線為圓心，取半徑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的圓形路徑為安培圈。</a:t>
                </a:r>
              </a:p>
            </p:txBody>
          </p:sp>
        </mc:Choice>
        <mc:Fallback xmlns="">
          <p:sp>
            <p:nvSpPr>
              <p:cNvPr id="5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7704" y="4242295"/>
                <a:ext cx="5352906" cy="369332"/>
              </a:xfrm>
              <a:prstGeom prst="rect">
                <a:avLst/>
              </a:prstGeom>
              <a:blipFill>
                <a:blip r:embed="rId3"/>
                <a:stretch>
                  <a:fillRect l="-948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907704" y="4763002"/>
                <a:ext cx="461363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4763002"/>
                <a:ext cx="4613635" cy="81887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900221" y="5733256"/>
                <a:ext cx="1124219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221" y="5733256"/>
                <a:ext cx="1124219" cy="60907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4">
            <a:extLst>
              <a:ext uri="{FF2B5EF4-FFF2-40B4-BE49-F238E27FC236}">
                <a16:creationId xmlns:a16="http://schemas.microsoft.com/office/drawing/2014/main" id="{FBC202C6-88CE-4D4F-8538-205F3B75A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3794748"/>
            <a:ext cx="5394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磁場的方向是繞著導線的圓！而且是圓柱對稱。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99842D61-9945-7C42-BBCD-E0BDBFBE93AA}"/>
                  </a:ext>
                </a:extLst>
              </p:cNvPr>
              <p:cNvSpPr txBox="1"/>
              <p:nvPr/>
            </p:nvSpPr>
            <p:spPr bwMode="auto">
              <a:xfrm>
                <a:off x="1043608" y="671814"/>
                <a:ext cx="73451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倒過頭來，以安培定律來推導長直導線周圍，距導線為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處的磁場。</a:t>
                </a:r>
              </a:p>
            </p:txBody>
          </p:sp>
        </mc:Choice>
        <mc:Fallback xmlns="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99842D61-9945-7C42-BBCD-E0BDBFBE9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671814"/>
                <a:ext cx="7345114" cy="369332"/>
              </a:xfrm>
              <a:prstGeom prst="rect">
                <a:avLst/>
              </a:prstGeom>
              <a:blipFill>
                <a:blip r:embed="rId11"/>
                <a:stretch>
                  <a:fillRect l="-69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1FCF3AFF-2AF1-0441-9C16-A747BF66A8FE}"/>
              </a:ext>
            </a:extLst>
          </p:cNvPr>
          <p:cNvSpPr/>
          <p:nvPr/>
        </p:nvSpPr>
        <p:spPr>
          <a:xfrm>
            <a:off x="3343895" y="221519"/>
            <a:ext cx="2300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安培定律的應用</a:t>
            </a:r>
            <a:endParaRPr lang="en-TW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818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30_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9" r="11742" b="76785"/>
          <a:stretch/>
        </p:blipFill>
        <p:spPr bwMode="auto">
          <a:xfrm>
            <a:off x="1213331" y="3284984"/>
            <a:ext cx="27146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234082" y="5768053"/>
            <a:ext cx="5394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因此磁場的方向是繞著導線的圓！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1213331" y="1383354"/>
            <a:ext cx="4600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長直導線是圓柱對稱的。</a:t>
            </a:r>
          </a:p>
        </p:txBody>
      </p:sp>
      <p:sp>
        <p:nvSpPr>
          <p:cNvPr id="20485" name="文字方塊 10"/>
          <p:cNvSpPr txBox="1">
            <a:spLocks noChangeArrowheads="1"/>
          </p:cNvSpPr>
          <p:nvPr/>
        </p:nvSpPr>
        <p:spPr bwMode="auto">
          <a:xfrm>
            <a:off x="1234082" y="1822104"/>
            <a:ext cx="5040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因此產生的磁場也必須是圓柱對稱！</a:t>
            </a:r>
          </a:p>
        </p:txBody>
      </p:sp>
      <p:sp>
        <p:nvSpPr>
          <p:cNvPr id="20487" name="文字方塊 7"/>
          <p:cNvSpPr txBox="1">
            <a:spLocks noChangeArrowheads="1"/>
          </p:cNvSpPr>
          <p:nvPr/>
        </p:nvSpPr>
        <p:spPr bwMode="auto">
          <a:xfrm>
            <a:off x="1223918" y="2282006"/>
            <a:ext cx="6332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如下圖，圓柱對稱的磁場只可能是放射狀或漩渦狀</a:t>
            </a:r>
          </a:p>
        </p:txBody>
      </p:sp>
      <p:sp>
        <p:nvSpPr>
          <p:cNvPr id="20488" name="文字方塊 8"/>
          <p:cNvSpPr txBox="1">
            <a:spLocks noChangeArrowheads="1"/>
          </p:cNvSpPr>
          <p:nvPr/>
        </p:nvSpPr>
        <p:spPr bwMode="auto">
          <a:xfrm>
            <a:off x="1234082" y="2702900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但磁場不能是放射狀。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flipV="1">
            <a:off x="2746857" y="3140522"/>
            <a:ext cx="0" cy="5048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 flipV="1">
            <a:off x="1522895" y="4364484"/>
            <a:ext cx="512762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H="1">
            <a:off x="2746857" y="5156647"/>
            <a:ext cx="9525" cy="4953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V="1">
            <a:off x="3467582" y="4364484"/>
            <a:ext cx="568325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28_24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/>
        </p:blipFill>
        <p:spPr>
          <a:xfrm>
            <a:off x="4572000" y="3284984"/>
            <a:ext cx="2964353" cy="2286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 bwMode="auto">
          <a:xfrm>
            <a:off x="1234082" y="946288"/>
            <a:ext cx="5606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沿導線方向的磁場為零，否則必須由下方磁荷發出。</a:t>
            </a:r>
            <a:endParaRPr lang="en-US" altLang="zh-TW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FC006-7CFD-4445-B743-E69141B1DF90}"/>
              </a:ext>
            </a:extLst>
          </p:cNvPr>
          <p:cNvSpPr txBox="1"/>
          <p:nvPr/>
        </p:nvSpPr>
        <p:spPr bwMode="auto">
          <a:xfrm>
            <a:off x="1234082" y="513680"/>
            <a:ext cx="2704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磁場方向的討論：</a:t>
            </a:r>
          </a:p>
        </p:txBody>
      </p:sp>
    </p:spTree>
    <p:extLst>
      <p:ext uri="{BB962C8B-B14F-4D97-AF65-F5344CB8AC3E}">
        <p14:creationId xmlns:p14="http://schemas.microsoft.com/office/powerpoint/2010/main" val="22914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9"/>
          <p:cNvSpPr txBox="1">
            <a:spLocks noChangeArrowheads="1"/>
          </p:cNvSpPr>
          <p:nvPr/>
        </p:nvSpPr>
        <p:spPr bwMode="auto">
          <a:xfrm>
            <a:off x="965706" y="4005064"/>
            <a:ext cx="7434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但如果假設光與物質交換能量時是以一次一顆固定量子的形式進行：</a:t>
            </a:r>
          </a:p>
        </p:txBody>
      </p:sp>
      <p:pic>
        <p:nvPicPr>
          <p:cNvPr id="118787" name="Picture 11" descr="4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114" y="446834"/>
            <a:ext cx="3565525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11" descr="4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8" t="12701" r="58557" b="76387"/>
          <a:stretch>
            <a:fillRect/>
          </a:stretch>
        </p:blipFill>
        <p:spPr bwMode="auto">
          <a:xfrm>
            <a:off x="3554702" y="3039221"/>
            <a:ext cx="3603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橢圓 12"/>
          <p:cNvSpPr/>
          <p:nvPr/>
        </p:nvSpPr>
        <p:spPr>
          <a:xfrm>
            <a:off x="3842039" y="1312021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2546639" y="1312021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2257714" y="1383459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1610014" y="1312021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965706" y="4430055"/>
            <a:ext cx="7987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當一個光量子的能量不足以克服離開固體的束縛能，能量就完全不被吸收。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957578" y="4869160"/>
            <a:ext cx="77799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這是零或一的選擇，沒有分數的，難怪有時光即使再強，都無法產生電流。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965706" y="5304591"/>
            <a:ext cx="765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光的強度只決定光粒子的數量，只會影響光電流一旦出現時的大小。</a:t>
            </a:r>
          </a:p>
        </p:txBody>
      </p:sp>
      <p:pic>
        <p:nvPicPr>
          <p:cNvPr id="4" name="Graphic 3" descr="Cat with solid fill">
            <a:extLst>
              <a:ext uri="{FF2B5EF4-FFF2-40B4-BE49-F238E27FC236}">
                <a16:creationId xmlns:a16="http://schemas.microsoft.com/office/drawing/2014/main" id="{FEFA2E70-1CFF-B0F1-464D-E2FDB6C3D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5756" y="6209075"/>
            <a:ext cx="619090" cy="619090"/>
          </a:xfrm>
          <a:prstGeom prst="rect">
            <a:avLst/>
          </a:prstGeom>
        </p:spPr>
      </p:pic>
      <p:sp>
        <p:nvSpPr>
          <p:cNvPr id="5" name="文字方塊 1">
            <a:extLst>
              <a:ext uri="{FF2B5EF4-FFF2-40B4-BE49-F238E27FC236}">
                <a16:creationId xmlns:a16="http://schemas.microsoft.com/office/drawing/2014/main" id="{4D499AEB-A9F5-2969-2F1D-F8AA9983279E}"/>
              </a:ext>
            </a:extLst>
          </p:cNvPr>
          <p:cNvSpPr txBox="1"/>
          <p:nvPr/>
        </p:nvSpPr>
        <p:spPr>
          <a:xfrm>
            <a:off x="965706" y="5754129"/>
            <a:ext cx="7987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若假設一個光量子的能量由頻率決定，光電流是否出現，自然只和頻率有關。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503D6-D16A-476D-DE06-5E3F2281A7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363" b="46193"/>
          <a:stretch/>
        </p:blipFill>
        <p:spPr>
          <a:xfrm>
            <a:off x="5194797" y="450810"/>
            <a:ext cx="3469287" cy="1008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408968-5C62-73EF-B4DC-E10A61DE3A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556"/>
          <a:stretch/>
        </p:blipFill>
        <p:spPr>
          <a:xfrm>
            <a:off x="5146453" y="2676693"/>
            <a:ext cx="3469287" cy="10081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D24768-6110-7B9E-BB96-AB106050844F}"/>
              </a:ext>
            </a:extLst>
          </p:cNvPr>
          <p:cNvSpPr/>
          <p:nvPr/>
        </p:nvSpPr>
        <p:spPr>
          <a:xfrm>
            <a:off x="6660232" y="2676693"/>
            <a:ext cx="648072" cy="32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5001A1-F874-E656-0A61-B68604F0212C}"/>
              </a:ext>
            </a:extLst>
          </p:cNvPr>
          <p:cNvSpPr/>
          <p:nvPr/>
        </p:nvSpPr>
        <p:spPr>
          <a:xfrm>
            <a:off x="6199290" y="447315"/>
            <a:ext cx="648072" cy="32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73554-E838-DB87-A969-11C7895885F6}"/>
              </a:ext>
            </a:extLst>
          </p:cNvPr>
          <p:cNvSpPr/>
          <p:nvPr/>
        </p:nvSpPr>
        <p:spPr>
          <a:xfrm>
            <a:off x="5485899" y="1218870"/>
            <a:ext cx="648072" cy="240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">
                <a:extLst>
                  <a:ext uri="{FF2B5EF4-FFF2-40B4-BE49-F238E27FC236}">
                    <a16:creationId xmlns:a16="http://schemas.microsoft.com/office/drawing/2014/main" id="{F1D64992-FC0A-432E-8D5F-E707721B8C5C}"/>
                  </a:ext>
                </a:extLst>
              </p:cNvPr>
              <p:cNvSpPr txBox="1"/>
              <p:nvPr/>
            </p:nvSpPr>
            <p:spPr>
              <a:xfrm>
                <a:off x="3703695" y="6219381"/>
                <a:ext cx="95385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h𝑓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">
                <a:extLst>
                  <a:ext uri="{FF2B5EF4-FFF2-40B4-BE49-F238E27FC236}">
                    <a16:creationId xmlns:a16="http://schemas.microsoft.com/office/drawing/2014/main" id="{F1D64992-FC0A-432E-8D5F-E707721B8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695" y="6219381"/>
                <a:ext cx="953851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578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fig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9"/>
          <a:stretch>
            <a:fillRect/>
          </a:stretch>
        </p:blipFill>
        <p:spPr bwMode="auto">
          <a:xfrm>
            <a:off x="2987824" y="1196752"/>
            <a:ext cx="2928084" cy="22325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"/>
              <p:cNvSpPr>
                <a:spLocks noChangeArrowheads="1"/>
              </p:cNvSpPr>
              <p:nvPr/>
            </p:nvSpPr>
            <p:spPr bwMode="auto">
              <a:xfrm>
                <a:off x="1115616" y="3697994"/>
                <a:ext cx="7128792" cy="14248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𝑎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)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 </m:t>
                          </m:r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= 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zh-TW" alt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𝜇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MS PMincho" pitchFamily="18" charset="-128"/>
                          <a:cs typeface="Arial" pitchFamily="34" charset="0"/>
                        </a:rPr>
                        <m:t>𝐼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/2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𝜋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𝑟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where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MS PMincho" pitchFamily="18" charset="-128"/>
                          <a:cs typeface="Arial" pitchFamily="34" charset="0"/>
                        </a:rPr>
                        <m:t>𝐼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1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A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and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𝑟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𝐿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kumimoji="1" lang="en-US" altLang="zh-TW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新細明體" pitchFamily="18" charset="-12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	                         </m:t>
                      </m:r>
                      <m:r>
                        <a:rPr kumimoji="1" lang="en-US" altLang="zh-TW" sz="20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kumimoji="1" lang="en-US" altLang="zh-TW" sz="2000" b="0" i="1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Arial Unicode MS" pitchFamily="34" charset="-120"/>
                          <a:cs typeface="Times New Roman" pitchFamily="18" charset="0"/>
                        </a:rPr>
                        <m:t>𝑥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0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and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10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Cambria Math"/>
                          <a:cs typeface="Arial" pitchFamily="34" charset="0"/>
                        </a:rPr>
                        <m:t>∙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cos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45°</m:t>
                      </m:r>
                    </m:oMath>
                  </m:oMathPara>
                </a14:m>
                <a:endParaRPr kumimoji="1" lang="en-US" altLang="zh-TW" sz="2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/>
                  <a:cs typeface="Arial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pt-BR" altLang="zh-TW" sz="20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–1.33 × </m:t>
                      </m:r>
                      <m:sSup>
                        <m:sSupPr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−5</m:t>
                          </m:r>
                        </m:sup>
                      </m:sSup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𝑗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T</m:t>
                      </m:r>
                    </m:oMath>
                  </m:oMathPara>
                </a14:m>
                <a:endParaRPr kumimoji="1" lang="en-US" altLang="zh-TW" sz="2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/>
                  <a:cs typeface="Arial" pitchFamily="34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 </m:t>
                      </m:r>
                      <m:d>
                        <m:dPr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新細明體" pitchFamily="18" charset="-120"/>
                            </a:rPr>
                          </m:ctrlPr>
                        </m:dPr>
                        <m:e>
                          <m: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新細明體" pitchFamily="18" charset="-120"/>
                            </a:rPr>
                            <m:t>𝑏</m:t>
                          </m:r>
                        </m:e>
                      </m:d>
                      <m:acc>
                        <m:accPr>
                          <m:chr m:val="⃗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= –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𝑒</m:t>
                      </m:r>
                      <m:acc>
                        <m:accPr>
                          <m:chr m:val="⃗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Univers"/>
                          <a:cs typeface="Arial Unicode MS" pitchFamily="34" charset="-120"/>
                        </a:rPr>
                        <m:t>× </m:t>
                      </m:r>
                      <m:acc>
                        <m:accPr>
                          <m:chr m:val="⃗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 Unicode MS" pitchFamily="34" charset="-12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 Unicode MS" pitchFamily="34" charset="-120"/>
                            </a:rPr>
                            <m:t>𝐵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= 8.53 ×</m:t>
                      </m:r>
                      <m:sSup>
                        <m:sSupPr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−18 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𝑘</m:t>
                          </m:r>
                        </m:e>
                      </m:acc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pt-BR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N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</m:t>
                      </m:r>
                    </m:oMath>
                  </m:oMathPara>
                </a14:m>
                <a:endParaRPr kumimoji="1" lang="pt-BR" altLang="zh-TW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新細明體" pitchFamily="18" charset="-120"/>
                </a:endParaRPr>
              </a:p>
            </p:txBody>
          </p:sp>
        </mc:Choice>
        <mc:Fallback xmlns="">
          <p:sp>
            <p:nvSpPr>
              <p:cNvPr id="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3697994"/>
                <a:ext cx="7128792" cy="14248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629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F29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2"/>
          <a:stretch>
            <a:fillRect/>
          </a:stretch>
        </p:blipFill>
        <p:spPr bwMode="auto">
          <a:xfrm>
            <a:off x="417513" y="4653136"/>
            <a:ext cx="27368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5" descr="F29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7"/>
          <a:stretch>
            <a:fillRect/>
          </a:stretch>
        </p:blipFill>
        <p:spPr bwMode="auto">
          <a:xfrm>
            <a:off x="3348038" y="4653136"/>
            <a:ext cx="25034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" descr="3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"/>
          <a:stretch>
            <a:fillRect/>
          </a:stretch>
        </p:blipFill>
        <p:spPr bwMode="auto">
          <a:xfrm>
            <a:off x="6013450" y="4653136"/>
            <a:ext cx="21780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965" name="文字方塊 4"/>
              <p:cNvSpPr txBox="1">
                <a:spLocks noChangeArrowheads="1"/>
              </p:cNvSpPr>
              <p:nvPr/>
            </p:nvSpPr>
            <p:spPr bwMode="auto">
              <a:xfrm>
                <a:off x="3778394" y="98903"/>
                <a:ext cx="51846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zh-TW" altLang="en-US" sz="1800" dirty="0"/>
                  <a:t>長直粗電流導線周圍距導線軸為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處的磁場</a:t>
                </a:r>
              </a:p>
            </p:txBody>
          </p:sp>
        </mc:Choice>
        <mc:Fallback xmlns="">
          <p:sp>
            <p:nvSpPr>
              <p:cNvPr id="4096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394" y="98903"/>
                <a:ext cx="518465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059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66" name="Picture 6" descr="D:\Dropbox\Documents\課程\YoungTextBook\Images\Chapter28\A_Images\A_Figures_and_Photos\28_20_Figur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774700"/>
            <a:ext cx="3217862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文字方塊 8"/>
          <p:cNvSpPr txBox="1">
            <a:spLocks noChangeArrowheads="1"/>
          </p:cNvSpPr>
          <p:nvPr/>
        </p:nvSpPr>
        <p:spPr bwMode="auto">
          <a:xfrm>
            <a:off x="3815803" y="774700"/>
            <a:ext cx="44137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在導線外：</a:t>
            </a: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3789650" y="2636912"/>
            <a:ext cx="2582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在導線內：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4938357" y="2093667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導線外磁場如同電流集中於無限細的軸上。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8"/>
              <p:cNvSpPr txBox="1">
                <a:spLocks noChangeArrowheads="1"/>
              </p:cNvSpPr>
              <p:nvPr/>
            </p:nvSpPr>
            <p:spPr bwMode="auto">
              <a:xfrm>
                <a:off x="3778394" y="424228"/>
                <a:ext cx="517339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以導線軸為圓心，取半徑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的圓形路徑為安培圈：</a:t>
                </a:r>
              </a:p>
            </p:txBody>
          </p:sp>
        </mc:Choice>
        <mc:Fallback xmlns="">
          <p:sp>
            <p:nvSpPr>
              <p:cNvPr id="14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394" y="424228"/>
                <a:ext cx="5173394" cy="369332"/>
              </a:xfrm>
              <a:prstGeom prst="rect">
                <a:avLst/>
              </a:prstGeom>
              <a:blipFill>
                <a:blip r:embed="rId8"/>
                <a:stretch>
                  <a:fillRect l="-98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3815803" y="1124744"/>
                <a:ext cx="461363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803" y="1124744"/>
                <a:ext cx="4613635" cy="818879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814138" y="2027835"/>
                <a:ext cx="1124219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138" y="2027835"/>
                <a:ext cx="1124219" cy="609077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794418" y="3042051"/>
                <a:ext cx="3510063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418" y="3042051"/>
                <a:ext cx="3510063" cy="818879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778394" y="3931764"/>
                <a:ext cx="1385764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𝑟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394" y="3931764"/>
                <a:ext cx="1385764" cy="609077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67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11B079-618A-F843-8862-E7FC3B9CB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412"/>
          <a:stretch/>
        </p:blipFill>
        <p:spPr>
          <a:xfrm>
            <a:off x="258260" y="308620"/>
            <a:ext cx="8627479" cy="3698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AC085-E634-3D46-8E47-3231E9253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149080"/>
            <a:ext cx="66167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934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4C820A-DF56-F445-BEA1-EE1BEF70A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88"/>
          <a:stretch/>
        </p:blipFill>
        <p:spPr>
          <a:xfrm>
            <a:off x="310848" y="2968740"/>
            <a:ext cx="8149584" cy="3412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1A2EA-16BD-0F47-884C-EA2C8878E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4" b="65940"/>
          <a:stretch/>
        </p:blipFill>
        <p:spPr>
          <a:xfrm>
            <a:off x="922902" y="692696"/>
            <a:ext cx="726029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830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97E9C-A067-374A-8FED-93A0F439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66911"/>
            <a:ext cx="6050249" cy="632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70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8"/>
          <p:cNvSpPr txBox="1">
            <a:spLocks noChangeArrowheads="1"/>
          </p:cNvSpPr>
          <p:nvPr/>
        </p:nvSpPr>
        <p:spPr bwMode="auto">
          <a:xfrm>
            <a:off x="5406158" y="4105021"/>
            <a:ext cx="2622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安培定律的方向</a:t>
            </a:r>
          </a:p>
        </p:txBody>
      </p:sp>
      <p:pic>
        <p:nvPicPr>
          <p:cNvPr id="36870" name="圖片 7" descr="sc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873" r="6702" b="9268"/>
          <a:stretch>
            <a:fillRect/>
          </a:stretch>
        </p:blipFill>
        <p:spPr bwMode="auto">
          <a:xfrm>
            <a:off x="1144988" y="1224942"/>
            <a:ext cx="3228996" cy="244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407560" y="3880248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560" y="3880248"/>
                <a:ext cx="1622046" cy="818879"/>
              </a:xfrm>
              <a:prstGeom prst="rect">
                <a:avLst/>
              </a:prstGeom>
              <a:blipFill>
                <a:blip r:embed="rId3"/>
                <a:stretch>
                  <a:fillRect l="-52713" t="-132308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>
            <a:extLst>
              <a:ext uri="{FF2B5EF4-FFF2-40B4-BE49-F238E27FC236}">
                <a16:creationId xmlns:a16="http://schemas.microsoft.com/office/drawing/2014/main" id="{88281E74-42CE-3D4E-9C35-A9D8F4F91336}"/>
              </a:ext>
            </a:extLst>
          </p:cNvPr>
          <p:cNvSpPr txBox="1"/>
          <p:nvPr/>
        </p:nvSpPr>
        <p:spPr bwMode="auto">
          <a:xfrm>
            <a:off x="1144988" y="4892337"/>
            <a:ext cx="74594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路徑有一個方向，此方向與通過曲面的正向電流方向以右手定則規定！</a:t>
            </a:r>
            <a:endParaRPr kumimoji="1" lang="zh-TW" altLang="en-US" sz="1800" dirty="0"/>
          </a:p>
        </p:txBody>
      </p:sp>
      <p:pic>
        <p:nvPicPr>
          <p:cNvPr id="12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B0D4AE2F-2038-A14A-850C-563102E4F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9203" b="67741"/>
          <a:stretch/>
        </p:blipFill>
        <p:spPr bwMode="auto">
          <a:xfrm>
            <a:off x="4572000" y="1223603"/>
            <a:ext cx="3456384" cy="244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648123E9-9800-4E4E-BC0B-5B5502D79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1" t="15212" r="11314" b="75422"/>
          <a:stretch/>
        </p:blipFill>
        <p:spPr bwMode="auto">
          <a:xfrm>
            <a:off x="3779912" y="2996046"/>
            <a:ext cx="583416" cy="71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945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文字方塊 5"/>
          <p:cNvSpPr txBox="1">
            <a:spLocks noChangeArrowheads="1"/>
          </p:cNvSpPr>
          <p:nvPr/>
        </p:nvSpPr>
        <p:spPr bwMode="auto">
          <a:xfrm>
            <a:off x="3073691" y="486051"/>
            <a:ext cx="314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Maxwell Equations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96263" name="文字方塊 9"/>
          <p:cNvSpPr txBox="1">
            <a:spLocks noChangeArrowheads="1"/>
          </p:cNvSpPr>
          <p:nvPr/>
        </p:nvSpPr>
        <p:spPr bwMode="auto">
          <a:xfrm>
            <a:off x="1073441" y="4860603"/>
            <a:ext cx="7358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電流是</a:t>
            </a:r>
            <a:r>
              <a:rPr lang="zh-CN" altLang="en-US" sz="1800" dirty="0"/>
              <a:t>靜</a:t>
            </a:r>
            <a:r>
              <a:rPr lang="zh-TW" altLang="en-US" sz="1800" dirty="0"/>
              <a:t>磁場的來源，而且產生的磁場是漩渦狀的，不是放射狀的。</a:t>
            </a:r>
          </a:p>
        </p:txBody>
      </p:sp>
      <p:sp>
        <p:nvSpPr>
          <p:cNvPr id="96264" name="文字方塊 10"/>
          <p:cNvSpPr txBox="1">
            <a:spLocks noChangeArrowheads="1"/>
          </p:cNvSpPr>
          <p:nvPr/>
        </p:nvSpPr>
        <p:spPr bwMode="auto">
          <a:xfrm>
            <a:off x="1073441" y="5289228"/>
            <a:ext cx="7358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電荷是靜電場的來源，而且產生的電場是放射狀的，不是漩渦狀的。</a:t>
            </a:r>
          </a:p>
        </p:txBody>
      </p:sp>
      <p:sp>
        <p:nvSpPr>
          <p:cNvPr id="96265" name="文字方塊 7"/>
          <p:cNvSpPr txBox="1">
            <a:spLocks noChangeArrowheads="1"/>
          </p:cNvSpPr>
          <p:nvPr/>
        </p:nvSpPr>
        <p:spPr bwMode="auto">
          <a:xfrm>
            <a:off x="1073441" y="5717853"/>
            <a:ext cx="7143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電（磁）場變化時會感應產生磁（電）場，感應產生的磁（電）場是漩渦狀，大致與變化的電（磁）場方向垂直。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192454" y="1988838"/>
                <a:ext cx="1962781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454" y="1988838"/>
                <a:ext cx="1962781" cy="818879"/>
              </a:xfrm>
              <a:prstGeom prst="rect">
                <a:avLst/>
              </a:prstGeom>
              <a:blipFill>
                <a:blip r:embed="rId2"/>
                <a:stretch>
                  <a:fillRect l="-43871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192454" y="3933056"/>
                <a:ext cx="282429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454" y="3933056"/>
                <a:ext cx="2824299" cy="818879"/>
              </a:xfrm>
              <a:prstGeom prst="rect">
                <a:avLst/>
              </a:prstGeom>
              <a:blipFill>
                <a:blip r:embed="rId3"/>
                <a:stretch>
                  <a:fillRect l="-30493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192454" y="3008599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454" y="3008599"/>
                <a:ext cx="1503938" cy="818879"/>
              </a:xfrm>
              <a:prstGeom prst="rect">
                <a:avLst/>
              </a:prstGeom>
              <a:blipFill>
                <a:blip r:embed="rId4"/>
                <a:stretch>
                  <a:fillRect l="-57143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193395" y="1028030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395" y="1028030"/>
                <a:ext cx="1579600" cy="818879"/>
              </a:xfrm>
              <a:prstGeom prst="rect">
                <a:avLst/>
              </a:prstGeom>
              <a:blipFill>
                <a:blip r:embed="rId5"/>
                <a:stretch>
                  <a:fillRect l="-54400" t="-129231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5963555" y="1186081"/>
                <a:ext cx="1220912" cy="613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555" y="1186081"/>
                <a:ext cx="1220912" cy="6136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/>
              <p:cNvSpPr/>
              <p:nvPr/>
            </p:nvSpPr>
            <p:spPr>
              <a:xfrm>
                <a:off x="5940152" y="2029454"/>
                <a:ext cx="1676485" cy="7082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2029454"/>
                <a:ext cx="1676485" cy="7082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5963555" y="3195800"/>
                <a:ext cx="1145250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555" y="3195800"/>
                <a:ext cx="1145250" cy="404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5940152" y="3933056"/>
                <a:ext cx="2488630" cy="68255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3933056"/>
                <a:ext cx="2488630" cy="682559"/>
              </a:xfrm>
              <a:prstGeom prst="rect">
                <a:avLst/>
              </a:prstGeom>
              <a:blipFill>
                <a:blip r:embed="rId9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3977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5" descr="f39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240" y="765176"/>
            <a:ext cx="4115427" cy="312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7763" name="Text Box 6"/>
              <p:cNvSpPr txBox="1">
                <a:spLocks noChangeArrowheads="1"/>
              </p:cNvSpPr>
              <p:nvPr/>
            </p:nvSpPr>
            <p:spPr bwMode="auto">
              <a:xfrm>
                <a:off x="1403350" y="286487"/>
                <a:ext cx="481720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chemeClr val="tx1"/>
                    </a:solidFill>
                  </a:rPr>
                  <a:t>將截止電壓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𝑉</m:t>
                    </m:r>
                    <m:r>
                      <m:rPr>
                        <m:nor/>
                      </m:rPr>
                      <a:rPr lang="en-US" altLang="zh-TW" sz="1800" baseline="-25000" dirty="0" err="1">
                        <a:solidFill>
                          <a:schemeClr val="tx1"/>
                        </a:solidFill>
                        <a:latin typeface="Cambria Math"/>
                        <a:cs typeface="Times New Roman" pitchFamily="18" charset="0"/>
                      </a:rPr>
                      <m:t>stop</m:t>
                    </m:r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對光的頻率作圖，呈線性關係！</a:t>
                </a:r>
              </a:p>
            </p:txBody>
          </p:sp>
        </mc:Choice>
        <mc:Fallback xmlns="">
          <p:sp>
            <p:nvSpPr>
              <p:cNvPr id="117763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350" y="286487"/>
                <a:ext cx="4817207" cy="369332"/>
              </a:xfrm>
              <a:prstGeom prst="rect">
                <a:avLst/>
              </a:prstGeom>
              <a:blipFill>
                <a:blip r:embed="rId3"/>
                <a:stretch>
                  <a:fillRect l="-1053" t="-6667" r="-5789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766" name="文字方塊 9"/>
              <p:cNvSpPr txBox="1">
                <a:spLocks noChangeArrowheads="1"/>
              </p:cNvSpPr>
              <p:nvPr/>
            </p:nvSpPr>
            <p:spPr bwMode="auto">
              <a:xfrm>
                <a:off x="1470715" y="4048967"/>
                <a:ext cx="693545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𝑒𝑉</m:t>
                    </m:r>
                    <m:r>
                      <m:rPr>
                        <m:nor/>
                      </m:rPr>
                      <a:rPr lang="en-US" altLang="zh-TW" sz="1800" i="0" baseline="-25000" dirty="0" err="1" smtClean="0">
                        <a:latin typeface="Cambria Math"/>
                        <a:cs typeface="Times New Roman" pitchFamily="18" charset="0"/>
                      </a:rPr>
                      <m:t>sto</m:t>
                    </m:r>
                    <m:r>
                      <m:rPr>
                        <m:nor/>
                      </m:rPr>
                      <a:rPr lang="en-US" altLang="zh-TW" sz="1800" b="0" i="0" baseline="-25000" dirty="0" smtClean="0">
                        <a:latin typeface="Cambria Math"/>
                        <a:cs typeface="Times New Roman" pitchFamily="18" charset="0"/>
                      </a:rPr>
                      <m:t>p</m:t>
                    </m:r>
                  </m:oMath>
                </a14:m>
                <a:r>
                  <a:rPr lang="zh-TW" altLang="en-US" sz="1800" baseline="-25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即是一個光電子的最大動能。右圖的實驗結果顯示：</a:t>
                </a:r>
              </a:p>
            </p:txBody>
          </p:sp>
        </mc:Choice>
        <mc:Fallback xmlns="">
          <p:sp>
            <p:nvSpPr>
              <p:cNvPr id="117766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70715" y="4048967"/>
                <a:ext cx="6935455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7767" name="Picture 11" descr="40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33" y="765176"/>
            <a:ext cx="3384054" cy="312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8" name="Picture 11" descr="40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8" t="12701" r="58557" b="76387"/>
          <a:stretch>
            <a:fillRect/>
          </a:stretch>
        </p:blipFill>
        <p:spPr bwMode="auto">
          <a:xfrm>
            <a:off x="2805920" y="3357563"/>
            <a:ext cx="3603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橢圓 12"/>
          <p:cNvSpPr/>
          <p:nvPr/>
        </p:nvSpPr>
        <p:spPr>
          <a:xfrm>
            <a:off x="3093257" y="16287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1797857" y="16287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1508932" y="17018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861232" y="16287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773" name="文字方塊 16"/>
              <p:cNvSpPr txBox="1">
                <a:spLocks noChangeArrowheads="1"/>
              </p:cNvSpPr>
              <p:nvPr/>
            </p:nvSpPr>
            <p:spPr bwMode="auto">
              <a:xfrm>
                <a:off x="1403350" y="5373688"/>
                <a:ext cx="626499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是光電子離開電極所需克服的束縛能：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Work Function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7773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350" y="5373688"/>
                <a:ext cx="6264994" cy="369332"/>
              </a:xfrm>
              <a:prstGeom prst="rect">
                <a:avLst/>
              </a:prstGeom>
              <a:blipFill>
                <a:blip r:embed="rId7"/>
                <a:stretch>
                  <a:fillRect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774" name="文字方塊 19"/>
              <p:cNvSpPr txBox="1">
                <a:spLocks noChangeArrowheads="1"/>
              </p:cNvSpPr>
              <p:nvPr/>
            </p:nvSpPr>
            <p:spPr bwMode="auto">
              <a:xfrm>
                <a:off x="1403350" y="6237288"/>
                <a:ext cx="709531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直線的斜率即是 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Planck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常數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solidFill>
                          <a:srgbClr val="FF0000"/>
                        </a:solidFill>
                        <a:latin typeface="Cambria Math"/>
                      </a:rPr>
                      <m:t>h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。這是最容易測蒲朗克常數的辦法。</a:t>
                </a:r>
              </a:p>
            </p:txBody>
          </p:sp>
        </mc:Choice>
        <mc:Fallback xmlns="">
          <p:sp>
            <p:nvSpPr>
              <p:cNvPr id="117774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350" y="6237288"/>
                <a:ext cx="7095318" cy="369332"/>
              </a:xfrm>
              <a:prstGeom prst="rect">
                <a:avLst/>
              </a:prstGeom>
              <a:blipFill>
                <a:blip r:embed="rId9"/>
                <a:stretch>
                  <a:fillRect l="-714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775" name="Text Box 9"/>
          <p:cNvSpPr txBox="1">
            <a:spLocks noChangeArrowheads="1"/>
          </p:cNvSpPr>
          <p:nvPr/>
        </p:nvSpPr>
        <p:spPr bwMode="auto">
          <a:xfrm>
            <a:off x="1403350" y="4941888"/>
            <a:ext cx="590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光交給電子的能量是一個固定不可分割的值，稱為光量子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776" name="文字方塊 10"/>
              <p:cNvSpPr txBox="1">
                <a:spLocks noChangeArrowheads="1"/>
              </p:cNvSpPr>
              <p:nvPr/>
            </p:nvSpPr>
            <p:spPr bwMode="auto">
              <a:xfrm>
                <a:off x="1403350" y="5805488"/>
                <a:ext cx="75611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一個光量子的能量由頻率決定，因此光量子能量低於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𝑊</m:t>
                    </m:r>
                  </m:oMath>
                </a14:m>
                <a:r>
                  <a:rPr lang="zh-TW" altLang="en-US" sz="1800" dirty="0"/>
                  <a:t>即無法打出電子。</a:t>
                </a:r>
              </a:p>
            </p:txBody>
          </p:sp>
        </mc:Choice>
        <mc:Fallback xmlns="">
          <p:sp>
            <p:nvSpPr>
              <p:cNvPr id="117776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350" y="5805488"/>
                <a:ext cx="7561138" cy="369332"/>
              </a:xfrm>
              <a:prstGeom prst="rect">
                <a:avLst/>
              </a:prstGeom>
              <a:blipFill>
                <a:blip r:embed="rId10"/>
                <a:stretch>
                  <a:fillRect l="-670" t="-3226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1E1D2208-A1BF-BB7D-4FBC-5B821D2B2A3B}"/>
                  </a:ext>
                </a:extLst>
              </p:cNvPr>
              <p:cNvSpPr txBox="1"/>
              <p:nvPr/>
            </p:nvSpPr>
            <p:spPr>
              <a:xfrm>
                <a:off x="7452320" y="4941888"/>
                <a:ext cx="953851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h𝑓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1E1D2208-A1BF-BB7D-4FBC-5B821D2B2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4941888"/>
                <a:ext cx="953851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2623DCE2-F8C1-4ECA-BBA5-52492BEE9A7A}"/>
                  </a:ext>
                </a:extLst>
              </p:cNvPr>
              <p:cNvSpPr txBox="1"/>
              <p:nvPr/>
            </p:nvSpPr>
            <p:spPr>
              <a:xfrm>
                <a:off x="1470716" y="4506616"/>
                <a:ext cx="2451697" cy="39401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𝑒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</a:rPr>
                            <m:t>stop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h𝑓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1">
                <a:extLst>
                  <a:ext uri="{FF2B5EF4-FFF2-40B4-BE49-F238E27FC236}">
                    <a16:creationId xmlns:a16="http://schemas.microsoft.com/office/drawing/2014/main" id="{2623DCE2-F8C1-4ECA-BBA5-52492BEE9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716" y="4506616"/>
                <a:ext cx="2451697" cy="394019"/>
              </a:xfrm>
              <a:prstGeom prst="rect">
                <a:avLst/>
              </a:prstGeom>
              <a:blipFill>
                <a:blip r:embed="rId12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24762EF-28EF-C116-F932-1123FCF8FE3A}"/>
                  </a:ext>
                </a:extLst>
              </p:cNvPr>
              <p:cNvSpPr txBox="1"/>
              <p:nvPr/>
            </p:nvSpPr>
            <p:spPr>
              <a:xfrm>
                <a:off x="7452320" y="5373688"/>
                <a:ext cx="1079866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h</m:t>
                      </m:r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24762EF-28EF-C116-F932-1123FCF8F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5373688"/>
                <a:ext cx="1079866" cy="369332"/>
              </a:xfrm>
              <a:prstGeom prst="rect">
                <a:avLst/>
              </a:prstGeom>
              <a:blipFill>
                <a:blip r:embed="rId1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phic 3" descr="Cat with solid fill">
            <a:extLst>
              <a:ext uri="{FF2B5EF4-FFF2-40B4-BE49-F238E27FC236}">
                <a16:creationId xmlns:a16="http://schemas.microsoft.com/office/drawing/2014/main" id="{E3D505D7-4373-7845-25AA-C10F97FC7F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15756" y="6209075"/>
            <a:ext cx="619090" cy="61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61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D:\Dropbox\Documents\課程\YoungTextBook\Images\Chapter39\A_Images\A_Figures_and_Photos\39_16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41973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文字方塊 5"/>
          <p:cNvSpPr txBox="1">
            <a:spLocks noChangeArrowheads="1"/>
          </p:cNvSpPr>
          <p:nvPr/>
        </p:nvSpPr>
        <p:spPr bwMode="auto">
          <a:xfrm>
            <a:off x="1260202" y="4294337"/>
            <a:ext cx="5400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在原子中，電子的狀態是分立而不連續的 </a:t>
            </a:r>
            <a:r>
              <a:rPr lang="en-US" altLang="zh-TW" sz="1800" dirty="0"/>
              <a:t>(Discrete)</a:t>
            </a:r>
            <a:r>
              <a:rPr lang="zh-TW" altLang="en-US" sz="1800" dirty="0"/>
              <a:t>，</a:t>
            </a:r>
          </a:p>
        </p:txBody>
      </p:sp>
      <p:sp>
        <p:nvSpPr>
          <p:cNvPr id="75780" name="文字方塊 5"/>
          <p:cNvSpPr txBox="1">
            <a:spLocks noChangeArrowheads="1"/>
          </p:cNvSpPr>
          <p:nvPr/>
        </p:nvSpPr>
        <p:spPr bwMode="auto">
          <a:xfrm>
            <a:off x="1295127" y="781869"/>
            <a:ext cx="65892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光是在電子從一個能量狀態直接</a:t>
            </a:r>
            <a:r>
              <a:rPr lang="zh-TW" altLang="en-US" sz="1800" dirty="0">
                <a:solidFill>
                  <a:srgbClr val="FF0000"/>
                </a:solidFill>
              </a:rPr>
              <a:t>跳</a:t>
            </a:r>
            <a:r>
              <a:rPr lang="zh-TW" altLang="en-US" sz="1800" dirty="0"/>
              <a:t>到另一個態的時候發出！</a:t>
            </a:r>
          </a:p>
        </p:txBody>
      </p:sp>
      <p:sp>
        <p:nvSpPr>
          <p:cNvPr id="75782" name="矩形 2"/>
          <p:cNvSpPr>
            <a:spLocks noChangeArrowheads="1"/>
          </p:cNvSpPr>
          <p:nvPr/>
        </p:nvSpPr>
        <p:spPr bwMode="auto">
          <a:xfrm>
            <a:off x="1260202" y="4740793"/>
            <a:ext cx="67681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zh-TW" altLang="en-US" sz="1800" dirty="0"/>
              <a:t>躍遷前後狀態間能量差以一個光子的形式釋放。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295127" y="1234809"/>
            <a:ext cx="69862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能態不是連續分布，因此稱為跳。量子躍遷！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Jump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TW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70980" y="2150021"/>
            <a:ext cx="2210146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731020" y="2150021"/>
            <a:ext cx="1800200" cy="13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7557F2-8797-704D-9311-BE496981C577}"/>
              </a:ext>
            </a:extLst>
          </p:cNvPr>
          <p:cNvSpPr/>
          <p:nvPr/>
        </p:nvSpPr>
        <p:spPr>
          <a:xfrm>
            <a:off x="4864500" y="2237954"/>
            <a:ext cx="288032" cy="27666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文字方塊 5">
            <a:extLst>
              <a:ext uri="{FF2B5EF4-FFF2-40B4-BE49-F238E27FC236}">
                <a16:creationId xmlns:a16="http://schemas.microsoft.com/office/drawing/2014/main" id="{2314E676-FFE3-FAEE-A08E-61F46938E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255" y="5188281"/>
            <a:ext cx="65892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光子是不能分割的！因此，躍遷的時候不經過中間連續的變化！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DB7F89-57EC-4E74-D081-708A27FE01C4}"/>
              </a:ext>
            </a:extLst>
          </p:cNvPr>
          <p:cNvSpPr txBox="1"/>
          <p:nvPr/>
        </p:nvSpPr>
        <p:spPr>
          <a:xfrm>
            <a:off x="1258255" y="5635769"/>
            <a:ext cx="6301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err="1">
                <a:latin typeface="Cambria Math" panose="02040503050406030204" pitchFamily="18" charset="0"/>
              </a:rPr>
              <a:t>否則你就可以問跳到一半時，放出了多少光子</a:t>
            </a:r>
            <a:r>
              <a:rPr lang="en-US" sz="1800" dirty="0">
                <a:latin typeface="Cambria Math" panose="020405030504060302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263593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D:\Dropbox\Documents\課程\YoungTextBook\Images\Chapter39\A_Images\A_Figures_and_Photos\39_17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66652"/>
            <a:ext cx="4092156" cy="212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 descr="D:\Dropbox\Documents\課程\YoungTextBook\Images\Chapter39\A_Images\A_Figures_and_Photos\39_16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01008"/>
            <a:ext cx="4062167" cy="20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F9189E-8CAF-F0C3-7D2E-4BF07B3E23A9}"/>
              </a:ext>
            </a:extLst>
          </p:cNvPr>
          <p:cNvSpPr txBox="1"/>
          <p:nvPr/>
        </p:nvSpPr>
        <p:spPr>
          <a:xfrm>
            <a:off x="3290715" y="5761759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b="0" dirty="0">
                <a:latin typeface="Cambria Math"/>
              </a:rPr>
              <a:t>也可以吸收能量往上跳！</a:t>
            </a:r>
          </a:p>
        </p:txBody>
      </p:sp>
    </p:spTree>
    <p:extLst>
      <p:ext uri="{BB962C8B-B14F-4D97-AF65-F5344CB8AC3E}">
        <p14:creationId xmlns:p14="http://schemas.microsoft.com/office/powerpoint/2010/main" val="2764252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:\Dropbox\Documents\課程\YoungTextBook\Images\Chapter39\A_Images\A_Figures_and_Photos\39_20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266" y="1295400"/>
            <a:ext cx="4600769" cy="52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B1D01701-B4F6-3A74-133F-38DF2F4CB9CA}"/>
                  </a:ext>
                </a:extLst>
              </p:cNvPr>
              <p:cNvSpPr txBox="1"/>
              <p:nvPr/>
            </p:nvSpPr>
            <p:spPr>
              <a:xfrm>
                <a:off x="6172200" y="2286000"/>
                <a:ext cx="1032663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h𝑓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altLang="zh-TW" sz="1800" b="0" dirty="0">
                  <a:ea typeface="Cambria Math"/>
                </a:endParaRPr>
              </a:p>
            </p:txBody>
          </p:sp>
        </mc:Choice>
        <mc:Fallback>
          <p:sp>
            <p:nvSpPr>
              <p:cNvPr id="2" name="文字方塊 8">
                <a:extLst>
                  <a:ext uri="{FF2B5EF4-FFF2-40B4-BE49-F238E27FC236}">
                    <a16:creationId xmlns:a16="http://schemas.microsoft.com/office/drawing/2014/main" id="{B1D01701-B4F6-3A74-133F-38DF2F4CB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2286000"/>
                <a:ext cx="1032663" cy="369332"/>
              </a:xfrm>
              <a:prstGeom prst="rect">
                <a:avLst/>
              </a:prstGeom>
              <a:blipFill>
                <a:blip r:embed="rId3"/>
                <a:stretch>
                  <a:fillRect l="-2439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4645241-1DAF-0273-BC5E-5CE038A5AF33}"/>
              </a:ext>
            </a:extLst>
          </p:cNvPr>
          <p:cNvSpPr txBox="1"/>
          <p:nvPr/>
        </p:nvSpPr>
        <p:spPr>
          <a:xfrm>
            <a:off x="1143000" y="364714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我們現在知道：量子躍遷的機制也適用任何量子能階</a:t>
            </a:r>
            <a:r>
              <a:rPr lang="en-US" sz="1800" dirty="0"/>
              <a:t>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8D784C-7629-FDC5-AF82-133D9EDC3933}"/>
              </a:ext>
            </a:extLst>
          </p:cNvPr>
          <p:cNvSpPr txBox="1"/>
          <p:nvPr/>
        </p:nvSpPr>
        <p:spPr>
          <a:xfrm>
            <a:off x="1143000" y="7340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/>
              <a:t>例如下圖的三個能階，對應有三條光譜</a:t>
            </a:r>
            <a:r>
              <a:rPr lang="en-US" sz="1800" dirty="0"/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711043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文字方塊 3"/>
          <p:cNvSpPr txBox="1">
            <a:spLocks noChangeArrowheads="1"/>
          </p:cNvSpPr>
          <p:nvPr/>
        </p:nvSpPr>
        <p:spPr bwMode="auto">
          <a:xfrm>
            <a:off x="882069" y="376049"/>
            <a:ext cx="6858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一般曲面，可視為由許多無限小的平面組成。</a:t>
            </a:r>
          </a:p>
        </p:txBody>
      </p:sp>
      <p:sp>
        <p:nvSpPr>
          <p:cNvPr id="9221" name="文字方塊 4"/>
          <p:cNvSpPr txBox="1">
            <a:spLocks noChangeArrowheads="1"/>
          </p:cNvSpPr>
          <p:nvPr/>
        </p:nvSpPr>
        <p:spPr bwMode="auto">
          <a:xfrm>
            <a:off x="882069" y="823174"/>
            <a:ext cx="701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通過曲面的電力線數，等於這些小平面的電通量的和：</a:t>
            </a:r>
          </a:p>
        </p:txBody>
      </p:sp>
      <p:sp>
        <p:nvSpPr>
          <p:cNvPr id="9224" name="文字方塊 1"/>
          <p:cNvSpPr txBox="1">
            <a:spLocks noChangeArrowheads="1"/>
          </p:cNvSpPr>
          <p:nvPr/>
        </p:nvSpPr>
        <p:spPr bwMode="auto">
          <a:xfrm>
            <a:off x="882069" y="1510215"/>
            <a:ext cx="64508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dirty="0"/>
              <a:t>當小平面趨近無限小，總和就變為一個積分！稱為面積分。</a:t>
            </a:r>
          </a:p>
        </p:txBody>
      </p:sp>
      <p:pic>
        <p:nvPicPr>
          <p:cNvPr id="9" name="Picture 1" descr="24_23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5"/>
          <a:stretch/>
        </p:blipFill>
        <p:spPr>
          <a:xfrm>
            <a:off x="907165" y="3581401"/>
            <a:ext cx="3378091" cy="2710934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4610225" y="2283017"/>
            <a:ext cx="453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定義為通過此曲面的電場通量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 Flux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882069" y="1976363"/>
                <a:ext cx="3758978" cy="98264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groupChr>
                        <m:groupChrPr>
                          <m:chr m:val="→"/>
                          <m:pos m:val="top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eqArr>
                            <m:eqArrPr>
                              <m:ctrlPr>
                                <a:rPr lang="zh-TW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brk m:alnAt="1"/>
                                </m:rPr>
                                <a:rPr lang="zh-TW" altLang="en-US" b="0" i="1" smtClean="0">
                                  <a:latin typeface="Cambria Math"/>
                                </a:rPr>
                                <m:t>𝛿</m:t>
                              </m:r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→0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→∞</m:t>
                              </m:r>
                            </m:e>
                          </m:eqArr>
                        </m:e>
                      </m:groupChr>
                      <m:nary>
                        <m:naryPr>
                          <m:limLoc m:val="undOvr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n-US" altLang="zh-TW" b="0" i="0" smtClean="0">
                              <a:latin typeface="Cambria Math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urface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69" y="1976363"/>
                <a:ext cx="3758978" cy="982641"/>
              </a:xfrm>
              <a:prstGeom prst="rect">
                <a:avLst/>
              </a:prstGeom>
              <a:blipFill>
                <a:blip r:embed="rId3"/>
                <a:stretch>
                  <a:fillRect l="-2694" t="-96154" b="-15512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 descr="F23_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9799" b="56706"/>
          <a:stretch>
            <a:fillRect/>
          </a:stretch>
        </p:blipFill>
        <p:spPr bwMode="auto">
          <a:xfrm>
            <a:off x="4572000" y="3581400"/>
            <a:ext cx="3355315" cy="263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6553200" y="655460"/>
                <a:ext cx="1919050" cy="764568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zh-TW" altLang="en-US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655460"/>
                <a:ext cx="1919050" cy="764568"/>
              </a:xfrm>
              <a:prstGeom prst="rect">
                <a:avLst/>
              </a:prstGeom>
              <a:blipFill>
                <a:blip r:embed="rId5"/>
                <a:stretch>
                  <a:fillRect l="-7895" t="-122951" b="-17049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4E982BAB-8F46-D24A-8C8C-3B7105568503}"/>
                  </a:ext>
                </a:extLst>
              </p:cNvPr>
              <p:cNvSpPr/>
              <p:nvPr/>
            </p:nvSpPr>
            <p:spPr>
              <a:xfrm>
                <a:off x="882069" y="3055820"/>
                <a:ext cx="2902835" cy="4047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注意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𝐸</m:t>
                        </m:r>
                      </m:e>
                    </m:acc>
                  </m:oMath>
                </a14:m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是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>
                        <a:latin typeface="Cambria Math"/>
                        <a:ea typeface="Cambria Math"/>
                      </a:rPr>
                      <m:t>δ</m:t>
                    </m:r>
                    <m:acc>
                      <m:accPr>
                        <m:chr m:val="⃗"/>
                        <m:ctrlPr>
                          <a:rPr lang="zh-TW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/>
                          </a:rPr>
                          <m:t>𝐴</m:t>
                        </m:r>
                      </m:e>
                    </m:acc>
                    <m:r>
                      <a:rPr lang="zh-TW" altLang="en-US" i="1">
                        <a:latin typeface="Cambria Math" panose="02040503050406030204" pitchFamily="18" charset="0"/>
                      </a:rPr>
                      <m:t>當地的電場！</m:t>
                    </m:r>
                  </m:oMath>
                </a14:m>
                <a:r>
                  <a:rPr lang="zh-TW" altLang="en-US" dirty="0"/>
                  <a:t> 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4E982BAB-8F46-D24A-8C8C-3B71055685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69" y="3055820"/>
                <a:ext cx="2902835" cy="404791"/>
              </a:xfrm>
              <a:prstGeom prst="rect">
                <a:avLst/>
              </a:prstGeom>
              <a:blipFill>
                <a:blip r:embed="rId6"/>
                <a:stretch>
                  <a:fillRect l="-1739" t="-12121" b="-2121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/>
      <p:bldP spid="2" grpId="0"/>
      <p:bldP spid="11" grpId="0" animBg="1"/>
      <p:bldP spid="3" grpId="0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3058</TotalTime>
  <Words>2473</Words>
  <Application>Microsoft Macintosh PowerPoint</Application>
  <PresentationFormat>On-screen Show (4:3)</PresentationFormat>
  <Paragraphs>251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PMingLiU</vt:lpstr>
      <vt:lpstr>Arial</vt:lpstr>
      <vt:lpstr>Calibri</vt:lpstr>
      <vt:lpstr>Cambria Math</vt:lpstr>
      <vt:lpstr>Times New Roman</vt:lpstr>
      <vt:lpstr>預設簡報設計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chvchang</dc:creator>
  <cp:lastModifiedBy>Chia-Hung Vincent Chang</cp:lastModifiedBy>
  <cp:revision>276</cp:revision>
  <cp:lastPrinted>1601-01-01T00:00:00Z</cp:lastPrinted>
  <dcterms:created xsi:type="dcterms:W3CDTF">1601-01-01T00:00:00Z</dcterms:created>
  <dcterms:modified xsi:type="dcterms:W3CDTF">2024-05-28T02:11:59Z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