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21" r:id="rId2"/>
    <p:sldId id="1622" r:id="rId3"/>
    <p:sldId id="1623" r:id="rId4"/>
    <p:sldId id="1624" r:id="rId5"/>
    <p:sldId id="1625" r:id="rId6"/>
    <p:sldId id="1630" r:id="rId7"/>
    <p:sldId id="1626" r:id="rId8"/>
    <p:sldId id="1627" r:id="rId9"/>
    <p:sldId id="373" r:id="rId10"/>
    <p:sldId id="1629" r:id="rId11"/>
    <p:sldId id="298" r:id="rId12"/>
    <p:sldId id="626" r:id="rId13"/>
    <p:sldId id="391" r:id="rId14"/>
    <p:sldId id="392" r:id="rId15"/>
    <p:sldId id="393" r:id="rId16"/>
    <p:sldId id="394" r:id="rId17"/>
    <p:sldId id="326" r:id="rId18"/>
    <p:sldId id="490" r:id="rId19"/>
    <p:sldId id="262" r:id="rId20"/>
    <p:sldId id="406" r:id="rId21"/>
    <p:sldId id="343" r:id="rId22"/>
    <p:sldId id="395" r:id="rId23"/>
    <p:sldId id="396" r:id="rId24"/>
    <p:sldId id="350" r:id="rId25"/>
    <p:sldId id="299" r:id="rId26"/>
    <p:sldId id="265" r:id="rId27"/>
    <p:sldId id="263" r:id="rId28"/>
    <p:sldId id="405" r:id="rId29"/>
    <p:sldId id="510" r:id="rId30"/>
    <p:sldId id="288" r:id="rId31"/>
    <p:sldId id="491" r:id="rId32"/>
    <p:sldId id="492" r:id="rId33"/>
    <p:sldId id="289" r:id="rId34"/>
    <p:sldId id="493" r:id="rId35"/>
    <p:sldId id="423" r:id="rId36"/>
    <p:sldId id="1631" r:id="rId37"/>
    <p:sldId id="446" r:id="rId38"/>
    <p:sldId id="447" r:id="rId39"/>
    <p:sldId id="448" r:id="rId40"/>
    <p:sldId id="449" r:id="rId41"/>
    <p:sldId id="450" r:id="rId42"/>
    <p:sldId id="451" r:id="rId43"/>
    <p:sldId id="415" r:id="rId44"/>
    <p:sldId id="416" r:id="rId45"/>
    <p:sldId id="417" r:id="rId46"/>
    <p:sldId id="418" r:id="rId47"/>
    <p:sldId id="419" r:id="rId48"/>
    <p:sldId id="420" r:id="rId49"/>
    <p:sldId id="452" r:id="rId50"/>
    <p:sldId id="453" r:id="rId5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3333FF"/>
    <a:srgbClr val="339933"/>
    <a:srgbClr val="FFFF99"/>
    <a:srgbClr val="FFCC66"/>
    <a:srgbClr val="FF3399"/>
    <a:srgbClr val="E7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/>
    <p:restoredTop sz="93929" autoAdjust="0"/>
  </p:normalViewPr>
  <p:slideViewPr>
    <p:cSldViewPr>
      <p:cViewPr varScale="1">
        <p:scale>
          <a:sx n="124" d="100"/>
          <a:sy n="124" d="100"/>
        </p:scale>
        <p:origin x="1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B99-15CA-470D-906B-C5AE54FE89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8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B19A-91CA-4E83-ACE9-2D1B21FF11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03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946F-76AB-4C3B-9AB7-A38047515A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08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4745-A0A3-4ADC-8941-A8AF966691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047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1BD0-E99C-46DD-A5CB-E61991709F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102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42D9-B8E7-4A9D-9E6E-D73137A22A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62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013E-8EF1-4516-9A21-024FD51085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392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307A-00B7-475C-AE77-08F5F90F2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8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F8B1D-D8C2-4876-AF74-1CC9B2AF14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2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1691-8A80-4AFB-9752-8C905FD7D9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41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E07B-C9CA-4F9C-8CD7-1D4D523D6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492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2D9D19-AD51-4387-8BF8-5B0548BC9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12" Type="http://schemas.openxmlformats.org/officeDocument/2006/relationships/image" Target="NULL"/><Relationship Id="rId2" Type="http://schemas.openxmlformats.org/officeDocument/2006/relationships/hyperlink" Target="file:///F:/Concept_Simulations/fig15_04/fig15_04.html" TargetMode="Externa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1.jpeg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wmf"/><Relationship Id="rId10" Type="http://schemas.openxmlformats.org/officeDocument/2006/relationships/image" Target="NULL"/><Relationship Id="rId4" Type="http://schemas.openxmlformats.org/officeDocument/2006/relationships/oleObject" Target="../embeddings/oleObject1.bin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jpeg"/><Relationship Id="rId7" Type="http://schemas.openxmlformats.org/officeDocument/2006/relationships/image" Target="../media/image3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jpeg"/><Relationship Id="rId9" Type="http://schemas.openxmlformats.org/officeDocument/2006/relationships/image" Target="../media/image34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3" Type="http://schemas.openxmlformats.org/officeDocument/2006/relationships/image" Target="../media/image47.png"/><Relationship Id="rId12" Type="http://schemas.openxmlformats.org/officeDocument/2006/relationships/image" Target="../media/image4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3" Type="http://schemas.openxmlformats.org/officeDocument/2006/relationships/image" Target="../media/image51.png"/><Relationship Id="rId12" Type="http://schemas.openxmlformats.org/officeDocument/2006/relationships/image" Target="../media/image5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2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25.jpe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5" Type="http://schemas.openxmlformats.org/officeDocument/2006/relationships/image" Target="../media/image1070.png"/><Relationship Id="rId4" Type="http://schemas.openxmlformats.org/officeDocument/2006/relationships/image" Target="../media/image1290.png"/></Relationships>
</file>

<file path=ppt/slides/_rels/slide3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2.png"/><Relationship Id="rId3" Type="http://schemas.openxmlformats.org/officeDocument/2006/relationships/image" Target="../media/image33.jpeg"/><Relationship Id="rId17" Type="http://schemas.openxmlformats.org/officeDocument/2006/relationships/image" Target="../media/image131.png"/><Relationship Id="rId2" Type="http://schemas.openxmlformats.org/officeDocument/2006/relationships/image" Target="../media/image32.jpeg"/><Relationship Id="rId16" Type="http://schemas.openxmlformats.org/officeDocument/2006/relationships/image" Target="../media/image130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10.png"/><Relationship Id="rId4" Type="http://schemas.openxmlformats.org/officeDocument/2006/relationships/image" Target="../media/image34.jpeg"/><Relationship Id="rId14" Type="http://schemas.openxmlformats.org/officeDocument/2006/relationships/image" Target="../media/image12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0.png"/><Relationship Id="rId5" Type="http://schemas.openxmlformats.org/officeDocument/2006/relationships/image" Target="../media/image1250.png"/><Relationship Id="rId4" Type="http://schemas.openxmlformats.org/officeDocument/2006/relationships/image" Target="../media/image1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33.jpeg"/><Relationship Id="rId7" Type="http://schemas.openxmlformats.org/officeDocument/2006/relationships/image" Target="../media/image1310.png"/><Relationship Id="rId12" Type="http://schemas.openxmlformats.org/officeDocument/2006/relationships/image" Target="../media/image136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11" Type="http://schemas.openxmlformats.org/officeDocument/2006/relationships/image" Target="../media/image1350.png"/><Relationship Id="rId5" Type="http://schemas.openxmlformats.org/officeDocument/2006/relationships/image" Target="../media/image37.jpeg"/><Relationship Id="rId10" Type="http://schemas.openxmlformats.org/officeDocument/2006/relationships/image" Target="../media/image1340.png"/><Relationship Id="rId4" Type="http://schemas.openxmlformats.org/officeDocument/2006/relationships/image" Target="../media/image36.jpeg"/><Relationship Id="rId9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png"/><Relationship Id="rId7" Type="http://schemas.openxmlformats.org/officeDocument/2006/relationships/image" Target="../media/image1622.png"/><Relationship Id="rId12" Type="http://schemas.openxmlformats.org/officeDocument/2006/relationships/image" Target="../media/image17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2.png"/><Relationship Id="rId11" Type="http://schemas.openxmlformats.org/officeDocument/2006/relationships/image" Target="../media/image1641.png"/><Relationship Id="rId10" Type="http://schemas.openxmlformats.org/officeDocument/2006/relationships/image" Target="../media/image163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10" Type="http://schemas.openxmlformats.org/officeDocument/2006/relationships/image" Target="../media/image171.png"/><Relationship Id="rId4" Type="http://schemas.openxmlformats.org/officeDocument/2006/relationships/image" Target="../media/image41.wmf"/><Relationship Id="rId9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0.png"/><Relationship Id="rId3" Type="http://schemas.openxmlformats.org/officeDocument/2006/relationships/oleObject" Target="../embeddings/oleObject3.bin"/><Relationship Id="rId12" Type="http://schemas.openxmlformats.org/officeDocument/2006/relationships/image" Target="../media/image17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1.wmf"/><Relationship Id="rId9" Type="http://schemas.openxmlformats.org/officeDocument/2006/relationships/image" Target="../media/image17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.jpeg"/><Relationship Id="rId4" Type="http://schemas.openxmlformats.org/officeDocument/2006/relationships/image" Target="../media/image4.jpe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51149" y="949370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簡諧運動的運動方程式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834927" y="5173778"/>
            <a:ext cx="5760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一個簡諧運動，只由一個特徵常數 </a:t>
            </a:r>
            <a:r>
              <a:rPr lang="el-GR" altLang="zh-TW" sz="1800" i="1" dirty="0"/>
              <a:t>ω</a:t>
            </a:r>
            <a:r>
              <a:rPr lang="zh-TW" altLang="en-US" sz="1800" dirty="0"/>
              <a:t>（角頻率）決定！</a:t>
            </a:r>
          </a:p>
        </p:txBody>
      </p:sp>
      <p:pic>
        <p:nvPicPr>
          <p:cNvPr id="10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979712" y="145342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/>
              <p:nvPr/>
            </p:nvSpPr>
            <p:spPr bwMode="auto">
              <a:xfrm>
                <a:off x="2762046" y="3638701"/>
                <a:ext cx="1043491" cy="3077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2000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3638701"/>
                <a:ext cx="1043491" cy="307777"/>
              </a:xfrm>
              <a:prstGeom prst="rect">
                <a:avLst/>
              </a:prstGeom>
              <a:blipFill>
                <a:blip r:embed="rId3"/>
                <a:stretch>
                  <a:fillRect l="-3571" r="-3571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/>
              <p:nvPr/>
            </p:nvSpPr>
            <p:spPr bwMode="auto">
              <a:xfrm>
                <a:off x="2762046" y="4253765"/>
                <a:ext cx="2443361" cy="61760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4253765"/>
                <a:ext cx="2443361" cy="617605"/>
              </a:xfrm>
              <a:prstGeom prst="rect">
                <a:avLst/>
              </a:prstGeom>
              <a:blipFill>
                <a:blip r:embed="rId4"/>
                <a:stretch>
                  <a:fillRect l="-1546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/>
              <p:nvPr/>
            </p:nvSpPr>
            <p:spPr bwMode="auto">
              <a:xfrm>
                <a:off x="2727563" y="4245800"/>
                <a:ext cx="1559209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7563" y="4245800"/>
                <a:ext cx="1559209" cy="617541"/>
              </a:xfrm>
              <a:prstGeom prst="rect">
                <a:avLst/>
              </a:prstGeom>
              <a:blipFill>
                <a:blip r:embed="rId5"/>
                <a:stretch>
                  <a:fillRect l="-1613" r="-2419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/>
              <p:nvPr/>
            </p:nvSpPr>
            <p:spPr bwMode="auto">
              <a:xfrm>
                <a:off x="2762046" y="4261794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4261794"/>
                <a:ext cx="1467453" cy="617541"/>
              </a:xfrm>
              <a:prstGeom prst="rect">
                <a:avLst/>
              </a:prstGeom>
              <a:blipFill>
                <a:blip r:embed="rId6"/>
                <a:stretch>
                  <a:fillRect l="-2564" r="-855" b="-145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/>
              <p:nvPr/>
            </p:nvSpPr>
            <p:spPr bwMode="auto">
              <a:xfrm>
                <a:off x="5796136" y="4085596"/>
                <a:ext cx="1005853" cy="9093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4085596"/>
                <a:ext cx="1005853" cy="909352"/>
              </a:xfrm>
              <a:prstGeom prst="rect">
                <a:avLst/>
              </a:prstGeom>
              <a:blipFill>
                <a:blip r:embed="rId7"/>
                <a:stretch>
                  <a:fillRect l="-2500" r="-1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4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5" grpId="1" animBg="1"/>
      <p:bldP spid="12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Chia-Hung Chang\Downloads\Data\Knight\Media\Chapter14\Images\14_09Figure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r="64688" b="46613"/>
          <a:stretch/>
        </p:blipFill>
        <p:spPr bwMode="auto">
          <a:xfrm>
            <a:off x="2054130" y="3620567"/>
            <a:ext cx="2085822" cy="27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336704" cy="11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137" r="2891" b="20348"/>
          <a:stretch/>
        </p:blipFill>
        <p:spPr bwMode="auto">
          <a:xfrm>
            <a:off x="2165" y="1412776"/>
            <a:ext cx="89992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701477" y="4583666"/>
            <a:ext cx="144016" cy="144016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752220" y="4619670"/>
            <a:ext cx="216024" cy="216024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76024" y="3963450"/>
            <a:ext cx="144016" cy="144016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948566" y="3589473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816169" y="429563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4319256" y="3633389"/>
                <a:ext cx="4176464" cy="904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相角差等於：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zh-TW" altLang="el-GR" sz="180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8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1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b="0" i="1" smtClean="0">
                                <a:latin typeface="Cambria Math"/>
                              </a:rPr>
                              <m:t>1.5</m:t>
                            </m:r>
                          </m:num>
                          <m:den>
                            <m:r>
                              <a:rPr lang="en-US" altLang="zh-TW" sz="1800" b="0" i="1" smtClean="0">
                                <a:latin typeface="Cambria Math"/>
                              </a:rPr>
                              <m:t>6.0</m:t>
                            </m:r>
                          </m:den>
                        </m:f>
                      </m:e>
                    </m:func>
                  </m:oMath>
                </a14:m>
                <a:r>
                  <a:rPr lang="zh-TW" altLang="en-US" sz="1800" dirty="0"/>
                  <a:t> </a:t>
                </a:r>
                <a:endParaRPr lang="en-US" altLang="zh-TW" sz="1800" dirty="0"/>
              </a:p>
              <a:p>
                <a:r>
                  <a:rPr lang="en-US" altLang="zh-TW" sz="1800" dirty="0"/>
                  <a:t>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1.5</m:t>
                                </m:r>
                              </m:num>
                              <m:den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6.0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9256" y="3633389"/>
                <a:ext cx="4176464" cy="904222"/>
              </a:xfrm>
              <a:prstGeom prst="rect">
                <a:avLst/>
              </a:prstGeom>
              <a:blipFill>
                <a:blip r:embed="rId5"/>
                <a:stretch>
                  <a:fillRect l="-1212"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4244284" y="4655674"/>
                <a:ext cx="2880320" cy="542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需要時間：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sz="200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zh-TW" altLang="el-GR" sz="20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zh-TW" altLang="en-US" sz="2000" i="1" smtClean="0"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4284" y="4655674"/>
                <a:ext cx="2880320" cy="542008"/>
              </a:xfrm>
              <a:prstGeom prst="rect">
                <a:avLst/>
              </a:prstGeom>
              <a:blipFill>
                <a:blip r:embed="rId6"/>
                <a:stretch>
                  <a:fillRect l="-1754" b="-2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970454" y="5545274"/>
            <a:ext cx="252028" cy="21602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1920" y="5769260"/>
            <a:ext cx="288032" cy="252028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8847" y="5810834"/>
            <a:ext cx="180020" cy="144016"/>
          </a:xfrm>
          <a:prstGeom prst="rect">
            <a:avLst/>
          </a:prstGeom>
          <a:solidFill>
            <a:srgbClr val="FFCCFF"/>
          </a:solidFill>
          <a:ln w="158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36894" y="5810834"/>
            <a:ext cx="180020" cy="144016"/>
          </a:xfrm>
          <a:prstGeom prst="rect">
            <a:avLst/>
          </a:prstGeom>
          <a:solidFill>
            <a:srgbClr val="FFCCFF"/>
          </a:solidFill>
          <a:ln w="158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cxnSp>
        <p:nvCxnSpPr>
          <p:cNvPr id="17" name="直線接點 16"/>
          <p:cNvCxnSpPr>
            <a:stCxn id="7" idx="4"/>
            <a:endCxn id="16" idx="2"/>
          </p:cNvCxnSpPr>
          <p:nvPr/>
        </p:nvCxnSpPr>
        <p:spPr>
          <a:xfrm flipH="1">
            <a:off x="2926904" y="4107466"/>
            <a:ext cx="21128" cy="184738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827902" y="3684079"/>
            <a:ext cx="297356" cy="9715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134250" y="4403670"/>
            <a:ext cx="574597" cy="216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2948566" y="4439650"/>
            <a:ext cx="450050" cy="432764"/>
          </a:xfrm>
          <a:prstGeom prst="arc">
            <a:avLst>
              <a:gd name="adj1" fmla="val 14287117"/>
              <a:gd name="adj2" fmla="val 0"/>
            </a:avLst>
          </a:prstGeom>
          <a:ln w="22225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0A0A58-735F-B542-9C63-253F733E6C9D}"/>
                  </a:ext>
                </a:extLst>
              </p:cNvPr>
              <p:cNvSpPr/>
              <p:nvPr/>
            </p:nvSpPr>
            <p:spPr>
              <a:xfrm>
                <a:off x="1691680" y="2719945"/>
                <a:ext cx="1583831" cy="62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1.5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6.0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0A0A58-735F-B542-9C63-253F733E6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19945"/>
                <a:ext cx="1583831" cy="624210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7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文字方塊 7"/>
          <p:cNvSpPr txBox="1">
            <a:spLocks noChangeArrowheads="1"/>
          </p:cNvSpPr>
          <p:nvPr/>
        </p:nvSpPr>
        <p:spPr bwMode="auto">
          <a:xfrm>
            <a:off x="3707904" y="5229200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hlinkClick r:id="rId2" action="ppaction://hlinkfile"/>
              </a:rPr>
              <a:t>動畫 </a:t>
            </a:r>
            <a:r>
              <a:rPr lang="en-US" altLang="zh-TW" sz="1800" dirty="0">
                <a:hlinkClick r:id="rId2" action="ppaction://hlinkfile"/>
              </a:rPr>
              <a:t>Simulation</a:t>
            </a:r>
            <a:endParaRPr lang="zh-TW" altLang="en-US" sz="1800" dirty="0"/>
          </a:p>
        </p:txBody>
      </p:sp>
      <p:pic>
        <p:nvPicPr>
          <p:cNvPr id="29700" name="Picture 3" descr="C:\Users\Chia-Hung Chang\Downloads\Data\Knight\Media\Chapter14\Images\14_09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88"/>
          <a:stretch>
            <a:fillRect/>
          </a:stretch>
        </p:blipFill>
        <p:spPr bwMode="auto">
          <a:xfrm>
            <a:off x="1259632" y="476672"/>
            <a:ext cx="2171279" cy="584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字方塊 7"/>
          <p:cNvSpPr txBox="1">
            <a:spLocks noChangeArrowheads="1"/>
          </p:cNvSpPr>
          <p:nvPr/>
        </p:nvSpPr>
        <p:spPr bwMode="auto">
          <a:xfrm>
            <a:off x="3779912" y="2276872"/>
            <a:ext cx="4763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相常數由起始位置與起始速度的比值決定：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0"/>
              <p:cNvSpPr txBox="1">
                <a:spLocks noChangeArrowheads="1"/>
              </p:cNvSpPr>
              <p:nvPr/>
            </p:nvSpPr>
            <p:spPr bwMode="auto">
              <a:xfrm>
                <a:off x="3779912" y="1772816"/>
                <a:ext cx="27352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latin typeface="Arial" charset="0"/>
                  </a:rPr>
                  <a:t>起始相角就是相常數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</a:rPr>
                      <m:t> </m:t>
                    </m:r>
                    <m:r>
                      <a:rPr lang="zh-TW" altLang="en-US" sz="1800" i="1" smtClean="0">
                        <a:latin typeface="Cambria Math"/>
                      </a:rPr>
                      <m:t>𝜙</m:t>
                    </m:r>
                  </m:oMath>
                </a14:m>
                <a:endParaRPr lang="zh-TW" altLang="en-US" sz="18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1772816"/>
                <a:ext cx="273526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782"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779912" y="1340768"/>
                <a:ext cx="36114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Arial" charset="0"/>
                  </a:rPr>
                  <a:t>相角是等速增加：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/>
                      </a:rPr>
                      <m:t>𝜔</m:t>
                    </m:r>
                    <m:r>
                      <a:rPr lang="en-US" altLang="zh-TW" sz="1800" b="0" i="1" smtClean="0">
                        <a:latin typeface="Cambria Math"/>
                      </a:rPr>
                      <m:t>𝑡</m:t>
                    </m:r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r>
                      <a:rPr lang="zh-TW" altLang="en-US" sz="1800" b="0" i="1" smtClean="0">
                        <a:latin typeface="Cambria Math"/>
                      </a:rPr>
                      <m:t>𝜙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340768"/>
                <a:ext cx="361143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351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6175C34-3F91-D543-96E1-6E9F282FEDD1}"/>
                  </a:ext>
                </a:extLst>
              </p:cNvPr>
              <p:cNvSpPr/>
              <p:nvPr/>
            </p:nvSpPr>
            <p:spPr>
              <a:xfrm>
                <a:off x="3846761" y="837292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6175C34-3F91-D543-96E1-6E9F282FE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61" y="837292"/>
                <a:ext cx="2446119" cy="400110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2290433-1970-E840-86BB-EE6F2A07B134}"/>
                  </a:ext>
                </a:extLst>
              </p:cNvPr>
              <p:cNvSpPr/>
              <p:nvPr/>
            </p:nvSpPr>
            <p:spPr>
              <a:xfrm>
                <a:off x="3814167" y="2780928"/>
                <a:ext cx="2559932" cy="72891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zh-TW" sz="20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2290433-1970-E840-86BB-EE6F2A07B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67" y="2780928"/>
                <a:ext cx="2559932" cy="728917"/>
              </a:xfrm>
              <a:prstGeom prst="rect">
                <a:avLst/>
              </a:prstGeom>
              <a:blipFill>
                <a:blip r:embed="rId1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1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7"/>
          <p:cNvSpPr txBox="1">
            <a:spLocks noChangeArrowheads="1"/>
          </p:cNvSpPr>
          <p:nvPr/>
        </p:nvSpPr>
        <p:spPr bwMode="auto">
          <a:xfrm>
            <a:off x="1507076" y="446716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力與距平衡點的位移成正比，即簡諧運動！</a:t>
            </a:r>
          </a:p>
        </p:txBody>
      </p:sp>
      <p:sp>
        <p:nvSpPr>
          <p:cNvPr id="37892" name="Rectangle 36"/>
          <p:cNvSpPr>
            <a:spLocks noChangeArrowheads="1"/>
          </p:cNvSpPr>
          <p:nvPr/>
        </p:nvSpPr>
        <p:spPr bwMode="auto">
          <a:xfrm>
            <a:off x="4309270" y="1564164"/>
            <a:ext cx="1295400" cy="7191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7893" name="Line 37"/>
          <p:cNvSpPr>
            <a:spLocks noChangeShapeType="1"/>
          </p:cNvSpPr>
          <p:nvPr/>
        </p:nvSpPr>
        <p:spPr bwMode="auto">
          <a:xfrm>
            <a:off x="4309270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4" name="Line 38"/>
          <p:cNvSpPr>
            <a:spLocks noChangeShapeType="1"/>
          </p:cNvSpPr>
          <p:nvPr/>
        </p:nvSpPr>
        <p:spPr bwMode="auto">
          <a:xfrm>
            <a:off x="5604670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7" name="Rectangle 36"/>
          <p:cNvSpPr>
            <a:spLocks noChangeArrowheads="1"/>
          </p:cNvSpPr>
          <p:nvPr/>
        </p:nvSpPr>
        <p:spPr bwMode="auto">
          <a:xfrm>
            <a:off x="1574008" y="1564164"/>
            <a:ext cx="1295400" cy="7191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7898" name="Line 37"/>
          <p:cNvSpPr>
            <a:spLocks noChangeShapeType="1"/>
          </p:cNvSpPr>
          <p:nvPr/>
        </p:nvSpPr>
        <p:spPr bwMode="auto">
          <a:xfrm>
            <a:off x="1574008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9" name="Line 38"/>
          <p:cNvSpPr>
            <a:spLocks noChangeShapeType="1"/>
          </p:cNvSpPr>
          <p:nvPr/>
        </p:nvSpPr>
        <p:spPr bwMode="auto">
          <a:xfrm>
            <a:off x="2869408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00" name="Rectangle 39"/>
          <p:cNvSpPr>
            <a:spLocks noChangeArrowheads="1"/>
          </p:cNvSpPr>
          <p:nvPr/>
        </p:nvSpPr>
        <p:spPr bwMode="auto">
          <a:xfrm>
            <a:off x="1933366" y="1340348"/>
            <a:ext cx="576684" cy="57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2510050" y="1563119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0050" y="1563119"/>
                <a:ext cx="432048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>
            <a:off x="2581004" y="1564164"/>
            <a:ext cx="0" cy="36036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4668628" y="1456325"/>
            <a:ext cx="576684" cy="57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5245312" y="1558813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5312" y="1558813"/>
                <a:ext cx="43204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>
            <a:off x="5316266" y="1559858"/>
            <a:ext cx="0" cy="47250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37"/>
          <p:cNvSpPr>
            <a:spLocks noChangeShapeType="1"/>
          </p:cNvSpPr>
          <p:nvPr/>
        </p:nvSpPr>
        <p:spPr bwMode="auto">
          <a:xfrm flipH="1">
            <a:off x="1555708" y="2292771"/>
            <a:ext cx="13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H="1">
            <a:off x="4291710" y="2292771"/>
            <a:ext cx="13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1546928" y="2896362"/>
                <a:ext cx="1535933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6928" y="2896362"/>
                <a:ext cx="153593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V="1">
            <a:off x="4957710" y="404664"/>
            <a:ext cx="0" cy="13396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4923176" y="260265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3176" y="260265"/>
                <a:ext cx="43204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/>
          <p:nvPr/>
        </p:nvCxnSpPr>
        <p:spPr>
          <a:xfrm flipH="1" flipV="1">
            <a:off x="2221708" y="858652"/>
            <a:ext cx="740" cy="7778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 bwMode="auto">
              <a:xfrm>
                <a:off x="2107650" y="520098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650" y="520098"/>
                <a:ext cx="43204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>
          <a:xfrm>
            <a:off x="2221708" y="1655416"/>
            <a:ext cx="0" cy="819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 bwMode="auto">
              <a:xfrm>
                <a:off x="2213323" y="2341784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3323" y="2341784"/>
                <a:ext cx="432048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7042"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>
            <a:off x="4956970" y="1796111"/>
            <a:ext cx="0" cy="819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 bwMode="auto">
              <a:xfrm>
                <a:off x="4948585" y="2482479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585" y="2482479"/>
                <a:ext cx="432048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5634"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 bwMode="auto">
              <a:xfrm>
                <a:off x="4111803" y="2896362"/>
                <a:ext cx="3791179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𝐴𝑦𝑔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i="1">
                          <a:latin typeface="Cambria Math"/>
                        </a:rPr>
                        <m:t>𝜌</m:t>
                      </m:r>
                      <m:r>
                        <a:rPr lang="en-US" altLang="zh-TW" sz="1800" i="1">
                          <a:latin typeface="Cambria Math"/>
                        </a:rPr>
                        <m:t>𝐴𝑔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803" y="2896362"/>
                <a:ext cx="3791179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 bwMode="auto">
              <a:xfrm>
                <a:off x="4137921" y="3429000"/>
                <a:ext cx="2765138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𝐹</m:t>
                    </m:r>
                    <m:r>
                      <a:rPr lang="en-US" altLang="zh-TW" sz="1800" b="0" i="1" smtClean="0">
                        <a:latin typeface="Cambria Math"/>
                      </a:rPr>
                      <m:t>=−</m:t>
                    </m:r>
                    <m:r>
                      <a:rPr lang="zh-TW" altLang="en-US" sz="1800" i="1">
                        <a:latin typeface="Cambria Math"/>
                      </a:rPr>
                      <m:t>𝜌</m:t>
                    </m:r>
                    <m:r>
                      <a:rPr lang="en-US" altLang="zh-TW" sz="1800" i="1">
                        <a:latin typeface="Cambria Math"/>
                      </a:rPr>
                      <m:t>𝐴𝑔</m:t>
                    </m:r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∙∆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∙∆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7921" y="3429000"/>
                <a:ext cx="276513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 bwMode="auto">
              <a:xfrm>
                <a:off x="4126024" y="3903142"/>
                <a:ext cx="1136747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𝜌</m:t>
                      </m:r>
                      <m:r>
                        <a:rPr lang="en-US" altLang="zh-TW" sz="1800" i="1">
                          <a:latin typeface="Cambria Math"/>
                        </a:rPr>
                        <m:t>𝐴𝑔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024" y="3903142"/>
                <a:ext cx="113674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 bwMode="auto">
          <a:xfrm>
            <a:off x="1546928" y="4869160"/>
            <a:ext cx="641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對彈簧的討論結果就可以直接適用。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593525" y="5475275"/>
                <a:ext cx="1553374" cy="91069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=2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zh-TW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zh-TW" altLang="en-US" sz="18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𝐴𝑔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525" y="5475275"/>
                <a:ext cx="1553374" cy="9106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 bwMode="auto">
              <a:xfrm>
                <a:off x="3523300" y="5475275"/>
                <a:ext cx="3096344" cy="98405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zh-TW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1800" i="1">
                                          <a:latin typeface="Cambria Math"/>
                                        </a:rPr>
                                        <m:t>𝜌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𝐴𝑔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3300" y="5475275"/>
                <a:ext cx="3096344" cy="9840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4" grpId="0" animBg="1"/>
      <p:bldP spid="45" grpId="0" animBg="1"/>
      <p:bldP spid="46" grpId="0" animBg="1"/>
      <p:bldP spid="47" grpId="0"/>
      <p:bldP spid="13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hia-Hung Chang\Downloads\Data\Knight\Media\Chapter10\Images\10_32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209800"/>
            <a:ext cx="43830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87782" y="1371600"/>
                <a:ext cx="2267672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82" y="1371600"/>
                <a:ext cx="2267672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35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hia-Hung Chang\Downloads\Data\Knight\Media\Chapter10\Images\10_33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0104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字方塊 2"/>
          <p:cNvSpPr txBox="1">
            <a:spLocks noChangeArrowheads="1"/>
          </p:cNvSpPr>
          <p:nvPr/>
        </p:nvSpPr>
        <p:spPr bwMode="auto">
          <a:xfrm>
            <a:off x="1118075" y="6343993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簡諧運動兩端都有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turning point</a:t>
            </a:r>
            <a:r>
              <a:rPr lang="zh-TW" altLang="en-US" dirty="0"/>
              <a:t>，因此運動就被拘限在一個範圍內。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4"/>
              <p:cNvSpPr txBox="1">
                <a:spLocks noChangeArrowheads="1"/>
              </p:cNvSpPr>
              <p:nvPr/>
            </p:nvSpPr>
            <p:spPr bwMode="auto">
              <a:xfrm>
                <a:off x="1066800" y="4494537"/>
                <a:ext cx="7667336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運動過程中任意位置 </a:t>
                </a:r>
                <a:r>
                  <a:rPr lang="en-US" altLang="zh-TW" i="1" dirty="0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y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的動能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𝐾</m:t>
                    </m:r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即是水平線與位能線的差：</a:t>
                </a:r>
              </a:p>
            </p:txBody>
          </p:sp>
        </mc:Choice>
        <mc:Fallback xmlns="">
          <p:sp>
            <p:nvSpPr>
              <p:cNvPr id="4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494537"/>
                <a:ext cx="7667336" cy="483466"/>
              </a:xfrm>
              <a:prstGeom prst="rect">
                <a:avLst/>
              </a:prstGeom>
              <a:blipFill rotWithShape="1">
                <a:blip r:embed="rId3"/>
                <a:stretch>
                  <a:fillRect l="-636" b="-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1118075" y="57150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因此速度與位置的關係可以立刻得到。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8075" y="4978003"/>
                <a:ext cx="465730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𝐾</m:t>
                      </m:r>
                      <m:r>
                        <a:rPr lang="en-US" altLang="zh-TW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−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75" y="4978003"/>
                <a:ext cx="4657301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hia-Hung Chang\Downloads\Data\Knight\Media\Chapter10\Images\10_FigureP7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470148"/>
            <a:ext cx="26622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Chia-Hung Chang\Downloads\Data\Knight\Media\Chapter10\Images\10_FigureP69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3832348"/>
            <a:ext cx="2254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字方塊 3"/>
          <p:cNvSpPr txBox="1">
            <a:spLocks noChangeArrowheads="1"/>
          </p:cNvSpPr>
          <p:nvPr/>
        </p:nvSpPr>
        <p:spPr bwMode="auto">
          <a:xfrm>
            <a:off x="2684028" y="5918839"/>
            <a:ext cx="434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例如可問球到達某角度時的繩張力。</a:t>
            </a:r>
          </a:p>
        </p:txBody>
      </p:sp>
      <p:sp>
        <p:nvSpPr>
          <p:cNvPr id="16390" name="文字方塊 5"/>
          <p:cNvSpPr txBox="1">
            <a:spLocks noChangeArrowheads="1"/>
          </p:cNvSpPr>
          <p:nvPr/>
        </p:nvSpPr>
        <p:spPr bwMode="auto">
          <a:xfrm>
            <a:off x="1080655" y="403348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運動方程式給出運動物理量（位置，速度）與時間的關係！</a:t>
            </a:r>
          </a:p>
        </p:txBody>
      </p:sp>
      <p:sp>
        <p:nvSpPr>
          <p:cNvPr id="16391" name="文字方塊 6"/>
          <p:cNvSpPr txBox="1">
            <a:spLocks noChangeArrowheads="1"/>
          </p:cNvSpPr>
          <p:nvPr/>
        </p:nvSpPr>
        <p:spPr bwMode="auto">
          <a:xfrm>
            <a:off x="1080655" y="860548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守恆律則排除時間，得出運動物理量彼此之間的關係！</a:t>
            </a:r>
          </a:p>
        </p:txBody>
      </p:sp>
    </p:spTree>
    <p:extLst>
      <p:ext uri="{BB962C8B-B14F-4D97-AF65-F5344CB8AC3E}">
        <p14:creationId xmlns:p14="http://schemas.microsoft.com/office/powerpoint/2010/main" val="183830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2" y="1143000"/>
            <a:ext cx="6799140" cy="31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04" y="4572000"/>
            <a:ext cx="578643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0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8112" r="6343"/>
          <a:stretch>
            <a:fillRect/>
          </a:stretch>
        </p:blipFill>
        <p:spPr bwMode="auto">
          <a:xfrm>
            <a:off x="4267200" y="287337"/>
            <a:ext cx="3962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990600" y="105934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由位能求力</a:t>
            </a:r>
          </a:p>
        </p:txBody>
      </p:sp>
      <p:sp>
        <p:nvSpPr>
          <p:cNvPr id="50181" name="文字方塊 5"/>
          <p:cNvSpPr txBox="1">
            <a:spLocks noChangeArrowheads="1"/>
          </p:cNvSpPr>
          <p:nvPr/>
        </p:nvSpPr>
        <p:spPr bwMode="auto">
          <a:xfrm>
            <a:off x="990600" y="5181694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力是位能函數的微分的負號。</a:t>
            </a:r>
          </a:p>
        </p:txBody>
      </p:sp>
      <p:sp>
        <p:nvSpPr>
          <p:cNvPr id="50183" name="文字方塊 5"/>
          <p:cNvSpPr txBox="1">
            <a:spLocks noChangeArrowheads="1"/>
          </p:cNvSpPr>
          <p:nvPr/>
        </p:nvSpPr>
        <p:spPr bwMode="auto">
          <a:xfrm>
            <a:off x="914400" y="28194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位能函數是力的積分的負號</a:t>
            </a:r>
          </a:p>
        </p:txBody>
      </p:sp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1028700" y="5676923"/>
            <a:ext cx="3771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力是位能函數曲線切線斜率的負號。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78273D9-DBDD-2A41-B287-24DFBEB575F2}"/>
                  </a:ext>
                </a:extLst>
              </p:cNvPr>
              <p:cNvSpPr txBox="1"/>
              <p:nvPr/>
            </p:nvSpPr>
            <p:spPr>
              <a:xfrm>
                <a:off x="1007165" y="1670583"/>
                <a:ext cx="2306698" cy="904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78273D9-DBDD-2A41-B287-24DFBEB57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1670583"/>
                <a:ext cx="2306698" cy="904287"/>
              </a:xfrm>
              <a:prstGeom prst="rect">
                <a:avLst/>
              </a:prstGeom>
              <a:blipFill>
                <a:blip r:embed="rId3"/>
                <a:stretch>
                  <a:fillRect t="-114085" b="-171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C73676A-5DF9-F049-B60B-92BE92B12B71}"/>
                  </a:ext>
                </a:extLst>
              </p:cNvPr>
              <p:cNvSpPr txBox="1"/>
              <p:nvPr/>
            </p:nvSpPr>
            <p:spPr>
              <a:xfrm>
                <a:off x="990600" y="4191655"/>
                <a:ext cx="1267649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C73676A-5DF9-F049-B60B-92BE92B12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655"/>
                <a:ext cx="1267649" cy="61824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6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0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"/>
          <a:stretch>
            <a:fillRect/>
          </a:stretch>
        </p:blipFill>
        <p:spPr bwMode="auto">
          <a:xfrm>
            <a:off x="304800" y="941387"/>
            <a:ext cx="5795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文字方塊 8"/>
          <p:cNvSpPr txBox="1">
            <a:spLocks noChangeArrowheads="1"/>
          </p:cNvSpPr>
          <p:nvPr/>
        </p:nvSpPr>
        <p:spPr bwMode="auto">
          <a:xfrm>
            <a:off x="3810000" y="457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原子力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AB2F44-F0D0-9849-8C96-0665BC18A29D}"/>
                  </a:ext>
                </a:extLst>
              </p:cNvPr>
              <p:cNvSpPr txBox="1"/>
              <p:nvPr/>
            </p:nvSpPr>
            <p:spPr>
              <a:xfrm>
                <a:off x="5728854" y="5820589"/>
                <a:ext cx="3136179" cy="53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AB2F44-F0D0-9849-8C96-0665BC18A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54" y="5820589"/>
                <a:ext cx="3136179" cy="534634"/>
              </a:xfrm>
              <a:prstGeom prst="rect">
                <a:avLst/>
              </a:prstGeom>
              <a:blipFill>
                <a:blip r:embed="rId3"/>
                <a:stretch>
                  <a:fillRect l="-806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3A5F74E-BF44-E14D-9979-9E442B8C6153}"/>
                  </a:ext>
                </a:extLst>
              </p:cNvPr>
              <p:cNvSpPr txBox="1"/>
              <p:nvPr/>
            </p:nvSpPr>
            <p:spPr>
              <a:xfrm>
                <a:off x="3325369" y="5682090"/>
                <a:ext cx="143872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=0.263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3A5F74E-BF44-E14D-9979-9E442B8C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369" y="5682090"/>
                <a:ext cx="1438727" cy="276999"/>
              </a:xfrm>
              <a:prstGeom prst="rect">
                <a:avLst/>
              </a:prstGeom>
              <a:blipFill>
                <a:blip r:embed="rId4"/>
                <a:stretch>
                  <a:fillRect l="-877" r="-877" b="-391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19ABA88-1DE7-584F-A4F3-7AF24B45ABD9}"/>
                  </a:ext>
                </a:extLst>
              </p:cNvPr>
              <p:cNvSpPr txBox="1"/>
              <p:nvPr/>
            </p:nvSpPr>
            <p:spPr>
              <a:xfrm>
                <a:off x="3337434" y="6123801"/>
                <a:ext cx="178177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=1.51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19ABA88-1DE7-584F-A4F3-7AF24B45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34" y="6123801"/>
                <a:ext cx="1781770" cy="276999"/>
              </a:xfrm>
              <a:prstGeom prst="rect">
                <a:avLst/>
              </a:prstGeom>
              <a:blipFill>
                <a:blip r:embed="rId5"/>
                <a:stretch>
                  <a:fillRect l="-709" r="-2837" b="-391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76FD162-341F-9D42-A70C-0CB15B907C53}"/>
                  </a:ext>
                </a:extLst>
              </p:cNvPr>
              <p:cNvSpPr txBox="1"/>
              <p:nvPr/>
            </p:nvSpPr>
            <p:spPr>
              <a:xfrm>
                <a:off x="6243097" y="1752600"/>
                <a:ext cx="2621936" cy="53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76FD162-341F-9D42-A70C-0CB15B907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97" y="1752600"/>
                <a:ext cx="2621936" cy="534634"/>
              </a:xfrm>
              <a:prstGeom prst="rect">
                <a:avLst/>
              </a:prstGeom>
              <a:blipFill>
                <a:blip r:embed="rId6"/>
                <a:stretch>
                  <a:fillRect l="-1942"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19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457200" y="3490913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Line 13"/>
          <p:cNvSpPr>
            <a:spLocks noChangeShapeType="1"/>
          </p:cNvSpPr>
          <p:nvPr/>
        </p:nvSpPr>
        <p:spPr bwMode="auto">
          <a:xfrm>
            <a:off x="3124200" y="4843463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6" name="Text Box 14"/>
          <p:cNvSpPr txBox="1">
            <a:spLocks noChangeArrowheads="1"/>
          </p:cNvSpPr>
          <p:nvPr/>
        </p:nvSpPr>
        <p:spPr bwMode="auto">
          <a:xfrm>
            <a:off x="5638800" y="5014913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動能就是兩線的間隔</a:t>
            </a:r>
          </a:p>
        </p:txBody>
      </p:sp>
      <p:sp>
        <p:nvSpPr>
          <p:cNvPr id="51207" name="Line 15"/>
          <p:cNvSpPr>
            <a:spLocks noChangeShapeType="1"/>
          </p:cNvSpPr>
          <p:nvPr/>
        </p:nvSpPr>
        <p:spPr bwMode="auto">
          <a:xfrm>
            <a:off x="3124200" y="46910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1208" name="Picture 2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5788" r="6343" b="55627"/>
          <a:stretch>
            <a:fillRect/>
          </a:stretch>
        </p:blipFill>
        <p:spPr bwMode="auto">
          <a:xfrm>
            <a:off x="457200" y="1128713"/>
            <a:ext cx="4225636" cy="22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295400" y="61683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有了位能函數，由起始的總能量即可求出在任一位置的速率！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9D07BF3-41B3-2B43-9647-87554F266F2C}"/>
                  </a:ext>
                </a:extLst>
              </p:cNvPr>
              <p:cNvSpPr txBox="1"/>
              <p:nvPr/>
            </p:nvSpPr>
            <p:spPr>
              <a:xfrm>
                <a:off x="5300472" y="4244890"/>
                <a:ext cx="1976118" cy="5186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9D07BF3-41B3-2B43-9647-87554F266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72" y="4244890"/>
                <a:ext cx="1976118" cy="518604"/>
              </a:xfrm>
              <a:prstGeom prst="rect">
                <a:avLst/>
              </a:prstGeom>
              <a:blipFill>
                <a:blip r:embed="rId3"/>
                <a:stretch>
                  <a:fillRect l="-1911" t="-2381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62285E-5C0E-BD4B-96AB-47BAE94F8A02}"/>
                  </a:ext>
                </a:extLst>
              </p:cNvPr>
              <p:cNvSpPr txBox="1"/>
              <p:nvPr/>
            </p:nvSpPr>
            <p:spPr>
              <a:xfrm>
                <a:off x="5300472" y="5623710"/>
                <a:ext cx="2167128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62285E-5C0E-BD4B-96AB-47BAE94F8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72" y="5623710"/>
                <a:ext cx="2167128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37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14071" y="548680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簡諧運動的運動方程式求解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24328" y="6063926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找到兩個解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259632" y="3357563"/>
            <a:ext cx="5759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位置函數的兩次微分與自己成正比：多項式不符合。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259632" y="3789363"/>
            <a:ext cx="7884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三角函數就具有這樣的性質！（因為式中的負號，指數函數反而不行）</a:t>
            </a:r>
          </a:p>
        </p:txBody>
      </p:sp>
      <p:pic>
        <p:nvPicPr>
          <p:cNvPr id="12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9" b="21734"/>
          <a:stretch/>
        </p:blipFill>
        <p:spPr bwMode="auto">
          <a:xfrm>
            <a:off x="3014071" y="1025773"/>
            <a:ext cx="2955525" cy="13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E3865C3-1079-174C-83ED-33882C1BB018}"/>
                  </a:ext>
                </a:extLst>
              </p:cNvPr>
              <p:cNvSpPr txBox="1"/>
              <p:nvPr/>
            </p:nvSpPr>
            <p:spPr bwMode="auto">
              <a:xfrm>
                <a:off x="3491880" y="2533092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E3865C3-1079-174C-83ED-33882C1BB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2533092"/>
                <a:ext cx="1467453" cy="617541"/>
              </a:xfrm>
              <a:prstGeom prst="rect">
                <a:avLst/>
              </a:prstGeom>
              <a:blipFill>
                <a:blip r:embed="rId3"/>
                <a:stretch>
                  <a:fillRect l="-3448" r="-1724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E3094D2-689B-1F4E-812B-81752CB912A7}"/>
                  </a:ext>
                </a:extLst>
              </p:cNvPr>
              <p:cNvSpPr txBox="1"/>
              <p:nvPr/>
            </p:nvSpPr>
            <p:spPr bwMode="auto">
              <a:xfrm>
                <a:off x="1272209" y="4343315"/>
                <a:ext cx="2520280" cy="62985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TW" altLang="en-US" sz="18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𝜔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1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E3094D2-689B-1F4E-812B-81752CB91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209" y="4343315"/>
                <a:ext cx="2520280" cy="629852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B9DB3AC-9F2E-364B-B033-3A4D05B31F48}"/>
                  </a:ext>
                </a:extLst>
              </p:cNvPr>
              <p:cNvSpPr txBox="1"/>
              <p:nvPr/>
            </p:nvSpPr>
            <p:spPr bwMode="auto">
              <a:xfrm>
                <a:off x="1272209" y="5154656"/>
                <a:ext cx="2900177" cy="62985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/>
                        </a:rPr>
                        <m:t>𝜔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18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1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B9DB3AC-9F2E-364B-B033-3A4D05B31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209" y="5154656"/>
                <a:ext cx="2900177" cy="629852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6F5E8E1-E59F-F843-AA05-13EB62BA30C2}"/>
                  </a:ext>
                </a:extLst>
              </p:cNvPr>
              <p:cNvSpPr txBox="1"/>
              <p:nvPr/>
            </p:nvSpPr>
            <p:spPr bwMode="auto">
              <a:xfrm>
                <a:off x="1259632" y="5915581"/>
                <a:ext cx="2912754" cy="66499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TW" altLang="en-US" sz="1800" i="1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6F5E8E1-E59F-F843-AA05-13EB62BA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5915581"/>
                <a:ext cx="2912754" cy="664990"/>
              </a:xfrm>
              <a:prstGeom prst="rect">
                <a:avLst/>
              </a:prstGeom>
              <a:blipFill>
                <a:blip r:embed="rId6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FCD1837-920C-6D45-8E00-535C42DABD60}"/>
                  </a:ext>
                </a:extLst>
              </p:cNvPr>
              <p:cNvSpPr txBox="1"/>
              <p:nvPr/>
            </p:nvSpPr>
            <p:spPr bwMode="auto">
              <a:xfrm>
                <a:off x="4491833" y="5915581"/>
                <a:ext cx="2912754" cy="66499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FCD1837-920C-6D45-8E00-535C42DAB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833" y="5915581"/>
                <a:ext cx="2912754" cy="664990"/>
              </a:xfrm>
              <a:prstGeom prst="rect">
                <a:avLst/>
              </a:prstGeom>
              <a:blipFill>
                <a:blip r:embed="rId7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1371600" y="2743200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文字方塊 9"/>
          <p:cNvSpPr txBox="1">
            <a:spLocks noChangeArrowheads="1"/>
          </p:cNvSpPr>
          <p:nvPr/>
        </p:nvSpPr>
        <p:spPr bwMode="auto">
          <a:xfrm>
            <a:off x="3352800" y="6096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折返點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Turning point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文字方塊 11"/>
          <p:cNvSpPr txBox="1">
            <a:spLocks noChangeArrowheads="1"/>
          </p:cNvSpPr>
          <p:nvPr/>
        </p:nvSpPr>
        <p:spPr bwMode="auto">
          <a:xfrm>
            <a:off x="3733800" y="13716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粒子無法進入 </a:t>
            </a:r>
          </a:p>
        </p:txBody>
      </p:sp>
      <p:sp>
        <p:nvSpPr>
          <p:cNvPr id="52232" name="文字方塊 14"/>
          <p:cNvSpPr txBox="1">
            <a:spLocks noChangeArrowheads="1"/>
          </p:cNvSpPr>
          <p:nvPr/>
        </p:nvSpPr>
        <p:spPr bwMode="auto">
          <a:xfrm>
            <a:off x="2438400" y="2209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折返點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28CB1F8-56FB-A748-9041-19089DB84C50}"/>
                  </a:ext>
                </a:extLst>
              </p:cNvPr>
              <p:cNvSpPr txBox="1"/>
              <p:nvPr/>
            </p:nvSpPr>
            <p:spPr>
              <a:xfrm>
                <a:off x="1354836" y="1162834"/>
                <a:ext cx="2167128" cy="818366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28CB1F8-56FB-A748-9041-19089DB8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836" y="1162834"/>
                <a:ext cx="2167128" cy="81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87ED052-EF72-0A44-91AD-77F728F000F9}"/>
                  </a:ext>
                </a:extLst>
              </p:cNvPr>
              <p:cNvSpPr txBox="1"/>
              <p:nvPr/>
            </p:nvSpPr>
            <p:spPr>
              <a:xfrm>
                <a:off x="5334000" y="1423600"/>
                <a:ext cx="914400" cy="276999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87ED052-EF72-0A44-91AD-77F728F00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23600"/>
                <a:ext cx="914400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C880FB-6CB8-5E48-8A2D-C84D53B0B430}"/>
                  </a:ext>
                </a:extLst>
              </p:cNvPr>
              <p:cNvSpPr txBox="1"/>
              <p:nvPr/>
            </p:nvSpPr>
            <p:spPr>
              <a:xfrm>
                <a:off x="1315079" y="2223700"/>
                <a:ext cx="914400" cy="276999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C880FB-6CB8-5E48-8A2D-C84D53B0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79" y="2223700"/>
                <a:ext cx="914400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45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字方塊 11"/>
          <p:cNvSpPr txBox="1">
            <a:spLocks noChangeArrowheads="1"/>
          </p:cNvSpPr>
          <p:nvPr/>
        </p:nvSpPr>
        <p:spPr bwMode="auto">
          <a:xfrm>
            <a:off x="1447800" y="457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平衡點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Equilibrium Point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7" descr="D:\Dropbox\Documents\課程\YoungTextBook\Images\Chapter07\A_Images\A_Figures_and_Photos\07_24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39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文字方塊 4"/>
          <p:cNvSpPr txBox="1">
            <a:spLocks noChangeArrowheads="1"/>
          </p:cNvSpPr>
          <p:nvPr/>
        </p:nvSpPr>
        <p:spPr bwMode="auto">
          <a:xfrm>
            <a:off x="1447800" y="1143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束縛態的運動範圍一定有一個平衡點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2C8A093-CFBF-8443-A577-F62611FAEA6E}"/>
                  </a:ext>
                </a:extLst>
              </p:cNvPr>
              <p:cNvSpPr txBox="1"/>
              <p:nvPr/>
            </p:nvSpPr>
            <p:spPr>
              <a:xfrm>
                <a:off x="4191000" y="251876"/>
                <a:ext cx="2590800" cy="7805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𝑑𝑈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2C8A093-CFBF-8443-A577-F62611FAE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1876"/>
                <a:ext cx="2590800" cy="780535"/>
              </a:xfrm>
              <a:prstGeom prst="rect">
                <a:avLst/>
              </a:prstGeom>
              <a:blipFill>
                <a:blip r:embed="rId3"/>
                <a:stretch>
                  <a:fillRect t="-169355" r="-6829" b="-2370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05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92100"/>
            <a:ext cx="7881937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2413"/>
            <a:ext cx="6858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2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文字方塊 3"/>
          <p:cNvSpPr txBox="1">
            <a:spLocks noChangeArrowheads="1"/>
          </p:cNvSpPr>
          <p:nvPr/>
        </p:nvSpPr>
        <p:spPr bwMode="auto">
          <a:xfrm>
            <a:off x="1180100" y="1747852"/>
            <a:ext cx="607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一個剛體的旋轉狀態可以用</a:t>
            </a:r>
            <a:r>
              <a:rPr lang="zh-TW" altLang="en-US" dirty="0">
                <a:solidFill>
                  <a:srgbClr val="FF0000"/>
                </a:solidFill>
              </a:rPr>
              <a:t>一個</a:t>
            </a:r>
            <a:r>
              <a:rPr lang="zh-TW" altLang="en-US" dirty="0"/>
              <a:t>時間函數來表示：旋轉角：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文字方塊 6"/>
              <p:cNvSpPr txBox="1">
                <a:spLocks noChangeArrowheads="1"/>
              </p:cNvSpPr>
              <p:nvPr/>
            </p:nvSpPr>
            <p:spPr bwMode="auto">
              <a:xfrm>
                <a:off x="1180100" y="2164036"/>
                <a:ext cx="70008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它的作用如同一維運動的座標一般，但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zh-TW" altLang="en-US" dirty="0"/>
                  <a:t>不是位置座標，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153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100" y="2164036"/>
                <a:ext cx="7000875" cy="369332"/>
              </a:xfrm>
              <a:prstGeom prst="rect">
                <a:avLst/>
              </a:prstGeom>
              <a:blipFill>
                <a:blip r:embed="rId2"/>
                <a:stretch>
                  <a:fillRect l="-90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文字方塊 8"/>
              <p:cNvSpPr txBox="1">
                <a:spLocks noChangeArrowheads="1"/>
              </p:cNvSpPr>
              <p:nvPr/>
            </p:nvSpPr>
            <p:spPr bwMode="auto">
              <a:xfrm>
                <a:off x="1174000" y="5035688"/>
                <a:ext cx="51632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注意不同處的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粒子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zh-TW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dirty="0"/>
                  <a:t>不同，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 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/>
                  <a:t>都一樣</a:t>
                </a:r>
              </a:p>
            </p:txBody>
          </p:sp>
        </mc:Choice>
        <mc:Fallback xmlns="">
          <p:sp>
            <p:nvSpPr>
              <p:cNvPr id="6154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000" y="5035688"/>
                <a:ext cx="5163291" cy="369332"/>
              </a:xfrm>
              <a:prstGeom prst="rect">
                <a:avLst/>
              </a:prstGeom>
              <a:blipFill>
                <a:blip r:embed="rId3"/>
                <a:stretch>
                  <a:fillRect l="-98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1174000" y="5942121"/>
            <a:ext cx="578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了解此一維運動就了解整個剛體所有粒子的運動了！</a:t>
            </a:r>
          </a:p>
        </p:txBody>
      </p:sp>
      <p:pic>
        <p:nvPicPr>
          <p:cNvPr id="6157" name="Picture 15" descr="D:\Downloads\Data\Serway\VI\Media\Images\Chapter10\1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0"/>
          <a:stretch>
            <a:fillRect/>
          </a:stretch>
        </p:blipFill>
        <p:spPr bwMode="auto">
          <a:xfrm>
            <a:off x="3817012" y="3019439"/>
            <a:ext cx="1692818" cy="19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80100" y="2605734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/>
              <a:t>對剛體中的一個粒子來說位置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是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i="1" dirty="0"/>
              <a:t> </a:t>
            </a:r>
            <a:r>
              <a:rPr lang="zh-TW" altLang="en-US" dirty="0"/>
              <a:t>才是真正的運動座標</a:t>
            </a:r>
            <a:r>
              <a:rPr lang="zh-TW" altLang="en-US" i="1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BB94241-DB9A-3D4A-8591-9A725A2E4320}"/>
                  </a:ext>
                </a:extLst>
              </p:cNvPr>
              <p:cNvSpPr/>
              <p:nvPr/>
            </p:nvSpPr>
            <p:spPr>
              <a:xfrm>
                <a:off x="7276659" y="1758521"/>
                <a:ext cx="65393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BB94241-DB9A-3D4A-8591-9A725A2E4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659" y="1758521"/>
                <a:ext cx="6539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9825F02-BDD1-F64E-9EE9-91B5B269BE0B}"/>
                  </a:ext>
                </a:extLst>
              </p:cNvPr>
              <p:cNvSpPr/>
              <p:nvPr/>
            </p:nvSpPr>
            <p:spPr>
              <a:xfrm>
                <a:off x="2301875" y="5447550"/>
                <a:ext cx="113876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9825F02-BDD1-F64E-9EE9-91B5B269B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5" y="5447550"/>
                <a:ext cx="1138765" cy="36933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643986C-D93A-3047-A1E4-07AD1FAAE7C6}"/>
                  </a:ext>
                </a:extLst>
              </p:cNvPr>
              <p:cNvSpPr/>
              <p:nvPr/>
            </p:nvSpPr>
            <p:spPr>
              <a:xfrm>
                <a:off x="3702894" y="5445224"/>
                <a:ext cx="14965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643986C-D93A-3047-A1E4-07AD1FAAE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94" y="5445224"/>
                <a:ext cx="1496517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9A4500D-D6EE-E149-96BB-50FFFC799D8F}"/>
                  </a:ext>
                </a:extLst>
              </p:cNvPr>
              <p:cNvSpPr/>
              <p:nvPr/>
            </p:nvSpPr>
            <p:spPr>
              <a:xfrm>
                <a:off x="5429153" y="5445224"/>
                <a:ext cx="127852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9A4500D-D6EE-E149-96BB-50FFFC799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153" y="5445224"/>
                <a:ext cx="1278524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FE9A74-E63E-1781-800C-94ED4407F4BD}"/>
                  </a:ext>
                </a:extLst>
              </p:cNvPr>
              <p:cNvSpPr txBox="1"/>
              <p:nvPr/>
            </p:nvSpPr>
            <p:spPr>
              <a:xfrm>
                <a:off x="1174000" y="896300"/>
                <a:ext cx="53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</a:rPr>
                  <a:t>剛體內粒子只有旋轉，而沒有距離的改變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FE9A74-E63E-1781-800C-94ED4407F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00" y="896300"/>
                <a:ext cx="5328592" cy="369332"/>
              </a:xfrm>
              <a:prstGeom prst="rect">
                <a:avLst/>
              </a:prstGeom>
              <a:blipFill>
                <a:blip r:embed="rId9"/>
                <a:stretch>
                  <a:fillRect l="-95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43E73-8723-70E5-C3FC-B58987645FCE}"/>
                  </a:ext>
                </a:extLst>
              </p:cNvPr>
              <p:cNvSpPr txBox="1"/>
              <p:nvPr/>
            </p:nvSpPr>
            <p:spPr>
              <a:xfrm>
                <a:off x="1174000" y="1329414"/>
                <a:ext cx="60007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剛體內所有的粒子都是一起旋轉，有同一個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角位移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43E73-8723-70E5-C3FC-B58987645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00" y="1329414"/>
                <a:ext cx="6000704" cy="369332"/>
              </a:xfrm>
              <a:prstGeom prst="rect">
                <a:avLst/>
              </a:prstGeom>
              <a:blipFill>
                <a:blip r:embed="rId10"/>
                <a:stretch>
                  <a:fillRect l="-84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2" descr="10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23872" r="5121" b="64099"/>
          <a:stretch>
            <a:fillRect/>
          </a:stretch>
        </p:blipFill>
        <p:spPr bwMode="auto">
          <a:xfrm>
            <a:off x="395288" y="1718556"/>
            <a:ext cx="8424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2628995" y="2741080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轉動與一維運動似乎有一對一對應</a:t>
            </a:r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>
            <a:off x="3492595" y="368088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3492595" y="454448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5" name="文字方塊 12"/>
          <p:cNvSpPr txBox="1">
            <a:spLocks noChangeArrowheads="1"/>
          </p:cNvSpPr>
          <p:nvPr/>
        </p:nvSpPr>
        <p:spPr bwMode="auto">
          <a:xfrm>
            <a:off x="2430557" y="5168367"/>
            <a:ext cx="478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一維的角運動由對應的牛頓第二定律控制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098FD1C-4658-5A41-BFC4-3010B6B28D0F}"/>
                  </a:ext>
                </a:extLst>
              </p:cNvPr>
              <p:cNvSpPr/>
              <p:nvPr/>
            </p:nvSpPr>
            <p:spPr>
              <a:xfrm>
                <a:off x="2123980" y="4387873"/>
                <a:ext cx="104512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098FD1C-4658-5A41-BFC4-3010B6B28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80" y="4387873"/>
                <a:ext cx="1045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C33CAAB-A561-A044-ADBA-5F25C98D5D1C}"/>
                  </a:ext>
                </a:extLst>
              </p:cNvPr>
              <p:cNvSpPr/>
              <p:nvPr/>
            </p:nvSpPr>
            <p:spPr>
              <a:xfrm>
                <a:off x="5860715" y="4342351"/>
                <a:ext cx="104512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C33CAAB-A561-A044-ADBA-5F25C98D5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15" y="4342351"/>
                <a:ext cx="10451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CA3AE7B-C29D-1649-9AFA-1FB65D7D87A1}"/>
                  </a:ext>
                </a:extLst>
              </p:cNvPr>
              <p:cNvSpPr/>
              <p:nvPr/>
            </p:nvSpPr>
            <p:spPr>
              <a:xfrm>
                <a:off x="2529069" y="3486420"/>
                <a:ext cx="640038" cy="3666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CA3AE7B-C29D-1649-9AFA-1FB65D7D8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069" y="3486420"/>
                <a:ext cx="640038" cy="366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E69F074-0BE8-7F44-831B-DBCADFF5ABAB}"/>
                  </a:ext>
                </a:extLst>
              </p:cNvPr>
              <p:cNvSpPr/>
              <p:nvPr/>
            </p:nvSpPr>
            <p:spPr>
              <a:xfrm>
                <a:off x="5974895" y="3486420"/>
                <a:ext cx="5225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E69F074-0BE8-7F44-831B-DBCADFF5A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895" y="3486420"/>
                <a:ext cx="5225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9">
            <a:extLst>
              <a:ext uri="{FF2B5EF4-FFF2-40B4-BE49-F238E27FC236}">
                <a16:creationId xmlns:a16="http://schemas.microsoft.com/office/drawing/2014/main" id="{425D52C3-5154-4649-88C4-305692D48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7240" y="1210796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5">
                <a:extLst>
                  <a:ext uri="{FF2B5EF4-FFF2-40B4-BE49-F238E27FC236}">
                    <a16:creationId xmlns:a16="http://schemas.microsoft.com/office/drawing/2014/main" id="{FBBB503D-004C-354F-B6F2-5A5EE94CCFB5}"/>
                  </a:ext>
                </a:extLst>
              </p:cNvPr>
              <p:cNvSpPr/>
              <p:nvPr/>
            </p:nvSpPr>
            <p:spPr>
              <a:xfrm>
                <a:off x="2294092" y="979535"/>
                <a:ext cx="75823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5">
                <a:extLst>
                  <a:ext uri="{FF2B5EF4-FFF2-40B4-BE49-F238E27FC236}">
                    <a16:creationId xmlns:a16="http://schemas.microsoft.com/office/drawing/2014/main" id="{FBBB503D-004C-354F-B6F2-5A5EE94CC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92" y="979535"/>
                <a:ext cx="75823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5">
                <a:extLst>
                  <a:ext uri="{FF2B5EF4-FFF2-40B4-BE49-F238E27FC236}">
                    <a16:creationId xmlns:a16="http://schemas.microsoft.com/office/drawing/2014/main" id="{BC557032-BC0B-014B-9388-1A599578B07C}"/>
                  </a:ext>
                </a:extLst>
              </p:cNvPr>
              <p:cNvSpPr/>
              <p:nvPr/>
            </p:nvSpPr>
            <p:spPr>
              <a:xfrm>
                <a:off x="5670960" y="965378"/>
                <a:ext cx="75823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5">
                <a:extLst>
                  <a:ext uri="{FF2B5EF4-FFF2-40B4-BE49-F238E27FC236}">
                    <a16:creationId xmlns:a16="http://schemas.microsoft.com/office/drawing/2014/main" id="{BC557032-BC0B-014B-9388-1A599578B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960" y="965378"/>
                <a:ext cx="75823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10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5768"/>
          <a:stretch>
            <a:fillRect/>
          </a:stretch>
        </p:blipFill>
        <p:spPr bwMode="auto">
          <a:xfrm>
            <a:off x="0" y="333375"/>
            <a:ext cx="9144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446205" y="5745423"/>
            <a:ext cx="6264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繞固定軸的剛體旋轉與一維平移運動有一對一的對應</a:t>
            </a:r>
          </a:p>
        </p:txBody>
      </p:sp>
      <p:sp>
        <p:nvSpPr>
          <p:cNvPr id="50180" name="文字方塊 3"/>
          <p:cNvSpPr txBox="1">
            <a:spLocks noChangeArrowheads="1"/>
          </p:cNvSpPr>
          <p:nvPr/>
        </p:nvSpPr>
        <p:spPr bwMode="auto">
          <a:xfrm>
            <a:off x="1465255" y="6154998"/>
            <a:ext cx="264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旋轉角稱為廣義座標</a:t>
            </a:r>
            <a:endParaRPr lang="zh-TW" alt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E724E9D-945D-404B-B72B-9296C1B55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0032" y="6392701"/>
            <a:ext cx="1320097" cy="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5">
                <a:extLst>
                  <a:ext uri="{FF2B5EF4-FFF2-40B4-BE49-F238E27FC236}">
                    <a16:creationId xmlns:a16="http://schemas.microsoft.com/office/drawing/2014/main" id="{1E97C98B-317C-4749-983D-33FFDC35F2F5}"/>
                  </a:ext>
                </a:extLst>
              </p:cNvPr>
              <p:cNvSpPr/>
              <p:nvPr/>
            </p:nvSpPr>
            <p:spPr>
              <a:xfrm>
                <a:off x="3826884" y="6168478"/>
                <a:ext cx="75823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15">
                <a:extLst>
                  <a:ext uri="{FF2B5EF4-FFF2-40B4-BE49-F238E27FC236}">
                    <a16:creationId xmlns:a16="http://schemas.microsoft.com/office/drawing/2014/main" id="{1E97C98B-317C-4749-983D-33FFDC35F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884" y="6168478"/>
                <a:ext cx="7582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5">
                <a:extLst>
                  <a:ext uri="{FF2B5EF4-FFF2-40B4-BE49-F238E27FC236}">
                    <a16:creationId xmlns:a16="http://schemas.microsoft.com/office/drawing/2014/main" id="{6AA5841A-E4AB-4149-B7D6-E6600D49C8CF}"/>
                  </a:ext>
                </a:extLst>
              </p:cNvPr>
              <p:cNvSpPr/>
              <p:nvPr/>
            </p:nvSpPr>
            <p:spPr>
              <a:xfrm>
                <a:off x="6436051" y="6168478"/>
                <a:ext cx="75823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15">
                <a:extLst>
                  <a:ext uri="{FF2B5EF4-FFF2-40B4-BE49-F238E27FC236}">
                    <a16:creationId xmlns:a16="http://schemas.microsoft.com/office/drawing/2014/main" id="{6AA5841A-E4AB-4149-B7D6-E6600D49C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51" y="6168478"/>
                <a:ext cx="7582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4" descr="F10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1"/>
          <a:stretch>
            <a:fillRect/>
          </a:stretch>
        </p:blipFill>
        <p:spPr bwMode="auto">
          <a:xfrm>
            <a:off x="481012" y="2172816"/>
            <a:ext cx="3706813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下箭號 5"/>
          <p:cNvSpPr/>
          <p:nvPr/>
        </p:nvSpPr>
        <p:spPr>
          <a:xfrm rot="5400000">
            <a:off x="6244859" y="5381454"/>
            <a:ext cx="428625" cy="5000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465" name="文字方塊 8"/>
          <p:cNvSpPr txBox="1">
            <a:spLocks noChangeArrowheads="1"/>
          </p:cNvSpPr>
          <p:nvPr/>
        </p:nvSpPr>
        <p:spPr bwMode="auto">
          <a:xfrm>
            <a:off x="1489075" y="764704"/>
            <a:ext cx="616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每一個粒子的平移有一個牛頓第二定律。</a:t>
            </a:r>
          </a:p>
        </p:txBody>
      </p:sp>
      <p:sp>
        <p:nvSpPr>
          <p:cNvPr id="19466" name="文字方塊 9"/>
          <p:cNvSpPr txBox="1">
            <a:spLocks noChangeArrowheads="1"/>
          </p:cNvSpPr>
          <p:nvPr/>
        </p:nvSpPr>
        <p:spPr bwMode="auto">
          <a:xfrm>
            <a:off x="1489075" y="1267942"/>
            <a:ext cx="580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每一個剛體的旋轉也有一個牛頓第二定律。</a:t>
            </a:r>
          </a:p>
        </p:txBody>
      </p:sp>
      <p:sp>
        <p:nvSpPr>
          <p:cNvPr id="11" name="橢圓 10"/>
          <p:cNvSpPr/>
          <p:nvPr/>
        </p:nvSpPr>
        <p:spPr>
          <a:xfrm>
            <a:off x="2179637" y="2514129"/>
            <a:ext cx="142875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CFA3251-AA8F-6241-B20E-C8991373F8D0}"/>
                  </a:ext>
                </a:extLst>
              </p:cNvPr>
              <p:cNvSpPr/>
              <p:nvPr/>
            </p:nvSpPr>
            <p:spPr>
              <a:xfrm>
                <a:off x="4664976" y="1806168"/>
                <a:ext cx="104512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CFA3251-AA8F-6241-B20E-C8991373F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76" y="1806168"/>
                <a:ext cx="10451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AADE5EC-E6DC-1E4D-9B0B-330A35BCC03F}"/>
                  </a:ext>
                </a:extLst>
              </p:cNvPr>
              <p:cNvSpPr/>
              <p:nvPr/>
            </p:nvSpPr>
            <p:spPr>
              <a:xfrm>
                <a:off x="4664976" y="2380067"/>
                <a:ext cx="180647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AADE5EC-E6DC-1E4D-9B0B-330A35BCC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76" y="2380067"/>
                <a:ext cx="1806475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24121EE-74A1-1243-BFDC-4534FF67F2C0}"/>
                  </a:ext>
                </a:extLst>
              </p:cNvPr>
              <p:cNvSpPr/>
              <p:nvPr/>
            </p:nvSpPr>
            <p:spPr>
              <a:xfrm>
                <a:off x="4660176" y="2904673"/>
                <a:ext cx="1995375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24121EE-74A1-1243-BFDC-4534FF67F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76" y="2904673"/>
                <a:ext cx="1995375" cy="646331"/>
              </a:xfrm>
              <a:prstGeom prst="rect">
                <a:avLst/>
              </a:prstGeom>
              <a:blipFill>
                <a:blip r:embed="rId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096386F-805B-8D4F-9B3E-BD403D86C3E8}"/>
                  </a:ext>
                </a:extLst>
              </p:cNvPr>
              <p:cNvSpPr/>
              <p:nvPr/>
            </p:nvSpPr>
            <p:spPr>
              <a:xfrm>
                <a:off x="4692102" y="4998940"/>
                <a:ext cx="124460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096386F-805B-8D4F-9B3E-BD403D86C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02" y="4998940"/>
                <a:ext cx="12446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3395878-C087-E74B-AD6F-62F688EC531A}"/>
                  </a:ext>
                </a:extLst>
              </p:cNvPr>
              <p:cNvSpPr/>
              <p:nvPr/>
            </p:nvSpPr>
            <p:spPr>
              <a:xfrm>
                <a:off x="4692102" y="5540330"/>
                <a:ext cx="1244601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3395878-C087-E74B-AD6F-62F688EC5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02" y="5540330"/>
                <a:ext cx="1244601" cy="610936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E18FE9-D4E9-FA4E-94A0-0E177DF4E706}"/>
                  </a:ext>
                </a:extLst>
              </p:cNvPr>
              <p:cNvSpPr/>
              <p:nvPr/>
            </p:nvSpPr>
            <p:spPr>
              <a:xfrm>
                <a:off x="4660176" y="3582750"/>
                <a:ext cx="2182676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E18FE9-D4E9-FA4E-94A0-0E177DF4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76" y="3582750"/>
                <a:ext cx="2182676" cy="646331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A0BE7D4-ED62-C54F-A6B5-6FFB19676430}"/>
                  </a:ext>
                </a:extLst>
              </p:cNvPr>
              <p:cNvSpPr/>
              <p:nvPr/>
            </p:nvSpPr>
            <p:spPr>
              <a:xfrm>
                <a:off x="6908415" y="3501605"/>
                <a:ext cx="1873002" cy="80861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A0BE7D4-ED62-C54F-A6B5-6FFB19676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415" y="3501605"/>
                <a:ext cx="1873002" cy="808619"/>
              </a:xfrm>
              <a:prstGeom prst="rect">
                <a:avLst/>
              </a:prstGeom>
              <a:blipFill>
                <a:blip r:embed="rId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D7938AF-DB1B-4E48-885D-8E7401DA6FEA}"/>
                  </a:ext>
                </a:extLst>
              </p:cNvPr>
              <p:cNvSpPr/>
              <p:nvPr/>
            </p:nvSpPr>
            <p:spPr>
              <a:xfrm>
                <a:off x="6908415" y="4374987"/>
                <a:ext cx="1873002" cy="8322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D7938AF-DB1B-4E48-885D-8E7401DA6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415" y="4374987"/>
                <a:ext cx="1873002" cy="8322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6EC6218-4B51-9F44-8209-0667E596DD0D}"/>
                  </a:ext>
                </a:extLst>
              </p:cNvPr>
              <p:cNvSpPr/>
              <p:nvPr/>
            </p:nvSpPr>
            <p:spPr>
              <a:xfrm>
                <a:off x="6915245" y="5308383"/>
                <a:ext cx="1126533" cy="56489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6EC6218-4B51-9F44-8209-0667E596D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245" y="5308383"/>
                <a:ext cx="1126533" cy="564898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D:\Users\Vincent\Downloads\Data\Halliday8E-Figure-solution\Figure\CH15\afg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"/>
          <a:stretch>
            <a:fillRect/>
          </a:stretch>
        </p:blipFill>
        <p:spPr bwMode="auto">
          <a:xfrm>
            <a:off x="1440904" y="883823"/>
            <a:ext cx="2049854" cy="46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文字方塊 5"/>
          <p:cNvSpPr txBox="1">
            <a:spLocks noChangeArrowheads="1"/>
          </p:cNvSpPr>
          <p:nvPr/>
        </p:nvSpPr>
        <p:spPr bwMode="auto">
          <a:xfrm>
            <a:off x="3818830" y="2196839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小角度近似：</a:t>
            </a:r>
          </a:p>
        </p:txBody>
      </p:sp>
      <p:sp>
        <p:nvSpPr>
          <p:cNvPr id="11" name="左-右雙向箭號 10"/>
          <p:cNvSpPr/>
          <p:nvPr/>
        </p:nvSpPr>
        <p:spPr>
          <a:xfrm>
            <a:off x="5150724" y="3597684"/>
            <a:ext cx="428625" cy="214313"/>
          </a:xfrm>
          <a:prstGeom prst="left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A0645767-0097-FA48-B8BA-E3E5B049714A}"/>
                  </a:ext>
                </a:extLst>
              </p:cNvPr>
              <p:cNvSpPr txBox="1"/>
              <p:nvPr/>
            </p:nvSpPr>
            <p:spPr bwMode="auto">
              <a:xfrm>
                <a:off x="3898304" y="913613"/>
                <a:ext cx="709232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zh-TW" altLang="en-US" i="1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A0645767-0097-FA48-B8BA-E3E5B0497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8304" y="913613"/>
                <a:ext cx="709232" cy="276999"/>
              </a:xfrm>
              <a:prstGeom prst="rect">
                <a:avLst/>
              </a:prstGeom>
              <a:blipFill>
                <a:blip r:embed="rId3"/>
                <a:stretch>
                  <a:fillRect l="-1754" r="-3509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7829580-13E6-2F49-B7A2-67C2CE63704D}"/>
                  </a:ext>
                </a:extLst>
              </p:cNvPr>
              <p:cNvSpPr txBox="1"/>
              <p:nvPr/>
            </p:nvSpPr>
            <p:spPr bwMode="auto">
              <a:xfrm>
                <a:off x="3898304" y="1431158"/>
                <a:ext cx="2172133" cy="55579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7829580-13E6-2F49-B7A2-67C2CE63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8304" y="1431158"/>
                <a:ext cx="2172133" cy="555793"/>
              </a:xfrm>
              <a:prstGeom prst="rect">
                <a:avLst/>
              </a:prstGeom>
              <a:blipFill>
                <a:blip r:embed="rId4"/>
                <a:stretch>
                  <a:fillRect l="-2890" r="-1156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B4C57B9-5B42-674A-8831-A96179E6A5BE}"/>
                  </a:ext>
                </a:extLst>
              </p:cNvPr>
              <p:cNvSpPr txBox="1"/>
              <p:nvPr/>
            </p:nvSpPr>
            <p:spPr bwMode="auto">
              <a:xfrm>
                <a:off x="5324837" y="2210281"/>
                <a:ext cx="871071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B4C57B9-5B42-674A-8831-A96179E6A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837" y="2210281"/>
                <a:ext cx="871071" cy="276999"/>
              </a:xfrm>
              <a:prstGeom prst="rect">
                <a:avLst/>
              </a:prstGeom>
              <a:blipFill>
                <a:blip r:embed="rId5"/>
                <a:stretch>
                  <a:fillRect l="-5797" r="-4348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50CC831-1F52-D94C-955C-9FE419840C03}"/>
                  </a:ext>
                </a:extLst>
              </p:cNvPr>
              <p:cNvSpPr txBox="1"/>
              <p:nvPr/>
            </p:nvSpPr>
            <p:spPr bwMode="auto">
              <a:xfrm>
                <a:off x="3858234" y="2602649"/>
                <a:ext cx="1406795" cy="55579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𝑔𝐿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50CC831-1F52-D94C-955C-9FE419840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8234" y="2602649"/>
                <a:ext cx="1406795" cy="555793"/>
              </a:xfrm>
              <a:prstGeom prst="rect">
                <a:avLst/>
              </a:prstGeom>
              <a:blipFill>
                <a:blip r:embed="rId6"/>
                <a:stretch>
                  <a:fillRect l="-2679" r="-2679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8281CFA-3470-664C-BCC5-D0AFFAEABDF7}"/>
                  </a:ext>
                </a:extLst>
              </p:cNvPr>
              <p:cNvSpPr txBox="1"/>
              <p:nvPr/>
            </p:nvSpPr>
            <p:spPr bwMode="auto">
              <a:xfrm>
                <a:off x="3851920" y="3384632"/>
                <a:ext cx="1069845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8281CFA-3470-664C-BCC5-D0AFFAEA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3384632"/>
                <a:ext cx="1069845" cy="555793"/>
              </a:xfrm>
              <a:prstGeom prst="rect">
                <a:avLst/>
              </a:prstGeom>
              <a:blipFill>
                <a:blip r:embed="rId7"/>
                <a:stretch>
                  <a:fillRect l="-4706" r="-3529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E1F9B462-536B-764F-8F81-ECAFF139E5E0}"/>
                  </a:ext>
                </a:extLst>
              </p:cNvPr>
              <p:cNvSpPr txBox="1"/>
              <p:nvPr/>
            </p:nvSpPr>
            <p:spPr bwMode="auto">
              <a:xfrm>
                <a:off x="5808308" y="3335515"/>
                <a:ext cx="1596157" cy="6540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E1F9B462-536B-764F-8F81-ECAFF139E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308" y="3335515"/>
                <a:ext cx="1596157" cy="654025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3826103-DFD8-C746-9D72-8CB51906CF14}"/>
                  </a:ext>
                </a:extLst>
              </p:cNvPr>
              <p:cNvSpPr txBox="1"/>
              <p:nvPr/>
            </p:nvSpPr>
            <p:spPr bwMode="auto">
              <a:xfrm>
                <a:off x="1303039" y="6107404"/>
                <a:ext cx="29857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簡諧運動的週期</a:t>
                </a:r>
                <a14:m>
                  <m:oMath xmlns:m="http://schemas.openxmlformats.org/officeDocument/2006/math"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zh-TW" altLang="en-US" sz="1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等於</m:t>
                    </m:r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3826103-DFD8-C746-9D72-8CB51906C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039" y="6107404"/>
                <a:ext cx="2985724" cy="369332"/>
              </a:xfrm>
              <a:prstGeom prst="rect">
                <a:avLst/>
              </a:prstGeom>
              <a:blipFill>
                <a:blip r:embed="rId9"/>
                <a:stretch>
                  <a:fillRect l="-1695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C0E8B8B-7359-DD47-88F2-B60FA8516566}"/>
                  </a:ext>
                </a:extLst>
              </p:cNvPr>
              <p:cNvSpPr/>
              <p:nvPr/>
            </p:nvSpPr>
            <p:spPr>
              <a:xfrm>
                <a:off x="3934934" y="4931615"/>
                <a:ext cx="1129155" cy="71865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C0E8B8B-7359-DD47-88F2-B60FA8516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34" y="4931615"/>
                <a:ext cx="1129155" cy="718658"/>
              </a:xfrm>
              <a:prstGeom prst="rect">
                <a:avLst/>
              </a:prstGeom>
              <a:blipFill>
                <a:blip r:embed="rId10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D7AF2A3-4183-4844-B65F-2DA2A59B8FF5}"/>
                  </a:ext>
                </a:extLst>
              </p:cNvPr>
              <p:cNvSpPr/>
              <p:nvPr/>
            </p:nvSpPr>
            <p:spPr>
              <a:xfrm>
                <a:off x="3934934" y="5715159"/>
                <a:ext cx="1399614" cy="10016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D7AF2A3-4183-4844-B65F-2DA2A59B8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34" y="5715159"/>
                <a:ext cx="1399614" cy="10016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1228ED54-2567-B248-99FB-AD4FD0D2A0D9}"/>
              </a:ext>
            </a:extLst>
          </p:cNvPr>
          <p:cNvSpPr txBox="1"/>
          <p:nvPr/>
        </p:nvSpPr>
        <p:spPr bwMode="auto">
          <a:xfrm>
            <a:off x="3851920" y="4128065"/>
            <a:ext cx="5220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/>
              <a:t>單擺運動與簡諧運動滿足一模一樣的運動方程式</a:t>
            </a:r>
            <a:r>
              <a:rPr lang="en-US" altLang="zh-TW" sz="1800" dirty="0"/>
              <a:t>·</a:t>
            </a:r>
            <a:r>
              <a:rPr lang="zh-TW" altLang="en-US" sz="1800" dirty="0"/>
              <a:t>：</a:t>
            </a:r>
            <a:endParaRPr kumimoji="1" lang="zh-TW" altLang="en-US" sz="1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B5A229B-631D-AC45-9E7B-9799D1DAD423}"/>
              </a:ext>
            </a:extLst>
          </p:cNvPr>
          <p:cNvSpPr txBox="1"/>
          <p:nvPr/>
        </p:nvSpPr>
        <p:spPr bwMode="auto">
          <a:xfrm>
            <a:off x="3898304" y="4497397"/>
            <a:ext cx="260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 dirty="0"/>
              <a:t>因此，解完全相同。</a:t>
            </a:r>
            <a:endParaRPr kumimoji="1"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D010636-457D-F240-A711-D2443B7E4134}"/>
                  </a:ext>
                </a:extLst>
              </p:cNvPr>
              <p:cNvSpPr txBox="1"/>
              <p:nvPr/>
            </p:nvSpPr>
            <p:spPr>
              <a:xfrm>
                <a:off x="1387371" y="366351"/>
                <a:ext cx="6494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有了旋轉的牛頓第二定律，就可以寫下廣義座標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dirty="0"/>
                  <a:t>的運動方程式：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D010636-457D-F240-A711-D2443B7E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71" y="366351"/>
                <a:ext cx="6494740" cy="369332"/>
              </a:xfrm>
              <a:prstGeom prst="rect">
                <a:avLst/>
              </a:prstGeom>
              <a:blipFill>
                <a:blip r:embed="rId12"/>
                <a:stretch>
                  <a:fillRect l="-585" t="-6667" r="-4094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2910014" y="474154"/>
            <a:ext cx="2938335" cy="44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66900" y="5074547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氣體可與外界同時有熱交互作用及力學交互作用。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873078" y="5609605"/>
            <a:ext cx="2514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可同時交換熱量並作功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16973A2-17D4-9F43-BB2A-750F15E21DD5}"/>
              </a:ext>
            </a:extLst>
          </p:cNvPr>
          <p:cNvSpPr txBox="1"/>
          <p:nvPr/>
        </p:nvSpPr>
        <p:spPr>
          <a:xfrm>
            <a:off x="1866900" y="6137703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定溫</a:t>
            </a:r>
            <a:r>
              <a:rPr kumimoji="1" lang="zh-TW" altLang="en-US" dirty="0"/>
              <a:t>熱庫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Reservoir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使熱量交換在定溫下進行！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F2D3C94-1A79-1048-84F9-FDD0CC62EB9E}"/>
              </a:ext>
            </a:extLst>
          </p:cNvPr>
          <p:cNvSpPr txBox="1"/>
          <p:nvPr/>
        </p:nvSpPr>
        <p:spPr>
          <a:xfrm>
            <a:off x="6030468" y="243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引擎</a:t>
            </a:r>
            <a:r>
              <a:rPr kumimoji="1" lang="zh-TW" altLang="en-US" dirty="0"/>
              <a:t>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000500" y="1143000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定理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6"/>
              <p:cNvSpPr txBox="1">
                <a:spLocks noChangeArrowheads="1"/>
              </p:cNvSpPr>
              <p:nvPr/>
            </p:nvSpPr>
            <p:spPr bwMode="auto">
              <a:xfrm>
                <a:off x="1331913" y="1844675"/>
                <a:ext cx="36001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如果已找到兩個函數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38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1844675"/>
                <a:ext cx="3600127" cy="369332"/>
              </a:xfrm>
              <a:prstGeom prst="rect">
                <a:avLst/>
              </a:prstGeom>
              <a:blipFill>
                <a:blip r:embed="rId3"/>
                <a:stretch>
                  <a:fillRect l="-1408" t="-3333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932040" y="1844675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都滿足方程式：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331912" y="2544762"/>
            <a:ext cx="4104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那麼任一線性組合 </a:t>
            </a:r>
            <a:r>
              <a:rPr lang="en-US" altLang="zh-TW" sz="1800" dirty="0"/>
              <a:t>linear combination</a:t>
            </a:r>
            <a:endParaRPr lang="zh-TW" altLang="en-US" sz="1800" dirty="0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6991220" y="2544762"/>
            <a:ext cx="199238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也滿足該方程式！</a:t>
            </a:r>
          </a:p>
        </p:txBody>
      </p:sp>
      <p:graphicFrame>
        <p:nvGraphicFramePr>
          <p:cNvPr id="107531" name="Object 14"/>
          <p:cNvGraphicFramePr>
            <a:graphicFrameLocks noChangeAspect="1"/>
          </p:cNvGraphicFramePr>
          <p:nvPr/>
        </p:nvGraphicFramePr>
        <p:xfrm>
          <a:off x="3635375" y="3716338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139700" imgH="139700" progId="Equation.3">
                  <p:embed/>
                </p:oleObj>
              </mc:Choice>
              <mc:Fallback>
                <p:oleObj name="方程式" r:id="rId4" imgW="139700" imgH="139700" progId="Equation.3">
                  <p:embed/>
                  <p:pic>
                    <p:nvPicPr>
                      <p:cNvPr id="10753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16338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Text Box 18"/>
          <p:cNvSpPr txBox="1">
            <a:spLocks noChangeArrowheads="1"/>
          </p:cNvSpPr>
          <p:nvPr/>
        </p:nvSpPr>
        <p:spPr bwMode="auto">
          <a:xfrm>
            <a:off x="6588125" y="49418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得證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CE9EE92-E8C3-B74B-8559-B53D135DB2DC}"/>
                  </a:ext>
                </a:extLst>
              </p:cNvPr>
              <p:cNvSpPr txBox="1"/>
              <p:nvPr/>
            </p:nvSpPr>
            <p:spPr bwMode="auto">
              <a:xfrm>
                <a:off x="6759402" y="1719260"/>
                <a:ext cx="1724126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CE9EE92-E8C3-B74B-8559-B53D135DB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9402" y="1719260"/>
                <a:ext cx="1724126" cy="617541"/>
              </a:xfrm>
              <a:prstGeom prst="rect">
                <a:avLst/>
              </a:prstGeom>
              <a:blipFill>
                <a:blip r:embed="rId6"/>
                <a:stretch>
                  <a:fillRect l="-2190" r="-2190" b="-1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5AAA495-F355-F44D-81D2-88EC72ACAAB0}"/>
                  </a:ext>
                </a:extLst>
              </p:cNvPr>
              <p:cNvSpPr txBox="1"/>
              <p:nvPr/>
            </p:nvSpPr>
            <p:spPr bwMode="auto">
              <a:xfrm>
                <a:off x="1518392" y="3546989"/>
                <a:ext cx="1865611" cy="61754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5AAA495-F355-F44D-81D2-88EC72ACA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8392" y="3546989"/>
                <a:ext cx="1865611" cy="617541"/>
              </a:xfrm>
              <a:prstGeom prst="rect">
                <a:avLst/>
              </a:prstGeom>
              <a:blipFill>
                <a:blip r:embed="rId7"/>
                <a:stretch>
                  <a:fillRect l="-5479" r="-4110" b="-1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012DBCD-0254-1F42-8DBC-EA2BBBCC2205}"/>
                  </a:ext>
                </a:extLst>
              </p:cNvPr>
              <p:cNvSpPr txBox="1"/>
              <p:nvPr/>
            </p:nvSpPr>
            <p:spPr bwMode="auto">
              <a:xfrm>
                <a:off x="4760148" y="3537741"/>
                <a:ext cx="1865611" cy="61754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012DBCD-0254-1F42-8DBC-EA2BBBCC2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0148" y="3537741"/>
                <a:ext cx="1865611" cy="617541"/>
              </a:xfrm>
              <a:prstGeom prst="rect">
                <a:avLst/>
              </a:prstGeom>
              <a:blipFill>
                <a:blip r:embed="rId8"/>
                <a:stretch>
                  <a:fillRect l="-4730" r="-4054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A373532-4161-2748-B0B2-E8C9BA3ECA02}"/>
                  </a:ext>
                </a:extLst>
              </p:cNvPr>
              <p:cNvSpPr/>
              <p:nvPr/>
            </p:nvSpPr>
            <p:spPr>
              <a:xfrm>
                <a:off x="5049997" y="2560338"/>
                <a:ext cx="1988750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A373532-4161-2748-B0B2-E8C9BA3EC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997" y="2560338"/>
                <a:ext cx="198875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6D4EECC-F04D-2045-AA05-48E14787E5AB}"/>
                  </a:ext>
                </a:extLst>
              </p:cNvPr>
              <p:cNvSpPr/>
              <p:nvPr/>
            </p:nvSpPr>
            <p:spPr>
              <a:xfrm>
                <a:off x="988481" y="3579753"/>
                <a:ext cx="397737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6D4EECC-F04D-2045-AA05-48E14787E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81" y="3579753"/>
                <a:ext cx="39773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AE08E09-351B-7A40-9A43-54BB36F132B0}"/>
                  </a:ext>
                </a:extLst>
              </p:cNvPr>
              <p:cNvSpPr/>
              <p:nvPr/>
            </p:nvSpPr>
            <p:spPr>
              <a:xfrm>
                <a:off x="4129793" y="3624233"/>
                <a:ext cx="392287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AE08E09-351B-7A40-9A43-54BB36F13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793" y="3624233"/>
                <a:ext cx="39228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F88AB01-3AE1-3743-AFAA-706841E132E3}"/>
                  </a:ext>
                </a:extLst>
              </p:cNvPr>
              <p:cNvSpPr txBox="1"/>
              <p:nvPr/>
            </p:nvSpPr>
            <p:spPr bwMode="auto">
              <a:xfrm>
                <a:off x="1969912" y="4829900"/>
                <a:ext cx="4061176" cy="61754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F88AB01-3AE1-3743-AFAA-706841E13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912" y="4829900"/>
                <a:ext cx="4061176" cy="617541"/>
              </a:xfrm>
              <a:prstGeom prst="rect">
                <a:avLst/>
              </a:prstGeom>
              <a:blipFill>
                <a:blip r:embed="rId12"/>
                <a:stretch>
                  <a:fillRect l="-935" r="-623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5" grpId="0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48256"/>
            <a:ext cx="395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648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氣體需要兩個物理量來描述標定它的狀態。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6"/>
              <p:cNvSpPr txBox="1">
                <a:spLocks noChangeArrowheads="1"/>
              </p:cNvSpPr>
              <p:nvPr/>
            </p:nvSpPr>
            <p:spPr bwMode="auto">
              <a:xfrm>
                <a:off x="609600" y="2057400"/>
                <a:ext cx="3962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若選擇壓力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和體積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 作為熱座標：</a:t>
                </a:r>
              </a:p>
            </p:txBody>
          </p:sp>
        </mc:Choice>
        <mc:Fallback xmlns="">
          <p:sp>
            <p:nvSpPr>
              <p:cNvPr id="1024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57400"/>
                <a:ext cx="3962400" cy="369332"/>
              </a:xfrm>
              <a:prstGeom prst="rect">
                <a:avLst/>
              </a:prstGeom>
              <a:blipFill>
                <a:blip r:embed="rId3"/>
                <a:stretch>
                  <a:fillRect l="-1282" t="-10000" r="-641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09600" y="3019474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一個過程對應一條路徑。</a:t>
            </a:r>
          </a:p>
        </p:txBody>
      </p:sp>
      <p:sp>
        <p:nvSpPr>
          <p:cNvPr id="10246" name="文字方塊 5"/>
          <p:cNvSpPr txBox="1">
            <a:spLocks noChangeArrowheads="1"/>
          </p:cNvSpPr>
          <p:nvPr/>
        </p:nvSpPr>
        <p:spPr bwMode="auto">
          <a:xfrm>
            <a:off x="609600" y="4343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右圖即為理想氣體的定溫過程。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267857" y="1277257"/>
            <a:ext cx="20574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氣體有兩個熱座標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文字方塊 7"/>
              <p:cNvSpPr txBox="1">
                <a:spLocks noChangeArrowheads="1"/>
              </p:cNvSpPr>
              <p:nvPr/>
            </p:nvSpPr>
            <p:spPr bwMode="auto">
              <a:xfrm>
                <a:off x="609600" y="2538159"/>
                <a:ext cx="3657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一個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𝑃𝑉</m:t>
                    </m:r>
                  </m:oMath>
                </a14:m>
                <a:r>
                  <a:rPr lang="zh-TW" alt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圖上的點代表一個狀態。</a:t>
                </a:r>
              </a:p>
            </p:txBody>
          </p:sp>
        </mc:Choice>
        <mc:Fallback xmlns="">
          <p:sp>
            <p:nvSpPr>
              <p:cNvPr id="1024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38159"/>
                <a:ext cx="3657600" cy="369888"/>
              </a:xfrm>
              <a:prstGeom prst="rect">
                <a:avLst/>
              </a:prstGeom>
              <a:blipFill>
                <a:blip r:embed="rId4"/>
                <a:stretch>
                  <a:fillRect l="-13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1904" y="1039107"/>
            <a:ext cx="385603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230836" y="6274036"/>
            <a:ext cx="654409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一個過程所作的功即該過程所對應的路徑下所包圍的面積。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12"/>
              <p:cNvSpPr txBox="1">
                <a:spLocks noChangeArrowheads="1"/>
              </p:cNvSpPr>
              <p:nvPr/>
            </p:nvSpPr>
            <p:spPr bwMode="auto">
              <a:xfrm>
                <a:off x="1230836" y="557024"/>
                <a:ext cx="52409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2"/>
                    </a:solidFill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𝑃𝑉</m:t>
                    </m:r>
                  </m:oMath>
                </a14:m>
                <a:r>
                  <a:rPr lang="zh-TW" altLang="en-US" sz="1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solidFill>
                      <a:schemeClr val="tx2"/>
                    </a:solidFill>
                    <a:cs typeface="Times New Roman" pitchFamily="18" charset="0"/>
                  </a:rPr>
                  <a:t>圖上計算</a:t>
                </a:r>
                <a:r>
                  <a:rPr lang="zh-TW" altLang="en-US" sz="1800" dirty="0">
                    <a:solidFill>
                      <a:schemeClr val="tx2"/>
                    </a:solidFill>
                  </a:rPr>
                  <a:t>氣體對外所作的功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sz="1800" dirty="0">
                    <a:solidFill>
                      <a:schemeClr val="tx2"/>
                    </a:solidFill>
                    <a:cs typeface="Times New Roman" pitchFamily="18" charset="0"/>
                  </a:rPr>
                  <a:t>：</a:t>
                </a:r>
                <a:endParaRPr lang="en-US" altLang="zh-TW" sz="1800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2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0836" y="557024"/>
                <a:ext cx="5240925" cy="369332"/>
              </a:xfrm>
              <a:prstGeom prst="rect">
                <a:avLst/>
              </a:prstGeom>
              <a:blipFill>
                <a:blip r:embed="rId2"/>
                <a:stretch>
                  <a:fillRect l="-96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 descr="F1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>
            <a:fillRect/>
          </a:stretch>
        </p:blipFill>
        <p:spPr bwMode="auto">
          <a:xfrm>
            <a:off x="5884275" y="3409315"/>
            <a:ext cx="2346458" cy="24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文字方塊 9"/>
          <p:cNvSpPr txBox="1">
            <a:spLocks noChangeArrowheads="1"/>
          </p:cNvSpPr>
          <p:nvPr/>
        </p:nvSpPr>
        <p:spPr bwMode="auto">
          <a:xfrm>
            <a:off x="1208675" y="3465513"/>
            <a:ext cx="436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在無限小過程，氣體對外所作的功：</a:t>
            </a:r>
          </a:p>
        </p:txBody>
      </p:sp>
      <p:sp>
        <p:nvSpPr>
          <p:cNvPr id="6155" name="文字方塊 10"/>
          <p:cNvSpPr txBox="1">
            <a:spLocks noChangeArrowheads="1"/>
          </p:cNvSpPr>
          <p:nvPr/>
        </p:nvSpPr>
        <p:spPr bwMode="auto">
          <a:xfrm>
            <a:off x="1218200" y="43434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有限的過程是無限多段、無限小過程的和：</a:t>
            </a:r>
          </a:p>
        </p:txBody>
      </p:sp>
      <p:pic>
        <p:nvPicPr>
          <p:cNvPr id="9231" name="Picture 15" descr="D:\Dropbox\Documents\課程\YoungTextBook\Images\Chapter19\A_Images\A_Figures_and_Photos\19_05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4585"/>
          <a:stretch>
            <a:fillRect/>
          </a:stretch>
        </p:blipFill>
        <p:spPr bwMode="auto">
          <a:xfrm>
            <a:off x="2331904" y="1210432"/>
            <a:ext cx="38560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129917" y="1071932"/>
                <a:ext cx="4384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917" y="1071932"/>
                <a:ext cx="438444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230836" y="5847950"/>
            <a:ext cx="509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氣體所作的功即為壓力函數對體積的積分！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96847" y="3875649"/>
                <a:ext cx="279672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847" y="3875649"/>
                <a:ext cx="279672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32002" y="3886200"/>
                <a:ext cx="121655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02" y="3886200"/>
                <a:ext cx="121655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181600" y="4775990"/>
                <a:ext cx="4223207" cy="107189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1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im</m:t>
                              </m:r>
                              <m:r>
                                <m:rPr>
                                  <m:brk m:alnAt="1"/>
                                </m:r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⁡</m:t>
                              </m:r>
                            </m:e>
                            <m:e>
                              <m:r>
                                <m:rPr>
                                  <m:brk m:alnAt="1"/>
                                </m:r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e>
                          </m:eqArr>
                        </m:e>
                      </m:groupCh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00" y="4775990"/>
                <a:ext cx="4223207" cy="1071897"/>
              </a:xfrm>
              <a:prstGeom prst="rect">
                <a:avLst/>
              </a:prstGeom>
              <a:blipFill>
                <a:blip r:embed="rId8"/>
                <a:stretch>
                  <a:fillRect l="-4491" t="-88235" b="-1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200357" y="4789419"/>
                <a:ext cx="1982200" cy="9871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57" y="4789419"/>
                <a:ext cx="1982200" cy="987130"/>
              </a:xfrm>
              <a:prstGeom prst="rect">
                <a:avLst/>
              </a:prstGeom>
              <a:blipFill>
                <a:blip r:embed="rId9"/>
                <a:stretch>
                  <a:fillRect l="-16561" t="-94937" b="-1518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3" grpId="0"/>
      <p:bldP spid="6155" grpId="0"/>
      <p:bldP spid="5" grpId="0"/>
      <p:bldP spid="4" grpId="0" animBg="1"/>
      <p:bldP spid="4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90184" y="810603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兩個熱座標決定狀態，一個狀態只有一個溫度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80584" y="140274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800">
                <a:cs typeface="Times New Roman" pitchFamily="18" charset="0"/>
              </a:rPr>
              <a:t> </a:t>
            </a:r>
            <a:r>
              <a:rPr lang="zh-TW" altLang="en-US" sz="1800">
                <a:cs typeface="Times New Roman" pitchFamily="18" charset="0"/>
              </a:rPr>
              <a:t>溫度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52384" y="140274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423584" y="163134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014384" y="16313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928784" y="140274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熱座標 </a:t>
            </a:r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956984" y="3048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氣體的熱力學第零定律</a:t>
            </a:r>
          </a:p>
        </p:txBody>
      </p:sp>
      <p:pic>
        <p:nvPicPr>
          <p:cNvPr id="23563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2359648" y="1937544"/>
            <a:ext cx="2820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文字方塊 13"/>
          <p:cNvSpPr txBox="1">
            <a:spLocks noChangeArrowheads="1"/>
          </p:cNvSpPr>
          <p:nvPr/>
        </p:nvSpPr>
        <p:spPr bwMode="auto">
          <a:xfrm>
            <a:off x="5335328" y="2819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每一個點有一個溫度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08118" y="4737075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溫度 </a:t>
            </a:r>
            <a:r>
              <a:rPr lang="en-US" altLang="zh-TW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800" dirty="0">
                <a:cs typeface="Times New Roman" pitchFamily="18" charset="0"/>
              </a:rPr>
              <a:t>是壓力與體積的函數。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93326" y="526654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328584" y="5281636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4"/>
          <p:cNvSpPr txBox="1">
            <a:spLocks noChangeArrowheads="1"/>
          </p:cNvSpPr>
          <p:nvPr/>
        </p:nvSpPr>
        <p:spPr bwMode="auto">
          <a:xfrm>
            <a:off x="1302175" y="5791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溫度函數控制了氣體與其他系統的熱平衡關係！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/>
                  <a:t>對應一溫度。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91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8" descr="F1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6176303" y="3553478"/>
            <a:ext cx="2009164" cy="23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265325" y="1800068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理想氣體</a:t>
            </a:r>
          </a:p>
        </p:txBody>
      </p:sp>
      <p:sp>
        <p:nvSpPr>
          <p:cNvPr id="24585" name="文字方塊 8"/>
          <p:cNvSpPr txBox="1">
            <a:spLocks noChangeArrowheads="1"/>
          </p:cNvSpPr>
          <p:nvPr/>
        </p:nvSpPr>
        <p:spPr bwMode="auto">
          <a:xfrm>
            <a:off x="4764566" y="6019800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定溫的狀態形成一條一條的等溫線！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269023" y="5162749"/>
            <a:ext cx="2236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2259623" y="50865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8" name="Text Box 12"/>
              <p:cNvSpPr txBox="1">
                <a:spLocks noChangeArrowheads="1"/>
              </p:cNvSpPr>
              <p:nvPr/>
            </p:nvSpPr>
            <p:spPr bwMode="auto">
              <a:xfrm>
                <a:off x="3631223" y="4948437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5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1223" y="4948437"/>
                <a:ext cx="762000" cy="3667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676400" y="4705549"/>
            <a:ext cx="1497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定溫狀態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735537" y="4934149"/>
            <a:ext cx="946126" cy="38100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593" name="文字方塊 16"/>
          <p:cNvSpPr txBox="1">
            <a:spLocks noChangeArrowheads="1"/>
          </p:cNvSpPr>
          <p:nvPr/>
        </p:nvSpPr>
        <p:spPr bwMode="auto">
          <a:xfrm>
            <a:off x="4794263" y="254373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Van der Waals </a:t>
            </a:r>
            <a:r>
              <a:rPr lang="zh-TW" altLang="en-US" sz="1800" dirty="0">
                <a:cs typeface="Times New Roman" pitchFamily="18" charset="0"/>
              </a:rPr>
              <a:t>氣體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41600" y="688975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3879863" y="685800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459523" y="2368512"/>
                <a:ext cx="2895600" cy="720325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𝑛𝑏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523" y="2368512"/>
                <a:ext cx="2895600" cy="7203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>
            <a:fillRect/>
          </a:stretch>
        </p:blipFill>
        <p:spPr bwMode="auto">
          <a:xfrm>
            <a:off x="2819400" y="914400"/>
            <a:ext cx="33083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124200" y="3810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固體的熱力學第一定律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798638" y="3657600"/>
            <a:ext cx="673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在熱過程中，系統進行熱量交換，熱量的進出造成內能的變化。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286000" y="5702105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3810000" y="56259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Text Box 9"/>
              <p:cNvSpPr txBox="1">
                <a:spLocks noChangeArrowheads="1"/>
              </p:cNvSpPr>
              <p:nvPr/>
            </p:nvSpPr>
            <p:spPr bwMode="auto">
              <a:xfrm>
                <a:off x="6477000" y="5473505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60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5473505"/>
                <a:ext cx="762000" cy="3667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3733800" y="5244905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1" name="Text Box 3"/>
              <p:cNvSpPr txBox="1">
                <a:spLocks noChangeArrowheads="1"/>
              </p:cNvSpPr>
              <p:nvPr/>
            </p:nvSpPr>
            <p:spPr bwMode="auto">
              <a:xfrm>
                <a:off x="2701977" y="4299548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溫度</a:t>
                </a:r>
              </a:p>
            </p:txBody>
          </p:sp>
        </mc:Choice>
        <mc:Fallback xmlns="">
          <p:sp>
            <p:nvSpPr>
              <p:cNvPr id="256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1977" y="4299548"/>
                <a:ext cx="1066800" cy="366713"/>
              </a:xfrm>
              <a:prstGeom prst="rect">
                <a:avLst/>
              </a:prstGeom>
              <a:blipFill rotWithShape="1">
                <a:blip r:embed="rId4"/>
                <a:stretch>
                  <a:fillRect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Line 5"/>
          <p:cNvSpPr>
            <a:spLocks noChangeShapeType="1"/>
          </p:cNvSpPr>
          <p:nvPr/>
        </p:nvSpPr>
        <p:spPr bwMode="auto">
          <a:xfrm>
            <a:off x="3540177" y="452814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4" name="Text Box 3"/>
              <p:cNvSpPr txBox="1">
                <a:spLocks noChangeArrowheads="1"/>
              </p:cNvSpPr>
              <p:nvPr/>
            </p:nvSpPr>
            <p:spPr bwMode="auto">
              <a:xfrm>
                <a:off x="5292777" y="4299547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TW" sz="1800" i="0" baseline="-25000" dirty="0" err="1">
                        <a:latin typeface="Cambria Math"/>
                        <a:cs typeface="Times New Roman" pitchFamily="18" charset="0"/>
                      </a:rPr>
                      <m:t>int</m:t>
                    </m:r>
                  </m:oMath>
                </a14:m>
                <a:r>
                  <a:rPr lang="en-US" altLang="zh-TW" sz="18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內能</a:t>
                </a:r>
              </a:p>
            </p:txBody>
          </p:sp>
        </mc:Choice>
        <mc:Fallback xmlns="">
          <p:sp>
            <p:nvSpPr>
              <p:cNvPr id="256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77" y="4299547"/>
                <a:ext cx="1066800" cy="366713"/>
              </a:xfrm>
              <a:prstGeom prst="rect">
                <a:avLst/>
              </a:prstGeom>
              <a:blipFill rotWithShape="1">
                <a:blip r:embed="rId5"/>
                <a:stretch>
                  <a:fillRect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6" name="文字方塊 17"/>
          <p:cNvSpPr txBox="1">
            <a:spLocks noChangeArrowheads="1"/>
          </p:cNvSpPr>
          <p:nvPr/>
        </p:nvSpPr>
        <p:spPr bwMode="auto">
          <a:xfrm>
            <a:off x="1828800" y="4888468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每一個狀態只有一個內能！內能是溫度的函數。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813719" y="6096000"/>
            <a:ext cx="673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因此在熱過程中，熱量交換會造成溫度的變化。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810000" y="3124200"/>
                <a:ext cx="125417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124200"/>
                <a:ext cx="12541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391400" y="5468685"/>
                <a:ext cx="94217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468685"/>
                <a:ext cx="94217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58888" y="990600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兩個熱座標決定狀態，一個狀態只有一個內能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192588" y="1514476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3788" y="1743076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4954588" y="174307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868988" y="1507004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熱座標 </a:t>
            </a:r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3125788" y="490538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p:sp>
        <p:nvSpPr>
          <p:cNvPr id="26633" name="文字方塊 9"/>
          <p:cNvSpPr txBox="1">
            <a:spLocks noChangeArrowheads="1"/>
          </p:cNvSpPr>
          <p:nvPr/>
        </p:nvSpPr>
        <p:spPr bwMode="auto">
          <a:xfrm>
            <a:off x="2516188" y="1743076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每一個狀態有一個內能</a:t>
            </a:r>
          </a:p>
        </p:txBody>
      </p:sp>
      <p:pic>
        <p:nvPicPr>
          <p:cNvPr id="26636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2234078" y="2389407"/>
            <a:ext cx="28209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文字方塊 13"/>
          <p:cNvSpPr txBox="1">
            <a:spLocks noChangeArrowheads="1"/>
          </p:cNvSpPr>
          <p:nvPr/>
        </p:nvSpPr>
        <p:spPr bwMode="auto">
          <a:xfrm>
            <a:off x="5221288" y="327126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每一個點有一個內能</a:t>
            </a:r>
          </a:p>
        </p:txBody>
      </p:sp>
      <p:sp>
        <p:nvSpPr>
          <p:cNvPr id="26638" name="Text Box 3"/>
          <p:cNvSpPr txBox="1">
            <a:spLocks noChangeArrowheads="1"/>
          </p:cNvSpPr>
          <p:nvPr/>
        </p:nvSpPr>
        <p:spPr bwMode="auto">
          <a:xfrm>
            <a:off x="1220788" y="1514476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1800" baseline="-25000"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zh-TW" altLang="en-US" sz="1800">
                <a:cs typeface="Times New Roman" pitchFamily="18" charset="0"/>
              </a:rPr>
              <a:t>內能</a:t>
            </a:r>
          </a:p>
        </p:txBody>
      </p:sp>
      <p:sp>
        <p:nvSpPr>
          <p:cNvPr id="26640" name="矩形 12"/>
          <p:cNvSpPr>
            <a:spLocks noChangeArrowheads="1"/>
          </p:cNvSpPr>
          <p:nvPr/>
        </p:nvSpPr>
        <p:spPr bwMode="auto">
          <a:xfrm>
            <a:off x="1335088" y="5244307"/>
            <a:ext cx="346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內能為壓力與體積的一個函數。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2932943" y="4753739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對應</a:t>
                </a:r>
                <a:r>
                  <a:rPr lang="zh-TW" altLang="en-US" sz="1800" dirty="0"/>
                  <a:t>一內能。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943" y="4753739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682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4"/>
          <p:cNvSpPr txBox="1">
            <a:spLocks noChangeArrowheads="1"/>
          </p:cNvSpPr>
          <p:nvPr/>
        </p:nvSpPr>
        <p:spPr bwMode="auto">
          <a:xfrm>
            <a:off x="1335088" y="5693570"/>
            <a:ext cx="6132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內能函數控制了氣體在達到熱平衡的過程中的熱量交換！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614" y="4753739"/>
                <a:ext cx="1516505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14" y="4753739"/>
                <a:ext cx="1516505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667635" y="5244307"/>
                <a:ext cx="16407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35" y="5244307"/>
                <a:ext cx="1640706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17" grpId="0"/>
      <p:bldP spid="18" grpId="0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/>
          <p:cNvSpPr>
            <a:spLocks noChangeShapeType="1"/>
          </p:cNvSpPr>
          <p:nvPr/>
        </p:nvSpPr>
        <p:spPr bwMode="auto">
          <a:xfrm flipH="1">
            <a:off x="4475629" y="29625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Line 12"/>
          <p:cNvSpPr>
            <a:spLocks noChangeShapeType="1"/>
          </p:cNvSpPr>
          <p:nvPr/>
        </p:nvSpPr>
        <p:spPr bwMode="auto">
          <a:xfrm>
            <a:off x="4475629" y="36483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2" name="Line 13"/>
          <p:cNvSpPr>
            <a:spLocks noChangeShapeType="1"/>
          </p:cNvSpPr>
          <p:nvPr/>
        </p:nvSpPr>
        <p:spPr bwMode="auto">
          <a:xfrm flipV="1">
            <a:off x="4780429" y="29625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3" name="Rectangle 14"/>
          <p:cNvSpPr>
            <a:spLocks noChangeArrowheads="1"/>
          </p:cNvSpPr>
          <p:nvPr/>
        </p:nvSpPr>
        <p:spPr bwMode="auto">
          <a:xfrm>
            <a:off x="4475629" y="3343537"/>
            <a:ext cx="3048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5"/>
              <p:cNvSpPr txBox="1">
                <a:spLocks noChangeArrowheads="1"/>
              </p:cNvSpPr>
              <p:nvPr/>
            </p:nvSpPr>
            <p:spPr bwMode="auto">
              <a:xfrm>
                <a:off x="4780429" y="3267337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int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0429" y="3267337"/>
                <a:ext cx="685800" cy="366713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5" name="Line 16"/>
          <p:cNvSpPr>
            <a:spLocks noChangeShapeType="1"/>
          </p:cNvSpPr>
          <p:nvPr/>
        </p:nvSpPr>
        <p:spPr bwMode="auto">
          <a:xfrm flipH="1">
            <a:off x="7599829" y="30387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>
            <a:off x="7599829" y="37245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7" name="Line 18"/>
          <p:cNvSpPr>
            <a:spLocks noChangeShapeType="1"/>
          </p:cNvSpPr>
          <p:nvPr/>
        </p:nvSpPr>
        <p:spPr bwMode="auto">
          <a:xfrm flipV="1">
            <a:off x="7904629" y="30387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7599829" y="3267337"/>
            <a:ext cx="304800" cy="457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20"/>
              <p:cNvSpPr txBox="1">
                <a:spLocks noChangeArrowheads="1"/>
              </p:cNvSpPr>
              <p:nvPr/>
            </p:nvSpPr>
            <p:spPr bwMode="auto">
              <a:xfrm>
                <a:off x="7904629" y="3281624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𝑡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4629" y="3281624"/>
                <a:ext cx="685800" cy="366713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AutoShape 23"/>
          <p:cNvSpPr>
            <a:spLocks noChangeArrowheads="1"/>
          </p:cNvSpPr>
          <p:nvPr/>
        </p:nvSpPr>
        <p:spPr bwMode="auto">
          <a:xfrm>
            <a:off x="5008532" y="2081865"/>
            <a:ext cx="381000" cy="762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663" name="Line 25"/>
          <p:cNvSpPr>
            <a:spLocks noChangeShapeType="1"/>
          </p:cNvSpPr>
          <p:nvPr/>
        </p:nvSpPr>
        <p:spPr bwMode="auto">
          <a:xfrm>
            <a:off x="5694829" y="3495937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5" name="AutoShape 23"/>
          <p:cNvSpPr>
            <a:spLocks noChangeArrowheads="1"/>
          </p:cNvSpPr>
          <p:nvPr/>
        </p:nvSpPr>
        <p:spPr bwMode="auto">
          <a:xfrm flipV="1">
            <a:off x="3942229" y="2200537"/>
            <a:ext cx="381000" cy="381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27666" name="Picture 4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881960" y="1580682"/>
            <a:ext cx="1868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文字方塊 13"/>
          <p:cNvSpPr txBox="1">
            <a:spLocks noChangeArrowheads="1"/>
          </p:cNvSpPr>
          <p:nvPr/>
        </p:nvSpPr>
        <p:spPr bwMode="auto">
          <a:xfrm>
            <a:off x="3313579" y="666477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熱與功都會造成內能的變化！</a:t>
            </a:r>
          </a:p>
        </p:txBody>
      </p:sp>
      <p:sp>
        <p:nvSpPr>
          <p:cNvPr id="27668" name="文字方塊 1"/>
          <p:cNvSpPr txBox="1">
            <a:spLocks noChangeArrowheads="1"/>
          </p:cNvSpPr>
          <p:nvPr/>
        </p:nvSpPr>
        <p:spPr bwMode="auto">
          <a:xfrm>
            <a:off x="3313579" y="238387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氣體與固體不同：</a:t>
            </a:r>
          </a:p>
        </p:txBody>
      </p:sp>
      <p:sp>
        <p:nvSpPr>
          <p:cNvPr id="27669" name="Text Box 8"/>
          <p:cNvSpPr txBox="1">
            <a:spLocks noChangeArrowheads="1"/>
          </p:cNvSpPr>
          <p:nvPr/>
        </p:nvSpPr>
        <p:spPr bwMode="auto">
          <a:xfrm>
            <a:off x="846043" y="4484449"/>
            <a:ext cx="763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在熱過程中，系統進行的熱量交換，及所作的功，造成內能的變化。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13118" y="4055272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654868" y="4055827"/>
                <a:ext cx="17220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68" y="4055827"/>
                <a:ext cx="1722074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942229" y="1579247"/>
                <a:ext cx="3810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229" y="1579247"/>
                <a:ext cx="381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003084" y="1551975"/>
                <a:ext cx="350474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84" y="1551975"/>
                <a:ext cx="350474" cy="369332"/>
              </a:xfrm>
              <a:prstGeom prst="rect">
                <a:avLst/>
              </a:prstGeom>
              <a:blipFill>
                <a:blip r:embed="rId7"/>
                <a:stretch>
                  <a:fillRect l="-3571"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50639" y="5826381"/>
                <a:ext cx="205626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𝑑𝑄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𝑃𝑑𝑉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39" y="5826381"/>
                <a:ext cx="205626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94229" y="5394435"/>
                <a:ext cx="565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dirty="0"/>
                  <a:t>可以表示為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𝑃</m:t>
                    </m:r>
                    <m:r>
                      <a:rPr lang="en-US" altLang="zh-TW" b="0" i="1" dirty="0" smtClean="0">
                        <a:latin typeface="Cambria Math"/>
                      </a:rPr>
                      <m:t>𝑑𝑉</m:t>
                    </m:r>
                  </m:oMath>
                </a14:m>
                <a:r>
                  <a:rPr lang="zh-TW" altLang="en-US" dirty="0"/>
                  <a:t>，此式可以以微分形式表示為：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29" y="5394435"/>
                <a:ext cx="5657850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4940673" y="595725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91988" y="6363267"/>
                <a:ext cx="8325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注意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𝑑𝑄</m:t>
                    </m:r>
                  </m:oMath>
                </a14:m>
                <a:r>
                  <a:rPr lang="zh-TW" altLang="en-US" dirty="0"/>
                  <a:t>如同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𝑑𝑊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𝑃𝑑𝑉</m:t>
                    </m:r>
                  </m:oMath>
                </a14:m>
                <a:r>
                  <a:rPr lang="zh-TW" altLang="en-US" dirty="0"/>
                  <a:t>，並不是一個狀態物理量函數的差，只是微小熱量交換！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88" y="6363267"/>
                <a:ext cx="8325972" cy="369332"/>
              </a:xfrm>
              <a:prstGeom prst="rect">
                <a:avLst/>
              </a:prstGeom>
              <a:blipFill>
                <a:blip r:embed="rId10"/>
                <a:stretch>
                  <a:fillRect l="-610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1493745" y="6506738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255745" y="6506738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15">
                <a:extLst>
                  <a:ext uri="{FF2B5EF4-FFF2-40B4-BE49-F238E27FC236}">
                    <a16:creationId xmlns:a16="http://schemas.microsoft.com/office/drawing/2014/main" id="{6012C67C-0636-B842-AFC2-021B4009CCF8}"/>
                  </a:ext>
                </a:extLst>
              </p:cNvPr>
              <p:cNvSpPr/>
              <p:nvPr/>
            </p:nvSpPr>
            <p:spPr>
              <a:xfrm>
                <a:off x="5444893" y="171886"/>
                <a:ext cx="125417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15">
                <a:extLst>
                  <a:ext uri="{FF2B5EF4-FFF2-40B4-BE49-F238E27FC236}">
                    <a16:creationId xmlns:a16="http://schemas.microsoft.com/office/drawing/2014/main" id="{6012C67C-0636-B842-AFC2-021B4009C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893" y="171886"/>
                <a:ext cx="125417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13">
            <a:extLst>
              <a:ext uri="{FF2B5EF4-FFF2-40B4-BE49-F238E27FC236}">
                <a16:creationId xmlns:a16="http://schemas.microsoft.com/office/drawing/2014/main" id="{3F3EA8AC-6EED-2B9D-5736-2712089A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580" y="1074283"/>
            <a:ext cx="4591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熱與功本質相同，兩者可以加總！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06F23-EB01-F54B-92C1-0E8A330598C4}"/>
              </a:ext>
            </a:extLst>
          </p:cNvPr>
          <p:cNvSpPr txBox="1"/>
          <p:nvPr/>
        </p:nvSpPr>
        <p:spPr>
          <a:xfrm>
            <a:off x="881960" y="4896879"/>
            <a:ext cx="702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吸熱後如果有作等值的功，內能不會變，溫度就可能不變。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685800" y="2884822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得到此兩函數，即能預測理想氣體</a:t>
            </a:r>
            <a:r>
              <a:rPr lang="zh-TW" altLang="en-US" sz="1800" dirty="0">
                <a:latin typeface="新細明體" pitchFamily="18" charset="-120"/>
              </a:rPr>
              <a:t>與外界的熱平衡關係以及</a:t>
            </a:r>
            <a:r>
              <a:rPr lang="zh-TW" altLang="en-US" sz="1800" dirty="0"/>
              <a:t>熱過程的熱量交換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</a:rPr>
              <a:t>Q</a:t>
            </a:r>
            <a:endParaRPr lang="zh-TW" altLang="en-US" sz="1800" dirty="0">
              <a:latin typeface="新細明體" pitchFamily="18" charset="-120"/>
              <a:ea typeface="標楷體" pitchFamily="65" charset="-120"/>
            </a:endParaRPr>
          </a:p>
        </p:txBody>
      </p:sp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609600" y="536909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3810000" y="3494422"/>
            <a:ext cx="1716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51054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288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81600" y="2057400"/>
                <a:ext cx="14173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057400"/>
                <a:ext cx="141738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32931" y="2050213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31" y="2050213"/>
                <a:ext cx="987322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145741" y="1524924"/>
                <a:ext cx="16407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41" y="1524924"/>
                <a:ext cx="164070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905000" y="1481914"/>
                <a:ext cx="14044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481914"/>
                <a:ext cx="14044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209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676400" y="32766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466229" y="36464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379850" y="4502080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379850" y="54102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1212" name="Text Box 7"/>
          <p:cNvSpPr txBox="1">
            <a:spLocks noChangeArrowheads="1"/>
          </p:cNvSpPr>
          <p:nvPr/>
        </p:nvSpPr>
        <p:spPr bwMode="auto">
          <a:xfrm>
            <a:off x="1651747" y="5354992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121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1816"/>
          <a:stretch>
            <a:fillRect/>
          </a:stretch>
        </p:blipFill>
        <p:spPr bwMode="auto">
          <a:xfrm>
            <a:off x="3205132" y="914400"/>
            <a:ext cx="27384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480547" y="3646488"/>
                <a:ext cx="10668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47" y="3646488"/>
                <a:ext cx="1066800" cy="63478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480547" y="4733995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47" y="4733995"/>
                <a:ext cx="1066800" cy="61651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440206" y="5724880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=3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06" y="5724880"/>
                <a:ext cx="10668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676400" y="457200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測量得到定容比熱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zh-TW" altLang="en-US" dirty="0"/>
                  <a:t>是一個常數，與溫度無關。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57200"/>
                <a:ext cx="5029200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970" t="-6557" r="-364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52347" y="2877671"/>
                <a:ext cx="1981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</a:rPr>
                        <m:t>8.31 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mol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47" y="2877671"/>
                <a:ext cx="19812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1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022518" y="1062059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預測一：計算定壓過程的吸放熱，得出定壓比熱。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050227" y="1524000"/>
            <a:ext cx="3092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在定壓下，熱等於焓差。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992228" y="371739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根據定義</a:t>
            </a: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1010157" y="476954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</a:t>
            </a:r>
          </a:p>
        </p:txBody>
      </p:sp>
      <p:pic>
        <p:nvPicPr>
          <p:cNvPr id="52234" name="Picture 12" descr="F19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51482" b="8752"/>
          <a:stretch/>
        </p:blipFill>
        <p:spPr bwMode="auto">
          <a:xfrm>
            <a:off x="5257800" y="3418641"/>
            <a:ext cx="2526964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𝑃𝑉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𝑛𝑅𝑇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3792" y="4179332"/>
                <a:ext cx="129811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92" y="4179332"/>
                <a:ext cx="129811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20951" y="4748332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51" y="4748332"/>
                <a:ext cx="1371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50227" y="2924273"/>
                <a:ext cx="724171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𝑛𝑅𝑇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27" y="2924273"/>
                <a:ext cx="724171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1430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或：</a:t>
            </a:r>
          </a:p>
        </p:txBody>
      </p:sp>
    </p:spTree>
    <p:extLst>
      <p:ext uri="{BB962C8B-B14F-4D97-AF65-F5344CB8AC3E}">
        <p14:creationId xmlns:p14="http://schemas.microsoft.com/office/powerpoint/2010/main" val="35471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71550" y="2492375"/>
            <a:ext cx="590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正弦函數與餘弦函數的兩次微分都和負的自己成正比！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971550" y="314166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因此很容易就找到兩個解</a:t>
            </a:r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971550" y="37877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那麼任一線性組合</a:t>
            </a: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6143625" y="3786188"/>
            <a:ext cx="2735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也是解！</a:t>
            </a:r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3286125" y="1000125"/>
            <a:ext cx="207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簡諧運動的解 </a:t>
            </a:r>
          </a:p>
        </p:txBody>
      </p:sp>
      <p:sp>
        <p:nvSpPr>
          <p:cNvPr id="17422" name="文字方塊 22"/>
          <p:cNvSpPr txBox="1">
            <a:spLocks noChangeArrowheads="1"/>
          </p:cNvSpPr>
          <p:nvPr/>
        </p:nvSpPr>
        <p:spPr bwMode="auto">
          <a:xfrm>
            <a:off x="971550" y="4437112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我們得到無限多個解！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971549" y="5457972"/>
            <a:ext cx="756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微分方程式的解需要讓自己挪出足夠的空間，才能滿足起始條件。</a:t>
            </a:r>
          </a:p>
        </p:txBody>
      </p:sp>
      <p:pic>
        <p:nvPicPr>
          <p:cNvPr id="16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249366" y="382302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/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blipFill>
                <a:blip r:embed="rId3"/>
                <a:stretch>
                  <a:fillRect l="-3448" r="-862" b="-122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/>
              <p:nvPr/>
            </p:nvSpPr>
            <p:spPr>
              <a:xfrm>
                <a:off x="5414112" y="3097153"/>
                <a:ext cx="153369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12" y="3097153"/>
                <a:ext cx="153369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/>
              <p:nvPr/>
            </p:nvSpPr>
            <p:spPr>
              <a:xfrm>
                <a:off x="3635458" y="3135215"/>
                <a:ext cx="1490856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58" y="3135215"/>
                <a:ext cx="14908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/>
              <p:nvPr/>
            </p:nvSpPr>
            <p:spPr>
              <a:xfrm>
                <a:off x="3043313" y="3790882"/>
                <a:ext cx="2768450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13" y="3790882"/>
                <a:ext cx="27684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2128838" y="5857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3251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557838" y="1195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1638" y="2338388"/>
            <a:ext cx="10175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F1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3352800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2205038" y="18811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290763" y="3070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多原子分子組成的理想氣體</a:t>
            </a:r>
          </a:p>
        </p:txBody>
      </p:sp>
      <p:pic>
        <p:nvPicPr>
          <p:cNvPr id="5326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8" y="4267200"/>
            <a:ext cx="534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=3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0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58" grpId="0"/>
      <p:bldP spid="17" grpId="0" animBg="1"/>
      <p:bldP spid="18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600200" y="609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預測二：定溫過程的吸放熱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</a:rPr>
              <a:t>T </a:t>
            </a:r>
            <a:r>
              <a:rPr lang="zh-TW" altLang="en-US" sz="1800"/>
              <a:t>是常數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695700" y="1828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內能不變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1524000" y="571500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和固體液體非常不同，氣體溫度不變時亦可吸熱而不相變，</a:t>
            </a:r>
          </a:p>
        </p:txBody>
      </p:sp>
      <p:pic>
        <p:nvPicPr>
          <p:cNvPr id="55306" name="Picture 11" descr="D:\Downloads\Data\Halliday8E-Figure-solution\Figure\CH19\af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452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0" y="617220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rgbClr val="FF0000"/>
                </a:solidFill>
              </a:rPr>
              <a:t>所吸收熱量轉化為對外界做功。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常數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71065" y="3048000"/>
                <a:ext cx="5515535" cy="1615379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𝑛𝑅𝑇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𝑛𝑅𝑇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TW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𝑛𝑅𝑇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 smtClean="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65" y="3048000"/>
                <a:ext cx="5515535" cy="16153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71065" y="4814561"/>
                <a:ext cx="1883080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65" y="4814561"/>
                <a:ext cx="1883080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9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2" grpId="0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F19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5" t="12560" b="22765"/>
          <a:stretch>
            <a:fillRect/>
          </a:stretch>
        </p:blipFill>
        <p:spPr bwMode="auto">
          <a:xfrm>
            <a:off x="3751724" y="941634"/>
            <a:ext cx="36909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105506" y="3882477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絕熱膨脹時，溫度下降，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膨脹對外作功，故內能下降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084724" y="4331529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絕熱壓縮，溫度上升。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4" name="文字方塊 7"/>
              <p:cNvSpPr txBox="1">
                <a:spLocks noChangeArrowheads="1"/>
              </p:cNvSpPr>
              <p:nvPr/>
            </p:nvSpPr>
            <p:spPr bwMode="auto">
              <a:xfrm>
                <a:off x="1084724" y="3456234"/>
                <a:ext cx="67638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當體積增加時，壓力的下降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a:rPr lang="zh-TW" altLang="en-US" sz="1800" i="1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sz="1800" dirty="0"/>
                  <a:t>要比定溫過程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1800" dirty="0"/>
                  <a:t>要來得快！</a:t>
                </a:r>
              </a:p>
            </p:txBody>
          </p:sp>
        </mc:Choice>
        <mc:Fallback xmlns="">
          <p:sp>
            <p:nvSpPr>
              <p:cNvPr id="60424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724" y="3456234"/>
                <a:ext cx="676387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11" t="-6557" r="-3964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5" name="文字方塊 8"/>
          <p:cNvSpPr txBox="1">
            <a:spLocks noChangeArrowheads="1"/>
          </p:cNvSpPr>
          <p:nvPr/>
        </p:nvSpPr>
        <p:spPr bwMode="auto">
          <a:xfrm>
            <a:off x="3657600" y="424656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絕熱曲線</a:t>
            </a:r>
          </a:p>
        </p:txBody>
      </p:sp>
      <p:sp>
        <p:nvSpPr>
          <p:cNvPr id="60426" name="文字方塊 9"/>
          <p:cNvSpPr txBox="1">
            <a:spLocks noChangeArrowheads="1"/>
          </p:cNvSpPr>
          <p:nvPr/>
        </p:nvSpPr>
        <p:spPr bwMode="auto">
          <a:xfrm>
            <a:off x="1084724" y="941634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在絕熱過程中：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143000" y="2438400"/>
                <a:ext cx="80643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38400"/>
                <a:ext cx="80643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zh-TW" altLang="en-US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dirty="0"/>
                  <a:t>是一個常數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43000" y="1905000"/>
                <a:ext cx="95442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05000"/>
                <a:ext cx="95442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67653" y="4800600"/>
                <a:ext cx="2642347" cy="455894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53" y="4800600"/>
                <a:ext cx="2642347" cy="455894"/>
              </a:xfrm>
              <a:prstGeom prst="rect">
                <a:avLst/>
              </a:prstGeom>
              <a:blipFill rotWithShape="1">
                <a:blip r:embed="rId1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8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682651" y="475890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596765" y="321909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35266"/>
              </p:ext>
            </p:extLst>
          </p:nvPr>
        </p:nvGraphicFramePr>
        <p:xfrm>
          <a:off x="5168765" y="3066690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765" y="3066690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05898" y="3752490"/>
                <a:ext cx="2645019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3752490"/>
                <a:ext cx="2645019" cy="616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03349" y="3752489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49" y="3752489"/>
                <a:ext cx="2497158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5898" y="4878309"/>
                <a:ext cx="3261855" cy="6090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~35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878309"/>
                <a:ext cx="3261855" cy="609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01811" y="3758069"/>
                <a:ext cx="264732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0" smtClean="0">
                          <a:latin typeface="Cambria Math"/>
                        </a:rPr>
                        <m:t>2406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11" y="3758069"/>
                <a:ext cx="2647328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05898" y="4421109"/>
                <a:ext cx="3305855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zh-TW" altLang="en-US" dirty="0"/>
                  <a:t>是定壓：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421109"/>
                <a:ext cx="3305855" cy="381000"/>
              </a:xfrm>
              <a:prstGeom prst="rect">
                <a:avLst/>
              </a:prstGeom>
              <a:blipFill rotWithShape="1">
                <a:blip r:embed="rId10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8851" y="6021309"/>
                <a:ext cx="352910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bc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~−30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1" y="6021309"/>
                <a:ext cx="3529108" cy="6165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58851" y="5564109"/>
                <a:ext cx="3305855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zh-TW" altLang="en-US" dirty="0"/>
                  <a:t>是定容：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1" y="5564109"/>
                <a:ext cx="3305855" cy="381000"/>
              </a:xfrm>
              <a:prstGeom prst="rect">
                <a:avLst/>
              </a:prstGeom>
              <a:blipFill rotWithShape="1">
                <a:blip r:embed="rId1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960684" y="1815637"/>
                <a:ext cx="1785938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ab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bc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84" y="1815637"/>
                <a:ext cx="1785938" cy="389145"/>
              </a:xfrm>
              <a:prstGeom prst="rect">
                <a:avLst/>
              </a:prstGeom>
              <a:blipFill rotWithShape="1">
                <a:blip r:embed="rId13"/>
                <a:stretch>
                  <a:fillRect l="-3072" t="-6250" r="-1706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4"/>
          <p:cNvSpPr txBox="1">
            <a:spLocks noChangeArrowheads="1"/>
          </p:cNvSpPr>
          <p:nvPr/>
        </p:nvSpPr>
        <p:spPr bwMode="auto">
          <a:xfrm>
            <a:off x="661869" y="100042"/>
            <a:ext cx="4943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一莫耳理想氣體：雙原子分子組成</a:t>
            </a:r>
          </a:p>
        </p:txBody>
      </p:sp>
    </p:spTree>
    <p:extLst>
      <p:ext uri="{BB962C8B-B14F-4D97-AF65-F5344CB8AC3E}">
        <p14:creationId xmlns:p14="http://schemas.microsoft.com/office/powerpoint/2010/main" val="303849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1204398" y="487396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1118512" y="3230596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sp>
        <p:nvSpPr>
          <p:cNvPr id="54279" name="文字方塊 6"/>
          <p:cNvSpPr txBox="1">
            <a:spLocks noChangeArrowheads="1"/>
          </p:cNvSpPr>
          <p:nvPr/>
        </p:nvSpPr>
        <p:spPr bwMode="auto">
          <a:xfrm>
            <a:off x="1120809" y="507505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由溫度即可算出內能！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44569"/>
              </p:ext>
            </p:extLst>
          </p:nvPr>
        </p:nvGraphicFramePr>
        <p:xfrm>
          <a:off x="5690512" y="3078196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512" y="3078196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11718"/>
              </p:ext>
            </p:extLst>
          </p:nvPr>
        </p:nvGraphicFramePr>
        <p:xfrm>
          <a:off x="3709348" y="4970436"/>
          <a:ext cx="1981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9449" imgH="393529" progId="Equation.3">
                  <p:embed/>
                </p:oleObj>
              </mc:Choice>
              <mc:Fallback>
                <p:oleObj name="方程式" r:id="rId5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348" y="4970436"/>
                        <a:ext cx="1981200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227645" y="3763996"/>
                <a:ext cx="2645019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645" y="3763996"/>
                <a:ext cx="2645019" cy="616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33433" y="3763995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33" y="3763995"/>
                <a:ext cx="2497158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273608"/>
              </p:ext>
            </p:extLst>
          </p:nvPr>
        </p:nvGraphicFramePr>
        <p:xfrm>
          <a:off x="5867400" y="4959162"/>
          <a:ext cx="25161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0" imgW="1612800" imgH="393480" progId="Equation.3">
                  <p:embed/>
                </p:oleObj>
              </mc:Choice>
              <mc:Fallback>
                <p:oleObj name="方程式" r:id="rId10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959162"/>
                        <a:ext cx="2516188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87322" y="5756975"/>
                <a:ext cx="5308633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=5000+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5000+2000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×2=12000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2" y="5756975"/>
                <a:ext cx="5308633" cy="6165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977760" y="1109633"/>
                <a:ext cx="1281056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ab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60" y="1109633"/>
                <a:ext cx="1281056" cy="389145"/>
              </a:xfrm>
              <a:prstGeom prst="rect">
                <a:avLst/>
              </a:prstGeom>
              <a:blipFill rotWithShape="1">
                <a:blip r:embed="rId13"/>
                <a:stretch>
                  <a:fillRect l="-4286" t="-6250" r="-3810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36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56"/>
            <a:ext cx="9144000" cy="63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8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275938"/>
            <a:ext cx="9144000" cy="39293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191000"/>
            <a:ext cx="9144000" cy="23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91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5833" cy="63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124744"/>
            <a:ext cx="8220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192338"/>
            <a:ext cx="773906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7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437"/>
            <a:ext cx="9144000" cy="61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2" name="Text Box 18"/>
              <p:cNvSpPr txBox="1">
                <a:spLocks noChangeArrowheads="1"/>
              </p:cNvSpPr>
              <p:nvPr/>
            </p:nvSpPr>
            <p:spPr bwMode="auto">
              <a:xfrm>
                <a:off x="1055563" y="1655477"/>
                <a:ext cx="2867149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1800" dirty="0"/>
                  <a:t>由起始條件決定</a:t>
                </a:r>
              </a:p>
            </p:txBody>
          </p:sp>
        </mc:Choice>
        <mc:Fallback xmlns="">
          <p:sp>
            <p:nvSpPr>
              <p:cNvPr id="184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563" y="1655477"/>
                <a:ext cx="2867149" cy="366713"/>
              </a:xfrm>
              <a:prstGeom prst="rect">
                <a:avLst/>
              </a:prstGeom>
              <a:blipFill>
                <a:blip r:embed="rId2"/>
                <a:stretch>
                  <a:fillRect t="-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7" name="Text Box 23"/>
          <p:cNvSpPr txBox="1">
            <a:spLocks noChangeArrowheads="1"/>
          </p:cNvSpPr>
          <p:nvPr/>
        </p:nvSpPr>
        <p:spPr bwMode="auto">
          <a:xfrm>
            <a:off x="1042988" y="5117306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這個函數同時滿足運動方程式以及兩個起始條件，因此是唯一的解！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1041401" y="5693569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</a:rPr>
              <a:t>不用再找了！</a:t>
            </a:r>
          </a:p>
        </p:txBody>
      </p:sp>
      <p:pic>
        <p:nvPicPr>
          <p:cNvPr id="14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436096" y="667767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/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/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/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/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/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/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0920" grpId="0"/>
      <p:bldP spid="17" grpId="0" animBg="1"/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78" b="40774"/>
          <a:stretch/>
        </p:blipFill>
        <p:spPr>
          <a:xfrm>
            <a:off x="-14514" y="1752600"/>
            <a:ext cx="9398000" cy="31912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5" r="357"/>
          <a:stretch/>
        </p:blipFill>
        <p:spPr>
          <a:xfrm>
            <a:off x="1814" y="4446705"/>
            <a:ext cx="9111343" cy="5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3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5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1619250" y="1484784"/>
            <a:ext cx="4536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較容易明瞭其物理意義的表示式是：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619250" y="2708920"/>
            <a:ext cx="34544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這兩個數學式是一樣</a:t>
            </a:r>
            <a:r>
              <a:rPr lang="zh-TW" altLang="en-US" sz="1800">
                <a:latin typeface="Arial" charset="0"/>
              </a:rPr>
              <a:t>的，因為：</a:t>
            </a:r>
            <a:endParaRPr lang="zh-TW" altLang="en-US" sz="1800" dirty="0">
              <a:latin typeface="Arial" charset="0"/>
            </a:endParaRPr>
          </a:p>
        </p:txBody>
      </p:sp>
      <p:sp>
        <p:nvSpPr>
          <p:cNvPr id="8208" name="文字方塊 16"/>
          <p:cNvSpPr txBox="1">
            <a:spLocks noChangeArrowheads="1"/>
          </p:cNvSpPr>
          <p:nvPr/>
        </p:nvSpPr>
        <p:spPr bwMode="auto">
          <a:xfrm>
            <a:off x="1643945" y="4077430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兩組常數之間的關係：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4644008" y="836712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這個式子較適合運動方程式求解。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18EF762-F4AE-9E48-B773-15F472539436}"/>
                  </a:ext>
                </a:extLst>
              </p:cNvPr>
              <p:cNvSpPr/>
              <p:nvPr/>
            </p:nvSpPr>
            <p:spPr>
              <a:xfrm>
                <a:off x="1643945" y="708307"/>
                <a:ext cx="2986010" cy="6199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18EF762-F4AE-9E48-B773-15F472539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45" y="708307"/>
                <a:ext cx="2986010" cy="619978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25F91-6A75-7F41-A78D-E86674A03B3C}"/>
                  </a:ext>
                </a:extLst>
              </p:cNvPr>
              <p:cNvSpPr/>
              <p:nvPr/>
            </p:nvSpPr>
            <p:spPr>
              <a:xfrm>
                <a:off x="1664494" y="1973451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25F91-6A75-7F41-A78D-E86674A03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4" y="1973451"/>
                <a:ext cx="2446119" cy="40011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1BE905B-AF2E-6746-B21A-053323045FF5}"/>
                  </a:ext>
                </a:extLst>
              </p:cNvPr>
              <p:cNvSpPr/>
              <p:nvPr/>
            </p:nvSpPr>
            <p:spPr>
              <a:xfrm>
                <a:off x="1664494" y="3136419"/>
                <a:ext cx="638783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1BE905B-AF2E-6746-B21A-053323045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4" y="3136419"/>
                <a:ext cx="6387839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1D684D2-C425-7546-B2A2-8F7E31D1C6AE}"/>
                  </a:ext>
                </a:extLst>
              </p:cNvPr>
              <p:cNvSpPr/>
              <p:nvPr/>
            </p:nvSpPr>
            <p:spPr>
              <a:xfrm>
                <a:off x="1646137" y="4508128"/>
                <a:ext cx="3619965" cy="6199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1D684D2-C425-7546-B2A2-8F7E31D1C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37" y="4508128"/>
                <a:ext cx="3619965" cy="619978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42A0075-6638-6E41-902E-4DD67FB7E7CF}"/>
                  </a:ext>
                </a:extLst>
              </p:cNvPr>
              <p:cNvSpPr/>
              <p:nvPr/>
            </p:nvSpPr>
            <p:spPr>
              <a:xfrm>
                <a:off x="5940152" y="4496461"/>
                <a:ext cx="2304256" cy="10016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42A0075-6638-6E41-902E-4DD67FB7E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96461"/>
                <a:ext cx="230425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A65AB8-8943-4F4B-8044-1018C7D1198A}"/>
                  </a:ext>
                </a:extLst>
              </p:cNvPr>
              <p:cNvSpPr/>
              <p:nvPr/>
            </p:nvSpPr>
            <p:spPr>
              <a:xfrm>
                <a:off x="5940152" y="5685202"/>
                <a:ext cx="1841017" cy="67217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zh-TW" sz="20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A65AB8-8943-4F4B-8044-1018C7D11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685202"/>
                <a:ext cx="1841017" cy="672172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18" grpId="0"/>
      <p:bldP spid="820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7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8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6" name="文字方塊 7"/>
              <p:cNvSpPr txBox="1">
                <a:spLocks noChangeArrowheads="1"/>
              </p:cNvSpPr>
              <p:nvPr/>
            </p:nvSpPr>
            <p:spPr bwMode="auto">
              <a:xfrm>
                <a:off x="1758948" y="4502273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r>
                      <a:rPr lang="zh-TW" altLang="en-US" sz="18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兩個常數是由起始條件決定：</a:t>
                </a:r>
              </a:p>
            </p:txBody>
          </p:sp>
        </mc:Choice>
        <mc:Fallback xmlns="">
          <p:sp>
            <p:nvSpPr>
              <p:cNvPr id="111626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48" y="4502273"/>
                <a:ext cx="3786188" cy="369332"/>
              </a:xfrm>
              <a:prstGeom prst="rect">
                <a:avLst/>
              </a:prstGeom>
              <a:blipFill>
                <a:blip r:embed="rId2"/>
                <a:stretch>
                  <a:fillRect t="-6667" r="-7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627" name="文字方塊 7"/>
              <p:cNvSpPr txBox="1">
                <a:spLocks noChangeArrowheads="1"/>
              </p:cNvSpPr>
              <p:nvPr/>
            </p:nvSpPr>
            <p:spPr bwMode="auto">
              <a:xfrm>
                <a:off x="1749215" y="5797598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/>
                  <a:t>是由簡諧振盪子的性質決定：</a:t>
                </a:r>
              </a:p>
            </p:txBody>
          </p:sp>
        </mc:Choice>
        <mc:Fallback xmlns="">
          <p:sp>
            <p:nvSpPr>
              <p:cNvPr id="111627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9215" y="5797598"/>
                <a:ext cx="3786188" cy="369332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736723" y="6221609"/>
            <a:ext cx="475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同一個彈簧組，只有一個值。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736723" y="5005510"/>
            <a:ext cx="597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對個別的運動，所取的值不同。</a:t>
            </a:r>
          </a:p>
        </p:txBody>
      </p:sp>
      <p:pic>
        <p:nvPicPr>
          <p:cNvPr id="15" name="Picture 2" descr="F15_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 bwMode="auto">
          <a:xfrm>
            <a:off x="5580112" y="332656"/>
            <a:ext cx="2663479" cy="34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794667" y="33265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296D2-E746-054C-A564-41A16DE46B2C}"/>
                  </a:ext>
                </a:extLst>
              </p:cNvPr>
              <p:cNvSpPr/>
              <p:nvPr/>
            </p:nvSpPr>
            <p:spPr>
              <a:xfrm>
                <a:off x="1794667" y="2517723"/>
                <a:ext cx="244611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296D2-E746-054C-A564-41A16DE46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67" y="2517723"/>
                <a:ext cx="244611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5CAEB49-6B1B-5D44-AC1A-EFFF9153D50F}"/>
                  </a:ext>
                </a:extLst>
              </p:cNvPr>
              <p:cNvSpPr/>
              <p:nvPr/>
            </p:nvSpPr>
            <p:spPr>
              <a:xfrm>
                <a:off x="1773199" y="3075893"/>
                <a:ext cx="3424078" cy="67666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5CAEB49-6B1B-5D44-AC1A-EFFF9153D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199" y="3075893"/>
                <a:ext cx="3424078" cy="676660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9F4C5DC-7F2C-A443-90C9-B1DFD01A1D37}"/>
                  </a:ext>
                </a:extLst>
              </p:cNvPr>
              <p:cNvSpPr/>
              <p:nvPr/>
            </p:nvSpPr>
            <p:spPr>
              <a:xfrm>
                <a:off x="5859704" y="4273123"/>
                <a:ext cx="2137060" cy="91614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9F4C5DC-7F2C-A443-90C9-B1DFD01A1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704" y="4273123"/>
                <a:ext cx="2137060" cy="916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8ED6CB8-D87A-264B-BB9D-420AFFBD7F8B}"/>
                  </a:ext>
                </a:extLst>
              </p:cNvPr>
              <p:cNvSpPr txBox="1"/>
              <p:nvPr/>
            </p:nvSpPr>
            <p:spPr bwMode="auto">
              <a:xfrm>
                <a:off x="5859704" y="5721915"/>
                <a:ext cx="905311" cy="8183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8ED6CB8-D87A-264B-BB9D-420AFFBD7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704" y="5721915"/>
                <a:ext cx="905311" cy="818366"/>
              </a:xfrm>
              <a:prstGeom prst="rect">
                <a:avLst/>
              </a:prstGeom>
              <a:blipFill>
                <a:blip r:embed="rId9"/>
                <a:stretch>
                  <a:fillRect l="-1370" r="-1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27" grpId="0"/>
      <p:bldP spid="13" grpId="0"/>
      <p:bldP spid="14" grpId="0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1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43"/>
          <a:stretch>
            <a:fillRect/>
          </a:stretch>
        </p:blipFill>
        <p:spPr bwMode="auto">
          <a:xfrm>
            <a:off x="942418" y="673603"/>
            <a:ext cx="3498533" cy="15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字方塊 9"/>
          <p:cNvSpPr txBox="1">
            <a:spLocks noChangeArrowheads="1"/>
          </p:cNvSpPr>
          <p:nvPr/>
        </p:nvSpPr>
        <p:spPr bwMode="auto">
          <a:xfrm>
            <a:off x="3449721" y="224064"/>
            <a:ext cx="4464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三角函數是一個週期函數。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9" name="文字方塊 12"/>
              <p:cNvSpPr txBox="1">
                <a:spLocks noChangeArrowheads="1"/>
              </p:cNvSpPr>
              <p:nvPr/>
            </p:nvSpPr>
            <p:spPr bwMode="auto">
              <a:xfrm>
                <a:off x="2981379" y="3466450"/>
                <a:ext cx="3672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稱為角頻率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Angular Frequency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539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1379" y="3466450"/>
                <a:ext cx="3672136" cy="369332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文字方塊 12"/>
              <p:cNvSpPr txBox="1">
                <a:spLocks noChangeArrowheads="1"/>
              </p:cNvSpPr>
              <p:nvPr/>
            </p:nvSpPr>
            <p:spPr bwMode="auto">
              <a:xfrm>
                <a:off x="858113" y="5282868"/>
                <a:ext cx="66512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頻率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800" dirty="0">
                        <a:solidFill>
                          <a:srgbClr val="FF0000"/>
                        </a:solidFill>
                      </a:rPr>
                      <m:t>Frequency</m:t>
                    </m:r>
                    <m:r>
                      <m:rPr>
                        <m:nor/>
                      </m:rPr>
                      <a:rPr lang="en-US" altLang="zh-TW" sz="1800" b="0" i="0" dirty="0" smtClean="0">
                        <a:solidFill>
                          <a:srgbClr val="FF0000"/>
                        </a:solidFill>
                      </a:rPr>
                      <m:t>:  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 每秒進行了幾個周期。單位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sz="1800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= Hz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540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113" y="5282868"/>
                <a:ext cx="6651216" cy="369332"/>
              </a:xfrm>
              <a:prstGeom prst="rect">
                <a:avLst/>
              </a:prstGeom>
              <a:blipFill>
                <a:blip r:embed="rId4"/>
                <a:stretch>
                  <a:fillRect l="-76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7"/>
              <p:cNvSpPr txBox="1">
                <a:spLocks noChangeArrowheads="1"/>
              </p:cNvSpPr>
              <p:nvPr/>
            </p:nvSpPr>
            <p:spPr bwMode="auto">
              <a:xfrm>
                <a:off x="6292354" y="224064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zh-TW" sz="1800" i="1" dirty="0"/>
                  <a:t>ω</a:t>
                </a:r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決定了振盪的週期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3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2354" y="224064"/>
                <a:ext cx="3786188" cy="369332"/>
              </a:xfrm>
              <a:prstGeom prst="rect">
                <a:avLst/>
              </a:prstGeom>
              <a:blipFill>
                <a:blip r:embed="rId5"/>
                <a:stretch>
                  <a:fillRect l="-100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933783" y="2753768"/>
                <a:ext cx="54611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三角函數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</a:rPr>
                      <m:t>一個週期後，</m:t>
                    </m:r>
                    <m:r>
                      <a:rPr lang="zh-TW" altLang="en-US" sz="1800" i="1">
                        <a:latin typeface="Cambria Math"/>
                      </a:rPr>
                      <m:t>角度增加</m:t>
                    </m:r>
                    <m:r>
                      <a:rPr lang="en-US" altLang="zh-TW" sz="1800" b="0" i="1" smtClean="0">
                        <a:latin typeface="Cambria Math"/>
                      </a:rPr>
                      <m:t>2</m:t>
                    </m:r>
                    <m:r>
                      <a:rPr lang="zh-TW" altLang="en-US" sz="1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783" y="2753768"/>
                <a:ext cx="5461148" cy="369332"/>
              </a:xfrm>
              <a:prstGeom prst="rect">
                <a:avLst/>
              </a:prstGeom>
              <a:blipFill>
                <a:blip r:embed="rId6"/>
                <a:stretch>
                  <a:fillRect l="-928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848447" y="4141191"/>
                <a:ext cx="29857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簡諧運動的週期</a:t>
                </a:r>
                <a14:m>
                  <m:oMath xmlns:m="http://schemas.openxmlformats.org/officeDocument/2006/math"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zh-TW" altLang="en-US" sz="1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等於</m:t>
                    </m:r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447" y="4141191"/>
                <a:ext cx="2985724" cy="369332"/>
              </a:xfrm>
              <a:prstGeom prst="rect">
                <a:avLst/>
              </a:prstGeom>
              <a:blipFill>
                <a:blip r:embed="rId7"/>
                <a:stretch>
                  <a:fillRect l="-1695" t="-3333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70798DA-1ED4-1244-A4AA-1ABF0D47B671}"/>
                  </a:ext>
                </a:extLst>
              </p:cNvPr>
              <p:cNvSpPr/>
              <p:nvPr/>
            </p:nvSpPr>
            <p:spPr>
              <a:xfrm>
                <a:off x="958552" y="174246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70798DA-1ED4-1244-A4AA-1ABF0D47B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2" y="174246"/>
                <a:ext cx="24461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16AB2EB-190D-EA4A-8846-DED57C3BFA40}"/>
                  </a:ext>
                </a:extLst>
              </p:cNvPr>
              <p:cNvSpPr/>
              <p:nvPr/>
            </p:nvSpPr>
            <p:spPr>
              <a:xfrm>
                <a:off x="933783" y="2332369"/>
                <a:ext cx="1976246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16AB2EB-190D-EA4A-8846-DED57C3BF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3" y="2332369"/>
                <a:ext cx="197624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6DFA9F3-F7C4-724B-BAE7-D70FBCBADD9E}"/>
                  </a:ext>
                </a:extLst>
              </p:cNvPr>
              <p:cNvSpPr/>
              <p:nvPr/>
            </p:nvSpPr>
            <p:spPr>
              <a:xfrm>
                <a:off x="3212314" y="2298703"/>
                <a:ext cx="4155433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6DFA9F3-F7C4-724B-BAE7-D70FBCBAD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14" y="2298703"/>
                <a:ext cx="4155433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F434F0-4AA5-884A-B04B-8F098F100F24}"/>
                  </a:ext>
                </a:extLst>
              </p:cNvPr>
              <p:cNvSpPr/>
              <p:nvPr/>
            </p:nvSpPr>
            <p:spPr>
              <a:xfrm>
                <a:off x="4678005" y="2766370"/>
                <a:ext cx="1224053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l-GR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F434F0-4AA5-884A-B04B-8F098F100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05" y="2766370"/>
                <a:ext cx="122405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26859D6-13AF-6A4A-A110-0B6AB0E9F1E9}"/>
                  </a:ext>
                </a:extLst>
              </p:cNvPr>
              <p:cNvSpPr/>
              <p:nvPr/>
            </p:nvSpPr>
            <p:spPr>
              <a:xfrm>
                <a:off x="940296" y="3118361"/>
                <a:ext cx="1825821" cy="10016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26859D6-13AF-6A4A-A110-0B6AB0E9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96" y="3118361"/>
                <a:ext cx="1825821" cy="10016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05808D8-846B-B340-8B40-CFD8574CC2DE}"/>
                  </a:ext>
                </a:extLst>
              </p:cNvPr>
              <p:cNvSpPr/>
              <p:nvPr/>
            </p:nvSpPr>
            <p:spPr>
              <a:xfrm>
                <a:off x="3411614" y="5694621"/>
                <a:ext cx="1490728" cy="10016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05808D8-846B-B340-8B40-CFD8574CC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14" y="5694621"/>
                <a:ext cx="1490728" cy="10016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64C3D9-2CD7-F64A-8D81-7CFA62CF1BD3}"/>
                  </a:ext>
                </a:extLst>
              </p:cNvPr>
              <p:cNvSpPr/>
              <p:nvPr/>
            </p:nvSpPr>
            <p:spPr>
              <a:xfrm>
                <a:off x="958552" y="4496721"/>
                <a:ext cx="1453667" cy="7186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64C3D9-2CD7-F64A-8D81-7CFA62CF1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2" y="4496721"/>
                <a:ext cx="1453667" cy="718658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6EEA9F5-BC30-0342-A469-42676F467385}"/>
                  </a:ext>
                </a:extLst>
              </p:cNvPr>
              <p:cNvSpPr/>
              <p:nvPr/>
            </p:nvSpPr>
            <p:spPr>
              <a:xfrm>
                <a:off x="950207" y="5694621"/>
                <a:ext cx="1854034" cy="66851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6EEA9F5-BC30-0342-A469-42676F467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7" y="5694621"/>
                <a:ext cx="1854034" cy="668516"/>
              </a:xfrm>
              <a:prstGeom prst="rect">
                <a:avLst/>
              </a:prstGeom>
              <a:blipFill>
                <a:blip r:embed="rId1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  <p:bldP spid="3" grpId="0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hia-Hung Chang\Downloads\Data\Knight\Media\Chapter14\Images\14_06Figure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/>
          <a:stretch>
            <a:fillRect/>
          </a:stretch>
        </p:blipFill>
        <p:spPr bwMode="auto">
          <a:xfrm>
            <a:off x="539552" y="2276872"/>
            <a:ext cx="27876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字方塊 4"/>
          <p:cNvSpPr txBox="1">
            <a:spLocks noChangeArrowheads="1"/>
          </p:cNvSpPr>
          <p:nvPr/>
        </p:nvSpPr>
        <p:spPr bwMode="auto">
          <a:xfrm>
            <a:off x="3500437" y="6021288"/>
            <a:ext cx="564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假想圓是一個很好的工具，但不是真的有一個圓！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文字方塊 7"/>
              <p:cNvSpPr txBox="1">
                <a:spLocks noChangeArrowheads="1"/>
              </p:cNvSpPr>
              <p:nvPr/>
            </p:nvSpPr>
            <p:spPr bwMode="auto">
              <a:xfrm>
                <a:off x="1496625" y="836712"/>
                <a:ext cx="5832475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latin typeface="Arial" charset="0"/>
                  </a:rPr>
                  <a:t>正好是一個半徑為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zh-TW" altLang="en-US" sz="1800" b="0" i="1" smtClean="0">
                        <a:latin typeface="Cambria Math"/>
                      </a:rPr>
                      <m:t>的</m:t>
                    </m:r>
                  </m:oMath>
                </a14:m>
                <a:r>
                  <a:rPr lang="zh-TW" altLang="en-US" sz="1800" dirty="0">
                    <a:latin typeface="Arial" charset="0"/>
                  </a:rPr>
                  <a:t>等速圓周運動的水平分量。</a:t>
                </a:r>
              </a:p>
            </p:txBody>
          </p:sp>
        </mc:Choice>
        <mc:Fallback xmlns="">
          <p:sp>
            <p:nvSpPr>
              <p:cNvPr id="26630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25" y="836712"/>
                <a:ext cx="5832475" cy="375552"/>
              </a:xfrm>
              <a:prstGeom prst="rect">
                <a:avLst/>
              </a:prstGeom>
              <a:blipFill rotWithShape="1">
                <a:blip r:embed="rId6"/>
                <a:stretch>
                  <a:fillRect l="-941" t="-6452" b="-24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73" name="Picture 49" descr="\\psf\Dropbox\Documents\課程\Halliday10E\Image Gallery\CH15\halliday_10e_fig_15_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86" r="66040" b="31868"/>
          <a:stretch/>
        </p:blipFill>
        <p:spPr bwMode="auto">
          <a:xfrm>
            <a:off x="3523506" y="2276872"/>
            <a:ext cx="37516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96625" y="1700808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dirty="0">
                <a:latin typeface="Arial" charset="0"/>
              </a:rPr>
              <a:t>一個等速圓周運動位置的水平投影就等於一個簡諧運動。</a:t>
            </a:r>
            <a:endParaRPr lang="zh-TW" altLang="en-US" sz="1800" dirty="0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496625" y="1266110"/>
            <a:ext cx="7477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此等速圓周運動的速度與加速度的水平分量也好與簡諧運動相等。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E55C71-5ABE-AA4E-92B7-530350C11228}"/>
                  </a:ext>
                </a:extLst>
              </p:cNvPr>
              <p:cNvSpPr/>
              <p:nvPr/>
            </p:nvSpPr>
            <p:spPr>
              <a:xfrm>
                <a:off x="2806096" y="315942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E55C71-5ABE-AA4E-92B7-530350C11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96" y="315942"/>
                <a:ext cx="24461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94378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2501</Words>
  <Application>Microsoft Macintosh PowerPoint</Application>
  <PresentationFormat>On-screen Show (4:3)</PresentationFormat>
  <Paragraphs>342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新細明體</vt:lpstr>
      <vt:lpstr>Arial</vt:lpstr>
      <vt:lpstr>Cambria Math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361</cp:revision>
  <dcterms:created xsi:type="dcterms:W3CDTF">2007-01-01T05:14:38Z</dcterms:created>
  <dcterms:modified xsi:type="dcterms:W3CDTF">2023-12-10T05:01:28Z</dcterms:modified>
</cp:coreProperties>
</file>