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1735" r:id="rId2"/>
    <p:sldId id="338" r:id="rId3"/>
    <p:sldId id="1624" r:id="rId4"/>
    <p:sldId id="1622" r:id="rId5"/>
    <p:sldId id="392" r:id="rId6"/>
    <p:sldId id="972" r:id="rId7"/>
    <p:sldId id="1719" r:id="rId8"/>
    <p:sldId id="1579" r:id="rId9"/>
    <p:sldId id="1631" r:id="rId10"/>
    <p:sldId id="1734" r:id="rId11"/>
    <p:sldId id="1575" r:id="rId12"/>
    <p:sldId id="1655" r:id="rId13"/>
    <p:sldId id="1652" r:id="rId14"/>
    <p:sldId id="1729" r:id="rId15"/>
    <p:sldId id="1855" r:id="rId16"/>
    <p:sldId id="1702" r:id="rId17"/>
    <p:sldId id="1854" r:id="rId18"/>
    <p:sldId id="1707" r:id="rId19"/>
    <p:sldId id="1721" r:id="rId20"/>
    <p:sldId id="1771" r:id="rId21"/>
    <p:sldId id="1856" r:id="rId22"/>
    <p:sldId id="1772" r:id="rId23"/>
    <p:sldId id="1861" r:id="rId24"/>
    <p:sldId id="1933" r:id="rId25"/>
    <p:sldId id="1932" r:id="rId26"/>
    <p:sldId id="1737" r:id="rId27"/>
    <p:sldId id="1773" r:id="rId28"/>
    <p:sldId id="1853" r:id="rId29"/>
    <p:sldId id="1868" r:id="rId30"/>
    <p:sldId id="1775" r:id="rId31"/>
    <p:sldId id="1739" r:id="rId32"/>
    <p:sldId id="1934" r:id="rId33"/>
    <p:sldId id="361" r:id="rId34"/>
    <p:sldId id="1935" r:id="rId35"/>
    <p:sldId id="545" r:id="rId36"/>
    <p:sldId id="360" r:id="rId37"/>
    <p:sldId id="364" r:id="rId38"/>
    <p:sldId id="565" r:id="rId39"/>
    <p:sldId id="1923" r:id="rId40"/>
    <p:sldId id="1924" r:id="rId41"/>
    <p:sldId id="1925" r:id="rId42"/>
    <p:sldId id="1926" r:id="rId43"/>
    <p:sldId id="1913" r:id="rId44"/>
    <p:sldId id="1920" r:id="rId45"/>
    <p:sldId id="1921" r:id="rId46"/>
    <p:sldId id="1929" r:id="rId47"/>
    <p:sldId id="1818" r:id="rId48"/>
    <p:sldId id="1852" r:id="rId49"/>
    <p:sldId id="1914" r:id="rId50"/>
    <p:sldId id="1931" r:id="rId51"/>
    <p:sldId id="1915" r:id="rId52"/>
    <p:sldId id="1872" r:id="rId53"/>
    <p:sldId id="1877" r:id="rId54"/>
    <p:sldId id="1930" r:id="rId55"/>
    <p:sldId id="1916" r:id="rId5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4"/>
    <p:restoredTop sz="96197" autoAdjust="0"/>
  </p:normalViewPr>
  <p:slideViewPr>
    <p:cSldViewPr>
      <p:cViewPr varScale="1">
        <p:scale>
          <a:sx n="124" d="100"/>
          <a:sy n="124" d="100"/>
        </p:scale>
        <p:origin x="1200" y="168"/>
      </p:cViewPr>
      <p:guideLst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/>
              <a:pPr>
                <a:defRPr/>
              </a:pPr>
              <a:t>2024/6/2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/>
              <a:pPr>
                <a:defRPr/>
              </a:pPr>
              <a:t>2024/6/2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2024/6/2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2024/6/2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2024/6/2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2024/6/2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2024/6/2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2024/6/2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2024/6/2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2024/6/2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2024/6/2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2024/6/2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2024/6/2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2024/6/2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13" Type="http://schemas.openxmlformats.org/officeDocument/2006/relationships/image" Target="../media/image600.png"/><Relationship Id="rId18" Type="http://schemas.openxmlformats.org/officeDocument/2006/relationships/image" Target="../media/image650.png"/><Relationship Id="rId3" Type="http://schemas.openxmlformats.org/officeDocument/2006/relationships/image" Target="../media/image130.png"/><Relationship Id="rId7" Type="http://schemas.openxmlformats.org/officeDocument/2006/relationships/image" Target="../media/image541.png"/><Relationship Id="rId12" Type="http://schemas.openxmlformats.org/officeDocument/2006/relationships/image" Target="../media/image590.png"/><Relationship Id="rId17" Type="http://schemas.openxmlformats.org/officeDocument/2006/relationships/image" Target="../media/image640.png"/><Relationship Id="rId2" Type="http://schemas.openxmlformats.org/officeDocument/2006/relationships/image" Target="../media/image731.png"/><Relationship Id="rId16" Type="http://schemas.openxmlformats.org/officeDocument/2006/relationships/image" Target="../media/image630.png"/><Relationship Id="rId20" Type="http://schemas.openxmlformats.org/officeDocument/2006/relationships/image" Target="../media/image6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1.png"/><Relationship Id="rId5" Type="http://schemas.openxmlformats.org/officeDocument/2006/relationships/image" Target="../media/image750.png"/><Relationship Id="rId15" Type="http://schemas.openxmlformats.org/officeDocument/2006/relationships/image" Target="../media/image620.png"/><Relationship Id="rId10" Type="http://schemas.openxmlformats.org/officeDocument/2006/relationships/image" Target="../media/image570.png"/><Relationship Id="rId19" Type="http://schemas.openxmlformats.org/officeDocument/2006/relationships/image" Target="../media/image660.png"/><Relationship Id="rId4" Type="http://schemas.openxmlformats.org/officeDocument/2006/relationships/image" Target="../media/image740.png"/><Relationship Id="rId9" Type="http://schemas.openxmlformats.org/officeDocument/2006/relationships/image" Target="../media/image561.png"/><Relationship Id="rId14" Type="http://schemas.openxmlformats.org/officeDocument/2006/relationships/image" Target="../media/image6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1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2.png"/><Relationship Id="rId3" Type="http://schemas.openxmlformats.org/officeDocument/2006/relationships/image" Target="../media/image870.png"/><Relationship Id="rId7" Type="http://schemas.openxmlformats.org/officeDocument/2006/relationships/image" Target="../media/image1030.png"/><Relationship Id="rId12" Type="http://schemas.openxmlformats.org/officeDocument/2006/relationships/image" Target="../media/image1081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1.png"/><Relationship Id="rId11" Type="http://schemas.openxmlformats.org/officeDocument/2006/relationships/image" Target="../media/image1072.png"/><Relationship Id="rId5" Type="http://schemas.openxmlformats.org/officeDocument/2006/relationships/image" Target="../media/image1011.png"/><Relationship Id="rId10" Type="http://schemas.openxmlformats.org/officeDocument/2006/relationships/image" Target="../media/image1062.png"/><Relationship Id="rId4" Type="http://schemas.openxmlformats.org/officeDocument/2006/relationships/image" Target="../media/image1000.png"/><Relationship Id="rId9" Type="http://schemas.openxmlformats.org/officeDocument/2006/relationships/image" Target="../media/image10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.png"/><Relationship Id="rId7" Type="http://schemas.openxmlformats.org/officeDocument/2006/relationships/image" Target="../media/image138.png"/><Relationship Id="rId12" Type="http://schemas.openxmlformats.org/officeDocument/2006/relationships/image" Target="../media/image145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image" Target="../media/image144.png"/><Relationship Id="rId5" Type="http://schemas.openxmlformats.org/officeDocument/2006/relationships/image" Target="../media/image128.png"/><Relationship Id="rId10" Type="http://schemas.openxmlformats.org/officeDocument/2006/relationships/image" Target="../media/image143.png"/><Relationship Id="rId4" Type="http://schemas.openxmlformats.org/officeDocument/2006/relationships/image" Target="../media/image5.jpeg"/><Relationship Id="rId9" Type="http://schemas.openxmlformats.org/officeDocument/2006/relationships/image" Target="../media/image1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493.png"/><Relationship Id="rId2" Type="http://schemas.openxmlformats.org/officeDocument/2006/relationships/image" Target="../media/image14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1.png"/><Relationship Id="rId5" Type="http://schemas.openxmlformats.org/officeDocument/2006/relationships/image" Target="../media/image147.png"/><Relationship Id="rId4" Type="http://schemas.openxmlformats.org/officeDocument/2006/relationships/image" Target="../media/image1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1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163.png"/><Relationship Id="rId5" Type="http://schemas.openxmlformats.org/officeDocument/2006/relationships/image" Target="../media/image1610.png"/><Relationship Id="rId10" Type="http://schemas.openxmlformats.org/officeDocument/2006/relationships/image" Target="../media/image170.png"/><Relationship Id="rId4" Type="http://schemas.openxmlformats.org/officeDocument/2006/relationships/image" Target="../media/image14.png"/><Relationship Id="rId9" Type="http://schemas.openxmlformats.org/officeDocument/2006/relationships/image" Target="../media/image16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png"/><Relationship Id="rId3" Type="http://schemas.openxmlformats.org/officeDocument/2006/relationships/image" Target="../media/image400.png"/><Relationship Id="rId7" Type="http://schemas.openxmlformats.org/officeDocument/2006/relationships/image" Target="../media/image450.png"/><Relationship Id="rId12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48.png"/><Relationship Id="rId5" Type="http://schemas.openxmlformats.org/officeDocument/2006/relationships/image" Target="../media/image40.png"/><Relationship Id="rId10" Type="http://schemas.openxmlformats.org/officeDocument/2006/relationships/image" Target="../media/image47.png"/><Relationship Id="rId4" Type="http://schemas.openxmlformats.org/officeDocument/2006/relationships/image" Target="../media/image410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0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0.png"/><Relationship Id="rId3" Type="http://schemas.openxmlformats.org/officeDocument/2006/relationships/image" Target="../media/image60.png"/><Relationship Id="rId7" Type="http://schemas.openxmlformats.org/officeDocument/2006/relationships/image" Target="../media/image591.png"/><Relationship Id="rId12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00.png"/><Relationship Id="rId11" Type="http://schemas.openxmlformats.org/officeDocument/2006/relationships/image" Target="../media/image631.png"/><Relationship Id="rId5" Type="http://schemas.openxmlformats.org/officeDocument/2006/relationships/image" Target="../media/image560.png"/><Relationship Id="rId10" Type="http://schemas.openxmlformats.org/officeDocument/2006/relationships/image" Target="../media/image621.png"/><Relationship Id="rId4" Type="http://schemas.openxmlformats.org/officeDocument/2006/relationships/image" Target="../media/image61.png"/><Relationship Id="rId9" Type="http://schemas.openxmlformats.org/officeDocument/2006/relationships/image" Target="../media/image60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1.png"/><Relationship Id="rId7" Type="http://schemas.openxmlformats.org/officeDocument/2006/relationships/image" Target="../media/image82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79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png"/><Relationship Id="rId3" Type="http://schemas.openxmlformats.org/officeDocument/2006/relationships/image" Target="../media/image7410.png"/><Relationship Id="rId7" Type="http://schemas.openxmlformats.org/officeDocument/2006/relationships/image" Target="../media/image780.png"/><Relationship Id="rId12" Type="http://schemas.openxmlformats.org/officeDocument/2006/relationships/image" Target="../media/image800.png"/><Relationship Id="rId2" Type="http://schemas.openxmlformats.org/officeDocument/2006/relationships/image" Target="../media/image7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0.png"/><Relationship Id="rId11" Type="http://schemas.openxmlformats.org/officeDocument/2006/relationships/image" Target="../media/image790.png"/><Relationship Id="rId5" Type="http://schemas.openxmlformats.org/officeDocument/2006/relationships/image" Target="../media/image760.png"/><Relationship Id="rId15" Type="http://schemas.openxmlformats.org/officeDocument/2006/relationships/image" Target="../media/image931.png"/><Relationship Id="rId10" Type="http://schemas.openxmlformats.org/officeDocument/2006/relationships/image" Target="../media/image751.png"/><Relationship Id="rId4" Type="http://schemas.openxmlformats.org/officeDocument/2006/relationships/image" Target="../media/image7500.png"/><Relationship Id="rId9" Type="http://schemas.openxmlformats.org/officeDocument/2006/relationships/image" Target="../media/image7400.png"/><Relationship Id="rId14" Type="http://schemas.openxmlformats.org/officeDocument/2006/relationships/image" Target="../media/image8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3.pn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12" Type="http://schemas.openxmlformats.org/officeDocument/2006/relationships/image" Target="../media/image222.png"/><Relationship Id="rId2" Type="http://schemas.openxmlformats.org/officeDocument/2006/relationships/image" Target="../media/image213.png"/><Relationship Id="rId16" Type="http://schemas.openxmlformats.org/officeDocument/2006/relationships/image" Target="../media/image2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7.png"/><Relationship Id="rId11" Type="http://schemas.openxmlformats.org/officeDocument/2006/relationships/image" Target="../media/image221.png"/><Relationship Id="rId5" Type="http://schemas.openxmlformats.org/officeDocument/2006/relationships/image" Target="../media/image216.png"/><Relationship Id="rId15" Type="http://schemas.openxmlformats.org/officeDocument/2006/relationships/image" Target="../media/image225.png"/><Relationship Id="rId10" Type="http://schemas.openxmlformats.org/officeDocument/2006/relationships/image" Target="../media/image28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Relationship Id="rId14" Type="http://schemas.openxmlformats.org/officeDocument/2006/relationships/image" Target="../media/image2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12" Type="http://schemas.openxmlformats.org/officeDocument/2006/relationships/image" Target="../media/image245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png"/><Relationship Id="rId11" Type="http://schemas.openxmlformats.org/officeDocument/2006/relationships/image" Target="../media/image2430.png"/><Relationship Id="rId5" Type="http://schemas.openxmlformats.org/officeDocument/2006/relationships/image" Target="../media/image242.png"/><Relationship Id="rId10" Type="http://schemas.openxmlformats.org/officeDocument/2006/relationships/image" Target="../media/image2420.png"/><Relationship Id="rId4" Type="http://schemas.openxmlformats.org/officeDocument/2006/relationships/image" Target="../media/image241.png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9.png"/><Relationship Id="rId3" Type="http://schemas.openxmlformats.org/officeDocument/2006/relationships/image" Target="../media/image2450.png"/><Relationship Id="rId12" Type="http://schemas.openxmlformats.org/officeDocument/2006/relationships/image" Target="../media/image248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5" Type="http://schemas.openxmlformats.org/officeDocument/2006/relationships/image" Target="../media/image2461.png"/><Relationship Id="rId10" Type="http://schemas.openxmlformats.org/officeDocument/2006/relationships/image" Target="../media/image2460.png"/><Relationship Id="rId4" Type="http://schemas.openxmlformats.org/officeDocument/2006/relationships/image" Target="../media/image29.png"/><Relationship Id="rId14" Type="http://schemas.openxmlformats.org/officeDocument/2006/relationships/image" Target="../media/image2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0.png"/><Relationship Id="rId7" Type="http://schemas.openxmlformats.org/officeDocument/2006/relationships/image" Target="../media/image256.png"/><Relationship Id="rId2" Type="http://schemas.openxmlformats.org/officeDocument/2006/relationships/image" Target="../media/image25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25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9.png"/><Relationship Id="rId4" Type="http://schemas.openxmlformats.org/officeDocument/2006/relationships/image" Target="../media/image34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66.png"/><Relationship Id="rId18" Type="http://schemas.openxmlformats.org/officeDocument/2006/relationships/image" Target="../media/image269.png"/><Relationship Id="rId3" Type="http://schemas.openxmlformats.org/officeDocument/2006/relationships/image" Target="../media/image2550.png"/><Relationship Id="rId7" Type="http://schemas.openxmlformats.org/officeDocument/2006/relationships/image" Target="../media/image261.png"/><Relationship Id="rId12" Type="http://schemas.openxmlformats.org/officeDocument/2006/relationships/image" Target="../media/image265.png"/><Relationship Id="rId17" Type="http://schemas.openxmlformats.org/officeDocument/2006/relationships/image" Target="../media/image268.png"/><Relationship Id="rId2" Type="http://schemas.openxmlformats.org/officeDocument/2006/relationships/image" Target="../media/image2470.png"/><Relationship Id="rId16" Type="http://schemas.openxmlformats.org/officeDocument/2006/relationships/image" Target="../media/image2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64.png"/><Relationship Id="rId5" Type="http://schemas.openxmlformats.org/officeDocument/2006/relationships/image" Target="../media/image258.png"/><Relationship Id="rId15" Type="http://schemas.openxmlformats.org/officeDocument/2006/relationships/image" Target="../media/image34.jpeg"/><Relationship Id="rId10" Type="http://schemas.openxmlformats.org/officeDocument/2006/relationships/image" Target="../media/image263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Relationship Id="rId1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680.png"/><Relationship Id="rId7" Type="http://schemas.openxmlformats.org/officeDocument/2006/relationships/image" Target="../media/image27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0.png"/><Relationship Id="rId11" Type="http://schemas.openxmlformats.org/officeDocument/2006/relationships/image" Target="../media/image276.png"/><Relationship Id="rId5" Type="http://schemas.openxmlformats.org/officeDocument/2006/relationships/image" Target="../media/image271.png"/><Relationship Id="rId10" Type="http://schemas.openxmlformats.org/officeDocument/2006/relationships/image" Target="../media/image275.png"/><Relationship Id="rId4" Type="http://schemas.openxmlformats.org/officeDocument/2006/relationships/image" Target="../media/image270.png"/><Relationship Id="rId9" Type="http://schemas.openxmlformats.org/officeDocument/2006/relationships/image" Target="../media/image2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108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0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530.png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3540.png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3.jpeg"/><Relationship Id="rId7" Type="http://schemas.openxmlformats.org/officeDocument/2006/relationships/image" Target="NUL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11.jpeg"/><Relationship Id="rId9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NULL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hyperlink" Target="http://upload.wikimedia.org/wikipedia/commons/2/29/Stern-Gerlach_experiment.PNG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119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18.jpeg"/><Relationship Id="rId12" Type="http://schemas.openxmlformats.org/officeDocument/2006/relationships/image" Target="NUL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20.jpeg"/><Relationship Id="rId9" Type="http://schemas.openxmlformats.org/officeDocument/2006/relationships/image" Target="../media/image121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121.jpe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jpeg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19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79.png"/><Relationship Id="rId3" Type="http://schemas.openxmlformats.org/officeDocument/2006/relationships/image" Target="../media/image730.png"/><Relationship Id="rId7" Type="http://schemas.openxmlformats.org/officeDocument/2006/relationships/image" Target="../media/image75.png"/><Relationship Id="rId12" Type="http://schemas.openxmlformats.org/officeDocument/2006/relationships/image" Target="../media/image7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77.png"/><Relationship Id="rId5" Type="http://schemas.openxmlformats.org/officeDocument/2006/relationships/image" Target="../media/image85.png"/><Relationship Id="rId10" Type="http://schemas.openxmlformats.org/officeDocument/2006/relationships/image" Target="../media/image76.png"/><Relationship Id="rId4" Type="http://schemas.openxmlformats.org/officeDocument/2006/relationships/image" Target="../media/image741.png"/><Relationship Id="rId9" Type="http://schemas.openxmlformats.org/officeDocument/2006/relationships/image" Target="../media/image8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3.png"/><Relationship Id="rId7" Type="http://schemas.openxmlformats.org/officeDocument/2006/relationships/image" Target="../media/image62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6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1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0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4.png"/><Relationship Id="rId5" Type="http://schemas.openxmlformats.org/officeDocument/2006/relationships/image" Target="../media/image84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3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08.png"/><Relationship Id="rId2" Type="http://schemas.openxmlformats.org/officeDocument/2006/relationships/image" Target="../media/image2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7.png"/><Relationship Id="rId5" Type="http://schemas.openxmlformats.org/officeDocument/2006/relationships/image" Target="../media/image103.png"/><Relationship Id="rId10" Type="http://schemas.openxmlformats.org/officeDocument/2006/relationships/image" Target="../media/image671.png"/><Relationship Id="rId4" Type="http://schemas.openxmlformats.org/officeDocument/2006/relationships/image" Target="../media/image102.png"/><Relationship Id="rId9" Type="http://schemas.openxmlformats.org/officeDocument/2006/relationships/image" Target="../media/image6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8C4997-31EF-D4CC-A6F1-7BEB8CA38438}"/>
              </a:ext>
            </a:extLst>
          </p:cNvPr>
          <p:cNvSpPr txBox="1"/>
          <p:nvPr/>
        </p:nvSpPr>
        <p:spPr bwMode="auto">
          <a:xfrm>
            <a:off x="3660752" y="1125166"/>
            <a:ext cx="2016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電子的內在世界</a:t>
            </a:r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id="{36B12E95-67AE-BB63-BE01-37E554F20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879" y="221448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Line 16">
            <a:extLst>
              <a:ext uri="{FF2B5EF4-FFF2-40B4-BE49-F238E27FC236}">
                <a16:creationId xmlns:a16="http://schemas.microsoft.com/office/drawing/2014/main" id="{1024601C-4280-10F9-CBB9-B42194D31A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8779" y="1925564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AutoShape 20">
            <a:extLst>
              <a:ext uri="{FF2B5EF4-FFF2-40B4-BE49-F238E27FC236}">
                <a16:creationId xmlns:a16="http://schemas.microsoft.com/office/drawing/2014/main" id="{8994F08F-3546-D770-6CEB-847C7B880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792" y="2349426"/>
            <a:ext cx="936625" cy="215900"/>
          </a:xfrm>
          <a:prstGeom prst="curvedUpArrow">
            <a:avLst>
              <a:gd name="adj1" fmla="val 86765"/>
              <a:gd name="adj2" fmla="val 173529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AA2987-148B-212B-694B-9879DCF4F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996952"/>
            <a:ext cx="465822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0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837ADD-25CC-20FE-4B81-A69FB173CD29}"/>
                  </a:ext>
                </a:extLst>
              </p:cNvPr>
              <p:cNvSpPr txBox="1"/>
              <p:nvPr/>
            </p:nvSpPr>
            <p:spPr bwMode="auto">
              <a:xfrm>
                <a:off x="1210916" y="963080"/>
                <a:ext cx="516128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我們可以試試在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狀態下，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期望值：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837ADD-25CC-20FE-4B81-A69FB173C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916" y="963080"/>
                <a:ext cx="5161283" cy="369332"/>
              </a:xfrm>
              <a:prstGeom prst="rect">
                <a:avLst/>
              </a:prstGeom>
              <a:blipFill>
                <a:blip r:embed="rId2"/>
                <a:stretch>
                  <a:fillRect l="-983" t="-106452" b="-1612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2">
                <a:extLst>
                  <a:ext uri="{FF2B5EF4-FFF2-40B4-BE49-F238E27FC236}">
                    <a16:creationId xmlns:a16="http://schemas.microsoft.com/office/drawing/2014/main" id="{F7AD9C27-DC26-F808-6120-5881AB15ECA4}"/>
                  </a:ext>
                </a:extLst>
              </p:cNvPr>
              <p:cNvSpPr/>
              <p:nvPr/>
            </p:nvSpPr>
            <p:spPr>
              <a:xfrm>
                <a:off x="1259632" y="1422068"/>
                <a:ext cx="1486176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↑</m:t>
                          </m:r>
                        </m:e>
                        <m:e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↑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3" name="矩形 22">
                <a:extLst>
                  <a:ext uri="{FF2B5EF4-FFF2-40B4-BE49-F238E27FC236}">
                    <a16:creationId xmlns:a16="http://schemas.microsoft.com/office/drawing/2014/main" id="{F7AD9C27-DC26-F808-6120-5881AB15E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422068"/>
                <a:ext cx="14861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22">
                <a:extLst>
                  <a:ext uri="{FF2B5EF4-FFF2-40B4-BE49-F238E27FC236}">
                    <a16:creationId xmlns:a16="http://schemas.microsoft.com/office/drawing/2014/main" id="{8D4C7AFC-71D2-7BA9-6C67-7614D5A21988}"/>
                  </a:ext>
                </a:extLst>
              </p:cNvPr>
              <p:cNvSpPr/>
              <p:nvPr/>
            </p:nvSpPr>
            <p:spPr>
              <a:xfrm>
                <a:off x="1268898" y="3509625"/>
                <a:ext cx="5045484" cy="67884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↑</m:t>
                          </m:r>
                        </m:e>
                        <m:e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↑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4" name="矩形 22">
                <a:extLst>
                  <a:ext uri="{FF2B5EF4-FFF2-40B4-BE49-F238E27FC236}">
                    <a16:creationId xmlns:a16="http://schemas.microsoft.com/office/drawing/2014/main" id="{8D4C7AFC-71D2-7BA9-6C67-7614D5A21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98" y="3509625"/>
                <a:ext cx="5045484" cy="678840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666403D-9C89-4F83-7973-D58051FDB200}"/>
              </a:ext>
            </a:extLst>
          </p:cNvPr>
          <p:cNvSpPr txBox="1"/>
          <p:nvPr/>
        </p:nvSpPr>
        <p:spPr bwMode="auto">
          <a:xfrm>
            <a:off x="1259632" y="2132856"/>
            <a:ext cx="761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角動量算子運作於ket得到一ket，就是矩陣乘上行向量，得到一個行向量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B0E32-F748-B759-DC2C-95049D51D979}"/>
              </a:ext>
            </a:extLst>
          </p:cNvPr>
          <p:cNvSpPr txBox="1"/>
          <p:nvPr/>
        </p:nvSpPr>
        <p:spPr bwMode="auto">
          <a:xfrm>
            <a:off x="1259632" y="2537964"/>
            <a:ext cx="761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一個ket與bra的內積，就是行向量transpose轉置的列向量，乘上行向量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3A188-59F0-B342-5A6D-281D461F4DE1}"/>
              </a:ext>
            </a:extLst>
          </p:cNvPr>
          <p:cNvSpPr txBox="1"/>
          <p:nvPr/>
        </p:nvSpPr>
        <p:spPr bwMode="auto">
          <a:xfrm>
            <a:off x="1259632" y="2996952"/>
            <a:ext cx="4968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這是線性代數內積的標準寫法。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22">
                <a:extLst>
                  <a:ext uri="{FF2B5EF4-FFF2-40B4-BE49-F238E27FC236}">
                    <a16:creationId xmlns:a16="http://schemas.microsoft.com/office/drawing/2014/main" id="{3A26FABF-E0BB-A492-CC2A-91C11C6B22B6}"/>
                  </a:ext>
                </a:extLst>
              </p:cNvPr>
              <p:cNvSpPr/>
              <p:nvPr/>
            </p:nvSpPr>
            <p:spPr>
              <a:xfrm>
                <a:off x="1268898" y="4333369"/>
                <a:ext cx="3455048" cy="67884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矩形 22">
                <a:extLst>
                  <a:ext uri="{FF2B5EF4-FFF2-40B4-BE49-F238E27FC236}">
                    <a16:creationId xmlns:a16="http://schemas.microsoft.com/office/drawing/2014/main" id="{3A26FABF-E0BB-A492-CC2A-91C11C6B2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98" y="4333369"/>
                <a:ext cx="3455048" cy="678840"/>
              </a:xfrm>
              <a:prstGeom prst="rect">
                <a:avLst/>
              </a:prstGeom>
              <a:blipFill>
                <a:blip r:embed="rId5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2761AB-3898-8F6C-32DE-C08EDA242888}"/>
                  </a:ext>
                </a:extLst>
              </p:cNvPr>
              <p:cNvSpPr txBox="1"/>
              <p:nvPr/>
            </p:nvSpPr>
            <p:spPr bwMode="auto">
              <a:xfrm>
                <a:off x="1254040" y="5432726"/>
                <a:ext cx="314505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可見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測量不準度不是零。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2761AB-3898-8F6C-32DE-C08EDA242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4040" y="5432726"/>
                <a:ext cx="3145059" cy="369332"/>
              </a:xfrm>
              <a:prstGeom prst="rect">
                <a:avLst/>
              </a:prstGeom>
              <a:blipFill>
                <a:blip r:embed="rId6"/>
                <a:stretch>
                  <a:fillRect l="-160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1A8AEB-050F-DE2B-C5C0-54A7FDF4054C}"/>
                  </a:ext>
                </a:extLst>
              </p:cNvPr>
              <p:cNvSpPr txBox="1"/>
              <p:nvPr/>
            </p:nvSpPr>
            <p:spPr bwMode="auto">
              <a:xfrm>
                <a:off x="4163626" y="5289385"/>
                <a:ext cx="2208573" cy="65601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1A8AEB-050F-DE2B-C5C0-54A7FDF40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3626" y="5289385"/>
                <a:ext cx="2208573" cy="656013"/>
              </a:xfrm>
              <a:prstGeom prst="rect">
                <a:avLst/>
              </a:prstGeom>
              <a:blipFill>
                <a:blip r:embed="rId7"/>
                <a:stretch>
                  <a:fillRect b="-18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44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EDBA52E-D536-4463-95E1-21B9A5AFC798}"/>
                  </a:ext>
                </a:extLst>
              </p:cNvPr>
              <p:cNvSpPr/>
              <p:nvPr/>
            </p:nvSpPr>
            <p:spPr>
              <a:xfrm>
                <a:off x="944022" y="584971"/>
                <a:ext cx="1655646" cy="6109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6">
                <a:extLst>
                  <a:ext uri="{FF2B5EF4-FFF2-40B4-BE49-F238E27FC236}">
                    <a16:creationId xmlns:a16="http://schemas.microsoft.com/office/drawing/2014/main" id="{AEDBA52E-D536-4463-95E1-21B9A5AFC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22" y="584971"/>
                <a:ext cx="1655646" cy="610936"/>
              </a:xfrm>
              <a:prstGeom prst="rect">
                <a:avLst/>
              </a:prstGeom>
              <a:blipFill>
                <a:blip r:embed="rId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49F89F-07B6-10EB-D65A-7C789F4D15FD}"/>
                  </a:ext>
                </a:extLst>
              </p:cNvPr>
              <p:cNvSpPr txBox="1"/>
              <p:nvPr/>
            </p:nvSpPr>
            <p:spPr bwMode="auto">
              <a:xfrm>
                <a:off x="868162" y="136732"/>
                <a:ext cx="567617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的本徵態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推想這就是找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矩陣的本徵向量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49F89F-07B6-10EB-D65A-7C789F4D1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162" y="136732"/>
                <a:ext cx="5676172" cy="369332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B155477C-9463-E867-711D-71DDFF672A75}"/>
                  </a:ext>
                </a:extLst>
              </p:cNvPr>
              <p:cNvSpPr/>
              <p:nvPr/>
            </p:nvSpPr>
            <p:spPr>
              <a:xfrm>
                <a:off x="933992" y="1280072"/>
                <a:ext cx="2336922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B155477C-9463-E867-711D-71DDFF672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92" y="1280072"/>
                <a:ext cx="2336922" cy="616451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7E95E89-C4A8-5D27-D66A-0886B74647CE}"/>
                  </a:ext>
                </a:extLst>
              </p:cNvPr>
              <p:cNvSpPr/>
              <p:nvPr/>
            </p:nvSpPr>
            <p:spPr>
              <a:xfrm>
                <a:off x="3465025" y="795042"/>
                <a:ext cx="5475281" cy="118038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7E95E89-C4A8-5D27-D66A-0886B7464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025" y="795042"/>
                <a:ext cx="5475281" cy="1180388"/>
              </a:xfrm>
              <a:prstGeom prst="rect">
                <a:avLst/>
              </a:prstGeom>
              <a:blipFill>
                <a:blip r:embed="rId5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6">
                <a:extLst>
                  <a:ext uri="{FF2B5EF4-FFF2-40B4-BE49-F238E27FC236}">
                    <a16:creationId xmlns:a16="http://schemas.microsoft.com/office/drawing/2014/main" id="{331BFDF6-5220-6B8C-6216-548B73EF7275}"/>
                  </a:ext>
                </a:extLst>
              </p:cNvPr>
              <p:cNvSpPr/>
              <p:nvPr/>
            </p:nvSpPr>
            <p:spPr>
              <a:xfrm>
                <a:off x="959167" y="2353270"/>
                <a:ext cx="1641475" cy="11693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6">
                <a:extLst>
                  <a:ext uri="{FF2B5EF4-FFF2-40B4-BE49-F238E27FC236}">
                    <a16:creationId xmlns:a16="http://schemas.microsoft.com/office/drawing/2014/main" id="{331BFDF6-5220-6B8C-6216-548B73EF7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67" y="2353270"/>
                <a:ext cx="1641475" cy="1169359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id="{34FF701C-D993-E46F-BBE4-FD78326EF97F}"/>
                  </a:ext>
                </a:extLst>
              </p:cNvPr>
              <p:cNvSpPr/>
              <p:nvPr/>
            </p:nvSpPr>
            <p:spPr>
              <a:xfrm>
                <a:off x="2846385" y="2661108"/>
                <a:ext cx="1011111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=±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id="{34FF701C-D993-E46F-BBE4-FD78326EF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385" y="2661108"/>
                <a:ext cx="1011111" cy="616451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0CBD062F-EA5F-4684-6704-16C30A3A65EA}"/>
                  </a:ext>
                </a:extLst>
              </p:cNvPr>
              <p:cNvSpPr/>
              <p:nvPr/>
            </p:nvSpPr>
            <p:spPr>
              <a:xfrm>
                <a:off x="962206" y="3656156"/>
                <a:ext cx="799513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0CBD062F-EA5F-4684-6704-16C30A3A6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06" y="3656156"/>
                <a:ext cx="799513" cy="616451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6">
                <a:extLst>
                  <a:ext uri="{FF2B5EF4-FFF2-40B4-BE49-F238E27FC236}">
                    <a16:creationId xmlns:a16="http://schemas.microsoft.com/office/drawing/2014/main" id="{3EFC0FEC-E673-C697-5D53-4C45362C1ADC}"/>
                  </a:ext>
                </a:extLst>
              </p:cNvPr>
              <p:cNvSpPr/>
              <p:nvPr/>
            </p:nvSpPr>
            <p:spPr>
              <a:xfrm>
                <a:off x="4127106" y="3247763"/>
                <a:ext cx="2552174" cy="11693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6">
                <a:extLst>
                  <a:ext uri="{FF2B5EF4-FFF2-40B4-BE49-F238E27FC236}">
                    <a16:creationId xmlns:a16="http://schemas.microsoft.com/office/drawing/2014/main" id="{3EFC0FEC-E673-C697-5D53-4C45362C1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06" y="3247763"/>
                <a:ext cx="2552174" cy="1169359"/>
              </a:xfrm>
              <a:prstGeom prst="rect">
                <a:avLst/>
              </a:prstGeom>
              <a:blipFill>
                <a:blip r:embed="rId9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A977EC77-DA97-C93A-F648-B5F75EC6BA9F}"/>
              </a:ext>
            </a:extLst>
          </p:cNvPr>
          <p:cNvSpPr/>
          <p:nvPr/>
        </p:nvSpPr>
        <p:spPr>
          <a:xfrm>
            <a:off x="3199553" y="1455084"/>
            <a:ext cx="411510" cy="24543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370011-45FB-6C02-FC0F-467FADF98010}"/>
                  </a:ext>
                </a:extLst>
              </p:cNvPr>
              <p:cNvSpPr txBox="1"/>
              <p:nvPr/>
            </p:nvSpPr>
            <p:spPr bwMode="auto">
              <a:xfrm>
                <a:off x="3858563" y="2717078"/>
                <a:ext cx="4846884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本徵值，代表測量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方向自旋，結果可為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370011-45FB-6C02-FC0F-467FADF98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8563" y="2717078"/>
                <a:ext cx="4846884" cy="495136"/>
              </a:xfrm>
              <a:prstGeom prst="rect">
                <a:avLst/>
              </a:prstGeom>
              <a:blipFill>
                <a:blip r:embed="rId10"/>
                <a:stretch>
                  <a:fillRect l="-783" b="-5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DC5CCD-3D2F-F253-2F83-3D438F022681}"/>
                  </a:ext>
                </a:extLst>
              </p:cNvPr>
              <p:cNvSpPr txBox="1"/>
              <p:nvPr/>
            </p:nvSpPr>
            <p:spPr bwMode="auto">
              <a:xfrm>
                <a:off x="945353" y="4432674"/>
                <a:ext cx="1196674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0"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DC5CCD-3D2F-F253-2F83-3D438F022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353" y="4432674"/>
                <a:ext cx="1196674" cy="276999"/>
              </a:xfrm>
              <a:prstGeom prst="rect">
                <a:avLst/>
              </a:prstGeom>
              <a:blipFill>
                <a:blip r:embed="rId12"/>
                <a:stretch>
                  <a:fillRect l="-1053" r="-4211" b="-4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683CDD-F6B0-FBA7-CF06-1F5022C788BE}"/>
                  </a:ext>
                </a:extLst>
              </p:cNvPr>
              <p:cNvSpPr txBox="1"/>
              <p:nvPr/>
            </p:nvSpPr>
            <p:spPr bwMode="auto">
              <a:xfrm>
                <a:off x="2392575" y="4313726"/>
                <a:ext cx="1366400" cy="460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1683CDD-F6B0-FBA7-CF06-1F5022C78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2575" y="4313726"/>
                <a:ext cx="1366400" cy="460126"/>
              </a:xfrm>
              <a:prstGeom prst="rect">
                <a:avLst/>
              </a:prstGeom>
              <a:blipFill>
                <a:blip r:embed="rId13"/>
                <a:stretch>
                  <a:fillRect l="-27523" t="-81081" b="-1270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C3C21DF-8529-3E76-45F4-A6BF13694251}"/>
              </a:ext>
            </a:extLst>
          </p:cNvPr>
          <p:cNvSpPr txBox="1"/>
          <p:nvPr/>
        </p:nvSpPr>
        <p:spPr bwMode="auto">
          <a:xfrm>
            <a:off x="892573" y="4858017"/>
            <a:ext cx="2239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引入歸一化條件：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02F009-9628-1FD5-FE89-0964C7590AF2}"/>
                  </a:ext>
                </a:extLst>
              </p:cNvPr>
              <p:cNvSpPr txBox="1"/>
              <p:nvPr/>
            </p:nvSpPr>
            <p:spPr bwMode="auto">
              <a:xfrm>
                <a:off x="2832587" y="4869069"/>
                <a:ext cx="3978012" cy="41588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,↑</m:t>
                          </m:r>
                        </m: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02F009-9628-1FD5-FE89-0964C7590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2587" y="4869069"/>
                <a:ext cx="3978012" cy="415883"/>
              </a:xfrm>
              <a:prstGeom prst="rect">
                <a:avLst/>
              </a:prstGeom>
              <a:blipFill>
                <a:blip r:embed="rId14"/>
                <a:stretch>
                  <a:fillRect b="-14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33419AC-89CE-1EB8-F16F-09CEB35B9A5B}"/>
                  </a:ext>
                </a:extLst>
              </p:cNvPr>
              <p:cNvSpPr txBox="1"/>
              <p:nvPr/>
            </p:nvSpPr>
            <p:spPr bwMode="auto">
              <a:xfrm>
                <a:off x="7038052" y="4773852"/>
                <a:ext cx="918841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33419AC-89CE-1EB8-F16F-09CEB35B9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8052" y="4773852"/>
                <a:ext cx="918841" cy="572273"/>
              </a:xfrm>
              <a:prstGeom prst="rect">
                <a:avLst/>
              </a:prstGeom>
              <a:blipFill>
                <a:blip r:embed="rId15"/>
                <a:stretch>
                  <a:fillRect t="-4348" r="-5479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C0B0E0-417C-9762-2C20-DFAE9EAA36DF}"/>
                  </a:ext>
                </a:extLst>
              </p:cNvPr>
              <p:cNvSpPr txBox="1"/>
              <p:nvPr/>
            </p:nvSpPr>
            <p:spPr bwMode="auto">
              <a:xfrm>
                <a:off x="2392575" y="3685050"/>
                <a:ext cx="1431033" cy="50821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C0B0E0-417C-9762-2C20-DFAE9EAA3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2575" y="3685050"/>
                <a:ext cx="1431033" cy="508216"/>
              </a:xfrm>
              <a:prstGeom prst="rect">
                <a:avLst/>
              </a:prstGeom>
              <a:blipFill>
                <a:blip r:embed="rId16"/>
                <a:stretch>
                  <a:fillRect t="-68293" r="-12389" b="-1097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A1E951A-A4C8-75D3-8396-D0FFD3F2D211}"/>
                  </a:ext>
                </a:extLst>
              </p:cNvPr>
              <p:cNvSpPr txBox="1"/>
              <p:nvPr/>
            </p:nvSpPr>
            <p:spPr bwMode="auto">
              <a:xfrm>
                <a:off x="961852" y="5297710"/>
                <a:ext cx="1123577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A1E951A-A4C8-75D3-8396-D0FFD3F2D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852" y="5297710"/>
                <a:ext cx="1123577" cy="572273"/>
              </a:xfrm>
              <a:prstGeom prst="rect">
                <a:avLst/>
              </a:prstGeom>
              <a:blipFill>
                <a:blip r:embed="rId17"/>
                <a:stretch>
                  <a:fillRect l="-2222" t="-4348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22044DE-4F5E-AEBC-28D1-1D3007C33593}"/>
              </a:ext>
            </a:extLst>
          </p:cNvPr>
          <p:cNvSpPr txBox="1"/>
          <p:nvPr/>
        </p:nvSpPr>
        <p:spPr bwMode="auto">
          <a:xfrm>
            <a:off x="840571" y="1975430"/>
            <a:ext cx="4652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此式要有非零解，矩陣的行列式必須為零！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AC3714-ED42-575B-0E29-B60221C585B6}"/>
                  </a:ext>
                </a:extLst>
              </p:cNvPr>
              <p:cNvSpPr txBox="1"/>
              <p:nvPr/>
            </p:nvSpPr>
            <p:spPr bwMode="auto">
              <a:xfrm>
                <a:off x="3857496" y="4396618"/>
                <a:ext cx="34067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複數常數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𝑎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還沒有被決定！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AC3714-ED42-575B-0E29-B60221C58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7496" y="4396618"/>
                <a:ext cx="3406724" cy="369332"/>
              </a:xfrm>
              <a:prstGeom prst="rect">
                <a:avLst/>
              </a:prstGeom>
              <a:blipFill>
                <a:blip r:embed="rId18"/>
                <a:stretch>
                  <a:fillRect l="-148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D89BCB-F3C6-5694-0E71-5BF686A4252A}"/>
                  </a:ext>
                </a:extLst>
              </p:cNvPr>
              <p:cNvSpPr txBox="1"/>
              <p:nvPr/>
            </p:nvSpPr>
            <p:spPr bwMode="auto">
              <a:xfrm>
                <a:off x="2133942" y="5391511"/>
                <a:ext cx="627762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令人驚訝的是：實數常數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𝑎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還是可以取任意值！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D89BCB-F3C6-5694-0E71-5BF686A42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942" y="5391511"/>
                <a:ext cx="6277623" cy="369332"/>
              </a:xfrm>
              <a:prstGeom prst="rect">
                <a:avLst/>
              </a:prstGeom>
              <a:blipFill>
                <a:blip r:embed="rId19"/>
                <a:stretch>
                  <a:fillRect l="-80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C21BD8-3B69-A772-1CD5-2E22215C9630}"/>
                  </a:ext>
                </a:extLst>
              </p:cNvPr>
              <p:cNvSpPr txBox="1"/>
              <p:nvPr/>
            </p:nvSpPr>
            <p:spPr bwMode="auto">
              <a:xfrm>
                <a:off x="885268" y="5929880"/>
                <a:ext cx="8367252" cy="378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這是量子力學非常奇特的特徵！狀態可自由乘一個phase factor</a:t>
                </a:r>
                <a:r>
                  <a:rPr lang="en-US" altLang="zh-TW" b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，不影響物理。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C21BD8-3B69-A772-1CD5-2E22215C9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268" y="5929880"/>
                <a:ext cx="8367252" cy="378245"/>
              </a:xfrm>
              <a:prstGeom prst="rect">
                <a:avLst/>
              </a:prstGeom>
              <a:blipFill>
                <a:blip r:embed="rId20"/>
                <a:stretch>
                  <a:fillRect l="-60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783FB31-8C88-6F5B-B0A4-8F421F40617E}"/>
              </a:ext>
            </a:extLst>
          </p:cNvPr>
          <p:cNvSpPr txBox="1"/>
          <p:nvPr/>
        </p:nvSpPr>
        <p:spPr bwMode="auto">
          <a:xfrm>
            <a:off x="885269" y="6312181"/>
            <a:ext cx="6678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畢竟物理結果由絕對值決定，數學上的phase不影響結果。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F53182-DE4C-ECAA-9F0A-ADD9EDF6AF43}"/>
              </a:ext>
            </a:extLst>
          </p:cNvPr>
          <p:cNvSpPr txBox="1"/>
          <p:nvPr/>
        </p:nvSpPr>
        <p:spPr bwMode="auto">
          <a:xfrm>
            <a:off x="520522" y="3754492"/>
            <a:ext cx="51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當</a:t>
            </a:r>
          </a:p>
        </p:txBody>
      </p:sp>
    </p:spTree>
    <p:extLst>
      <p:ext uri="{BB962C8B-B14F-4D97-AF65-F5344CB8AC3E}">
        <p14:creationId xmlns:p14="http://schemas.microsoft.com/office/powerpoint/2010/main" val="5651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  <p:bldP spid="12" grpId="0"/>
      <p:bldP spid="29" grpId="0" animBg="1"/>
      <p:bldP spid="30" grpId="0" animBg="1"/>
      <p:bldP spid="32" grpId="0"/>
      <p:bldP spid="33" grpId="0" animBg="1"/>
      <p:bldP spid="35" grpId="0" animBg="1"/>
      <p:bldP spid="36" grpId="0" animBg="1"/>
      <p:bldP spid="37" grpId="0" animBg="1"/>
      <p:bldP spid="5" grpId="0"/>
      <p:bldP spid="13" grpId="0"/>
      <p:bldP spid="14" grpId="0"/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1">
                <a:extLst>
                  <a:ext uri="{FF2B5EF4-FFF2-40B4-BE49-F238E27FC236}">
                    <a16:creationId xmlns:a16="http://schemas.microsoft.com/office/drawing/2014/main" id="{1983144C-9A77-2A20-2F77-BA565F1515FF}"/>
                  </a:ext>
                </a:extLst>
              </p:cNvPr>
              <p:cNvSpPr/>
              <p:nvPr/>
            </p:nvSpPr>
            <p:spPr>
              <a:xfrm>
                <a:off x="4249942" y="1154693"/>
                <a:ext cx="2684514" cy="6646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6" name="矩形 1">
                <a:extLst>
                  <a:ext uri="{FF2B5EF4-FFF2-40B4-BE49-F238E27FC236}">
                    <a16:creationId xmlns:a16="http://schemas.microsoft.com/office/drawing/2014/main" id="{1983144C-9A77-2A20-2F77-BA565F151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942" y="1154693"/>
                <a:ext cx="2684514" cy="664606"/>
              </a:xfrm>
              <a:prstGeom prst="rect">
                <a:avLst/>
              </a:prstGeom>
              <a:blipFill>
                <a:blip r:embed="rId2"/>
                <a:stretch>
                  <a:fillRect l="-11268" t="-40741" r="-4695" b="-6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BB63E3-BA03-975B-A93F-24E56536B735}"/>
                  </a:ext>
                </a:extLst>
              </p:cNvPr>
              <p:cNvSpPr txBox="1"/>
              <p:nvPr/>
            </p:nvSpPr>
            <p:spPr bwMode="auto">
              <a:xfrm>
                <a:off x="2060695" y="1161756"/>
                <a:ext cx="1761575" cy="66460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BB63E3-BA03-975B-A93F-24E56536B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0695" y="1161756"/>
                <a:ext cx="1761575" cy="664606"/>
              </a:xfrm>
              <a:prstGeom prst="rect">
                <a:avLst/>
              </a:prstGeom>
              <a:blipFill>
                <a:blip r:embed="rId3"/>
                <a:stretch>
                  <a:fillRect l="-14388" t="-41509" b="-716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82C9A3-CA06-8F42-43B5-55148A0FF731}"/>
                  </a:ext>
                </a:extLst>
              </p:cNvPr>
              <p:cNvSpPr txBox="1"/>
              <p:nvPr/>
            </p:nvSpPr>
            <p:spPr bwMode="auto">
              <a:xfrm>
                <a:off x="2641001" y="521399"/>
                <a:ext cx="1704762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C82C9A3-CA06-8F42-43B5-55148A0FF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1001" y="521399"/>
                <a:ext cx="1704762" cy="572273"/>
              </a:xfrm>
              <a:prstGeom prst="rect">
                <a:avLst/>
              </a:prstGeom>
              <a:blipFill>
                <a:blip r:embed="rId4"/>
                <a:stretch>
                  <a:fillRect l="-1471" t="-6667" r="-2206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A419B8E-87DA-7DDB-9BF0-630924CB22AA}"/>
                  </a:ext>
                </a:extLst>
              </p:cNvPr>
              <p:cNvSpPr txBox="1"/>
              <p:nvPr/>
            </p:nvSpPr>
            <p:spPr bwMode="auto">
              <a:xfrm>
                <a:off x="1229982" y="637471"/>
                <a:ext cx="25922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若選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A419B8E-87DA-7DDB-9BF0-630924CB2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9982" y="637471"/>
                <a:ext cx="2592288" cy="369332"/>
              </a:xfrm>
              <a:prstGeom prst="rect">
                <a:avLst/>
              </a:prstGeom>
              <a:blipFill>
                <a:blip r:embed="rId5"/>
                <a:stretch>
                  <a:fillRect l="-1951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6">
                <a:extLst>
                  <a:ext uri="{FF2B5EF4-FFF2-40B4-BE49-F238E27FC236}">
                    <a16:creationId xmlns:a16="http://schemas.microsoft.com/office/drawing/2014/main" id="{94464C0D-C03F-942F-BD39-9833D837260E}"/>
                  </a:ext>
                </a:extLst>
              </p:cNvPr>
              <p:cNvSpPr/>
              <p:nvPr/>
            </p:nvSpPr>
            <p:spPr>
              <a:xfrm>
                <a:off x="1348256" y="2972021"/>
                <a:ext cx="1003095" cy="6109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6">
                <a:extLst>
                  <a:ext uri="{FF2B5EF4-FFF2-40B4-BE49-F238E27FC236}">
                    <a16:creationId xmlns:a16="http://schemas.microsoft.com/office/drawing/2014/main" id="{94464C0D-C03F-942F-BD39-9833D8372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256" y="2972021"/>
                <a:ext cx="1003095" cy="610936"/>
              </a:xfrm>
              <a:prstGeom prst="rect">
                <a:avLst/>
              </a:prstGeom>
              <a:blipFill>
                <a:blip r:embed="rId6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6">
                <a:extLst>
                  <a:ext uri="{FF2B5EF4-FFF2-40B4-BE49-F238E27FC236}">
                    <a16:creationId xmlns:a16="http://schemas.microsoft.com/office/drawing/2014/main" id="{2CDE4D26-1297-5DD0-341E-1FE378B94726}"/>
                  </a:ext>
                </a:extLst>
              </p:cNvPr>
              <p:cNvSpPr/>
              <p:nvPr/>
            </p:nvSpPr>
            <p:spPr>
              <a:xfrm>
                <a:off x="2809077" y="2681696"/>
                <a:ext cx="3919599" cy="118038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矩形 6">
                <a:extLst>
                  <a:ext uri="{FF2B5EF4-FFF2-40B4-BE49-F238E27FC236}">
                    <a16:creationId xmlns:a16="http://schemas.microsoft.com/office/drawing/2014/main" id="{2CDE4D26-1297-5DD0-341E-1FE378B94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077" y="2681696"/>
                <a:ext cx="3919599" cy="1180388"/>
              </a:xfrm>
              <a:prstGeom prst="rect">
                <a:avLst/>
              </a:prstGeom>
              <a:blipFill>
                <a:blip r:embed="rId7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52B73D-8934-92B2-7B1E-29E6F836AD4F}"/>
                  </a:ext>
                </a:extLst>
              </p:cNvPr>
              <p:cNvSpPr txBox="1"/>
              <p:nvPr/>
            </p:nvSpPr>
            <p:spPr bwMode="auto">
              <a:xfrm>
                <a:off x="1314569" y="5015633"/>
                <a:ext cx="5696862" cy="66460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,↓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E52B73D-8934-92B2-7B1E-29E6F836A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4569" y="5015633"/>
                <a:ext cx="5696862" cy="664606"/>
              </a:xfrm>
              <a:prstGeom prst="rect">
                <a:avLst/>
              </a:prstGeom>
              <a:blipFill>
                <a:blip r:embed="rId8"/>
                <a:stretch>
                  <a:fillRect l="-4454" t="-43396" r="-1336" b="-698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090A18-A3FE-40F3-F727-475D3CA4A3CF}"/>
                  </a:ext>
                </a:extLst>
              </p:cNvPr>
              <p:cNvSpPr txBox="1"/>
              <p:nvPr/>
            </p:nvSpPr>
            <p:spPr bwMode="auto">
              <a:xfrm>
                <a:off x="1251009" y="5751413"/>
                <a:ext cx="6405234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得到測量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，結果確定為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的狀態，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090A18-A3FE-40F3-F727-475D3CA4A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1009" y="5751413"/>
                <a:ext cx="6405234" cy="495136"/>
              </a:xfrm>
              <a:prstGeom prst="rect">
                <a:avLst/>
              </a:prstGeom>
              <a:blipFill>
                <a:blip r:embed="rId9"/>
                <a:stretch>
                  <a:fillRect l="-792" b="-243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5">
            <a:extLst>
              <a:ext uri="{FF2B5EF4-FFF2-40B4-BE49-F238E27FC236}">
                <a16:creationId xmlns:a16="http://schemas.microsoft.com/office/drawing/2014/main" id="{C849E70A-C82B-055E-727D-FFC601314FD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74552" y="302617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AutoShape 20">
            <a:extLst>
              <a:ext uri="{FF2B5EF4-FFF2-40B4-BE49-F238E27FC236}">
                <a16:creationId xmlns:a16="http://schemas.microsoft.com/office/drawing/2014/main" id="{2249B7DD-C881-9D4D-7E9D-34F06E9FC330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7412042" y="3151759"/>
            <a:ext cx="864239" cy="180866"/>
          </a:xfrm>
          <a:prstGeom prst="curvedUpArrow">
            <a:avLst>
              <a:gd name="adj1" fmla="val 86765"/>
              <a:gd name="adj2" fmla="val 173529"/>
              <a:gd name="adj3" fmla="val 33333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7B239D-0B02-9197-033B-196DAB32ED86}"/>
              </a:ext>
            </a:extLst>
          </p:cNvPr>
          <p:cNvCxnSpPr>
            <a:cxnSpLocks/>
          </p:cNvCxnSpPr>
          <p:nvPr/>
        </p:nvCxnSpPr>
        <p:spPr>
          <a:xfrm flipH="1">
            <a:off x="7241271" y="3242193"/>
            <a:ext cx="6213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3237822-6A2B-0874-92DF-A6B23BCE57DC}"/>
              </a:ext>
            </a:extLst>
          </p:cNvPr>
          <p:cNvSpPr txBox="1"/>
          <p:nvPr/>
        </p:nvSpPr>
        <p:spPr bwMode="auto">
          <a:xfrm>
            <a:off x="1249454" y="2173746"/>
            <a:ext cx="1907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若本徵值為負：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AC5440-13E5-EF3C-9F07-C22B5251946D}"/>
                  </a:ext>
                </a:extLst>
              </p:cNvPr>
              <p:cNvSpPr txBox="1"/>
              <p:nvPr/>
            </p:nvSpPr>
            <p:spPr bwMode="auto">
              <a:xfrm>
                <a:off x="1348256" y="4173670"/>
                <a:ext cx="1027012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0"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AC5440-13E5-EF3C-9F07-C22B52519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8256" y="4173670"/>
                <a:ext cx="1027012" cy="276999"/>
              </a:xfrm>
              <a:prstGeom prst="rect">
                <a:avLst/>
              </a:prstGeom>
              <a:blipFill>
                <a:blip r:embed="rId10"/>
                <a:stretch>
                  <a:fillRect l="-2439" r="-3659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36F937-C741-7ADF-F286-E5CBD8133E3C}"/>
                  </a:ext>
                </a:extLst>
              </p:cNvPr>
              <p:cNvSpPr txBox="1"/>
              <p:nvPr/>
            </p:nvSpPr>
            <p:spPr bwMode="auto">
              <a:xfrm>
                <a:off x="2840142" y="4081931"/>
                <a:ext cx="1539524" cy="460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,↓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𝑎</m:t>
                      </m:r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36F937-C741-7ADF-F286-E5CBD8133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0142" y="4081931"/>
                <a:ext cx="1539524" cy="460126"/>
              </a:xfrm>
              <a:prstGeom prst="rect">
                <a:avLst/>
              </a:prstGeom>
              <a:blipFill>
                <a:blip r:embed="rId11"/>
                <a:stretch>
                  <a:fillRect l="-23770" t="-81081" b="-1243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46512AC-BA43-8136-1615-F9A3287D5449}"/>
              </a:ext>
            </a:extLst>
          </p:cNvPr>
          <p:cNvSpPr txBox="1"/>
          <p:nvPr/>
        </p:nvSpPr>
        <p:spPr bwMode="auto">
          <a:xfrm>
            <a:off x="1287336" y="4598049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引入歸一化條件，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18152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 animBg="1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49F89F-07B6-10EB-D65A-7C789F4D15FD}"/>
                  </a:ext>
                </a:extLst>
              </p:cNvPr>
              <p:cNvSpPr txBox="1"/>
              <p:nvPr/>
            </p:nvSpPr>
            <p:spPr bwMode="auto">
              <a:xfrm>
                <a:off x="1068969" y="955646"/>
                <a:ext cx="7270219" cy="508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因為我們已經知道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的本徵值是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的本徵態</a:t>
                </a:r>
                <a:r>
                  <a:rPr lang="en-US" altLang="zh-TW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也可以直接求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49F89F-07B6-10EB-D65A-7C789F4D1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969" y="955646"/>
                <a:ext cx="7270219" cy="508216"/>
              </a:xfrm>
              <a:prstGeom prst="rect">
                <a:avLst/>
              </a:prstGeom>
              <a:blipFill>
                <a:blip r:embed="rId2"/>
                <a:stretch>
                  <a:fillRect l="-698" b="-97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1">
                <a:extLst>
                  <a:ext uri="{FF2B5EF4-FFF2-40B4-BE49-F238E27FC236}">
                    <a16:creationId xmlns:a16="http://schemas.microsoft.com/office/drawing/2014/main" id="{DA9F2650-9551-86E8-406A-8F93D5203953}"/>
                  </a:ext>
                </a:extLst>
              </p:cNvPr>
              <p:cNvSpPr/>
              <p:nvPr/>
            </p:nvSpPr>
            <p:spPr>
              <a:xfrm>
                <a:off x="5004048" y="3215730"/>
                <a:ext cx="2684514" cy="6646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1">
                <a:extLst>
                  <a:ext uri="{FF2B5EF4-FFF2-40B4-BE49-F238E27FC236}">
                    <a16:creationId xmlns:a16="http://schemas.microsoft.com/office/drawing/2014/main" id="{DA9F2650-9551-86E8-406A-8F93D52039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215730"/>
                <a:ext cx="2684514" cy="664606"/>
              </a:xfrm>
              <a:prstGeom prst="rect">
                <a:avLst/>
              </a:prstGeom>
              <a:blipFill>
                <a:blip r:embed="rId3"/>
                <a:stretch>
                  <a:fillRect l="-11321" t="-43396" r="-4717" b="-7169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B155477C-9463-E867-711D-71DDFF672A75}"/>
                  </a:ext>
                </a:extLst>
              </p:cNvPr>
              <p:cNvSpPr/>
              <p:nvPr/>
            </p:nvSpPr>
            <p:spPr>
              <a:xfrm>
                <a:off x="1321719" y="2205026"/>
                <a:ext cx="3297377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B155477C-9463-E867-711D-71DDFF672A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719" y="2205026"/>
                <a:ext cx="3297377" cy="616451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7E95E89-C4A8-5D27-D66A-0886B74647CE}"/>
                  </a:ext>
                </a:extLst>
              </p:cNvPr>
              <p:cNvSpPr/>
              <p:nvPr/>
            </p:nvSpPr>
            <p:spPr>
              <a:xfrm>
                <a:off x="5220139" y="1895491"/>
                <a:ext cx="2342180" cy="118038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7E95E89-C4A8-5D27-D66A-0886B7464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139" y="1895491"/>
                <a:ext cx="2342180" cy="1180388"/>
              </a:xfrm>
              <a:prstGeom prst="rect">
                <a:avLst/>
              </a:prstGeom>
              <a:blipFill>
                <a:blip r:embed="rId5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52A30-C7AA-C6C5-CCA8-C5E5CEEA6D4F}"/>
                  </a:ext>
                </a:extLst>
              </p:cNvPr>
              <p:cNvSpPr txBox="1"/>
              <p:nvPr/>
            </p:nvSpPr>
            <p:spPr bwMode="auto">
              <a:xfrm>
                <a:off x="2447881" y="3228716"/>
                <a:ext cx="2335993" cy="66460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52A30-C7AA-C6C5-CCA8-C5E5CEEA6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7881" y="3228716"/>
                <a:ext cx="2335993" cy="664606"/>
              </a:xfrm>
              <a:prstGeom prst="rect">
                <a:avLst/>
              </a:prstGeom>
              <a:blipFill>
                <a:blip r:embed="rId6"/>
                <a:stretch>
                  <a:fillRect t="-43396" r="-9189" b="-716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">
                <a:extLst>
                  <a:ext uri="{FF2B5EF4-FFF2-40B4-BE49-F238E27FC236}">
                    <a16:creationId xmlns:a16="http://schemas.microsoft.com/office/drawing/2014/main" id="{D2950E92-0141-658F-507D-DF8DA4D4201F}"/>
                  </a:ext>
                </a:extLst>
              </p:cNvPr>
              <p:cNvSpPr/>
              <p:nvPr/>
            </p:nvSpPr>
            <p:spPr>
              <a:xfrm>
                <a:off x="5364088" y="5517232"/>
                <a:ext cx="2683360" cy="6646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,↓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矩形 1">
                <a:extLst>
                  <a:ext uri="{FF2B5EF4-FFF2-40B4-BE49-F238E27FC236}">
                    <a16:creationId xmlns:a16="http://schemas.microsoft.com/office/drawing/2014/main" id="{D2950E92-0141-658F-507D-DF8DA4D420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517232"/>
                <a:ext cx="2683360" cy="664606"/>
              </a:xfrm>
              <a:prstGeom prst="rect">
                <a:avLst/>
              </a:prstGeom>
              <a:blipFill>
                <a:blip r:embed="rId7"/>
                <a:stretch>
                  <a:fillRect l="-11321" t="-43396" r="-4717" b="-7169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78D64E-B038-C40F-742F-E40BB80D9FB3}"/>
                  </a:ext>
                </a:extLst>
              </p:cNvPr>
              <p:cNvSpPr txBox="1"/>
              <p:nvPr/>
            </p:nvSpPr>
            <p:spPr bwMode="auto">
              <a:xfrm>
                <a:off x="2515055" y="5517232"/>
                <a:ext cx="2463272" cy="66460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78D64E-B038-C40F-742F-E40BB80D9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055" y="5517232"/>
                <a:ext cx="2463272" cy="664606"/>
              </a:xfrm>
              <a:prstGeom prst="rect">
                <a:avLst/>
              </a:prstGeom>
              <a:blipFill>
                <a:blip r:embed="rId8"/>
                <a:stretch>
                  <a:fillRect t="-43396" r="-8718" b="-716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A977EC77-DA97-C93A-F648-B5F75EC6BA9F}"/>
              </a:ext>
            </a:extLst>
          </p:cNvPr>
          <p:cNvSpPr/>
          <p:nvPr/>
        </p:nvSpPr>
        <p:spPr>
          <a:xfrm>
            <a:off x="4804293" y="2419218"/>
            <a:ext cx="216024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AF9103-5E29-FCA3-81C9-964190259049}"/>
                  </a:ext>
                </a:extLst>
              </p:cNvPr>
              <p:cNvSpPr txBox="1"/>
              <p:nvPr/>
            </p:nvSpPr>
            <p:spPr bwMode="auto">
              <a:xfrm>
                <a:off x="1042209" y="1517463"/>
                <a:ext cx="7270219" cy="508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本徵值是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的本徵態：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AF9103-5E29-FCA3-81C9-964190259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209" y="1517463"/>
                <a:ext cx="7270219" cy="508216"/>
              </a:xfrm>
              <a:prstGeom prst="rect">
                <a:avLst/>
              </a:prstGeom>
              <a:blipFill>
                <a:blip r:embed="rId9"/>
                <a:stretch>
                  <a:fillRect l="-698" b="-243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99F648-9338-3A55-37C6-F673F7B4408C}"/>
                  </a:ext>
                </a:extLst>
              </p:cNvPr>
              <p:cNvSpPr txBox="1"/>
              <p:nvPr/>
            </p:nvSpPr>
            <p:spPr bwMode="auto">
              <a:xfrm>
                <a:off x="1074365" y="4012732"/>
                <a:ext cx="7270219" cy="508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本徵值是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的本徵態：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99F648-9338-3A55-37C6-F673F7B44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4365" y="4012732"/>
                <a:ext cx="7270219" cy="508216"/>
              </a:xfrm>
              <a:prstGeom prst="rect">
                <a:avLst/>
              </a:prstGeom>
              <a:blipFill>
                <a:blip r:embed="rId10"/>
                <a:stretch>
                  <a:fillRect l="-6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6">
                <a:extLst>
                  <a:ext uri="{FF2B5EF4-FFF2-40B4-BE49-F238E27FC236}">
                    <a16:creationId xmlns:a16="http://schemas.microsoft.com/office/drawing/2014/main" id="{35DEEB27-7282-7944-6920-680EBF5C2F98}"/>
                  </a:ext>
                </a:extLst>
              </p:cNvPr>
              <p:cNvSpPr/>
              <p:nvPr/>
            </p:nvSpPr>
            <p:spPr>
              <a:xfrm>
                <a:off x="1321719" y="4587457"/>
                <a:ext cx="3508974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矩形 6">
                <a:extLst>
                  <a:ext uri="{FF2B5EF4-FFF2-40B4-BE49-F238E27FC236}">
                    <a16:creationId xmlns:a16="http://schemas.microsoft.com/office/drawing/2014/main" id="{35DEEB27-7282-7944-6920-680EBF5C2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719" y="4587457"/>
                <a:ext cx="3508974" cy="616451"/>
              </a:xfrm>
              <a:prstGeom prst="rect">
                <a:avLst/>
              </a:prstGeom>
              <a:blipFill>
                <a:blip r:embed="rId11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6">
                <a:extLst>
                  <a:ext uri="{FF2B5EF4-FFF2-40B4-BE49-F238E27FC236}">
                    <a16:creationId xmlns:a16="http://schemas.microsoft.com/office/drawing/2014/main" id="{4C2FF631-D581-0834-81F3-19FCF7CA96BD}"/>
                  </a:ext>
                </a:extLst>
              </p:cNvPr>
              <p:cNvSpPr/>
              <p:nvPr/>
            </p:nvSpPr>
            <p:spPr>
              <a:xfrm>
                <a:off x="5220139" y="4277922"/>
                <a:ext cx="2342180" cy="118038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4" name="矩形 6">
                <a:extLst>
                  <a:ext uri="{FF2B5EF4-FFF2-40B4-BE49-F238E27FC236}">
                    <a16:creationId xmlns:a16="http://schemas.microsoft.com/office/drawing/2014/main" id="{4C2FF631-D581-0834-81F3-19FCF7CA96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139" y="4277922"/>
                <a:ext cx="2342180" cy="1180388"/>
              </a:xfrm>
              <a:prstGeom prst="rect">
                <a:avLst/>
              </a:prstGeom>
              <a:blipFill>
                <a:blip r:embed="rId12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>
            <a:extLst>
              <a:ext uri="{FF2B5EF4-FFF2-40B4-BE49-F238E27FC236}">
                <a16:creationId xmlns:a16="http://schemas.microsoft.com/office/drawing/2014/main" id="{D387AFF4-2D0F-8341-34A2-67035A8E0A77}"/>
              </a:ext>
            </a:extLst>
          </p:cNvPr>
          <p:cNvSpPr/>
          <p:nvPr/>
        </p:nvSpPr>
        <p:spPr>
          <a:xfrm>
            <a:off x="4804293" y="4801649"/>
            <a:ext cx="216024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BD6C0C-CE62-FA65-5D4B-0118231CE566}"/>
              </a:ext>
            </a:extLst>
          </p:cNvPr>
          <p:cNvSpPr txBox="1"/>
          <p:nvPr/>
        </p:nvSpPr>
        <p:spPr bwMode="auto">
          <a:xfrm>
            <a:off x="1115616" y="332656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補充：</a:t>
            </a:r>
          </a:p>
        </p:txBody>
      </p:sp>
    </p:spTree>
    <p:extLst>
      <p:ext uri="{BB962C8B-B14F-4D97-AF65-F5344CB8AC3E}">
        <p14:creationId xmlns:p14="http://schemas.microsoft.com/office/powerpoint/2010/main" val="2474453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F80526-8919-872C-976F-640D733005D7}"/>
                  </a:ext>
                </a:extLst>
              </p:cNvPr>
              <p:cNvSpPr txBox="1"/>
              <p:nvPr/>
            </p:nvSpPr>
            <p:spPr bwMode="auto">
              <a:xfrm>
                <a:off x="948711" y="911984"/>
                <a:ext cx="6697269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這是測量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時，結果確定為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的狀態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F80526-8919-872C-976F-640D73300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8711" y="911984"/>
                <a:ext cx="6697269" cy="495136"/>
              </a:xfrm>
              <a:prstGeom prst="rect">
                <a:avLst/>
              </a:prstGeom>
              <a:blipFill>
                <a:blip r:embed="rId2"/>
                <a:stretch>
                  <a:fillRect l="-758" b="-5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3D model of 2 S-G analyzers in sequence, showing the path of neutrons. The first one measures the z-axis spin, and the second one the x-axis spin.">
            <a:extLst>
              <a:ext uri="{FF2B5EF4-FFF2-40B4-BE49-F238E27FC236}">
                <a16:creationId xmlns:a16="http://schemas.microsoft.com/office/drawing/2014/main" id="{06286DC5-778E-FACB-E464-3638E2167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5346" r="23226" b="27658"/>
          <a:stretch/>
        </p:blipFill>
        <p:spPr bwMode="auto">
          <a:xfrm>
            <a:off x="4283968" y="2708920"/>
            <a:ext cx="4471970" cy="257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F59016B-9919-1E8A-580C-A251377276B6}"/>
              </a:ext>
            </a:extLst>
          </p:cNvPr>
          <p:cNvSpPr/>
          <p:nvPr/>
        </p:nvSpPr>
        <p:spPr>
          <a:xfrm>
            <a:off x="8028384" y="3319513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7" name="Picture 10" descr="D:\Dropbox\Documents\課程\YoungTextBook\Images\Chapter41\A_Images\A_Figures_and_Photos\41_17_Figure.jpg">
            <a:extLst>
              <a:ext uri="{FF2B5EF4-FFF2-40B4-BE49-F238E27FC236}">
                <a16:creationId xmlns:a16="http://schemas.microsoft.com/office/drawing/2014/main" id="{B574411E-D904-EB0C-2F4A-228B3364E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4"/>
          <a:stretch>
            <a:fillRect/>
          </a:stretch>
        </p:blipFill>
        <p:spPr bwMode="auto">
          <a:xfrm>
            <a:off x="1019282" y="2733364"/>
            <a:ext cx="3096590" cy="147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3A4A6D90-A3E2-8A60-ED91-487D0F1B5678}"/>
              </a:ext>
            </a:extLst>
          </p:cNvPr>
          <p:cNvSpPr/>
          <p:nvPr/>
        </p:nvSpPr>
        <p:spPr>
          <a:xfrm rot="2264317">
            <a:off x="2810163" y="2773035"/>
            <a:ext cx="955536" cy="44457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357372-24AD-5432-6BD8-3EF2A10D9B3B}"/>
                  </a:ext>
                </a:extLst>
              </p:cNvPr>
              <p:cNvSpPr txBox="1"/>
              <p:nvPr/>
            </p:nvSpPr>
            <p:spPr bwMode="auto">
              <a:xfrm>
                <a:off x="936068" y="1822508"/>
                <a:ext cx="56161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Stern-Gerlach機器中的磁鐵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如果轉而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指向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357372-24AD-5432-6BD8-3EF2A10D9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068" y="1822508"/>
                <a:ext cx="5616115" cy="369332"/>
              </a:xfrm>
              <a:prstGeom prst="rect">
                <a:avLst/>
              </a:prstGeom>
              <a:blipFill>
                <a:blip r:embed="rId5"/>
                <a:stretch>
                  <a:fillRect l="-90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249CC8-5A57-1ED3-F597-B34FC3FBB529}"/>
                  </a:ext>
                </a:extLst>
              </p:cNvPr>
              <p:cNvSpPr txBox="1"/>
              <p:nvPr/>
            </p:nvSpPr>
            <p:spPr bwMode="auto">
              <a:xfrm>
                <a:off x="948711" y="2218261"/>
                <a:ext cx="38268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utput的電子的狀態就是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,↓</m:t>
                            </m:r>
                          </m:e>
                        </m:d>
                      </m:e>
                    </m:d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249CC8-5A57-1ED3-F597-B34FC3FBB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8711" y="2218261"/>
                <a:ext cx="3826864" cy="369332"/>
              </a:xfrm>
              <a:prstGeom prst="rect">
                <a:avLst/>
              </a:prstGeom>
              <a:blipFill>
                <a:blip r:embed="rId6"/>
                <a:stretch>
                  <a:fillRect l="-1325" t="-110000" r="-2649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907C0E97-827E-1756-0179-1F2232D9DFEE}"/>
              </a:ext>
            </a:extLst>
          </p:cNvPr>
          <p:cNvSpPr/>
          <p:nvPr/>
        </p:nvSpPr>
        <p:spPr>
          <a:xfrm>
            <a:off x="7772706" y="2970818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00FC98-9A77-3C36-59CB-BF72123223DE}"/>
                  </a:ext>
                </a:extLst>
              </p:cNvPr>
              <p:cNvSpPr txBox="1"/>
              <p:nvPr/>
            </p:nvSpPr>
            <p:spPr bwMode="auto">
              <a:xfrm>
                <a:off x="948711" y="1380291"/>
                <a:ext cx="65638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也就是電子在測量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後會崩潰進入的兩個狀態之一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00FC98-9A77-3C36-59CB-BF7212322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8711" y="1380291"/>
                <a:ext cx="6563874" cy="369332"/>
              </a:xfrm>
              <a:prstGeom prst="rect">
                <a:avLst/>
              </a:prstGeom>
              <a:blipFill>
                <a:blip r:embed="rId7"/>
                <a:stretch>
                  <a:fillRect l="-77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">
                <a:extLst>
                  <a:ext uri="{FF2B5EF4-FFF2-40B4-BE49-F238E27FC236}">
                    <a16:creationId xmlns:a16="http://schemas.microsoft.com/office/drawing/2014/main" id="{7C81BC4A-9FBB-C36D-202F-8283CC27D2DF}"/>
                  </a:ext>
                </a:extLst>
              </p:cNvPr>
              <p:cNvSpPr/>
              <p:nvPr/>
            </p:nvSpPr>
            <p:spPr>
              <a:xfrm>
                <a:off x="1019282" y="234168"/>
                <a:ext cx="5593099" cy="6646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1">
                <a:extLst>
                  <a:ext uri="{FF2B5EF4-FFF2-40B4-BE49-F238E27FC236}">
                    <a16:creationId xmlns:a16="http://schemas.microsoft.com/office/drawing/2014/main" id="{7C81BC4A-9FBB-C36D-202F-8283CC27D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82" y="234168"/>
                <a:ext cx="5593099" cy="664606"/>
              </a:xfrm>
              <a:prstGeom prst="rect">
                <a:avLst/>
              </a:prstGeom>
              <a:blipFill>
                <a:blip r:embed="rId8"/>
                <a:stretch>
                  <a:fillRect l="-3855" t="-41509" r="-680" b="-7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D47D13-1038-2C0A-CB8F-F4010C6841FB}"/>
                  </a:ext>
                </a:extLst>
              </p:cNvPr>
              <p:cNvSpPr txBox="1"/>
              <p:nvPr/>
            </p:nvSpPr>
            <p:spPr bwMode="auto">
              <a:xfrm>
                <a:off x="948711" y="5747870"/>
                <a:ext cx="806365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它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是兩個”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測量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時有確定相反結果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”的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本徵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,↓</m:t>
                            </m:r>
                          </m:e>
                        </m:d>
                      </m:e>
                    </m:d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疊加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superposition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D47D13-1038-2C0A-CB8F-F4010C684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8711" y="5747870"/>
                <a:ext cx="8063658" cy="369332"/>
              </a:xfrm>
              <a:prstGeom prst="rect">
                <a:avLst/>
              </a:prstGeom>
              <a:blipFill>
                <a:blip r:embed="rId9"/>
                <a:stretch>
                  <a:fillRect l="-629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CB91B5F-E8DB-DB39-CA23-81E79492F338}"/>
              </a:ext>
            </a:extLst>
          </p:cNvPr>
          <p:cNvSpPr/>
          <p:nvPr/>
        </p:nvSpPr>
        <p:spPr>
          <a:xfrm>
            <a:off x="1691680" y="4330408"/>
            <a:ext cx="1956850" cy="128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7D3E2C-EB53-4863-C8C6-5DB79AE41558}"/>
              </a:ext>
            </a:extLst>
          </p:cNvPr>
          <p:cNvCxnSpPr/>
          <p:nvPr/>
        </p:nvCxnSpPr>
        <p:spPr>
          <a:xfrm>
            <a:off x="1979712" y="5511568"/>
            <a:ext cx="12383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084A64-04BF-EDFF-7D05-3DFF952FB4DC}"/>
              </a:ext>
            </a:extLst>
          </p:cNvPr>
          <p:cNvCxnSpPr>
            <a:cxnSpLocks/>
          </p:cNvCxnSpPr>
          <p:nvPr/>
        </p:nvCxnSpPr>
        <p:spPr>
          <a:xfrm flipV="1">
            <a:off x="1991119" y="4500620"/>
            <a:ext cx="0" cy="1012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4C0751-904B-B52E-AD9F-71E710EF3F1F}"/>
              </a:ext>
            </a:extLst>
          </p:cNvPr>
          <p:cNvCxnSpPr>
            <a:cxnSpLocks/>
          </p:cNvCxnSpPr>
          <p:nvPr/>
        </p:nvCxnSpPr>
        <p:spPr>
          <a:xfrm flipV="1">
            <a:off x="1979712" y="4519978"/>
            <a:ext cx="1223391" cy="991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464996-7779-07C9-7829-F66E4E78D2EF}"/>
              </a:ext>
            </a:extLst>
          </p:cNvPr>
          <p:cNvSpPr txBox="1"/>
          <p:nvPr/>
        </p:nvSpPr>
        <p:spPr bwMode="auto">
          <a:xfrm>
            <a:off x="948711" y="6155014"/>
            <a:ext cx="6865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如同向量的加法，疊加後得到的向量已經不是原來的向量了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862CB7-5E08-41E9-1621-B2A64EB3C1E3}"/>
                  </a:ext>
                </a:extLst>
              </p:cNvPr>
              <p:cNvSpPr txBox="1"/>
              <p:nvPr/>
            </p:nvSpPr>
            <p:spPr bwMode="auto">
              <a:xfrm>
                <a:off x="3101722" y="5015868"/>
                <a:ext cx="629816" cy="554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862CB7-5E08-41E9-1621-B2A64EB3C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1722" y="5015868"/>
                <a:ext cx="629816" cy="554254"/>
              </a:xfrm>
              <a:prstGeom prst="rect">
                <a:avLst/>
              </a:prstGeom>
              <a:blipFill>
                <a:blip r:embed="rId10"/>
                <a:stretch>
                  <a:fillRect b="-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52ECC1-788F-E333-F1F8-666B067074AA}"/>
                  </a:ext>
                </a:extLst>
              </p:cNvPr>
              <p:cNvSpPr txBox="1"/>
              <p:nvPr/>
            </p:nvSpPr>
            <p:spPr bwMode="auto">
              <a:xfrm>
                <a:off x="1964758" y="4324293"/>
                <a:ext cx="488054" cy="554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52ECC1-788F-E333-F1F8-666B06707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4758" y="4324293"/>
                <a:ext cx="488054" cy="554254"/>
              </a:xfrm>
              <a:prstGeom prst="rect">
                <a:avLst/>
              </a:prstGeom>
              <a:blipFill>
                <a:blip r:embed="rId11"/>
                <a:stretch>
                  <a:fillRect b="-6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6F70C2-BF84-6CEA-036C-4690FF906A89}"/>
                  </a:ext>
                </a:extLst>
              </p:cNvPr>
              <p:cNvSpPr txBox="1"/>
              <p:nvPr/>
            </p:nvSpPr>
            <p:spPr bwMode="auto">
              <a:xfrm>
                <a:off x="3160476" y="4307246"/>
                <a:ext cx="488054" cy="554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6F70C2-BF84-6CEA-036C-4690FF906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0476" y="4307246"/>
                <a:ext cx="488054" cy="554254"/>
              </a:xfrm>
              <a:prstGeom prst="rect">
                <a:avLst/>
              </a:prstGeom>
              <a:blipFill>
                <a:blip r:embed="rId12"/>
                <a:stretch>
                  <a:fillRect b="-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61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">
                <a:extLst>
                  <a:ext uri="{FF2B5EF4-FFF2-40B4-BE49-F238E27FC236}">
                    <a16:creationId xmlns:a16="http://schemas.microsoft.com/office/drawing/2014/main" id="{1DEF7D08-F605-9CD9-C823-60A954EB1374}"/>
                  </a:ext>
                </a:extLst>
              </p:cNvPr>
              <p:cNvSpPr/>
              <p:nvPr/>
            </p:nvSpPr>
            <p:spPr>
              <a:xfrm>
                <a:off x="665920" y="2797985"/>
                <a:ext cx="7845118" cy="500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dirty="0">
                    <a:solidFill>
                      <a:schemeClr val="tx1"/>
                    </a:solidFill>
                    <a:latin typeface="+mj-ea"/>
                    <a:ea typeface="+mj-ea"/>
                  </a:rPr>
                  <a:t>疊加的分量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zh-TW" altLang="en-US" dirty="0">
                    <a:solidFill>
                      <a:schemeClr val="tx1"/>
                    </a:solidFill>
                    <a:latin typeface="+mj-ea"/>
                    <a:ea typeface="+mj-ea"/>
                  </a:rPr>
                  <a:t>，就是在這個狀態量測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時，得到兩個</a:t>
                </a:r>
                <a:r>
                  <a:rPr lang="zh-TW" altLang="en-US" dirty="0"/>
                  <a:t>本徵值，分別的</a:t>
                </a:r>
                <a:r>
                  <a:rPr lang="zh-TW" altLang="en-US" sz="1800" dirty="0">
                    <a:solidFill>
                      <a:schemeClr val="tx1"/>
                    </a:solidFill>
                  </a:rPr>
                  <a:t>振幅。</a:t>
                </a:r>
              </a:p>
            </p:txBody>
          </p:sp>
        </mc:Choice>
        <mc:Fallback xmlns="">
          <p:sp>
            <p:nvSpPr>
              <p:cNvPr id="8" name="矩形 1">
                <a:extLst>
                  <a:ext uri="{FF2B5EF4-FFF2-40B4-BE49-F238E27FC236}">
                    <a16:creationId xmlns:a16="http://schemas.microsoft.com/office/drawing/2014/main" id="{1DEF7D08-F605-9CD9-C823-60A954EB1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20" y="2797985"/>
                <a:ext cx="7845118" cy="500393"/>
              </a:xfrm>
              <a:prstGeom prst="rect">
                <a:avLst/>
              </a:prstGeom>
              <a:blipFill>
                <a:blip r:embed="rId2"/>
                <a:stretch>
                  <a:fillRect l="-646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29BD04-5541-E7A1-1A34-B53173EDF62A}"/>
                  </a:ext>
                </a:extLst>
              </p:cNvPr>
              <p:cNvSpPr txBox="1"/>
              <p:nvPr/>
            </p:nvSpPr>
            <p:spPr bwMode="auto">
              <a:xfrm>
                <a:off x="671735" y="3284856"/>
                <a:ext cx="7740650" cy="500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於是在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狀態，量測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方向自旋，結果為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的振幅：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，機率是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TW" i="1">
                        <a:latin typeface="Cambria Math" panose="02040503050406030204" pitchFamily="18" charset="0"/>
                        <a:cs typeface="Times New Roman" pitchFamily="18" charset="0"/>
                      </a:rPr>
                      <m:t>。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29BD04-5541-E7A1-1A34-B53173EDF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735" y="3284856"/>
                <a:ext cx="7740650" cy="500393"/>
              </a:xfrm>
              <a:prstGeom prst="rect">
                <a:avLst/>
              </a:prstGeom>
              <a:blipFill>
                <a:blip r:embed="rId3"/>
                <a:stretch>
                  <a:fillRect l="-655" t="-68293" b="-1073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CBC8253-6ACE-0FB8-5F06-F6E467E51C8D}"/>
                  </a:ext>
                </a:extLst>
              </p:cNvPr>
              <p:cNvSpPr/>
              <p:nvPr/>
            </p:nvSpPr>
            <p:spPr>
              <a:xfrm>
                <a:off x="714144" y="1441816"/>
                <a:ext cx="5593099" cy="6646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CBC8253-6ACE-0FB8-5F06-F6E467E51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44" y="1441816"/>
                <a:ext cx="5593099" cy="664606"/>
              </a:xfrm>
              <a:prstGeom prst="rect">
                <a:avLst/>
              </a:prstGeom>
              <a:blipFill>
                <a:blip r:embed="rId4"/>
                <a:stretch>
                  <a:fillRect l="-3855" t="-40741" r="-680" b="-6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89DD3B-0CA8-CEAB-D43C-24FCE9F580BE}"/>
                  </a:ext>
                </a:extLst>
              </p:cNvPr>
              <p:cNvSpPr txBox="1"/>
              <p:nvPr/>
            </p:nvSpPr>
            <p:spPr bwMode="auto">
              <a:xfrm>
                <a:off x="665920" y="4599185"/>
                <a:ext cx="78451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測量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時有確定結果，測量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時就沒有有確定結果。反之亦然。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89DD3B-0CA8-CEAB-D43C-24FCE9F58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20" y="4599185"/>
                <a:ext cx="7845118" cy="369332"/>
              </a:xfrm>
              <a:prstGeom prst="rect">
                <a:avLst/>
              </a:prstGeom>
              <a:blipFill>
                <a:blip r:embed="rId5"/>
                <a:stretch>
                  <a:fillRect l="-646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0D5A70-3DCA-F71D-5312-2C2AEC4E6778}"/>
                  </a:ext>
                </a:extLst>
              </p:cNvPr>
              <p:cNvSpPr txBox="1"/>
              <p:nvPr/>
            </p:nvSpPr>
            <p:spPr bwMode="auto">
              <a:xfrm>
                <a:off x="671735" y="3698585"/>
                <a:ext cx="7740650" cy="500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結果為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的振幅：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機率也是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TW" i="1">
                        <a:latin typeface="Cambria Math" panose="02040503050406030204" pitchFamily="18" charset="0"/>
                        <a:cs typeface="Times New Roman" pitchFamily="18" charset="0"/>
                      </a:rPr>
                      <m:t>。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0D5A70-3DCA-F71D-5312-2C2AEC4E6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735" y="3698585"/>
                <a:ext cx="7740650" cy="500393"/>
              </a:xfrm>
              <a:prstGeom prst="rect">
                <a:avLst/>
              </a:prstGeom>
              <a:blipFill>
                <a:blip r:embed="rId6"/>
                <a:stretch>
                  <a:fillRect l="-655" b="-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3F48905-600F-579E-29B1-1EF2885B779B}"/>
              </a:ext>
            </a:extLst>
          </p:cNvPr>
          <p:cNvSpPr txBox="1"/>
          <p:nvPr/>
        </p:nvSpPr>
        <p:spPr bwMode="auto">
          <a:xfrm>
            <a:off x="659907" y="5007935"/>
            <a:ext cx="5593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畢竟它們彼此不對易，無法同時精確測量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EA0467-D274-A62E-2E76-BD09AA27A7F2}"/>
              </a:ext>
            </a:extLst>
          </p:cNvPr>
          <p:cNvSpPr txBox="1"/>
          <p:nvPr/>
        </p:nvSpPr>
        <p:spPr bwMode="auto">
          <a:xfrm>
            <a:off x="649441" y="2351237"/>
            <a:ext cx="3713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這個疊加態的可觀察性質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14BC50-9788-4AF9-0B7E-A30785505B12}"/>
                  </a:ext>
                </a:extLst>
              </p:cNvPr>
              <p:cNvSpPr txBox="1"/>
              <p:nvPr/>
            </p:nvSpPr>
            <p:spPr bwMode="auto">
              <a:xfrm>
                <a:off x="659907" y="909306"/>
                <a:ext cx="80767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而且疊加態常常很容易就能製造出來。例如這裏的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就用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方向的SG即可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14BC50-9788-4AF9-0B7E-A30785505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907" y="909306"/>
                <a:ext cx="8076729" cy="369332"/>
              </a:xfrm>
              <a:prstGeom prst="rect">
                <a:avLst/>
              </a:prstGeom>
              <a:blipFill>
                <a:blip r:embed="rId7"/>
                <a:stretch>
                  <a:fillRect l="-471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8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29BD04-5541-E7A1-1A34-B53173EDF62A}"/>
                  </a:ext>
                </a:extLst>
              </p:cNvPr>
              <p:cNvSpPr txBox="1"/>
              <p:nvPr/>
            </p:nvSpPr>
            <p:spPr bwMode="auto">
              <a:xfrm>
                <a:off x="1118297" y="3357004"/>
                <a:ext cx="7740650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狀態，量測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方向自旋發現為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機率是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cs typeface="Times New Roman" pitchFamily="18" charset="0"/>
                      </a:rPr>
                      <m:t>，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就崩潰為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TW" i="1">
                        <a:latin typeface="Cambria Math" panose="02040503050406030204" pitchFamily="18" charset="0"/>
                        <a:cs typeface="Times New Roman" pitchFamily="18" charset="0"/>
                      </a:rPr>
                      <m:t>。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29BD04-5541-E7A1-1A34-B53173EDF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8297" y="3357004"/>
                <a:ext cx="7740650" cy="495136"/>
              </a:xfrm>
              <a:prstGeom prst="rect">
                <a:avLst/>
              </a:prstGeom>
              <a:blipFill>
                <a:blip r:embed="rId2"/>
                <a:stretch>
                  <a:fillRect l="-982" t="-70000" b="-11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B6ADCF-5DA9-2D96-CEC2-5EF48D74C8B0}"/>
                  </a:ext>
                </a:extLst>
              </p:cNvPr>
              <p:cNvSpPr txBox="1"/>
              <p:nvPr/>
            </p:nvSpPr>
            <p:spPr bwMode="auto">
              <a:xfrm>
                <a:off x="1118297" y="3794959"/>
                <a:ext cx="7569422" cy="495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狀態，量測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方向自旋發現為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機率還是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就崩潰為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,↓</m:t>
                            </m:r>
                          </m:e>
                        </m:d>
                      </m:e>
                    </m:d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B6ADCF-5DA9-2D96-CEC2-5EF48D74C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8297" y="3794959"/>
                <a:ext cx="7569422" cy="495136"/>
              </a:xfrm>
              <a:prstGeom prst="rect">
                <a:avLst/>
              </a:prstGeom>
              <a:blipFill>
                <a:blip r:embed="rId3"/>
                <a:stretch>
                  <a:fillRect l="-1005" t="-74359" b="-1179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37BBB47-C028-9EC3-90D8-114CC84B0A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068" b="36108"/>
          <a:stretch/>
        </p:blipFill>
        <p:spPr>
          <a:xfrm>
            <a:off x="1210486" y="4655179"/>
            <a:ext cx="6156635" cy="1026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1">
                <a:extLst>
                  <a:ext uri="{FF2B5EF4-FFF2-40B4-BE49-F238E27FC236}">
                    <a16:creationId xmlns:a16="http://schemas.microsoft.com/office/drawing/2014/main" id="{279FC18A-736C-2EF6-FEE1-A5592653E653}"/>
                  </a:ext>
                </a:extLst>
              </p:cNvPr>
              <p:cNvSpPr/>
              <p:nvPr/>
            </p:nvSpPr>
            <p:spPr>
              <a:xfrm>
                <a:off x="3080195" y="4254877"/>
                <a:ext cx="847694" cy="40030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200" i="1" smtClean="0">
                                  <a:latin typeface="Cambria Math"/>
                                  <a:ea typeface="Cambria Math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sz="12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200" dirty="0"/>
              </a:p>
            </p:txBody>
          </p:sp>
        </mc:Choice>
        <mc:Fallback xmlns="">
          <p:sp>
            <p:nvSpPr>
              <p:cNvPr id="9" name="矩形 1">
                <a:extLst>
                  <a:ext uri="{FF2B5EF4-FFF2-40B4-BE49-F238E27FC236}">
                    <a16:creationId xmlns:a16="http://schemas.microsoft.com/office/drawing/2014/main" id="{279FC18A-736C-2EF6-FEE1-A5592653E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195" y="4254877"/>
                <a:ext cx="847694" cy="400302"/>
              </a:xfrm>
              <a:prstGeom prst="rect">
                <a:avLst/>
              </a:prstGeom>
              <a:blipFill>
                <a:blip r:embed="rId5"/>
                <a:stretch>
                  <a:fillRect l="-19118" t="-53125" b="-9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928641-23C8-CAD9-3C01-857021BF76E4}"/>
                  </a:ext>
                </a:extLst>
              </p:cNvPr>
              <p:cNvSpPr txBox="1"/>
              <p:nvPr/>
            </p:nvSpPr>
            <p:spPr bwMode="auto">
              <a:xfrm>
                <a:off x="6339596" y="5207772"/>
                <a:ext cx="1368152" cy="47378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,↓</m:t>
                              </m:r>
                            </m:e>
                          </m:d>
                        </m:e>
                      </m:d>
                      <m:r>
                        <a:rPr lang="en-US" altLang="zh-TW" sz="12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928641-23C8-CAD9-3C01-857021BF7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9596" y="5207772"/>
                <a:ext cx="1368152" cy="473784"/>
              </a:xfrm>
              <a:prstGeom prst="rect">
                <a:avLst/>
              </a:prstGeom>
              <a:blipFill>
                <a:blip r:embed="rId6"/>
                <a:stretch>
                  <a:fillRect l="-10185" t="-33333" b="-69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9A933E-A3C5-6634-F5E4-89EF47B9E0A6}"/>
                  </a:ext>
                </a:extLst>
              </p:cNvPr>
              <p:cNvSpPr txBox="1"/>
              <p:nvPr/>
            </p:nvSpPr>
            <p:spPr bwMode="auto">
              <a:xfrm>
                <a:off x="6339596" y="4657034"/>
                <a:ext cx="1279140" cy="47378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,↑</m:t>
                              </m:r>
                            </m:e>
                          </m:d>
                        </m:e>
                      </m:d>
                      <m:r>
                        <a:rPr lang="en-US" altLang="zh-TW" sz="12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9A933E-A3C5-6634-F5E4-89EF47B9E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9596" y="4657034"/>
                <a:ext cx="1279140" cy="473784"/>
              </a:xfrm>
              <a:prstGeom prst="rect">
                <a:avLst/>
              </a:prstGeom>
              <a:blipFill>
                <a:blip r:embed="rId7"/>
                <a:stretch>
                  <a:fillRect l="-9901" t="-33333" b="-692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B91491-F4DA-A9D1-3FE5-EE0A8F23ADC5}"/>
                  </a:ext>
                </a:extLst>
              </p:cNvPr>
              <p:cNvSpPr txBox="1"/>
              <p:nvPr/>
            </p:nvSpPr>
            <p:spPr bwMode="auto">
              <a:xfrm>
                <a:off x="1131008" y="234857"/>
                <a:ext cx="58491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注意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,↓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也可以用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及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,↓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來展開。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B91491-F4DA-A9D1-3FE5-EE0A8F23A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1008" y="234857"/>
                <a:ext cx="5849190" cy="369332"/>
              </a:xfrm>
              <a:prstGeom prst="rect">
                <a:avLst/>
              </a:prstGeom>
              <a:blipFill>
                <a:blip r:embed="rId8"/>
                <a:stretch>
                  <a:fillRect l="-1085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544EB3-DF75-D4DB-1600-7DA4897B9BC8}"/>
                  </a:ext>
                </a:extLst>
              </p:cNvPr>
              <p:cNvSpPr txBox="1"/>
              <p:nvPr/>
            </p:nvSpPr>
            <p:spPr bwMode="auto">
              <a:xfrm>
                <a:off x="1187623" y="683427"/>
                <a:ext cx="6156635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544EB3-DF75-D4DB-1600-7DA4897B9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3" y="683427"/>
                <a:ext cx="6156635" cy="664606"/>
              </a:xfrm>
              <a:prstGeom prst="rect">
                <a:avLst/>
              </a:prstGeom>
              <a:blipFill>
                <a:blip r:embed="rId9"/>
                <a:stretch>
                  <a:fillRect l="-3086" t="-40741" r="-206" b="-685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4D4873-7EE0-B37C-DCD5-84C75646A043}"/>
                  </a:ext>
                </a:extLst>
              </p:cNvPr>
              <p:cNvSpPr txBox="1"/>
              <p:nvPr/>
            </p:nvSpPr>
            <p:spPr bwMode="auto">
              <a:xfrm>
                <a:off x="1187623" y="1413449"/>
                <a:ext cx="6156635" cy="66460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𝑧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,↓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4D4873-7EE0-B37C-DCD5-84C75646A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3" y="1413449"/>
                <a:ext cx="6156635" cy="664606"/>
              </a:xfrm>
              <a:prstGeom prst="rect">
                <a:avLst/>
              </a:prstGeom>
              <a:blipFill>
                <a:blip r:embed="rId10"/>
                <a:stretch>
                  <a:fillRect l="-3086" t="-43396" r="-206" b="-716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04734DC-AC56-D083-4972-DBD06D7FD654}"/>
              </a:ext>
            </a:extLst>
          </p:cNvPr>
          <p:cNvSpPr txBox="1"/>
          <p:nvPr/>
        </p:nvSpPr>
        <p:spPr bwMode="auto">
          <a:xfrm>
            <a:off x="1131008" y="6319227"/>
            <a:ext cx="3439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這證實了我們一開始的猜想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E42A68-267C-A594-98E6-6365EC672FE5}"/>
                  </a:ext>
                </a:extLst>
              </p:cNvPr>
              <p:cNvSpPr txBox="1"/>
              <p:nvPr/>
            </p:nvSpPr>
            <p:spPr bwMode="auto">
              <a:xfrm>
                <a:off x="1163877" y="5884479"/>
                <a:ext cx="73472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這裏用一個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方向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SG分離出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，再測量它的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E42A68-267C-A594-98E6-6365EC672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877" y="5884479"/>
                <a:ext cx="7347275" cy="369332"/>
              </a:xfrm>
              <a:prstGeom prst="rect">
                <a:avLst/>
              </a:prstGeom>
              <a:blipFill>
                <a:blip r:embed="rId11"/>
                <a:stretch>
                  <a:fillRect l="-690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68DF9CC-CB13-9818-502E-4B85CBF7405C}"/>
              </a:ext>
            </a:extLst>
          </p:cNvPr>
          <p:cNvSpPr txBox="1"/>
          <p:nvPr/>
        </p:nvSpPr>
        <p:spPr bwMode="auto">
          <a:xfrm>
            <a:off x="1131008" y="2120806"/>
            <a:ext cx="5769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展開的分量如同向量的投影，也可以用內積來算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">
                <a:extLst>
                  <a:ext uri="{FF2B5EF4-FFF2-40B4-BE49-F238E27FC236}">
                    <a16:creationId xmlns:a16="http://schemas.microsoft.com/office/drawing/2014/main" id="{0995960C-A18B-D7FD-8D3A-9496312A9C50}"/>
                  </a:ext>
                </a:extLst>
              </p:cNvPr>
              <p:cNvSpPr/>
              <p:nvPr/>
            </p:nvSpPr>
            <p:spPr>
              <a:xfrm>
                <a:off x="1210486" y="2524449"/>
                <a:ext cx="3937578" cy="69198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,↑</m:t>
                          </m:r>
                        </m: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𝑧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">
                <a:extLst>
                  <a:ext uri="{FF2B5EF4-FFF2-40B4-BE49-F238E27FC236}">
                    <a16:creationId xmlns:a16="http://schemas.microsoft.com/office/drawing/2014/main" id="{0995960C-A18B-D7FD-8D3A-9496312A9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86" y="2524449"/>
                <a:ext cx="3937578" cy="691984"/>
              </a:xfrm>
              <a:prstGeom prst="rect">
                <a:avLst/>
              </a:prstGeom>
              <a:blipFill>
                <a:blip r:embed="rId12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">
                <a:extLst>
                  <a:ext uri="{FF2B5EF4-FFF2-40B4-BE49-F238E27FC236}">
                    <a16:creationId xmlns:a16="http://schemas.microsoft.com/office/drawing/2014/main" id="{0CEE523D-4257-3F4B-7B2A-817F77311B46}"/>
                  </a:ext>
                </a:extLst>
              </p:cNvPr>
              <p:cNvSpPr/>
              <p:nvPr/>
            </p:nvSpPr>
            <p:spPr>
              <a:xfrm>
                <a:off x="6291006" y="2631940"/>
                <a:ext cx="1465332" cy="40293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">
                <a:extLst>
                  <a:ext uri="{FF2B5EF4-FFF2-40B4-BE49-F238E27FC236}">
                    <a16:creationId xmlns:a16="http://schemas.microsoft.com/office/drawing/2014/main" id="{0CEE523D-4257-3F4B-7B2A-817F77311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06" y="2631940"/>
                <a:ext cx="1465332" cy="4029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28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9" grpId="0" animBg="1"/>
      <p:bldP spid="10" grpId="0" animBg="1"/>
      <p:bldP spid="21" grpId="0" animBg="1"/>
      <p:bldP spid="13" grpId="0"/>
      <p:bldP spid="7" grpId="0"/>
      <p:bldP spid="8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8A84E049-EA4E-276F-E20B-AF1F1EB29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772400" cy="37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05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6663403-9BFC-310D-450A-7FF899DA8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24" y="0"/>
            <a:ext cx="697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40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A29841-677C-820F-2737-982BDED797F0}"/>
                  </a:ext>
                </a:extLst>
              </p:cNvPr>
              <p:cNvSpPr txBox="1"/>
              <p:nvPr/>
            </p:nvSpPr>
            <p:spPr bwMode="auto">
              <a:xfrm>
                <a:off x="745315" y="521503"/>
                <a:ext cx="77594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設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可以分解為未微擾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，加一個較小的微擾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A29841-677C-820F-2737-982BDED79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315" y="521503"/>
                <a:ext cx="7759403" cy="369332"/>
              </a:xfrm>
              <a:prstGeom prst="rect">
                <a:avLst/>
              </a:prstGeom>
              <a:blipFill>
                <a:blip r:embed="rId2"/>
                <a:stretch>
                  <a:fillRect l="-654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8D696F43-C0E4-3153-4AFB-C76DBE47124C}"/>
                  </a:ext>
                </a:extLst>
              </p:cNvPr>
              <p:cNvSpPr txBox="1"/>
              <p:nvPr/>
            </p:nvSpPr>
            <p:spPr bwMode="auto">
              <a:xfrm>
                <a:off x="763794" y="978537"/>
                <a:ext cx="271673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8D696F43-C0E4-3153-4AFB-C76DBE47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794" y="978537"/>
                <a:ext cx="2716734" cy="369332"/>
              </a:xfrm>
              <a:prstGeom prst="rect">
                <a:avLst/>
              </a:prstGeom>
              <a:blipFill>
                <a:blip r:embed="rId3"/>
                <a:stretch>
                  <a:fillRect t="-110000" r="-7907" b="-1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BF81D913-F19F-6030-E33E-F60C0B617878}"/>
                  </a:ext>
                </a:extLst>
              </p:cNvPr>
              <p:cNvSpPr txBox="1"/>
              <p:nvPr/>
            </p:nvSpPr>
            <p:spPr bwMode="auto">
              <a:xfrm>
                <a:off x="763794" y="1851160"/>
                <a:ext cx="2088232" cy="42870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BF81D913-F19F-6030-E33E-F60C0B617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794" y="1851160"/>
                <a:ext cx="2088232" cy="428707"/>
              </a:xfrm>
              <a:prstGeom prst="rect">
                <a:avLst/>
              </a:prstGeom>
              <a:blipFill>
                <a:blip r:embed="rId4"/>
                <a:stretch>
                  <a:fillRect t="-80000" r="-9091" b="-14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93B09C-6225-4E66-A159-5B98EF1C194C}"/>
                  </a:ext>
                </a:extLst>
              </p:cNvPr>
              <p:cNvSpPr txBox="1"/>
              <p:nvPr/>
            </p:nvSpPr>
            <p:spPr bwMode="auto">
              <a:xfrm>
                <a:off x="715186" y="1428133"/>
                <a:ext cx="55213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已經解出所有本徵態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了：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93B09C-6225-4E66-A159-5B98EF1C1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186" y="1428133"/>
                <a:ext cx="5521346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B9B750-ABC0-F77B-F1B2-CFCDEA1850FA}"/>
                  </a:ext>
                </a:extLst>
              </p:cNvPr>
              <p:cNvSpPr txBox="1"/>
              <p:nvPr/>
            </p:nvSpPr>
            <p:spPr bwMode="auto">
              <a:xfrm>
                <a:off x="724617" y="2286531"/>
                <a:ext cx="6943727" cy="425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很小時，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預期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差距很小，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差距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也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很小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B9B750-ABC0-F77B-F1B2-CFCDEA185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617" y="2286531"/>
                <a:ext cx="6943727" cy="425181"/>
              </a:xfrm>
              <a:prstGeom prst="rect">
                <a:avLst/>
              </a:prstGeom>
              <a:blipFill>
                <a:blip r:embed="rId6"/>
                <a:stretch>
                  <a:fillRect t="-85294" b="-1470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3DE7A7D-5C3B-8421-3001-5A972BC11CAC}"/>
              </a:ext>
            </a:extLst>
          </p:cNvPr>
          <p:cNvSpPr txBox="1"/>
          <p:nvPr/>
        </p:nvSpPr>
        <p:spPr bwMode="auto">
          <a:xfrm>
            <a:off x="714965" y="3325784"/>
            <a:ext cx="8303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但科學家希望估計差距多少，因此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計算兩者差距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至某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精確度，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就是我們的目標。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29">
                <a:extLst>
                  <a:ext uri="{FF2B5EF4-FFF2-40B4-BE49-F238E27FC236}">
                    <a16:creationId xmlns:a16="http://schemas.microsoft.com/office/drawing/2014/main" id="{65AC83C5-D3C3-F784-F02E-A4EDE9E615EE}"/>
                  </a:ext>
                </a:extLst>
              </p:cNvPr>
              <p:cNvSpPr txBox="1"/>
              <p:nvPr/>
            </p:nvSpPr>
            <p:spPr bwMode="auto">
              <a:xfrm>
                <a:off x="734002" y="4176565"/>
                <a:ext cx="3376723" cy="42518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29">
                <a:extLst>
                  <a:ext uri="{FF2B5EF4-FFF2-40B4-BE49-F238E27FC236}">
                    <a16:creationId xmlns:a16="http://schemas.microsoft.com/office/drawing/2014/main" id="{65AC83C5-D3C3-F784-F02E-A4EDE9E61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002" y="4176565"/>
                <a:ext cx="3376723" cy="4251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26D949-837C-249E-9CA5-FAD465173CFC}"/>
                  </a:ext>
                </a:extLst>
              </p:cNvPr>
              <p:cNvSpPr txBox="1"/>
              <p:nvPr/>
            </p:nvSpPr>
            <p:spPr bwMode="auto">
              <a:xfrm>
                <a:off x="714965" y="3730635"/>
                <a:ext cx="78673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很合理的，我們假設差距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可以如泰勒展開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式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以小參數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展開為一無窮級數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26D949-837C-249E-9CA5-FAD465173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965" y="3730635"/>
                <a:ext cx="7867351" cy="369332"/>
              </a:xfrm>
              <a:prstGeom prst="rect">
                <a:avLst/>
              </a:prstGeom>
              <a:blipFill>
                <a:blip r:embed="rId8"/>
                <a:stretch>
                  <a:fillRect l="-645" t="-6452" r="-484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26C189A6-3F05-0478-C355-E2ABD2B2D936}"/>
                  </a:ext>
                </a:extLst>
              </p:cNvPr>
              <p:cNvSpPr txBox="1"/>
              <p:nvPr/>
            </p:nvSpPr>
            <p:spPr bwMode="auto">
              <a:xfrm>
                <a:off x="735645" y="5697394"/>
                <a:ext cx="4001404" cy="5721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26C189A6-3F05-0478-C355-E2ABD2B2D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645" y="5697394"/>
                <a:ext cx="4001404" cy="572144"/>
              </a:xfrm>
              <a:prstGeom prst="rect">
                <a:avLst/>
              </a:prstGeom>
              <a:blipFill>
                <a:blip r:embed="rId9"/>
                <a:stretch>
                  <a:fillRect l="-6984" t="-176087" r="-5079" b="-25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C96864-0845-CE9C-1B66-83F118635347}"/>
                  </a:ext>
                </a:extLst>
              </p:cNvPr>
              <p:cNvSpPr txBox="1"/>
              <p:nvPr/>
            </p:nvSpPr>
            <p:spPr bwMode="auto">
              <a:xfrm>
                <a:off x="701705" y="4637265"/>
                <a:ext cx="8424280" cy="425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這些展開的係數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，給出真實本徵值與非微擾值的差距，就是微擾計算的目標。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C96864-0845-CE9C-1B66-83F118635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705" y="4637265"/>
                <a:ext cx="8424280" cy="425181"/>
              </a:xfrm>
              <a:prstGeom prst="rect">
                <a:avLst/>
              </a:prstGeom>
              <a:blipFill>
                <a:blip r:embed="rId10"/>
                <a:stretch>
                  <a:fillRect l="-602" b="-23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E1F0D9F-CA5A-EDF4-35AB-BBB74230FE0D}"/>
              </a:ext>
            </a:extLst>
          </p:cNvPr>
          <p:cNvSpPr txBox="1"/>
          <p:nvPr/>
        </p:nvSpPr>
        <p:spPr bwMode="auto">
          <a:xfrm>
            <a:off x="697947" y="5257025"/>
            <a:ext cx="72452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真實本徵態與未微擾本徵態的差距也假設可以展開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9">
                <a:extLst>
                  <a:ext uri="{FF2B5EF4-FFF2-40B4-BE49-F238E27FC236}">
                    <a16:creationId xmlns:a16="http://schemas.microsoft.com/office/drawing/2014/main" id="{066BBDB3-9E7B-57F6-BA67-AEF951920710}"/>
                  </a:ext>
                </a:extLst>
              </p:cNvPr>
              <p:cNvSpPr txBox="1"/>
              <p:nvPr/>
            </p:nvSpPr>
            <p:spPr bwMode="auto">
              <a:xfrm>
                <a:off x="5666503" y="5733256"/>
                <a:ext cx="3164326" cy="42518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29">
                <a:extLst>
                  <a:ext uri="{FF2B5EF4-FFF2-40B4-BE49-F238E27FC236}">
                    <a16:creationId xmlns:a16="http://schemas.microsoft.com/office/drawing/2014/main" id="{066BBDB3-9E7B-57F6-BA67-AEF95192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6503" y="5733256"/>
                <a:ext cx="3164326" cy="425181"/>
              </a:xfrm>
              <a:prstGeom prst="rect">
                <a:avLst/>
              </a:prstGeom>
              <a:blipFill>
                <a:blip r:embed="rId11"/>
                <a:stretch>
                  <a:fillRect b="-14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529D865-7E25-BC3F-9C4A-62CFE9FF3DBE}"/>
              </a:ext>
            </a:extLst>
          </p:cNvPr>
          <p:cNvSpPr txBox="1"/>
          <p:nvPr/>
        </p:nvSpPr>
        <p:spPr bwMode="auto">
          <a:xfrm>
            <a:off x="4752943" y="5790557"/>
            <a:ext cx="913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這就是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C9A0AF-22C8-A56A-51C7-C16EC152EE29}"/>
                  </a:ext>
                </a:extLst>
              </p:cNvPr>
              <p:cNvSpPr txBox="1"/>
              <p:nvPr/>
            </p:nvSpPr>
            <p:spPr bwMode="auto">
              <a:xfrm>
                <a:off x="3612195" y="992815"/>
                <a:ext cx="246355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是第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個本徵態</a:t>
                </a:r>
                <a:r>
                  <a:rPr lang="en-TW"/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C9A0AF-22C8-A56A-51C7-C16EC152E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2195" y="992815"/>
                <a:ext cx="2463555" cy="369332"/>
              </a:xfrm>
              <a:prstGeom prst="rect">
                <a:avLst/>
              </a:prstGeom>
              <a:blipFill>
                <a:blip r:embed="rId12"/>
                <a:stretch>
                  <a:fillRect l="-12821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1569C5-35DA-1DD6-C743-00277B498AED}"/>
                  </a:ext>
                </a:extLst>
              </p:cNvPr>
              <p:cNvSpPr txBox="1"/>
              <p:nvPr/>
            </p:nvSpPr>
            <p:spPr bwMode="auto">
              <a:xfrm>
                <a:off x="724617" y="2741340"/>
                <a:ext cx="575221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因此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的近似，兩者有一對一對應關係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1569C5-35DA-1DD6-C743-00277B498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617" y="2741340"/>
                <a:ext cx="5752211" cy="369332"/>
              </a:xfrm>
              <a:prstGeom prst="rect">
                <a:avLst/>
              </a:prstGeom>
              <a:blipFill>
                <a:blip r:embed="rId13"/>
                <a:stretch>
                  <a:fillRect l="-1104" t="-117241" b="-1724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0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5" grpId="0"/>
      <p:bldP spid="12" grpId="0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538" name="Text Box 5"/>
              <p:cNvSpPr txBox="1">
                <a:spLocks noChangeArrowheads="1"/>
              </p:cNvSpPr>
              <p:nvPr/>
            </p:nvSpPr>
            <p:spPr bwMode="auto">
              <a:xfrm>
                <a:off x="3474892" y="1820520"/>
                <a:ext cx="442665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古典旋轉的帶電粒子就是一個磁偶極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TW" altLang="en-US" sz="1800" i="1">
                            <a:latin typeface="Cambria Math"/>
                          </a:rPr>
                          <m:t>𝜇</m:t>
                        </m:r>
                      </m:e>
                    </m:acc>
                    <m:r>
                      <a:rPr lang="zh-TW" alt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6553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4892" y="1820520"/>
                <a:ext cx="4426650" cy="369332"/>
              </a:xfrm>
              <a:prstGeom prst="rect">
                <a:avLst/>
              </a:prstGeom>
              <a:blipFill>
                <a:blip r:embed="rId2"/>
                <a:stretch>
                  <a:fillRect l="-1143" t="-13333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4932363" y="2832029"/>
            <a:ext cx="3744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磁偶極矩與角動量成正比</a:t>
            </a:r>
          </a:p>
        </p:txBody>
      </p:sp>
      <p:pic>
        <p:nvPicPr>
          <p:cNvPr id="65542" name="Picture 7" descr="D:\Dropbox\Documents\課程\YoungTextBook\Images\Chapter28\A_Images\A_Figures_and_Photos\28_26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0" y="1773238"/>
            <a:ext cx="2828868" cy="302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 bwMode="auto">
          <a:xfrm>
            <a:off x="3506415" y="3844094"/>
            <a:ext cx="4536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有角動量的帶電粒子是一個磁偶極！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 bwMode="auto">
              <a:xfrm>
                <a:off x="3559598" y="2733626"/>
                <a:ext cx="1372765" cy="566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𝜇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9598" y="2733626"/>
                <a:ext cx="1372765" cy="566694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 bwMode="auto">
          <a:xfrm>
            <a:off x="3535946" y="3402093"/>
            <a:ext cx="5057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假設此古典的公式對量子力學電子也成立！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4398293-70F1-2D2E-E000-5312B3296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947" y="4288425"/>
            <a:ext cx="3744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量測磁偶極矩就是量測角動量！</a:t>
            </a:r>
          </a:p>
        </p:txBody>
      </p:sp>
    </p:spTree>
    <p:extLst>
      <p:ext uri="{BB962C8B-B14F-4D97-AF65-F5344CB8AC3E}">
        <p14:creationId xmlns:p14="http://schemas.microsoft.com/office/powerpoint/2010/main" val="1285434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6182B7-1C7E-4B85-24B1-5ECB67B8CB36}"/>
                  </a:ext>
                </a:extLst>
              </p:cNvPr>
              <p:cNvSpPr txBox="1"/>
              <p:nvPr/>
            </p:nvSpPr>
            <p:spPr bwMode="auto">
              <a:xfrm>
                <a:off x="1237413" y="2832584"/>
                <a:ext cx="30465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未微擾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的第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個本徵態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  <a:ea typeface="Cambria Math"/>
                      </a:rPr>
                      <m:t>。</m:t>
                    </m:r>
                  </m:oMath>
                </a14:m>
                <a:endParaRPr lang="en-TW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6182B7-1C7E-4B85-24B1-5ECB67B8C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7413" y="2832584"/>
                <a:ext cx="3046554" cy="369332"/>
              </a:xfrm>
              <a:prstGeom prst="rect">
                <a:avLst/>
              </a:prstGeom>
              <a:blipFill>
                <a:blip r:embed="rId2"/>
                <a:stretch>
                  <a:fillRect l="-1660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50E2B8-E650-77DB-104B-F3115978C178}"/>
                  </a:ext>
                </a:extLst>
              </p:cNvPr>
              <p:cNvSpPr txBox="1"/>
              <p:nvPr/>
            </p:nvSpPr>
            <p:spPr bwMode="auto">
              <a:xfrm>
                <a:off x="1259631" y="3371113"/>
                <a:ext cx="53140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微擾能量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，微擾後的第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個本徵態</a:t>
                </a:r>
                <a:r>
                  <a:rPr lang="en-TW"/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50E2B8-E650-77DB-104B-F3115978C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1" y="3371113"/>
                <a:ext cx="5314013" cy="369332"/>
              </a:xfrm>
              <a:prstGeom prst="rect">
                <a:avLst/>
              </a:prstGeom>
              <a:blipFill>
                <a:blip r:embed="rId3"/>
                <a:stretch>
                  <a:fillRect l="-95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D7E31F-879B-FDC9-6F8F-4B43690C82B5}"/>
                  </a:ext>
                </a:extLst>
              </p:cNvPr>
              <p:cNvSpPr txBox="1"/>
              <p:nvPr/>
            </p:nvSpPr>
            <p:spPr bwMode="auto">
              <a:xfrm>
                <a:off x="1259631" y="3848990"/>
                <a:ext cx="601492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兩者間的差距，稱修正，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個本徵態的修正</a:t>
                </a:r>
                <a:r>
                  <a:rPr lang="zh-TW" altLang="en-US" dirty="0"/>
                  <a:t>展到第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TW" altLang="en-US" dirty="0"/>
                  <a:t>階：</a:t>
                </a:r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D7E31F-879B-FDC9-6F8F-4B43690C8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1" y="3848990"/>
                <a:ext cx="6014924" cy="369332"/>
              </a:xfrm>
              <a:prstGeom prst="rect">
                <a:avLst/>
              </a:prstGeom>
              <a:blipFill>
                <a:blip r:embed="rId4"/>
                <a:stretch>
                  <a:fillRect l="-844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E4FE370-F394-9ED2-B8C3-1E28C08F7568}"/>
              </a:ext>
            </a:extLst>
          </p:cNvPr>
          <p:cNvSpPr txBox="1"/>
          <p:nvPr/>
        </p:nvSpPr>
        <p:spPr bwMode="auto">
          <a:xfrm>
            <a:off x="3412582" y="960675"/>
            <a:ext cx="19587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符號 Summary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B4DBA2-B975-3522-58EC-6A0C128696F1}"/>
                  </a:ext>
                </a:extLst>
              </p:cNvPr>
              <p:cNvSpPr txBox="1"/>
              <p:nvPr/>
            </p:nvSpPr>
            <p:spPr bwMode="auto">
              <a:xfrm>
                <a:off x="1259631" y="4509120"/>
                <a:ext cx="62646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本徵值的差距，稱能量修正，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個本徵值的修正</a:t>
                </a:r>
                <a:r>
                  <a:rPr lang="zh-TW" altLang="en-US" dirty="0"/>
                  <a:t>展到第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TW" altLang="en-US" dirty="0"/>
                  <a:t>階：</a:t>
                </a:r>
                <a:endParaRPr lang="en-TW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B4DBA2-B975-3522-58EC-6A0C12869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1" y="4509120"/>
                <a:ext cx="6264696" cy="369332"/>
              </a:xfrm>
              <a:prstGeom prst="rect">
                <a:avLst/>
              </a:prstGeom>
              <a:blipFill>
                <a:blip r:embed="rId5"/>
                <a:stretch>
                  <a:fillRect l="-810" t="-10345" r="-4453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43AC61-C67F-1881-AB9A-E0DFF95B7E9F}"/>
                  </a:ext>
                </a:extLst>
              </p:cNvPr>
              <p:cNvSpPr txBox="1"/>
              <p:nvPr/>
            </p:nvSpPr>
            <p:spPr bwMode="auto">
              <a:xfrm>
                <a:off x="4005062" y="2832584"/>
                <a:ext cx="157504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43AC61-C67F-1881-AB9A-E0DFF95B7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5062" y="2832584"/>
                <a:ext cx="1575049" cy="369332"/>
              </a:xfrm>
              <a:prstGeom prst="rect">
                <a:avLst/>
              </a:prstGeom>
              <a:blipFill>
                <a:blip r:embed="rId6"/>
                <a:stretch>
                  <a:fillRect l="-12800" t="-110000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8DE3AA-3B25-3031-8752-C12012F6FDE4}"/>
                  </a:ext>
                </a:extLst>
              </p:cNvPr>
              <p:cNvSpPr txBox="1"/>
              <p:nvPr/>
            </p:nvSpPr>
            <p:spPr bwMode="auto">
              <a:xfrm>
                <a:off x="5193532" y="3371113"/>
                <a:ext cx="1380112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8DE3AA-3B25-3031-8752-C12012F6F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3532" y="3371113"/>
                <a:ext cx="1380112" cy="369332"/>
              </a:xfrm>
              <a:prstGeom prst="rect">
                <a:avLst/>
              </a:prstGeom>
              <a:blipFill>
                <a:blip r:embed="rId7"/>
                <a:stretch>
                  <a:fillRect l="-21818" t="-106667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C85276-E20C-6696-7BFF-ECA838498320}"/>
                  </a:ext>
                </a:extLst>
              </p:cNvPr>
              <p:cNvSpPr txBox="1"/>
              <p:nvPr/>
            </p:nvSpPr>
            <p:spPr bwMode="auto">
              <a:xfrm>
                <a:off x="7137410" y="3747584"/>
                <a:ext cx="1683062" cy="57214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5C85276-E20C-6696-7BFF-ECA838498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7410" y="3747584"/>
                <a:ext cx="1683062" cy="572144"/>
              </a:xfrm>
              <a:prstGeom prst="rect">
                <a:avLst/>
              </a:prstGeom>
              <a:blipFill>
                <a:blip r:embed="rId8"/>
                <a:stretch>
                  <a:fillRect l="-38346" t="-178261" b="-2565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1B3B5E-918C-6801-3E60-2E402560E40F}"/>
                  </a:ext>
                </a:extLst>
              </p:cNvPr>
              <p:cNvSpPr txBox="1"/>
              <p:nvPr/>
            </p:nvSpPr>
            <p:spPr bwMode="auto">
              <a:xfrm>
                <a:off x="7661471" y="4509120"/>
                <a:ext cx="647735" cy="42518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1B3B5E-918C-6801-3E60-2E402560E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1471" y="4509120"/>
                <a:ext cx="647735" cy="4251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6">
                <a:extLst>
                  <a:ext uri="{FF2B5EF4-FFF2-40B4-BE49-F238E27FC236}">
                    <a16:creationId xmlns:a16="http://schemas.microsoft.com/office/drawing/2014/main" id="{F9869E2C-DAC5-8AF4-CC2A-418C6E816FBB}"/>
                  </a:ext>
                </a:extLst>
              </p:cNvPr>
              <p:cNvSpPr txBox="1"/>
              <p:nvPr/>
            </p:nvSpPr>
            <p:spPr bwMode="auto">
              <a:xfrm>
                <a:off x="1284377" y="1849200"/>
                <a:ext cx="2008374" cy="67262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6">
                <a:extLst>
                  <a:ext uri="{FF2B5EF4-FFF2-40B4-BE49-F238E27FC236}">
                    <a16:creationId xmlns:a16="http://schemas.microsoft.com/office/drawing/2014/main" id="{F9869E2C-DAC5-8AF4-CC2A-418C6E816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4377" y="1849200"/>
                <a:ext cx="2008374" cy="6726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6">
                <a:extLst>
                  <a:ext uri="{FF2B5EF4-FFF2-40B4-BE49-F238E27FC236}">
                    <a16:creationId xmlns:a16="http://schemas.microsoft.com/office/drawing/2014/main" id="{89E02A6D-038A-33AF-5323-1F018CABED0A}"/>
                  </a:ext>
                </a:extLst>
              </p:cNvPr>
              <p:cNvSpPr txBox="1"/>
              <p:nvPr/>
            </p:nvSpPr>
            <p:spPr bwMode="auto">
              <a:xfrm>
                <a:off x="3580782" y="2020582"/>
                <a:ext cx="1279909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6">
                <a:extLst>
                  <a:ext uri="{FF2B5EF4-FFF2-40B4-BE49-F238E27FC236}">
                    <a16:creationId xmlns:a16="http://schemas.microsoft.com/office/drawing/2014/main" id="{89E02A6D-038A-33AF-5323-1F018CABE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0782" y="2020582"/>
                <a:ext cx="127990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666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C70C65-6193-ECAA-8F0B-727F55150458}"/>
              </a:ext>
            </a:extLst>
          </p:cNvPr>
          <p:cNvSpPr txBox="1"/>
          <p:nvPr/>
        </p:nvSpPr>
        <p:spPr bwMode="auto">
          <a:xfrm>
            <a:off x="1126898" y="3373348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Stark Effect 在氫原子上加上一個常數電場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B086D8CA-4C69-9B0F-D6A3-A85338A88B4B}"/>
                  </a:ext>
                </a:extLst>
              </p:cNvPr>
              <p:cNvSpPr txBox="1"/>
              <p:nvPr/>
            </p:nvSpPr>
            <p:spPr bwMode="auto">
              <a:xfrm>
                <a:off x="1169298" y="3880112"/>
                <a:ext cx="2104672" cy="69519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B086D8CA-4C69-9B0F-D6A3-A85338A88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9298" y="3880112"/>
                <a:ext cx="2104672" cy="695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5C61920F-7004-1007-4DC2-71B060F48DF5}"/>
                  </a:ext>
                </a:extLst>
              </p:cNvPr>
              <p:cNvSpPr txBox="1"/>
              <p:nvPr/>
            </p:nvSpPr>
            <p:spPr bwMode="auto">
              <a:xfrm>
                <a:off x="3543719" y="4040814"/>
                <a:ext cx="1541188" cy="40293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29">
                <a:extLst>
                  <a:ext uri="{FF2B5EF4-FFF2-40B4-BE49-F238E27FC236}">
                    <a16:creationId xmlns:a16="http://schemas.microsoft.com/office/drawing/2014/main" id="{5C61920F-7004-1007-4DC2-71B060F48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3719" y="4040814"/>
                <a:ext cx="1541188" cy="402931"/>
              </a:xfrm>
              <a:prstGeom prst="rect">
                <a:avLst/>
              </a:prstGeom>
              <a:blipFill>
                <a:blip r:embed="rId3"/>
                <a:stretch>
                  <a:fillRect t="-3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D94642-E82A-67F8-BBB3-FC5C837026DD}"/>
                  </a:ext>
                </a:extLst>
              </p:cNvPr>
              <p:cNvSpPr txBox="1"/>
              <p:nvPr/>
            </p:nvSpPr>
            <p:spPr bwMode="auto">
              <a:xfrm>
                <a:off x="1091688" y="4671265"/>
                <a:ext cx="47483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未微擾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就是一般氫原子中的電子能量。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D94642-E82A-67F8-BBB3-FC5C83702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1688" y="4671265"/>
                <a:ext cx="4748387" cy="369332"/>
              </a:xfrm>
              <a:prstGeom prst="rect">
                <a:avLst/>
              </a:prstGeom>
              <a:blipFill>
                <a:blip r:embed="rId4"/>
                <a:stretch>
                  <a:fillRect l="-80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A5805B9-A5AE-513C-C129-8A8AC2E7F0D0}"/>
              </a:ext>
            </a:extLst>
          </p:cNvPr>
          <p:cNvSpPr txBox="1"/>
          <p:nvPr/>
        </p:nvSpPr>
        <p:spPr bwMode="auto">
          <a:xfrm>
            <a:off x="1151987" y="735073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舉例來說：Anharmonic Oscillator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="0" i="0" u="none" strike="noStrike" dirty="0">
                <a:solidFill>
                  <a:srgbClr val="000000"/>
                </a:solidFill>
                <a:effectLst/>
                <a:latin typeface="+mn-ea"/>
                <a:ea typeface="+mn-ea"/>
              </a:rPr>
              <a:t>非諧項</a:t>
            </a:r>
            <a:endParaRPr lang="en-TW" dirty="0">
              <a:latin typeface="+mn-ea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6">
                <a:extLst>
                  <a:ext uri="{FF2B5EF4-FFF2-40B4-BE49-F238E27FC236}">
                    <a16:creationId xmlns:a16="http://schemas.microsoft.com/office/drawing/2014/main" id="{20E3C4E8-45B3-C83B-E693-EF3546355241}"/>
                  </a:ext>
                </a:extLst>
              </p:cNvPr>
              <p:cNvSpPr txBox="1"/>
              <p:nvPr/>
            </p:nvSpPr>
            <p:spPr bwMode="auto">
              <a:xfrm>
                <a:off x="1225297" y="1160878"/>
                <a:ext cx="2567613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6">
                <a:extLst>
                  <a:ext uri="{FF2B5EF4-FFF2-40B4-BE49-F238E27FC236}">
                    <a16:creationId xmlns:a16="http://schemas.microsoft.com/office/drawing/2014/main" id="{20E3C4E8-45B3-C83B-E693-EF3546355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5297" y="1160878"/>
                <a:ext cx="2567613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6">
                <a:extLst>
                  <a:ext uri="{FF2B5EF4-FFF2-40B4-BE49-F238E27FC236}">
                    <a16:creationId xmlns:a16="http://schemas.microsoft.com/office/drawing/2014/main" id="{8BCC7776-6654-1DD3-6305-5BB5AC9D2524}"/>
                  </a:ext>
                </a:extLst>
              </p:cNvPr>
              <p:cNvSpPr txBox="1"/>
              <p:nvPr/>
            </p:nvSpPr>
            <p:spPr bwMode="auto">
              <a:xfrm>
                <a:off x="4006959" y="1160878"/>
                <a:ext cx="2008374" cy="67262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6">
                <a:extLst>
                  <a:ext uri="{FF2B5EF4-FFF2-40B4-BE49-F238E27FC236}">
                    <a16:creationId xmlns:a16="http://schemas.microsoft.com/office/drawing/2014/main" id="{8BCC7776-6654-1DD3-6305-5BB5AC9D2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6959" y="1160878"/>
                <a:ext cx="2008374" cy="672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6">
                <a:extLst>
                  <a:ext uri="{FF2B5EF4-FFF2-40B4-BE49-F238E27FC236}">
                    <a16:creationId xmlns:a16="http://schemas.microsoft.com/office/drawing/2014/main" id="{B5A76548-939B-0F58-D79D-181F31A74367}"/>
                  </a:ext>
                </a:extLst>
              </p:cNvPr>
              <p:cNvSpPr txBox="1"/>
              <p:nvPr/>
            </p:nvSpPr>
            <p:spPr bwMode="auto">
              <a:xfrm>
                <a:off x="6303365" y="1332260"/>
                <a:ext cx="114895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6">
                <a:extLst>
                  <a:ext uri="{FF2B5EF4-FFF2-40B4-BE49-F238E27FC236}">
                    <a16:creationId xmlns:a16="http://schemas.microsoft.com/office/drawing/2014/main" id="{B5A76548-939B-0F58-D79D-181F31A74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3365" y="1332260"/>
                <a:ext cx="1148956" cy="369332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7E6C4A-3B59-930D-9408-54914A1E0858}"/>
                  </a:ext>
                </a:extLst>
              </p:cNvPr>
              <p:cNvSpPr txBox="1"/>
              <p:nvPr/>
            </p:nvSpPr>
            <p:spPr bwMode="auto">
              <a:xfrm>
                <a:off x="5729585" y="1974639"/>
                <a:ext cx="1288930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7E6C4A-3B59-930D-9408-54914A1E0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9585" y="1974639"/>
                <a:ext cx="1288930" cy="369332"/>
              </a:xfrm>
              <a:prstGeom prst="rect">
                <a:avLst/>
              </a:prstGeom>
              <a:blipFill>
                <a:blip r:embed="rId8"/>
                <a:stretch>
                  <a:fillRect l="-20588" t="-110000" r="-14706" b="-17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701915-0EEB-DA43-9514-AA03238771FF}"/>
                  </a:ext>
                </a:extLst>
              </p:cNvPr>
              <p:cNvSpPr txBox="1"/>
              <p:nvPr/>
            </p:nvSpPr>
            <p:spPr bwMode="auto">
              <a:xfrm>
                <a:off x="1169298" y="1985866"/>
                <a:ext cx="45602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未微擾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的本徵態就是量子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SHO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的本徵態：</a:t>
                </a:r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701915-0EEB-DA43-9514-AA0323877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9298" y="1985866"/>
                <a:ext cx="4560288" cy="369332"/>
              </a:xfrm>
              <a:prstGeom prst="rect">
                <a:avLst/>
              </a:prstGeom>
              <a:blipFill>
                <a:blip r:embed="rId9"/>
                <a:stretch>
                  <a:fillRect l="-1389" t="-6667" r="-1111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E1A72C-AB3D-C735-4640-32F594170262}"/>
                  </a:ext>
                </a:extLst>
              </p:cNvPr>
              <p:cNvSpPr txBox="1"/>
              <p:nvPr/>
            </p:nvSpPr>
            <p:spPr bwMode="auto">
              <a:xfrm>
                <a:off x="1147188" y="5612829"/>
                <a:ext cx="5544616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𝑛𝑙𝑚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𝑙𝑚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r>
                        <a:rPr lang="el-GR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l-GR" i="1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E1A72C-AB3D-C735-4640-32F594170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7188" y="5612829"/>
                <a:ext cx="5544616" cy="369332"/>
              </a:xfrm>
              <a:prstGeom prst="rect">
                <a:avLst/>
              </a:prstGeom>
              <a:blipFill>
                <a:blip r:embed="rId10"/>
                <a:stretch>
                  <a:fillRect l="-1826" t="-113793" b="-1793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487E54-CB16-DF3C-2244-E8A1FAEAA904}"/>
                  </a:ext>
                </a:extLst>
              </p:cNvPr>
              <p:cNvSpPr txBox="1"/>
              <p:nvPr/>
            </p:nvSpPr>
            <p:spPr bwMode="auto">
              <a:xfrm>
                <a:off x="1071657" y="5084763"/>
                <a:ext cx="76047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未微擾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的本徵態就是氫原子的定態 </a:t>
                </a:r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但這裡採用新的符號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𝑛𝑙𝑚</m:t>
                        </m:r>
                      </m:sub>
                    </m:sSub>
                  </m:oMath>
                </a14:m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487E54-CB16-DF3C-2244-E8A1FAEAA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1657" y="5084763"/>
                <a:ext cx="7604798" cy="369332"/>
              </a:xfrm>
              <a:prstGeom prst="rect">
                <a:avLst/>
              </a:prstGeom>
              <a:blipFill>
                <a:blip r:embed="rId11"/>
                <a:stretch>
                  <a:fillRect l="-66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D6050D-80BC-5A5A-57C9-7D2C5294FCE4}"/>
                  </a:ext>
                </a:extLst>
              </p:cNvPr>
              <p:cNvSpPr txBox="1"/>
              <p:nvPr/>
            </p:nvSpPr>
            <p:spPr bwMode="auto">
              <a:xfrm>
                <a:off x="1151986" y="2458095"/>
                <a:ext cx="75244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注意，我們假設真實本徵態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會以同樣的量子數標記！</a:t>
                </a:r>
                <a:r>
                  <a:rPr lang="en-US" dirty="0"/>
                  <a:t>但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D6050D-80BC-5A5A-57C9-7D2C5294F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1986" y="2458095"/>
                <a:ext cx="7524469" cy="369332"/>
              </a:xfrm>
              <a:prstGeom prst="rect">
                <a:avLst/>
              </a:prstGeom>
              <a:blipFill>
                <a:blip r:embed="rId12"/>
                <a:stretch>
                  <a:fillRect l="-673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3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/>
      <p:bldP spid="15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C96929BC-D93E-A645-D31F-2FD4D93F2071}"/>
                  </a:ext>
                </a:extLst>
              </p:cNvPr>
              <p:cNvSpPr txBox="1"/>
              <p:nvPr/>
            </p:nvSpPr>
            <p:spPr bwMode="auto">
              <a:xfrm>
                <a:off x="2843808" y="327191"/>
                <a:ext cx="2083098" cy="42518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C96929BC-D93E-A645-D31F-2FD4D93F2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808" y="327191"/>
                <a:ext cx="2083098" cy="425181"/>
              </a:xfrm>
              <a:prstGeom prst="rect">
                <a:avLst/>
              </a:prstGeom>
              <a:blipFill>
                <a:blip r:embed="rId2"/>
                <a:stretch>
                  <a:fillRect t="-80000" r="-9146" b="-14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D37A04-A4C2-0D24-8735-41D68200B0E3}"/>
                  </a:ext>
                </a:extLst>
              </p:cNvPr>
              <p:cNvSpPr txBox="1"/>
              <p:nvPr/>
            </p:nvSpPr>
            <p:spPr bwMode="auto">
              <a:xfrm>
                <a:off x="442389" y="1177687"/>
                <a:ext cx="8211760" cy="425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對未微擾定態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之能量的修正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，等於能量微擾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對該定態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的期望值。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D37A04-A4C2-0D24-8735-41D68200B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389" y="1177687"/>
                <a:ext cx="8211760" cy="425181"/>
              </a:xfrm>
              <a:prstGeom prst="rect">
                <a:avLst/>
              </a:prstGeom>
              <a:blipFill>
                <a:blip r:embed="rId3"/>
                <a:stretch>
                  <a:fillRect l="-773" t="-80000" b="-1428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3BE8371-AA04-8C51-EEA3-4C06845F3507}"/>
              </a:ext>
            </a:extLst>
          </p:cNvPr>
          <p:cNvSpPr txBox="1"/>
          <p:nvPr/>
        </p:nvSpPr>
        <p:spPr bwMode="auto">
          <a:xfrm>
            <a:off x="434449" y="1635953"/>
            <a:ext cx="76225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如果狀態可以用波函數表示，此期望值可以簡單寫成波函數的積分：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9">
                <a:extLst>
                  <a:ext uri="{FF2B5EF4-FFF2-40B4-BE49-F238E27FC236}">
                    <a16:creationId xmlns:a16="http://schemas.microsoft.com/office/drawing/2014/main" id="{F4122B16-6AB6-87B6-58A1-0A4879FDB655}"/>
                  </a:ext>
                </a:extLst>
              </p:cNvPr>
              <p:cNvSpPr txBox="1"/>
              <p:nvPr/>
            </p:nvSpPr>
            <p:spPr bwMode="auto">
              <a:xfrm>
                <a:off x="323528" y="2075841"/>
                <a:ext cx="5613651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29">
                <a:extLst>
                  <a:ext uri="{FF2B5EF4-FFF2-40B4-BE49-F238E27FC236}">
                    <a16:creationId xmlns:a16="http://schemas.microsoft.com/office/drawing/2014/main" id="{F4122B16-6AB6-87B6-58A1-0A4879FDB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075841"/>
                <a:ext cx="5613651" cy="901914"/>
              </a:xfrm>
              <a:prstGeom prst="rect">
                <a:avLst/>
              </a:prstGeom>
              <a:blipFill>
                <a:blip r:embed="rId4"/>
                <a:stretch>
                  <a:fillRect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B755C89-B699-F373-164C-3EFC3F61C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860886"/>
            <a:ext cx="7627626" cy="17017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EDF0F7-4592-6D83-49E1-0FB49B7E1DD2}"/>
              </a:ext>
            </a:extLst>
          </p:cNvPr>
          <p:cNvSpPr txBox="1"/>
          <p:nvPr/>
        </p:nvSpPr>
        <p:spPr bwMode="auto">
          <a:xfrm>
            <a:off x="444221" y="5700258"/>
            <a:ext cx="7386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你不需要知道本徵態的一階修正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endParaRPr lang="en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60D547-1E4F-7F6D-6EDB-807EE6368B60}"/>
              </a:ext>
            </a:extLst>
          </p:cNvPr>
          <p:cNvCxnSpPr>
            <a:cxnSpLocks/>
          </p:cNvCxnSpPr>
          <p:nvPr/>
        </p:nvCxnSpPr>
        <p:spPr>
          <a:xfrm>
            <a:off x="536583" y="5035445"/>
            <a:ext cx="715449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0AF1DD-4609-CA82-CD03-55671A360C47}"/>
              </a:ext>
            </a:extLst>
          </p:cNvPr>
          <p:cNvCxnSpPr>
            <a:cxnSpLocks/>
          </p:cNvCxnSpPr>
          <p:nvPr/>
        </p:nvCxnSpPr>
        <p:spPr>
          <a:xfrm>
            <a:off x="536583" y="5308166"/>
            <a:ext cx="12241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AFE472-8E2F-D18E-ABEE-F9CFF21FBBD8}"/>
              </a:ext>
            </a:extLst>
          </p:cNvPr>
          <p:cNvSpPr txBox="1"/>
          <p:nvPr/>
        </p:nvSpPr>
        <p:spPr bwMode="auto">
          <a:xfrm>
            <a:off x="442389" y="6087233"/>
            <a:ext cx="63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只需要未微擾的零次解，就可以計算本徵值的一階修正了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F75707-C84E-A9B9-C681-C1240A687BE5}"/>
              </a:ext>
            </a:extLst>
          </p:cNvPr>
          <p:cNvSpPr txBox="1"/>
          <p:nvPr/>
        </p:nvSpPr>
        <p:spPr bwMode="auto">
          <a:xfrm>
            <a:off x="442389" y="3066239"/>
            <a:ext cx="78026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如果狀態是行向量，則寫成微擾項的矩陣夾在該行向量與對應的列向量間。</a:t>
            </a:r>
          </a:p>
        </p:txBody>
      </p:sp>
      <p:pic>
        <p:nvPicPr>
          <p:cNvPr id="3" name="Picture 2" descr="Surprised Emoji [Free Download IOS Emojis] | Emoji Island">
            <a:extLst>
              <a:ext uri="{FF2B5EF4-FFF2-40B4-BE49-F238E27FC236}">
                <a16:creationId xmlns:a16="http://schemas.microsoft.com/office/drawing/2014/main" id="{417D9052-43F9-32A6-DF60-9DFF9F75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863" y="118296"/>
            <a:ext cx="1101555" cy="11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29">
                <a:extLst>
                  <a:ext uri="{FF2B5EF4-FFF2-40B4-BE49-F238E27FC236}">
                    <a16:creationId xmlns:a16="http://schemas.microsoft.com/office/drawing/2014/main" id="{C0EE2114-6A9A-FF0E-5EAF-98EF64DA27CA}"/>
                  </a:ext>
                </a:extLst>
              </p:cNvPr>
              <p:cNvSpPr txBox="1"/>
              <p:nvPr/>
            </p:nvSpPr>
            <p:spPr bwMode="auto">
              <a:xfrm>
                <a:off x="5785186" y="2075841"/>
                <a:ext cx="2868963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/>
                        </a:rPr>
                        <m:t>→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29">
                <a:extLst>
                  <a:ext uri="{FF2B5EF4-FFF2-40B4-BE49-F238E27FC236}">
                    <a16:creationId xmlns:a16="http://schemas.microsoft.com/office/drawing/2014/main" id="{C0EE2114-6A9A-FF0E-5EAF-98EF64DA2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5186" y="2075841"/>
                <a:ext cx="2868963" cy="901914"/>
              </a:xfrm>
              <a:prstGeom prst="rect">
                <a:avLst/>
              </a:prstGeom>
              <a:blipFill>
                <a:blip r:embed="rId7"/>
                <a:stretch>
                  <a:fillRect l="-17181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EA91AA-6F17-619B-7DD8-96EC8E2FE1B3}"/>
              </a:ext>
            </a:extLst>
          </p:cNvPr>
          <p:cNvSpPr txBox="1"/>
          <p:nvPr/>
        </p:nvSpPr>
        <p:spPr bwMode="auto">
          <a:xfrm>
            <a:off x="6557221" y="1956979"/>
            <a:ext cx="2999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以簡諧運動</a:t>
            </a:r>
            <a:r>
              <a:rPr lang="zh-TW" altLang="en-US" dirty="0">
                <a:solidFill>
                  <a:srgbClr val="000000"/>
                </a:solidFill>
                <a:latin typeface="+mn-ea"/>
              </a:rPr>
              <a:t>非諧項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為例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467B5-1DCE-C651-6510-D53B15A0F58D}"/>
              </a:ext>
            </a:extLst>
          </p:cNvPr>
          <p:cNvSpPr txBox="1"/>
          <p:nvPr/>
        </p:nvSpPr>
        <p:spPr bwMode="auto">
          <a:xfrm>
            <a:off x="442389" y="823576"/>
            <a:ext cx="6793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微擾對能量本徵值的修正，等於微擾在該本徵態的期望值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558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11" grpId="0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A5805B9-A5AE-513C-C129-8A8AC2E7F0D0}"/>
              </a:ext>
            </a:extLst>
          </p:cNvPr>
          <p:cNvSpPr txBox="1"/>
          <p:nvPr/>
        </p:nvSpPr>
        <p:spPr bwMode="auto">
          <a:xfrm>
            <a:off x="425386" y="830197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舉例來說：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例一： Anharmonic Oscillator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="0" i="0" u="none" strike="noStrike" dirty="0">
                <a:solidFill>
                  <a:srgbClr val="FF0000"/>
                </a:solidFill>
                <a:effectLst/>
                <a:latin typeface="+mn-ea"/>
                <a:ea typeface="+mn-ea"/>
              </a:rPr>
              <a:t>非諧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震盪器</a:t>
            </a:r>
            <a:endParaRPr lang="en-TW" dirty="0">
              <a:solidFill>
                <a:srgbClr val="FF0000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6">
                <a:extLst>
                  <a:ext uri="{FF2B5EF4-FFF2-40B4-BE49-F238E27FC236}">
                    <a16:creationId xmlns:a16="http://schemas.microsoft.com/office/drawing/2014/main" id="{8BCC7776-6654-1DD3-6305-5BB5AC9D2524}"/>
                  </a:ext>
                </a:extLst>
              </p:cNvPr>
              <p:cNvSpPr txBox="1"/>
              <p:nvPr/>
            </p:nvSpPr>
            <p:spPr bwMode="auto">
              <a:xfrm>
                <a:off x="537137" y="1222392"/>
                <a:ext cx="2008374" cy="67262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6">
                <a:extLst>
                  <a:ext uri="{FF2B5EF4-FFF2-40B4-BE49-F238E27FC236}">
                    <a16:creationId xmlns:a16="http://schemas.microsoft.com/office/drawing/2014/main" id="{8BCC7776-6654-1DD3-6305-5BB5AC9D2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137" y="1222392"/>
                <a:ext cx="2008374" cy="6726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6">
                <a:extLst>
                  <a:ext uri="{FF2B5EF4-FFF2-40B4-BE49-F238E27FC236}">
                    <a16:creationId xmlns:a16="http://schemas.microsoft.com/office/drawing/2014/main" id="{B5A76548-939B-0F58-D79D-181F31A74367}"/>
                  </a:ext>
                </a:extLst>
              </p:cNvPr>
              <p:cNvSpPr txBox="1"/>
              <p:nvPr/>
            </p:nvSpPr>
            <p:spPr bwMode="auto">
              <a:xfrm>
                <a:off x="2804156" y="1228235"/>
                <a:ext cx="2631940" cy="673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TW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6">
                <a:extLst>
                  <a:ext uri="{FF2B5EF4-FFF2-40B4-BE49-F238E27FC236}">
                    <a16:creationId xmlns:a16="http://schemas.microsoft.com/office/drawing/2014/main" id="{B5A76548-939B-0F58-D79D-181F31A74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4156" y="1228235"/>
                <a:ext cx="2631940" cy="673326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A1D0E20F-E7A4-19F9-FAA6-CB72F02D3ED9}"/>
                  </a:ext>
                </a:extLst>
              </p:cNvPr>
              <p:cNvSpPr txBox="1"/>
              <p:nvPr/>
            </p:nvSpPr>
            <p:spPr bwMode="auto">
              <a:xfrm>
                <a:off x="531895" y="2473444"/>
                <a:ext cx="2130968" cy="43672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A1D0E20F-E7A4-19F9-FAA6-CB72F02D3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895" y="2473444"/>
                <a:ext cx="2130968" cy="436723"/>
              </a:xfrm>
              <a:prstGeom prst="rect">
                <a:avLst/>
              </a:prstGeom>
              <a:blipFill>
                <a:blip r:embed="rId4"/>
                <a:stretch>
                  <a:fillRect t="-80000" r="-6509" b="-14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7C2BC4-6313-769B-B97C-DF9E0CC1B80E}"/>
                  </a:ext>
                </a:extLst>
              </p:cNvPr>
              <p:cNvSpPr txBox="1"/>
              <p:nvPr/>
            </p:nvSpPr>
            <p:spPr bwMode="auto">
              <a:xfrm>
                <a:off x="531895" y="1989978"/>
                <a:ext cx="4502003" cy="483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計算基態能量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𝜔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的修正：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7C2BC4-6313-769B-B97C-DF9E0CC1B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895" y="1989978"/>
                <a:ext cx="4502003" cy="483466"/>
              </a:xfrm>
              <a:prstGeom prst="rect">
                <a:avLst/>
              </a:prstGeom>
              <a:blipFill>
                <a:blip r:embed="rId5"/>
                <a:stretch>
                  <a:fillRect l="-1124" b="-51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3068D97A-06DD-59AC-8339-E169871F1E44}"/>
                  </a:ext>
                </a:extLst>
              </p:cNvPr>
              <p:cNvSpPr txBox="1"/>
              <p:nvPr/>
            </p:nvSpPr>
            <p:spPr bwMode="auto">
              <a:xfrm>
                <a:off x="485709" y="3563083"/>
                <a:ext cx="5438107" cy="6733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TW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3068D97A-06DD-59AC-8339-E169871F1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09" y="3563083"/>
                <a:ext cx="5438107" cy="673326"/>
              </a:xfrm>
              <a:prstGeom prst="rect">
                <a:avLst/>
              </a:prstGeom>
              <a:blipFill>
                <a:blip r:embed="rId6"/>
                <a:stretch>
                  <a:fillRect t="-31481" r="-3263" b="-7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5">
                <a:extLst>
                  <a:ext uri="{FF2B5EF4-FFF2-40B4-BE49-F238E27FC236}">
                    <a16:creationId xmlns:a16="http://schemas.microsoft.com/office/drawing/2014/main" id="{1852643C-4F72-898E-C4C0-4882770168FC}"/>
                  </a:ext>
                </a:extLst>
              </p:cNvPr>
              <p:cNvSpPr txBox="1"/>
              <p:nvPr/>
            </p:nvSpPr>
            <p:spPr bwMode="auto">
              <a:xfrm>
                <a:off x="6542009" y="1014863"/>
                <a:ext cx="2247730" cy="9106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TW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5">
                <a:extLst>
                  <a:ext uri="{FF2B5EF4-FFF2-40B4-BE49-F238E27FC236}">
                    <a16:creationId xmlns:a16="http://schemas.microsoft.com/office/drawing/2014/main" id="{1852643C-4F72-898E-C4C0-488277016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2009" y="1014863"/>
                <a:ext cx="2247730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AE421ED5-48F0-9D04-4EAB-88A61A63DA84}"/>
                  </a:ext>
                </a:extLst>
              </p:cNvPr>
              <p:cNvSpPr txBox="1"/>
              <p:nvPr/>
            </p:nvSpPr>
            <p:spPr bwMode="auto">
              <a:xfrm>
                <a:off x="498139" y="4368274"/>
                <a:ext cx="6165882" cy="45852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AE421ED5-48F0-9D04-4EAB-88A61A63D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139" y="4368274"/>
                <a:ext cx="6165882" cy="458523"/>
              </a:xfrm>
              <a:prstGeom prst="rect">
                <a:avLst/>
              </a:prstGeom>
              <a:blipFill>
                <a:blip r:embed="rId9"/>
                <a:stretch>
                  <a:fillRect l="-3498" t="-75676" r="-2263" b="-1324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AA09D810-328F-4660-5B06-B604F09D226F}"/>
                  </a:ext>
                </a:extLst>
              </p:cNvPr>
              <p:cNvSpPr txBox="1"/>
              <p:nvPr/>
            </p:nvSpPr>
            <p:spPr bwMode="auto">
              <a:xfrm>
                <a:off x="467544" y="4941168"/>
                <a:ext cx="8346266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AA09D810-328F-4660-5B06-B604F09D2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941168"/>
                <a:ext cx="8346266" cy="404983"/>
              </a:xfrm>
              <a:prstGeom prst="rect">
                <a:avLst/>
              </a:prstGeom>
              <a:blipFill>
                <a:blip r:embed="rId10"/>
                <a:stretch>
                  <a:fillRect l="-455" t="-100000" b="-15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2">
                <a:extLst>
                  <a:ext uri="{FF2B5EF4-FFF2-40B4-BE49-F238E27FC236}">
                    <a16:creationId xmlns:a16="http://schemas.microsoft.com/office/drawing/2014/main" id="{458E678E-8945-4305-2E38-168BA7099E2F}"/>
                  </a:ext>
                </a:extLst>
              </p:cNvPr>
              <p:cNvSpPr/>
              <p:nvPr/>
            </p:nvSpPr>
            <p:spPr>
              <a:xfrm>
                <a:off x="6339754" y="2769637"/>
                <a:ext cx="2627835" cy="40197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e>
                      </m:rad>
                      <m:r>
                        <a:rPr lang="en-US" altLang="zh-TW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2">
                <a:extLst>
                  <a:ext uri="{FF2B5EF4-FFF2-40B4-BE49-F238E27FC236}">
                    <a16:creationId xmlns:a16="http://schemas.microsoft.com/office/drawing/2014/main" id="{458E678E-8945-4305-2E38-168BA7099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754" y="2769637"/>
                <a:ext cx="2627835" cy="401970"/>
              </a:xfrm>
              <a:prstGeom prst="rect">
                <a:avLst/>
              </a:prstGeom>
              <a:blipFill>
                <a:blip r:embed="rId11"/>
                <a:stretch>
                  <a:fillRect l="-1923" t="-90909" r="-7212" b="-15151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3">
                <a:extLst>
                  <a:ext uri="{FF2B5EF4-FFF2-40B4-BE49-F238E27FC236}">
                    <a16:creationId xmlns:a16="http://schemas.microsoft.com/office/drawing/2014/main" id="{59DF73BB-DC0D-9233-AADF-22128090B3C6}"/>
                  </a:ext>
                </a:extLst>
              </p:cNvPr>
              <p:cNvSpPr/>
              <p:nvPr/>
            </p:nvSpPr>
            <p:spPr>
              <a:xfrm>
                <a:off x="6860370" y="2346743"/>
                <a:ext cx="2130968" cy="3724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𝑎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b="0" i="1" smtClean="0"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altLang="zh-TW" sz="1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  <a:cs typeface="Times New Roman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cs typeface="Times New Roman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3">
                <a:extLst>
                  <a:ext uri="{FF2B5EF4-FFF2-40B4-BE49-F238E27FC236}">
                    <a16:creationId xmlns:a16="http://schemas.microsoft.com/office/drawing/2014/main" id="{59DF73BB-DC0D-9233-AADF-22128090B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370" y="2346743"/>
                <a:ext cx="2130968" cy="372410"/>
              </a:xfrm>
              <a:prstGeom prst="rect">
                <a:avLst/>
              </a:prstGeom>
              <a:blipFill>
                <a:blip r:embed="rId12"/>
                <a:stretch>
                  <a:fillRect l="-7143" t="-103226" r="-9524" b="-16129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BC1560D5-DB39-6934-76CE-1C04A233F013}"/>
                  </a:ext>
                </a:extLst>
              </p:cNvPr>
              <p:cNvSpPr txBox="1"/>
              <p:nvPr/>
            </p:nvSpPr>
            <p:spPr bwMode="auto">
              <a:xfrm>
                <a:off x="6159277" y="3244166"/>
                <a:ext cx="2808312" cy="40498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2">
                <a:extLst>
                  <a:ext uri="{FF2B5EF4-FFF2-40B4-BE49-F238E27FC236}">
                    <a16:creationId xmlns:a16="http://schemas.microsoft.com/office/drawing/2014/main" id="{BC1560D5-DB39-6934-76CE-1C04A233F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9277" y="3244166"/>
                <a:ext cx="2808312" cy="4049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339AB0CA-C06D-2B45-EF53-E1F70DDED10C}"/>
                  </a:ext>
                </a:extLst>
              </p:cNvPr>
              <p:cNvSpPr txBox="1"/>
              <p:nvPr/>
            </p:nvSpPr>
            <p:spPr bwMode="auto">
              <a:xfrm>
                <a:off x="531895" y="5744388"/>
                <a:ext cx="1519825" cy="63478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339AB0CA-C06D-2B45-EF53-E1F70DDED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895" y="5744388"/>
                <a:ext cx="1519825" cy="6347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A16FA5-7D9C-3F02-7EA0-9A6668D8DC1E}"/>
              </a:ext>
            </a:extLst>
          </p:cNvPr>
          <p:cNvCxnSpPr/>
          <p:nvPr/>
        </p:nvCxnSpPr>
        <p:spPr>
          <a:xfrm flipV="1">
            <a:off x="5384112" y="4368274"/>
            <a:ext cx="268008" cy="458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DD046C-BA33-4C82-AA7C-CCB47369715F}"/>
              </a:ext>
            </a:extLst>
          </p:cNvPr>
          <p:cNvCxnSpPr/>
          <p:nvPr/>
        </p:nvCxnSpPr>
        <p:spPr>
          <a:xfrm flipV="1">
            <a:off x="3239570" y="4381677"/>
            <a:ext cx="268008" cy="458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29">
                <a:extLst>
                  <a:ext uri="{FF2B5EF4-FFF2-40B4-BE49-F238E27FC236}">
                    <a16:creationId xmlns:a16="http://schemas.microsoft.com/office/drawing/2014/main" id="{7C5EEE20-8884-959E-4F56-C986F380523C}"/>
                  </a:ext>
                </a:extLst>
              </p:cNvPr>
              <p:cNvSpPr txBox="1"/>
              <p:nvPr/>
            </p:nvSpPr>
            <p:spPr bwMode="auto">
              <a:xfrm>
                <a:off x="3054853" y="2459210"/>
                <a:ext cx="2868963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/>
                        </a:rPr>
                        <m:t>→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29">
                <a:extLst>
                  <a:ext uri="{FF2B5EF4-FFF2-40B4-BE49-F238E27FC236}">
                    <a16:creationId xmlns:a16="http://schemas.microsoft.com/office/drawing/2014/main" id="{7C5EEE20-8884-959E-4F56-C986F3805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853" y="2459210"/>
                <a:ext cx="2868963" cy="901914"/>
              </a:xfrm>
              <a:prstGeom prst="rect">
                <a:avLst/>
              </a:prstGeom>
              <a:blipFill>
                <a:blip r:embed="rId15"/>
                <a:stretch>
                  <a:fillRect l="-16740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0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th equations and formulas&#10;&#10;Description automatically generated">
            <a:extLst>
              <a:ext uri="{FF2B5EF4-FFF2-40B4-BE49-F238E27FC236}">
                <a16:creationId xmlns:a16="http://schemas.microsoft.com/office/drawing/2014/main" id="{ABA25168-3302-6B78-DCF4-0EDA35A8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3282593"/>
            <a:ext cx="5652628" cy="3515797"/>
          </a:xfrm>
          <a:prstGeom prst="rect">
            <a:avLst/>
          </a:prstGeom>
        </p:spPr>
      </p:pic>
      <p:pic>
        <p:nvPicPr>
          <p:cNvPr id="4" name="Picture 3" descr="A white paper with black text and numbers&#10;&#10;Description automatically generated">
            <a:extLst>
              <a:ext uri="{FF2B5EF4-FFF2-40B4-BE49-F238E27FC236}">
                <a16:creationId xmlns:a16="http://schemas.microsoft.com/office/drawing/2014/main" id="{26AA8C17-6FEA-9CF9-F2E1-211BADFAD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27543"/>
            <a:ext cx="5668462" cy="32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83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3EEB2E8C-ECCB-F9A0-F353-D4A11E2F8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16832"/>
            <a:ext cx="7772400" cy="26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16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EB594A-8095-BDF6-12F1-62FED52D429A}"/>
                  </a:ext>
                </a:extLst>
              </p:cNvPr>
              <p:cNvSpPr txBox="1"/>
              <p:nvPr/>
            </p:nvSpPr>
            <p:spPr bwMode="auto">
              <a:xfrm>
                <a:off x="867886" y="2070572"/>
                <a:ext cx="82514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PMingLiU" panose="02020500000000000000" pitchFamily="18" charset="-120"/>
                    <a:ea typeface="PMingLiU" panose="02020500000000000000" pitchFamily="18" charset="-120"/>
                    <a:cs typeface="Times New Roman" pitchFamily="18" charset="0"/>
                  </a:rPr>
                  <a:t>或許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時，一個真實的能量本徵態可能不會趨近於原來的選擇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或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EB594A-8095-BDF6-12F1-62FED52D4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886" y="2070572"/>
                <a:ext cx="8251438" cy="369332"/>
              </a:xfrm>
              <a:prstGeom prst="rect">
                <a:avLst/>
              </a:prstGeom>
              <a:blipFill>
                <a:blip r:embed="rId2"/>
                <a:stretch>
                  <a:fillRect l="-614" t="-117241" b="-1724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C42D32-4982-1E63-E32F-A36CAC93ED57}"/>
                  </a:ext>
                </a:extLst>
              </p:cNvPr>
              <p:cNvSpPr txBox="1"/>
              <p:nvPr/>
            </p:nvSpPr>
            <p:spPr bwMode="auto">
              <a:xfrm>
                <a:off x="885680" y="2438058"/>
                <a:ext cx="7214712" cy="404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而是趨近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某一個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的線性組合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，這才是正確的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未微擾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零次項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C42D32-4982-1E63-E32F-A36CAC93E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680" y="2438058"/>
                <a:ext cx="7214712" cy="404983"/>
              </a:xfrm>
              <a:prstGeom prst="rect">
                <a:avLst/>
              </a:prstGeom>
              <a:blipFill>
                <a:blip r:embed="rId3"/>
                <a:stretch>
                  <a:fillRect l="-703" t="-153125" b="-231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CB1646-CE6E-C9AB-FEE7-C6FD6C1E9A0F}"/>
                  </a:ext>
                </a:extLst>
              </p:cNvPr>
              <p:cNvSpPr txBox="1"/>
              <p:nvPr/>
            </p:nvSpPr>
            <p:spPr bwMode="auto">
              <a:xfrm>
                <a:off x="892562" y="3342596"/>
                <a:ext cx="81212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微擾計算必須容許這樣的選擇！</a:t>
                </a:r>
                <a:r>
                  <a:rPr lang="en-US" dirty="0" err="1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以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𝑏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為零階本徵態。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CB1646-CE6E-C9AB-FEE7-C6FD6C1E9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562" y="3342596"/>
                <a:ext cx="8121226" cy="369332"/>
              </a:xfrm>
              <a:prstGeom prst="rect">
                <a:avLst/>
              </a:prstGeom>
              <a:blipFill>
                <a:blip r:embed="rId4"/>
                <a:stretch>
                  <a:fillRect l="-625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CFB71DE4-49F6-A442-5044-08B091937C17}"/>
                  </a:ext>
                </a:extLst>
              </p:cNvPr>
              <p:cNvSpPr txBox="1"/>
              <p:nvPr/>
            </p:nvSpPr>
            <p:spPr bwMode="auto">
              <a:xfrm>
                <a:off x="885680" y="2897765"/>
                <a:ext cx="491045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𝜆</m:t>
                      </m:r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→0</m:t>
                      </m:r>
                      <m:r>
                        <m:rPr>
                          <m:nor/>
                        </m:rPr>
                        <a:rPr lang="en-TW" dirty="0">
                          <a:latin typeface="Times New Roman" pitchFamily="18" charset="0"/>
                          <a:cs typeface="Times New Roman" pitchFamily="18" charset="0"/>
                        </a:rPr>
                        <m:t>時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𝑏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CFB71DE4-49F6-A442-5044-08B091937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680" y="2897765"/>
                <a:ext cx="4910456" cy="369332"/>
              </a:xfrm>
              <a:prstGeom prst="rect">
                <a:avLst/>
              </a:prstGeom>
              <a:blipFill>
                <a:blip r:embed="rId5"/>
                <a:stretch>
                  <a:fillRect t="-110000" r="-3093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03C9AB-F929-428A-F24E-708C1806F83E}"/>
                  </a:ext>
                </a:extLst>
              </p:cNvPr>
              <p:cNvSpPr txBox="1"/>
              <p:nvPr/>
            </p:nvSpPr>
            <p:spPr bwMode="auto">
              <a:xfrm>
                <a:off x="867887" y="578241"/>
                <a:ext cx="57609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如果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TW" dirty="0"/>
                      <m:t>兩個簡併</m:t>
                    </m:r>
                    <m:r>
                      <m:rPr>
                        <m:nor/>
                      </m:rPr>
                      <a:rPr lang="en-TW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degenerate</m:t>
                    </m:r>
                    <m:r>
                      <m:rPr>
                        <m:nor/>
                      </m:rPr>
                      <a:rPr lang="en-TW" dirty="0"/>
                      <m:t>的本徵態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03C9AB-F929-428A-F24E-708C1806F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887" y="578241"/>
                <a:ext cx="5760928" cy="369332"/>
              </a:xfrm>
              <a:prstGeom prst="rect">
                <a:avLst/>
              </a:prstGeom>
              <a:blipFill>
                <a:blip r:embed="rId6"/>
                <a:stretch>
                  <a:fillRect l="-881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29">
                <a:extLst>
                  <a:ext uri="{FF2B5EF4-FFF2-40B4-BE49-F238E27FC236}">
                    <a16:creationId xmlns:a16="http://schemas.microsoft.com/office/drawing/2014/main" id="{C256EE50-9D34-9384-50A3-D13EC91FF16F}"/>
                  </a:ext>
                </a:extLst>
              </p:cNvPr>
              <p:cNvSpPr txBox="1"/>
              <p:nvPr/>
            </p:nvSpPr>
            <p:spPr bwMode="auto">
              <a:xfrm>
                <a:off x="1474641" y="1003517"/>
                <a:ext cx="2385751" cy="38081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(0)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=0</m:t>
                    </m:r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5" name="文字方塊 29">
                <a:extLst>
                  <a:ext uri="{FF2B5EF4-FFF2-40B4-BE49-F238E27FC236}">
                    <a16:creationId xmlns:a16="http://schemas.microsoft.com/office/drawing/2014/main" id="{C256EE50-9D34-9384-50A3-D13EC91FF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4641" y="1003517"/>
                <a:ext cx="2385751" cy="380810"/>
              </a:xfrm>
              <a:prstGeom prst="rect">
                <a:avLst/>
              </a:prstGeom>
              <a:blipFill>
                <a:blip r:embed="rId7"/>
                <a:stretch>
                  <a:fillRect l="-2660" t="-110000" b="-16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5EBF44E1-AA3D-E63F-6EFC-E587A9BFAAA9}"/>
                  </a:ext>
                </a:extLst>
              </p:cNvPr>
              <p:cNvSpPr txBox="1"/>
              <p:nvPr/>
            </p:nvSpPr>
            <p:spPr bwMode="auto">
              <a:xfrm>
                <a:off x="4459875" y="977476"/>
                <a:ext cx="2385751" cy="38081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(0)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=0</m:t>
                    </m:r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5EBF44E1-AA3D-E63F-6EFC-E587A9BFA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9875" y="977476"/>
                <a:ext cx="2385751" cy="380810"/>
              </a:xfrm>
              <a:prstGeom prst="rect">
                <a:avLst/>
              </a:prstGeom>
              <a:blipFill>
                <a:blip r:embed="rId8"/>
                <a:stretch>
                  <a:fillRect l="-2646" t="-100000" b="-153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6AC149-70BF-E7F4-7D47-F4721CE5974F}"/>
                  </a:ext>
                </a:extLst>
              </p:cNvPr>
              <p:cNvSpPr txBox="1"/>
              <p:nvPr/>
            </p:nvSpPr>
            <p:spPr bwMode="auto">
              <a:xfrm>
                <a:off x="867886" y="1352578"/>
                <a:ext cx="82757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+mj-ea"/>
                    <a:ea typeface="+mj-ea"/>
                    <a:cs typeface="Times New Roman" panose="02020603050405020304" pitchFamily="18" charset="0"/>
                  </a:rPr>
                  <a:t>兩個態的線性組合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𝑏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err="1"/>
                  <a:t>依舊是同一本徵值的本徵態</a:t>
                </a:r>
                <a:r>
                  <a:rPr lang="en-US" dirty="0"/>
                  <a:t>：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6AC149-70BF-E7F4-7D47-F4721CE59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886" y="1352578"/>
                <a:ext cx="8275757" cy="369332"/>
              </a:xfrm>
              <a:prstGeom prst="rect">
                <a:avLst/>
              </a:prstGeom>
              <a:blipFill>
                <a:blip r:embed="rId9"/>
                <a:stretch>
                  <a:fillRect l="-613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9559EFE-C72F-CE9C-C29C-A570A15A47E8}"/>
              </a:ext>
            </a:extLst>
          </p:cNvPr>
          <p:cNvSpPr/>
          <p:nvPr/>
        </p:nvSpPr>
        <p:spPr>
          <a:xfrm>
            <a:off x="2501621" y="3662908"/>
            <a:ext cx="839287" cy="2180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8" name="Picture 7" descr="Coordinate Axes and Coordinates planes | Definition, Examples, Diagrams">
            <a:extLst>
              <a:ext uri="{FF2B5EF4-FFF2-40B4-BE49-F238E27FC236}">
                <a16:creationId xmlns:a16="http://schemas.microsoft.com/office/drawing/2014/main" id="{17A7B7A7-B14E-B04B-CB9F-6DAFF307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08" y="3662908"/>
            <a:ext cx="2767162" cy="218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79CD1F-21B4-CDB1-783F-2DC28CFB3C95}"/>
              </a:ext>
            </a:extLst>
          </p:cNvPr>
          <p:cNvCxnSpPr>
            <a:cxnSpLocks/>
          </p:cNvCxnSpPr>
          <p:nvPr/>
        </p:nvCxnSpPr>
        <p:spPr>
          <a:xfrm flipV="1">
            <a:off x="4154480" y="4641464"/>
            <a:ext cx="685494" cy="361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2AE34D-FA69-3291-175A-842B620AB6B4}"/>
                  </a:ext>
                </a:extLst>
              </p:cNvPr>
              <p:cNvSpPr txBox="1"/>
              <p:nvPr/>
            </p:nvSpPr>
            <p:spPr bwMode="auto">
              <a:xfrm>
                <a:off x="4661858" y="4284310"/>
                <a:ext cx="839287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4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2AE34D-FA69-3291-175A-842B620A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1858" y="4284310"/>
                <a:ext cx="839287" cy="307777"/>
              </a:xfrm>
              <a:prstGeom prst="rect">
                <a:avLst/>
              </a:prstGeom>
              <a:blipFill>
                <a:blip r:embed="rId11"/>
                <a:stretch>
                  <a:fillRect l="-24242" t="-100000" r="-16667" b="-16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D67D51-C94E-10E0-9532-D21AE63695FE}"/>
                  </a:ext>
                </a:extLst>
              </p:cNvPr>
              <p:cNvSpPr txBox="1"/>
              <p:nvPr/>
            </p:nvSpPr>
            <p:spPr bwMode="auto">
              <a:xfrm>
                <a:off x="3454644" y="4016120"/>
                <a:ext cx="663685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D67D51-C94E-10E0-9532-D21AE6369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4644" y="4016120"/>
                <a:ext cx="663685" cy="307777"/>
              </a:xfrm>
              <a:prstGeom prst="rect">
                <a:avLst/>
              </a:prstGeom>
              <a:blipFill>
                <a:blip r:embed="rId12"/>
                <a:stretch>
                  <a:fillRect l="-24528" t="-104000" r="-15094" b="-16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02A105-F1FB-45F6-8BB6-F301DE76CAF9}"/>
              </a:ext>
            </a:extLst>
          </p:cNvPr>
          <p:cNvCxnSpPr>
            <a:cxnSpLocks/>
          </p:cNvCxnSpPr>
          <p:nvPr/>
        </p:nvCxnSpPr>
        <p:spPr>
          <a:xfrm flipH="1" flipV="1">
            <a:off x="3479632" y="4660064"/>
            <a:ext cx="696657" cy="280506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D69936-2FF6-951A-4454-22DA986AA234}"/>
              </a:ext>
            </a:extLst>
          </p:cNvPr>
          <p:cNvCxnSpPr>
            <a:cxnSpLocks/>
          </p:cNvCxnSpPr>
          <p:nvPr/>
        </p:nvCxnSpPr>
        <p:spPr>
          <a:xfrm flipH="1">
            <a:off x="3443739" y="4940570"/>
            <a:ext cx="663685" cy="6665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F6A33C-BB53-B13F-6D4E-BFC2FA8B57A9}"/>
                  </a:ext>
                </a:extLst>
              </p:cNvPr>
              <p:cNvSpPr txBox="1"/>
              <p:nvPr/>
            </p:nvSpPr>
            <p:spPr bwMode="auto">
              <a:xfrm>
                <a:off x="3270971" y="5054871"/>
                <a:ext cx="58942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F6A33C-BB53-B13F-6D4E-BFC2FA8B5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0971" y="5054871"/>
                <a:ext cx="589421" cy="307777"/>
              </a:xfrm>
              <a:prstGeom prst="rect">
                <a:avLst/>
              </a:prstGeom>
              <a:blipFill>
                <a:blip r:embed="rId13"/>
                <a:stretch>
                  <a:fillRect l="-34043" t="-96154" r="-23404" b="-1615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FA9F6C-8AD4-D43D-583E-1BB4CFA92432}"/>
              </a:ext>
            </a:extLst>
          </p:cNvPr>
          <p:cNvCxnSpPr>
            <a:cxnSpLocks/>
          </p:cNvCxnSpPr>
          <p:nvPr/>
        </p:nvCxnSpPr>
        <p:spPr>
          <a:xfrm flipV="1">
            <a:off x="4118329" y="4153880"/>
            <a:ext cx="0" cy="786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D69865-F615-92DF-F3A1-31C2AB07F090}"/>
                  </a:ext>
                </a:extLst>
              </p:cNvPr>
              <p:cNvSpPr txBox="1"/>
              <p:nvPr/>
            </p:nvSpPr>
            <p:spPr bwMode="auto">
              <a:xfrm>
                <a:off x="2648154" y="4443460"/>
                <a:ext cx="839287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sz="1400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D69865-F615-92DF-F3A1-31C2AB07F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8154" y="4443460"/>
                <a:ext cx="839287" cy="307777"/>
              </a:xfrm>
              <a:prstGeom prst="rect">
                <a:avLst/>
              </a:prstGeom>
              <a:blipFill>
                <a:blip r:embed="rId14"/>
                <a:stretch>
                  <a:fillRect l="-23881" t="-100000" r="-16418" b="-172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C41543-E88D-7EF8-EDB9-6116D83D210C}"/>
                  </a:ext>
                </a:extLst>
              </p:cNvPr>
              <p:cNvSpPr txBox="1"/>
              <p:nvPr/>
            </p:nvSpPr>
            <p:spPr bwMode="auto">
              <a:xfrm>
                <a:off x="908304" y="6334497"/>
                <a:ext cx="77681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一個真實本徵態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，可能趨近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𝑥𝑧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平面的另一狀態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而不是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C41543-E88D-7EF8-EDB9-6116D83D2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8304" y="6334497"/>
                <a:ext cx="7768151" cy="369332"/>
              </a:xfrm>
              <a:prstGeom prst="rect">
                <a:avLst/>
              </a:prstGeom>
              <a:blipFill>
                <a:blip r:embed="rId15"/>
                <a:stretch>
                  <a:fillRect l="-653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5DFCE4-0AEF-B3D2-B65B-990F9A45F5AF}"/>
                  </a:ext>
                </a:extLst>
              </p:cNvPr>
              <p:cNvSpPr txBox="1"/>
              <p:nvPr/>
            </p:nvSpPr>
            <p:spPr bwMode="auto">
              <a:xfrm>
                <a:off x="892562" y="5949280"/>
                <a:ext cx="8251438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以空間來比諭，設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TW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類比簡併態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，簡併態空間就是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平面。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D5DFCE4-0AEF-B3D2-B65B-990F9A45F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562" y="5949280"/>
                <a:ext cx="8251438" cy="391261"/>
              </a:xfrm>
              <a:prstGeom prst="rect">
                <a:avLst/>
              </a:prstGeom>
              <a:blipFill>
                <a:blip r:embed="rId16"/>
                <a:stretch>
                  <a:fillRect l="-615" t="-106250" b="-15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25">
            <a:extLst>
              <a:ext uri="{FF2B5EF4-FFF2-40B4-BE49-F238E27FC236}">
                <a16:creationId xmlns:a16="http://schemas.microsoft.com/office/drawing/2014/main" id="{0B7AC414-62AA-2CAF-4974-76B277C4B5CC}"/>
              </a:ext>
            </a:extLst>
          </p:cNvPr>
          <p:cNvSpPr/>
          <p:nvPr/>
        </p:nvSpPr>
        <p:spPr>
          <a:xfrm>
            <a:off x="3567021" y="4282215"/>
            <a:ext cx="1284790" cy="361647"/>
          </a:xfrm>
          <a:custGeom>
            <a:avLst/>
            <a:gdLst>
              <a:gd name="connsiteX0" fmla="*/ 1284790 w 1284790"/>
              <a:gd name="connsiteY0" fmla="*/ 138896 h 138896"/>
              <a:gd name="connsiteX1" fmla="*/ 1134319 w 1284790"/>
              <a:gd name="connsiteY1" fmla="*/ 104172 h 138896"/>
              <a:gd name="connsiteX2" fmla="*/ 1099595 w 1284790"/>
              <a:gd name="connsiteY2" fmla="*/ 92598 h 138896"/>
              <a:gd name="connsiteX3" fmla="*/ 1030146 w 1284790"/>
              <a:gd name="connsiteY3" fmla="*/ 57874 h 138896"/>
              <a:gd name="connsiteX4" fmla="*/ 949124 w 1284790"/>
              <a:gd name="connsiteY4" fmla="*/ 23150 h 138896"/>
              <a:gd name="connsiteX5" fmla="*/ 752354 w 1284790"/>
              <a:gd name="connsiteY5" fmla="*/ 0 h 138896"/>
              <a:gd name="connsiteX6" fmla="*/ 613458 w 1284790"/>
              <a:gd name="connsiteY6" fmla="*/ 11575 h 138896"/>
              <a:gd name="connsiteX7" fmla="*/ 462987 w 1284790"/>
              <a:gd name="connsiteY7" fmla="*/ 34724 h 138896"/>
              <a:gd name="connsiteX8" fmla="*/ 393539 w 1284790"/>
              <a:gd name="connsiteY8" fmla="*/ 69448 h 138896"/>
              <a:gd name="connsiteX9" fmla="*/ 335665 w 1284790"/>
              <a:gd name="connsiteY9" fmla="*/ 115747 h 138896"/>
              <a:gd name="connsiteX10" fmla="*/ 208344 w 1284790"/>
              <a:gd name="connsiteY10" fmla="*/ 127322 h 138896"/>
              <a:gd name="connsiteX11" fmla="*/ 127321 w 1284790"/>
              <a:gd name="connsiteY11" fmla="*/ 127322 h 138896"/>
              <a:gd name="connsiteX12" fmla="*/ 0 w 1284790"/>
              <a:gd name="connsiteY12" fmla="*/ 127322 h 13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790" h="138896">
                <a:moveTo>
                  <a:pt x="1284790" y="138896"/>
                </a:moveTo>
                <a:cubicBezTo>
                  <a:pt x="1179605" y="123871"/>
                  <a:pt x="1229654" y="135950"/>
                  <a:pt x="1134319" y="104172"/>
                </a:cubicBezTo>
                <a:lnTo>
                  <a:pt x="1099595" y="92598"/>
                </a:lnTo>
                <a:cubicBezTo>
                  <a:pt x="1032859" y="48106"/>
                  <a:pt x="1097241" y="86629"/>
                  <a:pt x="1030146" y="57874"/>
                </a:cubicBezTo>
                <a:cubicBezTo>
                  <a:pt x="992027" y="41537"/>
                  <a:pt x="986717" y="31504"/>
                  <a:pt x="949124" y="23150"/>
                </a:cubicBezTo>
                <a:cubicBezTo>
                  <a:pt x="884802" y="8856"/>
                  <a:pt x="817410" y="5914"/>
                  <a:pt x="752354" y="0"/>
                </a:cubicBezTo>
                <a:lnTo>
                  <a:pt x="613458" y="11575"/>
                </a:lnTo>
                <a:cubicBezTo>
                  <a:pt x="536510" y="18904"/>
                  <a:pt x="523586" y="17410"/>
                  <a:pt x="462987" y="34724"/>
                </a:cubicBezTo>
                <a:cubicBezTo>
                  <a:pt x="429710" y="44232"/>
                  <a:pt x="421718" y="46904"/>
                  <a:pt x="393539" y="69448"/>
                </a:cubicBezTo>
                <a:cubicBezTo>
                  <a:pt x="375827" y="83618"/>
                  <a:pt x="360000" y="110532"/>
                  <a:pt x="335665" y="115747"/>
                </a:cubicBezTo>
                <a:cubicBezTo>
                  <a:pt x="293996" y="124676"/>
                  <a:pt x="250784" y="123464"/>
                  <a:pt x="208344" y="127322"/>
                </a:cubicBezTo>
                <a:cubicBezTo>
                  <a:pt x="97284" y="99557"/>
                  <a:pt x="217727" y="120864"/>
                  <a:pt x="127321" y="127322"/>
                </a:cubicBezTo>
                <a:cubicBezTo>
                  <a:pt x="84989" y="130346"/>
                  <a:pt x="42440" y="127322"/>
                  <a:pt x="0" y="1273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B500E3-5D6D-A191-44AC-96051CA5ACC6}"/>
              </a:ext>
            </a:extLst>
          </p:cNvPr>
          <p:cNvSpPr txBox="1"/>
          <p:nvPr/>
        </p:nvSpPr>
        <p:spPr bwMode="auto">
          <a:xfrm>
            <a:off x="2501621" y="207857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Degenerate Perturbation Theory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8BEB3-6005-BA34-C7E4-DC4D2904C123}"/>
              </a:ext>
            </a:extLst>
          </p:cNvPr>
          <p:cNvSpPr txBox="1"/>
          <p:nvPr/>
        </p:nvSpPr>
        <p:spPr bwMode="auto">
          <a:xfrm>
            <a:off x="867886" y="1707434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簡併態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組成</a:t>
            </a:r>
            <a:r>
              <a:rPr lang="en-US" dirty="0" err="1">
                <a:solidFill>
                  <a:srgbClr val="FF0000"/>
                </a:solidFill>
              </a:rPr>
              <a:t>二維的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線性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空間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7" grpId="0"/>
      <p:bldP spid="4" grpId="0" animBg="1"/>
      <p:bldP spid="23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916491-302D-1253-8950-913B061A6371}"/>
                  </a:ext>
                </a:extLst>
              </p:cNvPr>
              <p:cNvSpPr txBox="1"/>
              <p:nvPr/>
            </p:nvSpPr>
            <p:spPr bwMode="auto">
              <a:xfrm>
                <a:off x="705405" y="859842"/>
                <a:ext cx="2682721" cy="5240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TW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TW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916491-302D-1253-8950-913B061A6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405" y="859842"/>
                <a:ext cx="2682721" cy="524054"/>
              </a:xfrm>
              <a:prstGeom prst="rect">
                <a:avLst/>
              </a:prstGeom>
              <a:blipFill>
                <a:blip r:embed="rId2"/>
                <a:stretch>
                  <a:fillRect t="-2381" b="-95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4DE3FF-C63C-0846-ECF5-BFE1B2D9E3DF}"/>
                  </a:ext>
                </a:extLst>
              </p:cNvPr>
              <p:cNvSpPr txBox="1"/>
              <p:nvPr/>
            </p:nvSpPr>
            <p:spPr bwMode="auto">
              <a:xfrm>
                <a:off x="3428099" y="804321"/>
                <a:ext cx="5410035" cy="616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cs typeface="Times New Roman" pitchFamily="18" charset="0"/>
                  </a:rPr>
                  <a:t>此式即是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TW" dirty="0">
                        <a:solidFill>
                          <a:srgbClr val="FF0000"/>
                        </a:solidFill>
                      </a:rPr>
                      <m:t>這個矩陣</m:t>
                    </m:r>
                    <m:d>
                      <m:dPr>
                        <m:ctrlPr>
                          <a:rPr lang="en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TW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的本徵向量方程式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4DE3FF-C63C-0846-ECF5-BFE1B2D9E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8099" y="804321"/>
                <a:ext cx="5410035" cy="616387"/>
              </a:xfrm>
              <a:prstGeom prst="rect">
                <a:avLst/>
              </a:prstGeom>
              <a:blipFill>
                <a:blip r:embed="rId3"/>
                <a:stretch>
                  <a:fillRect l="-937" b="-20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E0E828-3391-6279-D4E8-0381D7FC9D2B}"/>
                  </a:ext>
                </a:extLst>
              </p:cNvPr>
              <p:cNvSpPr txBox="1"/>
              <p:nvPr/>
            </p:nvSpPr>
            <p:spPr bwMode="auto">
              <a:xfrm>
                <a:off x="541900" y="362761"/>
                <a:ext cx="83555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一個真實本徵態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所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趨近的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dirty="0">
                        <a:latin typeface="+mn-ea"/>
                      </a:rPr>
                      <m:t>零階項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𝑏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必須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滿足以下矩陣方程式</a:t>
                </a:r>
                <a:r>
                  <a:rPr lang="zh-TW" altLang="en-US" dirty="0">
                    <a:latin typeface="+mn-ea"/>
                  </a:rPr>
                  <a:t>：</a:t>
                </a:r>
                <a:endParaRPr lang="en-TW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E0E828-3391-6279-D4E8-0381D7FC9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900" y="362761"/>
                <a:ext cx="8355529" cy="369332"/>
              </a:xfrm>
              <a:prstGeom prst="rect">
                <a:avLst/>
              </a:prstGeom>
              <a:blipFill>
                <a:blip r:embed="rId4"/>
                <a:stretch>
                  <a:fillRect l="-607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FA8B9F-4B44-674A-94CF-CA43F983E19C}"/>
                  </a:ext>
                </a:extLst>
              </p:cNvPr>
              <p:cNvSpPr txBox="1"/>
              <p:nvPr/>
            </p:nvSpPr>
            <p:spPr bwMode="auto">
              <a:xfrm>
                <a:off x="541900" y="2245413"/>
                <a:ext cx="81978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零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階本徵態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𝑏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，就是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此矩陣的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本徵向量。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FA8B9F-4B44-674A-94CF-CA43F983E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900" y="2245413"/>
                <a:ext cx="8197886" cy="369332"/>
              </a:xfrm>
              <a:prstGeom prst="rect">
                <a:avLst/>
              </a:prstGeom>
              <a:blipFill>
                <a:blip r:embed="rId5"/>
                <a:stretch>
                  <a:fillRect l="-618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645050-F846-05DC-4598-55B9FE140ACE}"/>
                  </a:ext>
                </a:extLst>
              </p:cNvPr>
              <p:cNvSpPr txBox="1"/>
              <p:nvPr/>
            </p:nvSpPr>
            <p:spPr bwMode="auto">
              <a:xfrm>
                <a:off x="541900" y="1428419"/>
                <a:ext cx="4628508" cy="380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一階能量修正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就是本徵值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645050-F846-05DC-4598-55B9FE140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900" y="1428419"/>
                <a:ext cx="4628508" cy="380810"/>
              </a:xfrm>
              <a:prstGeom prst="rect">
                <a:avLst/>
              </a:prstGeom>
              <a:blipFill>
                <a:blip r:embed="rId6"/>
                <a:stretch>
                  <a:fillRect l="-1093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4CCBA5-896B-7F5E-B47A-E3342FB1F466}"/>
                  </a:ext>
                </a:extLst>
              </p:cNvPr>
              <p:cNvSpPr txBox="1"/>
              <p:nvPr/>
            </p:nvSpPr>
            <p:spPr bwMode="auto">
              <a:xfrm>
                <a:off x="541900" y="2670677"/>
                <a:ext cx="745334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微擾能量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會決定微擾時適當的第零階未微擾本徵態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！真令人驚訝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4CCBA5-896B-7F5E-B47A-E3342FB1F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900" y="2670677"/>
                <a:ext cx="7453347" cy="369332"/>
              </a:xfrm>
              <a:prstGeom prst="rect">
                <a:avLst/>
              </a:prstGeom>
              <a:blipFill>
                <a:blip r:embed="rId7"/>
                <a:stretch>
                  <a:fillRect l="-68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Surprised Emoji [Free Download IOS Emojis] | Emoji Island">
            <a:extLst>
              <a:ext uri="{FF2B5EF4-FFF2-40B4-BE49-F238E27FC236}">
                <a16:creationId xmlns:a16="http://schemas.microsoft.com/office/drawing/2014/main" id="{4A406506-5771-426C-276F-7D2D9FCB0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431" y="2930518"/>
            <a:ext cx="887474" cy="88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6A5FA5-58FD-FD1D-7734-EA3FE0DDA9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3808" y="4088353"/>
            <a:ext cx="3241466" cy="2524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E5199E-97E5-51FC-7F96-BE7FE03128D5}"/>
                  </a:ext>
                </a:extLst>
              </p:cNvPr>
              <p:cNvSpPr txBox="1"/>
              <p:nvPr/>
            </p:nvSpPr>
            <p:spPr bwMode="auto">
              <a:xfrm>
                <a:off x="549160" y="3112237"/>
                <a:ext cx="82889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如果把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比喻為時間，這有點是未來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0 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可以決定過去</a:t>
                </a:r>
                <a14:m>
                  <m:oMath xmlns:m="http://schemas.openxmlformats.org/officeDocument/2006/math"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E5199E-97E5-51FC-7F96-BE7FE0312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160" y="3112237"/>
                <a:ext cx="8288974" cy="369332"/>
              </a:xfrm>
              <a:prstGeom prst="rect">
                <a:avLst/>
              </a:prstGeom>
              <a:blipFill>
                <a:blip r:embed="rId10"/>
                <a:stretch>
                  <a:fillRect l="-613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046224-A488-8B70-98B4-26225B067EE0}"/>
                  </a:ext>
                </a:extLst>
              </p:cNvPr>
              <p:cNvSpPr txBox="1"/>
              <p:nvPr/>
            </p:nvSpPr>
            <p:spPr bwMode="auto">
              <a:xfrm>
                <a:off x="541900" y="3537501"/>
                <a:ext cx="65542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但應該說是未來，決定了過去</a:t>
                </a:r>
                <a14:m>
                  <m:oMath xmlns:m="http://schemas.openxmlformats.org/officeDocument/2006/math"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跨向未來</a:t>
                </a:r>
                <a14:m>
                  <m:oMath xmlns:m="http://schemas.openxmlformats.org/officeDocument/2006/math"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的第一步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046224-A488-8B70-98B4-26225B067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900" y="3537501"/>
                <a:ext cx="6554226" cy="369332"/>
              </a:xfrm>
              <a:prstGeom prst="rect">
                <a:avLst/>
              </a:prstGeom>
              <a:blipFill>
                <a:blip r:embed="rId11"/>
                <a:stretch>
                  <a:fillRect l="-77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19C85A-2F71-65EB-C2F8-7C7FF1C1BD1C}"/>
                  </a:ext>
                </a:extLst>
              </p:cNvPr>
              <p:cNvSpPr txBox="1"/>
              <p:nvPr/>
            </p:nvSpPr>
            <p:spPr bwMode="auto">
              <a:xfrm>
                <a:off x="566024" y="1837195"/>
                <a:ext cx="7894408" cy="41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矩陣元素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是</a:t>
                </a:r>
                <a:r>
                  <a:rPr lang="en-GB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微擾能量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夾在兩個態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間的矩陣元。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19C85A-2F71-65EB-C2F8-7C7FF1C1B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024" y="1837195"/>
                <a:ext cx="7894408" cy="411395"/>
              </a:xfrm>
              <a:prstGeom prst="rect">
                <a:avLst/>
              </a:prstGeom>
              <a:blipFill>
                <a:blip r:embed="rId12"/>
                <a:stretch>
                  <a:fillRect l="-642" t="-141176" b="-214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3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C57BB1-B9D1-169A-E973-781EE09AE818}"/>
                  </a:ext>
                </a:extLst>
              </p:cNvPr>
              <p:cNvSpPr txBox="1"/>
              <p:nvPr/>
            </p:nvSpPr>
            <p:spPr bwMode="auto">
              <a:xfrm>
                <a:off x="407844" y="333641"/>
                <a:ext cx="77645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TW" dirty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𝜆</m:t>
                    </m:r>
                    <m:r>
                      <a:rPr lang="en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時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，真實解會趨近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以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微擾項矩陣的兩個本徵向量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為配方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的狀態。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C57BB1-B9D1-169A-E973-781EE09AE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844" y="333641"/>
                <a:ext cx="7764556" cy="369332"/>
              </a:xfrm>
              <a:prstGeom prst="rect">
                <a:avLst/>
              </a:prstGeom>
              <a:blipFill>
                <a:blip r:embed="rId2"/>
                <a:stretch>
                  <a:fillRect l="-817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67BBF3B5-8803-AA03-F55A-030E164C1B04}"/>
                  </a:ext>
                </a:extLst>
              </p:cNvPr>
              <p:cNvSpPr txBox="1"/>
              <p:nvPr/>
            </p:nvSpPr>
            <p:spPr bwMode="auto">
              <a:xfrm>
                <a:off x="631313" y="1409139"/>
                <a:ext cx="5213439" cy="5721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𝜆</m:t>
                                  </m:r>
                                  <m:r>
                                    <a:rPr lang="en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altLang="zh-TW" dirty="0"/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67BBF3B5-8803-AA03-F55A-030E164C1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313" y="1409139"/>
                <a:ext cx="5213439" cy="572144"/>
              </a:xfrm>
              <a:prstGeom prst="rect">
                <a:avLst/>
              </a:prstGeom>
              <a:blipFill>
                <a:blip r:embed="rId3"/>
                <a:stretch>
                  <a:fillRect l="-5340" t="-176087" b="-260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6E7FE851-7270-3343-41CD-3D886DA4E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736" y="1034715"/>
            <a:ext cx="3073829" cy="239428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7A4E0CF-5942-1E45-AF4F-5DDA76EE1CFE}"/>
              </a:ext>
            </a:extLst>
          </p:cNvPr>
          <p:cNvSpPr/>
          <p:nvPr/>
        </p:nvSpPr>
        <p:spPr>
          <a:xfrm>
            <a:off x="6144294" y="1981283"/>
            <a:ext cx="432048" cy="299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94BD16-06A2-DB28-0F43-8480BCA6D71F}"/>
              </a:ext>
            </a:extLst>
          </p:cNvPr>
          <p:cNvCxnSpPr>
            <a:cxnSpLocks/>
          </p:cNvCxnSpPr>
          <p:nvPr/>
        </p:nvCxnSpPr>
        <p:spPr>
          <a:xfrm>
            <a:off x="6864374" y="1981283"/>
            <a:ext cx="0" cy="29993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FEA9B42-F763-6B71-DC32-16195B52B94A}"/>
              </a:ext>
            </a:extLst>
          </p:cNvPr>
          <p:cNvSpPr txBox="1"/>
          <p:nvPr/>
        </p:nvSpPr>
        <p:spPr bwMode="auto">
          <a:xfrm>
            <a:off x="557571" y="2058593"/>
            <a:ext cx="4769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圖中這兩個狀態的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配方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就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近似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找到了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CDBCBE-463F-946D-704B-D9A1FC643C0A}"/>
                  </a:ext>
                </a:extLst>
              </p:cNvPr>
              <p:cNvSpPr txBox="1"/>
              <p:nvPr/>
            </p:nvSpPr>
            <p:spPr bwMode="auto">
              <a:xfrm>
                <a:off x="642823" y="762626"/>
                <a:ext cx="3912802" cy="5240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TW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CDBCBE-463F-946D-704B-D9A1FC643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823" y="762626"/>
                <a:ext cx="3912802" cy="524054"/>
              </a:xfrm>
              <a:prstGeom prst="rect">
                <a:avLst/>
              </a:prstGeom>
              <a:blipFill>
                <a:blip r:embed="rId5"/>
                <a:stretch>
                  <a:fillRect t="-2381" r="-971" b="-95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9B1163-85B8-78B3-1EEB-ADC3CF0ECE59}"/>
                  </a:ext>
                </a:extLst>
              </p:cNvPr>
              <p:cNvSpPr txBox="1"/>
              <p:nvPr/>
            </p:nvSpPr>
            <p:spPr bwMode="auto">
              <a:xfrm>
                <a:off x="407844" y="3521569"/>
                <a:ext cx="8484636" cy="616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在簡併空間，若以上述本徵向量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err="1">
                    <a:solidFill>
                      <a:srgbClr val="FF0000"/>
                    </a:solidFill>
                    <a:cs typeface="Times New Roman" pitchFamily="18" charset="0"/>
                  </a:rPr>
                  <a:t>為</a:t>
                </a:r>
                <a:r>
                  <a:rPr lang="en-TW">
                    <a:solidFill>
                      <a:srgbClr val="FF0000"/>
                    </a:solidFill>
                    <a:cs typeface="Times New Roman" pitchFamily="18" charset="0"/>
                  </a:rPr>
                  <a:t>基底，</a:t>
                </a:r>
                <a:r>
                  <a:rPr lang="en-GB" dirty="0">
                    <a:solidFill>
                      <a:srgbClr val="FF0000"/>
                    </a:solidFill>
                  </a:rPr>
                  <a:t> 矩陣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要做線性變換，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9B1163-85B8-78B3-1EEB-ADC3CF0EC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844" y="3521569"/>
                <a:ext cx="8484636" cy="616387"/>
              </a:xfrm>
              <a:prstGeom prst="rect">
                <a:avLst/>
              </a:prstGeom>
              <a:blipFill>
                <a:blip r:embed="rId10"/>
                <a:stretch>
                  <a:fillRect l="-7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EC3563D-3CCC-671F-FFFB-BBC613AF56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5567" y="4759431"/>
            <a:ext cx="4184751" cy="1924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A25F92-2BE6-E890-80AD-A4FDA708C2EF}"/>
                  </a:ext>
                </a:extLst>
              </p:cNvPr>
              <p:cNvSpPr txBox="1"/>
              <p:nvPr/>
            </p:nvSpPr>
            <p:spPr bwMode="auto">
              <a:xfrm>
                <a:off x="650593" y="4089481"/>
                <a:ext cx="8357971" cy="616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solidFill>
                      <a:srgbClr val="FF0000"/>
                    </a:solidFill>
                  </a:rPr>
                  <a:t>變換後，矩陣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err="1">
                    <a:solidFill>
                      <a:srgbClr val="FF0000"/>
                    </a:solidFill>
                  </a:rPr>
                  <a:t>會是對角的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r>
                  <a:rPr lang="en-US" dirty="0" err="1">
                    <a:solidFill>
                      <a:srgbClr val="FF0000"/>
                    </a:solidFill>
                    <a:cs typeface="Times New Roman" pitchFamily="18" charset="0"/>
                  </a:rPr>
                  <a:t>基底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代表的態才是正確的零階解。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A25F92-2BE6-E890-80AD-A4FDA708C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593" y="4089481"/>
                <a:ext cx="8357971" cy="616387"/>
              </a:xfrm>
              <a:prstGeom prst="rect">
                <a:avLst/>
              </a:prstGeom>
              <a:blipFill>
                <a:blip r:embed="rId12"/>
                <a:stretch>
                  <a:fillRect l="-607" b="-20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364B74-ACC2-584F-143B-564426EBFBE8}"/>
                  </a:ext>
                </a:extLst>
              </p:cNvPr>
              <p:cNvSpPr txBox="1"/>
              <p:nvPr/>
            </p:nvSpPr>
            <p:spPr bwMode="auto">
              <a:xfrm>
                <a:off x="557570" y="2462905"/>
                <a:ext cx="4878525" cy="616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cs typeface="Times New Roman" pitchFamily="18" charset="0"/>
                  </a:rPr>
                  <a:t>若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是對角化的，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364B74-ACC2-584F-143B-564426EBF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570" y="2462905"/>
                <a:ext cx="4878525" cy="616387"/>
              </a:xfrm>
              <a:prstGeom prst="rect">
                <a:avLst/>
              </a:prstGeom>
              <a:blipFill>
                <a:blip r:embed="rId13"/>
                <a:stretch>
                  <a:fillRect l="-10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834C5C-4BDB-0914-242F-C2DC89AED59F}"/>
                  </a:ext>
                </a:extLst>
              </p:cNvPr>
              <p:cNvSpPr txBox="1"/>
              <p:nvPr/>
            </p:nvSpPr>
            <p:spPr bwMode="auto">
              <a:xfrm>
                <a:off x="557570" y="3108843"/>
                <a:ext cx="5383071" cy="404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原來選擇的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,2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就已經是正確的零階解了。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834C5C-4BDB-0914-242F-C2DC89AED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570" y="3108843"/>
                <a:ext cx="5383071" cy="404983"/>
              </a:xfrm>
              <a:prstGeom prst="rect">
                <a:avLst/>
              </a:prstGeom>
              <a:blipFill>
                <a:blip r:embed="rId14"/>
                <a:stretch>
                  <a:fillRect l="-939" t="-145455" b="-2242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4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DF2BB4-88DC-019E-D478-D18938167F7D}"/>
                  </a:ext>
                </a:extLst>
              </p:cNvPr>
              <p:cNvSpPr txBox="1"/>
              <p:nvPr/>
            </p:nvSpPr>
            <p:spPr bwMode="auto">
              <a:xfrm>
                <a:off x="370223" y="2167843"/>
                <a:ext cx="8385711" cy="457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. </m:t>
                    </m:r>
                    <m:r>
                      <m:rPr>
                        <m:nor/>
                      </m:rPr>
                      <a:rPr lang="en-TW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m:t>兩個本徵值就是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l-GR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1,2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的能量一階修正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DF2BB4-88DC-019E-D478-D18938167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223" y="2167843"/>
                <a:ext cx="8385711" cy="457369"/>
              </a:xfrm>
              <a:prstGeom prst="rect">
                <a:avLst/>
              </a:prstGeom>
              <a:blipFill>
                <a:blip r:embed="rId2"/>
                <a:stretch>
                  <a:fillRect t="-121622" b="-1972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35D990-5C55-F7B0-9F60-CD53810EF1ED}"/>
                  </a:ext>
                </a:extLst>
              </p:cNvPr>
              <p:cNvSpPr txBox="1"/>
              <p:nvPr/>
            </p:nvSpPr>
            <p:spPr bwMode="auto">
              <a:xfrm>
                <a:off x="370223" y="3840346"/>
                <a:ext cx="8664597" cy="457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兩本徵值通常不同，因此能量的一階修正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不相等，兩個態的簡併就被破壞了。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35D990-5C55-F7B0-9F60-CD53810EF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223" y="3840346"/>
                <a:ext cx="8664597" cy="457689"/>
              </a:xfrm>
              <a:prstGeom prst="rect">
                <a:avLst/>
              </a:prstGeom>
              <a:blipFill>
                <a:blip r:embed="rId3"/>
                <a:stretch>
                  <a:fillRect l="-732" b="-135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CCE143-509D-E2BA-BB9D-389294A2CCA2}"/>
                  </a:ext>
                </a:extLst>
              </p:cNvPr>
              <p:cNvSpPr txBox="1"/>
              <p:nvPr/>
            </p:nvSpPr>
            <p:spPr bwMode="auto">
              <a:xfrm>
                <a:off x="559269" y="4317615"/>
                <a:ext cx="707256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一般就說</a:t>
                </a:r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微擾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破壞了這兩個態的簡併。Lift the degeneracies.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CCE143-509D-E2BA-BB9D-389294A2C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269" y="4317615"/>
                <a:ext cx="7072565" cy="369332"/>
              </a:xfrm>
              <a:prstGeom prst="rect">
                <a:avLst/>
              </a:prstGeom>
              <a:blipFill>
                <a:blip r:embed="rId4"/>
                <a:stretch>
                  <a:fillRect l="-89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3C82A89-1837-076A-A6F5-ECC3631AD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2" y="4762186"/>
            <a:ext cx="6676258" cy="1283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7FE851-7270-3343-41CD-3D886DA4E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4736" y="1034715"/>
            <a:ext cx="3073829" cy="239428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77A4E0CF-5942-1E45-AF4F-5DDA76EE1CFE}"/>
              </a:ext>
            </a:extLst>
          </p:cNvPr>
          <p:cNvSpPr/>
          <p:nvPr/>
        </p:nvSpPr>
        <p:spPr>
          <a:xfrm>
            <a:off x="6144294" y="1981283"/>
            <a:ext cx="432048" cy="299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94BD16-06A2-DB28-0F43-8480BCA6D71F}"/>
              </a:ext>
            </a:extLst>
          </p:cNvPr>
          <p:cNvCxnSpPr>
            <a:cxnSpLocks/>
          </p:cNvCxnSpPr>
          <p:nvPr/>
        </p:nvCxnSpPr>
        <p:spPr>
          <a:xfrm>
            <a:off x="6864374" y="1981283"/>
            <a:ext cx="0" cy="29993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23FBC51-B993-F49B-8634-7FAEC0D88758}"/>
              </a:ext>
            </a:extLst>
          </p:cNvPr>
          <p:cNvSpPr txBox="1"/>
          <p:nvPr/>
        </p:nvSpPr>
        <p:spPr bwMode="auto">
          <a:xfrm>
            <a:off x="606165" y="2668525"/>
            <a:ext cx="4769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這兩個狀態分裂的能隙就找到了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CDBCBE-463F-946D-704B-D9A1FC643C0A}"/>
                  </a:ext>
                </a:extLst>
              </p:cNvPr>
              <p:cNvSpPr txBox="1"/>
              <p:nvPr/>
            </p:nvSpPr>
            <p:spPr bwMode="auto">
              <a:xfrm>
                <a:off x="659198" y="1427909"/>
                <a:ext cx="3912802" cy="5240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TW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TW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=1,2</m:t>
                    </m:r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CDBCBE-463F-946D-704B-D9A1FC643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198" y="1427909"/>
                <a:ext cx="3912802" cy="524054"/>
              </a:xfrm>
              <a:prstGeom prst="rect">
                <a:avLst/>
              </a:prstGeom>
              <a:blipFill>
                <a:blip r:embed="rId7"/>
                <a:stretch>
                  <a:fillRect t="-2381" r="-1294" b="-95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F32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4"/>
          <a:stretch>
            <a:fillRect/>
          </a:stretch>
        </p:blipFill>
        <p:spPr bwMode="auto">
          <a:xfrm>
            <a:off x="1619672" y="1402263"/>
            <a:ext cx="187406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3857646" y="1421474"/>
            <a:ext cx="3384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帶電粒子自旋也會產生磁偶極。</a:t>
            </a:r>
          </a:p>
        </p:txBody>
      </p:sp>
      <p:pic>
        <p:nvPicPr>
          <p:cNvPr id="71685" name="Picture 4" descr="D:\Downloads\Data\Serway\VII\Media\Images\chapter30\3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1173854" cy="126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3885617" y="1853919"/>
                <a:ext cx="1372765" cy="566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𝜇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5617" y="1853919"/>
                <a:ext cx="1372765" cy="566694"/>
              </a:xfrm>
              <a:prstGeom prst="rect">
                <a:avLst/>
              </a:prstGeom>
              <a:blipFill>
                <a:blip r:embed="rId4"/>
                <a:stretch>
                  <a:fillRect b="-21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6">
            <a:extLst>
              <a:ext uri="{FF2B5EF4-FFF2-40B4-BE49-F238E27FC236}">
                <a16:creationId xmlns:a16="http://schemas.microsoft.com/office/drawing/2014/main" id="{BCB62093-648B-8B0C-93DA-2AB63C67F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2652431"/>
            <a:ext cx="5178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但磁偶極矩與角動量的比例是軌道角動量的兩倍！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9">
                <a:extLst>
                  <a:ext uri="{FF2B5EF4-FFF2-40B4-BE49-F238E27FC236}">
                    <a16:creationId xmlns:a16="http://schemas.microsoft.com/office/drawing/2014/main" id="{3CB4E799-BEAF-6B48-9EAB-7C0836393B02}"/>
                  </a:ext>
                </a:extLst>
              </p:cNvPr>
              <p:cNvSpPr txBox="1"/>
              <p:nvPr/>
            </p:nvSpPr>
            <p:spPr bwMode="auto">
              <a:xfrm>
                <a:off x="3857646" y="3145653"/>
                <a:ext cx="1372765" cy="566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sz="1800" i="1">
                              <a:latin typeface="Cambria Math"/>
                            </a:rPr>
                            <m:t>𝜇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i="1">
                              <a:latin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9">
                <a:extLst>
                  <a:ext uri="{FF2B5EF4-FFF2-40B4-BE49-F238E27FC236}">
                    <a16:creationId xmlns:a16="http://schemas.microsoft.com/office/drawing/2014/main" id="{3CB4E799-BEAF-6B48-9EAB-7C0836393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7646" y="3145653"/>
                <a:ext cx="1372765" cy="566694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49DDC6-DF37-E815-9754-5460665BF659}"/>
              </a:ext>
            </a:extLst>
          </p:cNvPr>
          <p:cNvSpPr txBox="1"/>
          <p:nvPr/>
        </p:nvSpPr>
        <p:spPr bwMode="auto">
          <a:xfrm>
            <a:off x="3857646" y="5251860"/>
            <a:ext cx="338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電子基本上是一個帶電的磁鐵！</a:t>
            </a:r>
          </a:p>
        </p:txBody>
      </p:sp>
    </p:spTree>
    <p:extLst>
      <p:ext uri="{BB962C8B-B14F-4D97-AF65-F5344CB8AC3E}">
        <p14:creationId xmlns:p14="http://schemas.microsoft.com/office/powerpoint/2010/main" val="446028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353AEE3-2FD6-9B55-94C7-F6FE7640AD22}"/>
              </a:ext>
            </a:extLst>
          </p:cNvPr>
          <p:cNvSpPr/>
          <p:nvPr/>
        </p:nvSpPr>
        <p:spPr>
          <a:xfrm>
            <a:off x="551206" y="4175008"/>
            <a:ext cx="8198677" cy="692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D2F83-0C09-7FC8-F2A2-9F4066026E31}"/>
                  </a:ext>
                </a:extLst>
              </p:cNvPr>
              <p:cNvSpPr txBox="1"/>
              <p:nvPr/>
            </p:nvSpPr>
            <p:spPr bwMode="auto">
              <a:xfrm>
                <a:off x="566444" y="1658212"/>
                <a:ext cx="5156283" cy="54777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200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200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200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200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210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210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CD2F83-0C09-7FC8-F2A2-9F4066026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444" y="1658212"/>
                <a:ext cx="5156283" cy="547779"/>
              </a:xfrm>
              <a:prstGeom prst="rect">
                <a:avLst/>
              </a:prstGeom>
              <a:blipFill>
                <a:blip r:embed="rId2"/>
                <a:stretch>
                  <a:fillRect l="-1720" t="-86364" b="-1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06D07E-D980-EFA1-6B92-02BDA43DE244}"/>
                  </a:ext>
                </a:extLst>
              </p:cNvPr>
              <p:cNvSpPr txBox="1"/>
              <p:nvPr/>
            </p:nvSpPr>
            <p:spPr bwMode="auto">
              <a:xfrm>
                <a:off x="562387" y="2447155"/>
                <a:ext cx="5017976" cy="54777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𝑒𝐸</m:t>
                      </m:r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200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200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200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200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⟨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210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210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06D07E-D980-EFA1-6B92-02BDA43DE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387" y="2447155"/>
                <a:ext cx="5017976" cy="547779"/>
              </a:xfrm>
              <a:prstGeom prst="rect">
                <a:avLst/>
              </a:prstGeom>
              <a:blipFill>
                <a:blip r:embed="rId3"/>
                <a:stretch>
                  <a:fillRect l="-505" t="-84091" b="-1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7">
                <a:extLst>
                  <a:ext uri="{FF2B5EF4-FFF2-40B4-BE49-F238E27FC236}">
                    <a16:creationId xmlns:a16="http://schemas.microsoft.com/office/drawing/2014/main" id="{7F968DBD-AEBD-E5AE-D827-E4A06E1009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655" y="377507"/>
                <a:ext cx="72122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Stark Effect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計算激發態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TW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的修正，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TW" altLang="en-US" dirty="0"/>
                  <a:t>有四個本徵值相等的簡併態：</a:t>
                </a:r>
              </a:p>
            </p:txBody>
          </p:sp>
        </mc:Choice>
        <mc:Fallback xmlns="">
          <p:sp>
            <p:nvSpPr>
              <p:cNvPr id="5" name="Text Box 17">
                <a:extLst>
                  <a:ext uri="{FF2B5EF4-FFF2-40B4-BE49-F238E27FC236}">
                    <a16:creationId xmlns:a16="http://schemas.microsoft.com/office/drawing/2014/main" id="{7F968DBD-AEBD-E5AE-D827-E4A06E100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655" y="377507"/>
                <a:ext cx="7212226" cy="369332"/>
              </a:xfrm>
              <a:prstGeom prst="rect">
                <a:avLst/>
              </a:prstGeom>
              <a:blipFill>
                <a:blip r:embed="rId4"/>
                <a:stretch>
                  <a:fillRect l="-879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A05AD095-932F-77EE-3AA8-823878557C7A}"/>
                  </a:ext>
                </a:extLst>
              </p:cNvPr>
              <p:cNvSpPr txBox="1"/>
              <p:nvPr/>
            </p:nvSpPr>
            <p:spPr bwMode="auto">
              <a:xfrm>
                <a:off x="6213105" y="1752649"/>
                <a:ext cx="144783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A05AD095-932F-77EE-3AA8-823878557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3105" y="1752649"/>
                <a:ext cx="144783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5FA7C99-AF9D-2EA4-52AC-3A0209F13F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797" t="38001" r="-1" b="34173"/>
          <a:stretch/>
        </p:blipFill>
        <p:spPr>
          <a:xfrm>
            <a:off x="860849" y="4175007"/>
            <a:ext cx="6120681" cy="674470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BDAA04-3940-91F6-C472-073371CD7639}"/>
                  </a:ext>
                </a:extLst>
              </p:cNvPr>
              <p:cNvSpPr txBox="1"/>
              <p:nvPr/>
            </p:nvSpPr>
            <p:spPr bwMode="auto">
              <a:xfrm>
                <a:off x="549787" y="3322006"/>
                <a:ext cx="3485057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210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210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BDAA04-3940-91F6-C472-073371CD7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787" y="3322006"/>
                <a:ext cx="3485057" cy="276999"/>
              </a:xfrm>
              <a:prstGeom prst="rect">
                <a:avLst/>
              </a:prstGeom>
              <a:blipFill>
                <a:blip r:embed="rId7"/>
                <a:stretch>
                  <a:fillRect l="-10545" t="-160870" r="-1091" b="-23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08AE87-8B32-E7F4-0C4C-D419482BE38B}"/>
                  </a:ext>
                </a:extLst>
              </p:cNvPr>
              <p:cNvSpPr txBox="1"/>
              <p:nvPr/>
            </p:nvSpPr>
            <p:spPr bwMode="auto">
              <a:xfrm>
                <a:off x="567235" y="4973132"/>
                <a:ext cx="4057201" cy="28379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=−3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08AE87-8B32-E7F4-0C4C-D419482BE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235" y="4973132"/>
                <a:ext cx="4057201" cy="283796"/>
              </a:xfrm>
              <a:prstGeom prst="rect">
                <a:avLst/>
              </a:prstGeom>
              <a:blipFill>
                <a:blip r:embed="rId8"/>
                <a:stretch>
                  <a:fillRect l="-9969" t="-156522" b="-2391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C6F0D5-7394-06FC-6D22-9EA992286748}"/>
                  </a:ext>
                </a:extLst>
              </p:cNvPr>
              <p:cNvSpPr txBox="1"/>
              <p:nvPr/>
            </p:nvSpPr>
            <p:spPr bwMode="auto">
              <a:xfrm>
                <a:off x="528828" y="5772356"/>
                <a:ext cx="5880392" cy="51648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𝑒𝐸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−3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𝑒𝐸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𝑒𝐸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C6F0D5-7394-06FC-6D22-9EA992286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828" y="5772356"/>
                <a:ext cx="5880392" cy="516488"/>
              </a:xfrm>
              <a:prstGeom prst="rect">
                <a:avLst/>
              </a:prstGeom>
              <a:blipFill>
                <a:blip r:embed="rId9"/>
                <a:stretch>
                  <a:fillRect b="-119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4AEB00-A9A3-23FA-FBF9-2AE09931FE4B}"/>
                  </a:ext>
                </a:extLst>
              </p:cNvPr>
              <p:cNvSpPr txBox="1"/>
              <p:nvPr/>
            </p:nvSpPr>
            <p:spPr bwMode="auto">
              <a:xfrm>
                <a:off x="499884" y="762508"/>
                <a:ext cx="69847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zh-TW" altLang="en-US" sz="1800" dirty="0"/>
                  <a:t>混雜！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考慮二維簡併空間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4AEB00-A9A3-23FA-FBF9-2AE09931F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884" y="762508"/>
                <a:ext cx="6984776" cy="369332"/>
              </a:xfrm>
              <a:prstGeom prst="rect">
                <a:avLst/>
              </a:prstGeom>
              <a:blipFill>
                <a:blip r:embed="rId10"/>
                <a:stretch>
                  <a:fillRect l="-726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82B927-A85C-0DDF-1E51-3084D6B42D76}"/>
                  </a:ext>
                </a:extLst>
              </p:cNvPr>
              <p:cNvSpPr txBox="1"/>
              <p:nvPr/>
            </p:nvSpPr>
            <p:spPr bwMode="auto">
              <a:xfrm>
                <a:off x="526824" y="6327263"/>
                <a:ext cx="48965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這就是已經解過：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的本徵態問題。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82B927-A85C-0DDF-1E51-3084D6B42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824" y="6327263"/>
                <a:ext cx="4896544" cy="369332"/>
              </a:xfrm>
              <a:prstGeom prst="rect">
                <a:avLst/>
              </a:prstGeom>
              <a:blipFill>
                <a:blip r:embed="rId11"/>
                <a:stretch>
                  <a:fillRect l="-1034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29">
                <a:extLst>
                  <a:ext uri="{FF2B5EF4-FFF2-40B4-BE49-F238E27FC236}">
                    <a16:creationId xmlns:a16="http://schemas.microsoft.com/office/drawing/2014/main" id="{6F5D29E4-DE30-41AD-9986-D47723B1A3DF}"/>
                  </a:ext>
                </a:extLst>
              </p:cNvPr>
              <p:cNvSpPr txBox="1"/>
              <p:nvPr/>
            </p:nvSpPr>
            <p:spPr bwMode="auto">
              <a:xfrm>
                <a:off x="5602426" y="779139"/>
                <a:ext cx="2669193" cy="50821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𝑏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210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29">
                <a:extLst>
                  <a:ext uri="{FF2B5EF4-FFF2-40B4-BE49-F238E27FC236}">
                    <a16:creationId xmlns:a16="http://schemas.microsoft.com/office/drawing/2014/main" id="{6F5D29E4-DE30-41AD-9986-D47723B1A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2426" y="779139"/>
                <a:ext cx="2669193" cy="508216"/>
              </a:xfrm>
              <a:prstGeom prst="rect">
                <a:avLst/>
              </a:prstGeom>
              <a:blipFill>
                <a:blip r:embed="rId12"/>
                <a:stretch>
                  <a:fillRect l="-3791" t="-65854" b="-1097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38B4AD-817C-B3B6-1E55-97648AD4CFB6}"/>
                  </a:ext>
                </a:extLst>
              </p:cNvPr>
              <p:cNvSpPr txBox="1"/>
              <p:nvPr/>
            </p:nvSpPr>
            <p:spPr bwMode="auto">
              <a:xfrm>
                <a:off x="534598" y="1252358"/>
                <a:ext cx="24066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本徵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向量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方程式；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38B4AD-817C-B3B6-1E55-97648AD4C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598" y="1252358"/>
                <a:ext cx="2406675" cy="369332"/>
              </a:xfrm>
              <a:prstGeom prst="rect">
                <a:avLst/>
              </a:prstGeom>
              <a:blipFill>
                <a:blip r:embed="rId13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B859D57-AF2C-115F-8570-302078C4FFC1}"/>
              </a:ext>
            </a:extLst>
          </p:cNvPr>
          <p:cNvSpPr txBox="1"/>
          <p:nvPr/>
        </p:nvSpPr>
        <p:spPr bwMode="auto">
          <a:xfrm>
            <a:off x="4108428" y="3282514"/>
            <a:ext cx="3162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激發態的z座標期望值為零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 descr="F39_23">
            <a:extLst>
              <a:ext uri="{FF2B5EF4-FFF2-40B4-BE49-F238E27FC236}">
                <a16:creationId xmlns:a16="http://schemas.microsoft.com/office/drawing/2014/main" id="{6E266438-000B-D90B-A90B-74002AE8C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14" b="22790"/>
          <a:stretch/>
        </p:blipFill>
        <p:spPr bwMode="auto">
          <a:xfrm>
            <a:off x="8145024" y="2033911"/>
            <a:ext cx="865063" cy="155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F39_21">
            <a:extLst>
              <a:ext uri="{FF2B5EF4-FFF2-40B4-BE49-F238E27FC236}">
                <a16:creationId xmlns:a16="http://schemas.microsoft.com/office/drawing/2014/main" id="{6BFA1C22-0A1D-B654-0976-5CBFA00C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8"/>
          <a:stretch>
            <a:fillRect/>
          </a:stretch>
        </p:blipFill>
        <p:spPr bwMode="auto">
          <a:xfrm>
            <a:off x="7070122" y="2546533"/>
            <a:ext cx="1011783" cy="105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C47E08-DAA9-A189-FBAD-9DB474B687D7}"/>
                  </a:ext>
                </a:extLst>
              </p:cNvPr>
              <p:cNvSpPr txBox="1"/>
              <p:nvPr/>
            </p:nvSpPr>
            <p:spPr bwMode="auto">
              <a:xfrm>
                <a:off x="580844" y="4370843"/>
                <a:ext cx="1643142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C47E08-DAA9-A189-FBAD-9DB474B68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844" y="4370843"/>
                <a:ext cx="1643142" cy="276999"/>
              </a:xfrm>
              <a:prstGeom prst="rect">
                <a:avLst/>
              </a:prstGeom>
              <a:blipFill>
                <a:blip r:embed="rId16"/>
                <a:stretch>
                  <a:fillRect l="-22137" t="-168182" r="-3053" b="-2454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D27126-1292-6D12-1446-B183FD6D0C60}"/>
                  </a:ext>
                </a:extLst>
              </p:cNvPr>
              <p:cNvSpPr txBox="1"/>
              <p:nvPr/>
            </p:nvSpPr>
            <p:spPr bwMode="auto">
              <a:xfrm>
                <a:off x="7832438" y="4359098"/>
                <a:ext cx="831894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=−3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D27126-1292-6D12-1446-B183FD6D0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2438" y="4359098"/>
                <a:ext cx="831894" cy="276999"/>
              </a:xfrm>
              <a:prstGeom prst="rect">
                <a:avLst/>
              </a:prstGeom>
              <a:blipFill>
                <a:blip r:embed="rId17"/>
                <a:stretch>
                  <a:fillRect l="-2985" r="-1493" b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B7938F13-5EF8-67CC-A0BD-8DBF8FB6A3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375" t="67572" r="24625" b="11922"/>
          <a:stretch/>
        </p:blipFill>
        <p:spPr>
          <a:xfrm>
            <a:off x="5543018" y="4280733"/>
            <a:ext cx="2289420" cy="497039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AADFC1-528B-A5C1-C989-B851BC3B0D7D}"/>
                  </a:ext>
                </a:extLst>
              </p:cNvPr>
              <p:cNvSpPr txBox="1"/>
              <p:nvPr/>
            </p:nvSpPr>
            <p:spPr bwMode="auto">
              <a:xfrm>
                <a:off x="6432141" y="4371813"/>
                <a:ext cx="1008112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AADFC1-528B-A5C1-C989-B851BC3B0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2141" y="4371813"/>
                <a:ext cx="1008112" cy="276999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4E6AB78E-D317-118E-000B-B5712696820D}"/>
              </a:ext>
            </a:extLst>
          </p:cNvPr>
          <p:cNvSpPr txBox="1"/>
          <p:nvPr/>
        </p:nvSpPr>
        <p:spPr bwMode="auto">
          <a:xfrm>
            <a:off x="499884" y="3682334"/>
            <a:ext cx="3208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矩陣的對角元素皆為零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397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8" grpId="0" animBg="1"/>
      <p:bldP spid="9" grpId="0" animBg="1"/>
      <p:bldP spid="11" grpId="0" animBg="1"/>
      <p:bldP spid="10" grpId="0"/>
      <p:bldP spid="2" grpId="0"/>
      <p:bldP spid="17" grpId="0" animBg="1"/>
      <p:bldP spid="20" grpId="0" animBg="1"/>
      <p:bldP spid="19" grpId="0" animBg="1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1B31B8-1052-C73F-876A-D961BAFF0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126"/>
          <a:stretch/>
        </p:blipFill>
        <p:spPr>
          <a:xfrm>
            <a:off x="926680" y="4217452"/>
            <a:ext cx="7416800" cy="2088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0CA1F2C0-2273-AFE7-9EE3-FD32ABE649B9}"/>
                  </a:ext>
                </a:extLst>
              </p:cNvPr>
              <p:cNvSpPr txBox="1"/>
              <p:nvPr/>
            </p:nvSpPr>
            <p:spPr bwMode="auto">
              <a:xfrm>
                <a:off x="4730900" y="1563097"/>
                <a:ext cx="3240359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2+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200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0CA1F2C0-2273-AFE7-9EE3-FD32ABE6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0900" y="1563097"/>
                <a:ext cx="3240359" cy="664606"/>
              </a:xfrm>
              <a:prstGeom prst="rect">
                <a:avLst/>
              </a:prstGeom>
              <a:blipFill>
                <a:blip r:embed="rId3"/>
                <a:stretch>
                  <a:fillRect l="-6641" t="-40741" r="-1563" b="-70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DDB87AB9-F6E6-AA7E-5722-FA92AACC04A4}"/>
                  </a:ext>
                </a:extLst>
              </p:cNvPr>
              <p:cNvSpPr txBox="1"/>
              <p:nvPr/>
            </p:nvSpPr>
            <p:spPr bwMode="auto">
              <a:xfrm>
                <a:off x="4707168" y="2572702"/>
                <a:ext cx="3240359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2−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200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DDB87AB9-F6E6-AA7E-5722-FA92AACC0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7168" y="2572702"/>
                <a:ext cx="3240359" cy="664606"/>
              </a:xfrm>
              <a:prstGeom prst="rect">
                <a:avLst/>
              </a:prstGeom>
              <a:blipFill>
                <a:blip r:embed="rId4"/>
                <a:stretch>
                  <a:fillRect l="-6641" t="-41509" r="-1563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68CD02-5932-B7DC-5A9E-F0B1FA874C9C}"/>
                  </a:ext>
                </a:extLst>
              </p:cNvPr>
              <p:cNvSpPr txBox="1"/>
              <p:nvPr/>
            </p:nvSpPr>
            <p:spPr bwMode="auto">
              <a:xfrm>
                <a:off x="1030601" y="2580234"/>
                <a:ext cx="1390573" cy="33284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𝑒𝐸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68CD02-5932-B7DC-5A9E-F0B1FA874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0601" y="2580234"/>
                <a:ext cx="1390573" cy="332848"/>
              </a:xfrm>
              <a:prstGeom prst="rect">
                <a:avLst/>
              </a:prstGeom>
              <a:blipFill>
                <a:blip r:embed="rId5"/>
                <a:stretch>
                  <a:fillRect l="-3636" r="-909" b="-148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0F6E7B-D9B6-42B3-B0B1-89D92D8C46D7}"/>
                  </a:ext>
                </a:extLst>
              </p:cNvPr>
              <p:cNvSpPr txBox="1"/>
              <p:nvPr/>
            </p:nvSpPr>
            <p:spPr bwMode="auto">
              <a:xfrm>
                <a:off x="1020340" y="1725083"/>
                <a:ext cx="1563697" cy="33284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𝑒𝐸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0F6E7B-D9B6-42B3-B0B1-89D92D8C4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0340" y="1725083"/>
                <a:ext cx="1563697" cy="332848"/>
              </a:xfrm>
              <a:prstGeom prst="rect">
                <a:avLst/>
              </a:prstGeom>
              <a:blipFill>
                <a:blip r:embed="rId6"/>
                <a:stretch>
                  <a:fillRect l="-3226" r="-806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5DC42E-F492-F849-5FCA-CA090FCD8FFD}"/>
                  </a:ext>
                </a:extLst>
              </p:cNvPr>
              <p:cNvSpPr txBox="1"/>
              <p:nvPr/>
            </p:nvSpPr>
            <p:spPr bwMode="auto">
              <a:xfrm>
                <a:off x="2846187" y="2580330"/>
                <a:ext cx="1565300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5DC42E-F492-F849-5FCA-CA090FCD8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6187" y="2580330"/>
                <a:ext cx="1565300" cy="572273"/>
              </a:xfrm>
              <a:prstGeom prst="rect">
                <a:avLst/>
              </a:prstGeom>
              <a:blipFill>
                <a:blip r:embed="rId7"/>
                <a:stretch>
                  <a:fillRect t="-4348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77FC67-C68B-77CB-518F-AE7BEAED6E35}"/>
                  </a:ext>
                </a:extLst>
              </p:cNvPr>
              <p:cNvSpPr txBox="1"/>
              <p:nvPr/>
            </p:nvSpPr>
            <p:spPr bwMode="auto">
              <a:xfrm>
                <a:off x="2869588" y="1605371"/>
                <a:ext cx="1392176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77FC67-C68B-77CB-518F-AE7BEAED6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9588" y="1605371"/>
                <a:ext cx="1392176" cy="572273"/>
              </a:xfrm>
              <a:prstGeom prst="rect">
                <a:avLst/>
              </a:prstGeom>
              <a:blipFill>
                <a:blip r:embed="rId8"/>
                <a:stretch>
                  <a:fillRect t="-4348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B54AF86-D520-6B9D-9DCE-10443D68C6A0}"/>
              </a:ext>
            </a:extLst>
          </p:cNvPr>
          <p:cNvSpPr txBox="1"/>
          <p:nvPr/>
        </p:nvSpPr>
        <p:spPr bwMode="auto">
          <a:xfrm>
            <a:off x="926680" y="1149914"/>
            <a:ext cx="796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本徵值與本徵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向量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如預期有兩組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BEE28-06EE-35E0-EE9A-39418A53C25A}"/>
              </a:ext>
            </a:extLst>
          </p:cNvPr>
          <p:cNvSpPr txBox="1"/>
          <p:nvPr/>
        </p:nvSpPr>
        <p:spPr bwMode="auto">
          <a:xfrm>
            <a:off x="973855" y="3713272"/>
            <a:ext cx="7918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能量本徵值不同，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能差正比於微擾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微擾項在一階修正移除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了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簡併。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6C526F-D918-3DB3-FC0F-89CEC3EEEDFF}"/>
              </a:ext>
            </a:extLst>
          </p:cNvPr>
          <p:cNvSpPr txBox="1"/>
          <p:nvPr/>
        </p:nvSpPr>
        <p:spPr bwMode="auto">
          <a:xfrm>
            <a:off x="1097785" y="4158574"/>
            <a:ext cx="32403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Perturbation l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ifts the degeneracy.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E8B888-F484-C19C-9B58-4B10D2099493}"/>
                  </a:ext>
                </a:extLst>
              </p:cNvPr>
              <p:cNvSpPr txBox="1"/>
              <p:nvPr/>
            </p:nvSpPr>
            <p:spPr bwMode="auto">
              <a:xfrm>
                <a:off x="1019572" y="552316"/>
                <a:ext cx="3113225" cy="461921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𝑒𝐸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E8B888-F484-C19C-9B58-4B10D2099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9572" y="552316"/>
                <a:ext cx="3113225" cy="461921"/>
              </a:xfrm>
              <a:prstGeom prst="rect">
                <a:avLst/>
              </a:prstGeom>
              <a:blipFill>
                <a:blip r:embed="rId9"/>
                <a:stretch>
                  <a:fillRect t="-2703" b="-162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B07D28-821E-CD52-C724-3F81BDE62C13}"/>
                  </a:ext>
                </a:extLst>
              </p:cNvPr>
              <p:cNvSpPr txBox="1"/>
              <p:nvPr/>
            </p:nvSpPr>
            <p:spPr bwMode="auto">
              <a:xfrm>
                <a:off x="973856" y="2183945"/>
                <a:ext cx="32879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這是對應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向上的本徵態。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B07D28-821E-CD52-C724-3F81BDE62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856" y="2183945"/>
                <a:ext cx="3287908" cy="369332"/>
              </a:xfrm>
              <a:prstGeom prst="rect">
                <a:avLst/>
              </a:prstGeom>
              <a:blipFill>
                <a:blip r:embed="rId10"/>
                <a:stretch>
                  <a:fillRect l="-153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4193A2-3B22-9D55-0A13-345BD449F522}"/>
                  </a:ext>
                </a:extLst>
              </p:cNvPr>
              <p:cNvSpPr txBox="1"/>
              <p:nvPr/>
            </p:nvSpPr>
            <p:spPr bwMode="auto">
              <a:xfrm>
                <a:off x="973855" y="3264265"/>
                <a:ext cx="7416799" cy="500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真實的定態近似於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及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200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210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4193A2-3B22-9D55-0A13-345BD449F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855" y="3264265"/>
                <a:ext cx="7416799" cy="500393"/>
              </a:xfrm>
              <a:prstGeom prst="rect">
                <a:avLst/>
              </a:prstGeom>
              <a:blipFill>
                <a:blip r:embed="rId11"/>
                <a:stretch>
                  <a:fillRect l="-684" t="-70732" b="-1073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44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4" grpId="0"/>
      <p:bldP spid="15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41_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5"/>
          <a:stretch/>
        </p:blipFill>
        <p:spPr bwMode="auto">
          <a:xfrm>
            <a:off x="2910362" y="545947"/>
            <a:ext cx="3111500" cy="335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 bwMode="auto">
          <a:xfrm>
            <a:off x="740013" y="4038598"/>
            <a:ext cx="8151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所以固體中的電子能態</a:t>
            </a:r>
            <a:r>
              <a:rPr lang="en-US" altLang="zh-TW" sz="1800" dirty="0">
                <a:solidFill>
                  <a:srgbClr val="FF0000"/>
                </a:solidFill>
              </a:rPr>
              <a:t>(</a:t>
            </a:r>
            <a:r>
              <a:rPr lang="zh-TW" altLang="en-US" sz="1800" dirty="0">
                <a:solidFill>
                  <a:srgbClr val="FF0000"/>
                </a:solidFill>
              </a:rPr>
              <a:t>能量本徵值</a:t>
            </a:r>
            <a:r>
              <a:rPr lang="en-US" altLang="zh-TW" sz="1800" dirty="0">
                <a:solidFill>
                  <a:srgbClr val="FF0000"/>
                </a:solidFill>
              </a:rPr>
              <a:t>)</a:t>
            </a:r>
            <a:r>
              <a:rPr lang="zh-TW" altLang="en-US" sz="1800" dirty="0">
                <a:solidFill>
                  <a:srgbClr val="FF0000"/>
                </a:solidFill>
              </a:rPr>
              <a:t>，形成一個個能帶，能帶之間可能有間隙！</a:t>
            </a:r>
          </a:p>
        </p:txBody>
      </p:sp>
      <p:pic>
        <p:nvPicPr>
          <p:cNvPr id="8" name="Picture 2" descr="Z:\Dropbox\Documents\課程\Young\Chapter42\A_Images\A_Figures_and_Photos\42_17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98" y="4478701"/>
            <a:ext cx="2488404" cy="189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 bwMode="auto">
          <a:xfrm>
            <a:off x="5592180" y="6465207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固態物理之父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Bloch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7535DC-7059-68A5-D317-4A851B859E97}"/>
              </a:ext>
            </a:extLst>
          </p:cNvPr>
          <p:cNvSpPr txBox="1"/>
          <p:nvPr/>
        </p:nvSpPr>
        <p:spPr bwMode="auto">
          <a:xfrm>
            <a:off x="740013" y="6326117"/>
            <a:ext cx="33279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現在要幫電子往能態裡面填。</a:t>
            </a:r>
          </a:p>
        </p:txBody>
      </p:sp>
    </p:spTree>
    <p:extLst>
      <p:ext uri="{BB962C8B-B14F-4D97-AF65-F5344CB8AC3E}">
        <p14:creationId xmlns:p14="http://schemas.microsoft.com/office/powerpoint/2010/main" val="3197284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:\Dropbox\Documents\課程\Young\Chapter42\A_Images\A_Figures_and_Photos\42_19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1"/>
          <a:stretch/>
        </p:blipFill>
        <p:spPr bwMode="auto">
          <a:xfrm>
            <a:off x="784341" y="1692990"/>
            <a:ext cx="2880320" cy="333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 bwMode="auto">
          <a:xfrm>
            <a:off x="749584" y="322175"/>
            <a:ext cx="76760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如果電子恰好填滿一個能帶（稱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zh-TW" altLang="en-US" sz="1800" dirty="0"/>
              <a:t>），這些能帶中的電子無處可去！</a:t>
            </a:r>
          </a:p>
        </p:txBody>
      </p:sp>
      <p:sp>
        <p:nvSpPr>
          <p:cNvPr id="5" name="文字方塊 4"/>
          <p:cNvSpPr txBox="1"/>
          <p:nvPr/>
        </p:nvSpPr>
        <p:spPr bwMode="auto">
          <a:xfrm>
            <a:off x="751928" y="1178318"/>
            <a:ext cx="80466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如此電子即使不再被束縛，但完全不能自由。這樣的固體無法導電，是絕緣體。</a:t>
            </a:r>
          </a:p>
        </p:txBody>
      </p:sp>
      <p:pic>
        <p:nvPicPr>
          <p:cNvPr id="6" name="Picture 2" descr="Z:\Dropbox\Documents\課程\Young\Chapter42\A_Images\A_Figures_and_Photos\42_19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8" r="-2387"/>
          <a:stretch/>
        </p:blipFill>
        <p:spPr bwMode="auto">
          <a:xfrm>
            <a:off x="4859453" y="1692990"/>
            <a:ext cx="2880320" cy="333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5"/>
          <p:cNvSpPr txBox="1">
            <a:spLocks noChangeArrowheads="1"/>
          </p:cNvSpPr>
          <p:nvPr/>
        </p:nvSpPr>
        <p:spPr bwMode="auto">
          <a:xfrm>
            <a:off x="784340" y="5094928"/>
            <a:ext cx="8166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如果電子未填滿能帶（稱</a:t>
            </a:r>
            <a:r>
              <a:rPr lang="en-US" altLang="zh-TW" sz="1800" dirty="0"/>
              <a:t>Conduction</a:t>
            </a:r>
            <a:r>
              <a:rPr lang="zh-TW" altLang="en-US" sz="1800" dirty="0"/>
              <a:t>）</a:t>
            </a:r>
            <a:r>
              <a:rPr lang="en-US" altLang="zh-TW" sz="1800" dirty="0"/>
              <a:t> </a:t>
            </a:r>
            <a:r>
              <a:rPr lang="zh-TW" altLang="en-US" sz="1800" dirty="0"/>
              <a:t>，未滿能帶內的電子很容易改變狀態。</a:t>
            </a:r>
          </a:p>
        </p:txBody>
      </p:sp>
      <p:sp>
        <p:nvSpPr>
          <p:cNvPr id="8" name="文字方塊 7"/>
          <p:cNvSpPr txBox="1"/>
          <p:nvPr/>
        </p:nvSpPr>
        <p:spPr bwMode="auto">
          <a:xfrm>
            <a:off x="778398" y="5989186"/>
            <a:ext cx="7821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這些電子非常自由，可以移動。這樣的固體就可以導電，就是導體。</a:t>
            </a:r>
          </a:p>
        </p:txBody>
      </p:sp>
      <p:sp>
        <p:nvSpPr>
          <p:cNvPr id="4" name="文字方塊 3"/>
          <p:cNvSpPr txBox="1"/>
          <p:nvPr/>
        </p:nvSpPr>
        <p:spPr bwMode="auto">
          <a:xfrm>
            <a:off x="777006" y="5542057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只要些許能量就能讓它激發到其他能態。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248BCDA-8619-B94D-AA8F-2CA94390E584}"/>
                  </a:ext>
                </a:extLst>
              </p:cNvPr>
              <p:cNvSpPr txBox="1"/>
              <p:nvPr/>
            </p:nvSpPr>
            <p:spPr bwMode="auto">
              <a:xfrm>
                <a:off x="2890914" y="3880084"/>
                <a:ext cx="7083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kumimoji="1"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248BCDA-8619-B94D-AA8F-2CA94390E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0914" y="3880084"/>
                <a:ext cx="708399" cy="369332"/>
              </a:xfrm>
              <a:prstGeom prst="rect">
                <a:avLst/>
              </a:prstGeom>
              <a:blipFill>
                <a:blip r:embed="rId4"/>
                <a:stretch>
                  <a:fillRect r="-909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D863EE9-45A7-2F46-9AEE-20050A988D28}"/>
              </a:ext>
            </a:extLst>
          </p:cNvPr>
          <p:cNvSpPr/>
          <p:nvPr/>
        </p:nvSpPr>
        <p:spPr>
          <a:xfrm>
            <a:off x="751928" y="755562"/>
            <a:ext cx="7127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dirty="0"/>
              <a:t>需要很大能量才能克服間隙，才能改變狀態。</a:t>
            </a:r>
            <a:endParaRPr lang="en-TW" sz="1800" dirty="0"/>
          </a:p>
        </p:txBody>
      </p:sp>
    </p:spTree>
    <p:extLst>
      <p:ext uri="{BB962C8B-B14F-4D97-AF65-F5344CB8AC3E}">
        <p14:creationId xmlns:p14="http://schemas.microsoft.com/office/powerpoint/2010/main" val="3076096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Dropbox\Documents\課程\Young\Chapter42\A_Images\A_Figures_and_Photos\42_19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1" t="-1338" r="33921" b="1338"/>
          <a:stretch/>
        </p:blipFill>
        <p:spPr bwMode="auto">
          <a:xfrm>
            <a:off x="950430" y="1013286"/>
            <a:ext cx="3261529" cy="37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 bwMode="auto">
          <a:xfrm>
            <a:off x="899626" y="559850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半導體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 bwMode="auto">
          <a:xfrm>
            <a:off x="760850" y="4924266"/>
            <a:ext cx="772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半導體的能帶間隙小，在室溫時即可以有電子由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跳上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</a:t>
            </a:r>
            <a:r>
              <a:rPr lang="zh-TW" altLang="en-US" sz="1800" dirty="0"/>
              <a:t>。</a:t>
            </a:r>
          </a:p>
        </p:txBody>
      </p:sp>
      <p:pic>
        <p:nvPicPr>
          <p:cNvPr id="5" name="Picture 3" descr="Z:\Dropbox\Documents\課程\Young\Chapter42\A_Images\A_Figures_and_Photos\42_25_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84" y="2164617"/>
            <a:ext cx="3136459" cy="267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60850" y="5343125"/>
            <a:ext cx="703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帶內的電子及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帶內的電洞形成導電的載體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carrier</a:t>
            </a:r>
            <a:r>
              <a:rPr lang="zh-TW" altLang="en-US" sz="1800" dirty="0"/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CDF6E95-3E93-FE4A-8922-638800E235EE}"/>
                  </a:ext>
                </a:extLst>
              </p:cNvPr>
              <p:cNvSpPr txBox="1"/>
              <p:nvPr/>
            </p:nvSpPr>
            <p:spPr bwMode="auto">
              <a:xfrm>
                <a:off x="617522" y="3876837"/>
                <a:ext cx="7083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m:rPr>
                          <m:nor/>
                        </m:rPr>
                        <a:rPr kumimoji="1"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kumimoji="1"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CDF6E95-3E93-FE4A-8922-638800E23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522" y="3876837"/>
                <a:ext cx="708399" cy="369332"/>
              </a:xfrm>
              <a:prstGeom prst="rect">
                <a:avLst/>
              </a:prstGeom>
              <a:blipFill>
                <a:blip r:embed="rId4"/>
                <a:stretch>
                  <a:fillRect r="-105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B5F2772-D098-705C-6710-AC10E3F147A1}"/>
              </a:ext>
            </a:extLst>
          </p:cNvPr>
          <p:cNvSpPr txBox="1"/>
          <p:nvPr/>
        </p:nvSpPr>
        <p:spPr bwMode="auto">
          <a:xfrm>
            <a:off x="760850" y="6160142"/>
            <a:ext cx="8208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從這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個事實的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基礎就能建立整個半導體理論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，幾乎無需再回到能帶等等概念！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C4D87-3F81-31E8-DD11-ED215BEDD6AC}"/>
              </a:ext>
            </a:extLst>
          </p:cNvPr>
          <p:cNvSpPr txBox="1"/>
          <p:nvPr/>
        </p:nvSpPr>
        <p:spPr bwMode="auto">
          <a:xfrm>
            <a:off x="760850" y="5740371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而且兩者都是自由自在、如同沒有交互作用而機動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0EEA3-5842-9838-F5F7-773DEC7746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3914"/>
          <a:stretch/>
        </p:blipFill>
        <p:spPr>
          <a:xfrm>
            <a:off x="4526002" y="559850"/>
            <a:ext cx="1984332" cy="219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224BB0C-3005-2B36-C2F2-8DE8F766E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89461"/>
            <a:ext cx="3470320" cy="22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) Resistivity vs. temperature for the silicon/PANI PNCs; and (b)... |  Download Scientific Diagram">
            <a:extLst>
              <a:ext uri="{FF2B5EF4-FFF2-40B4-BE49-F238E27FC236}">
                <a16:creationId xmlns:a16="http://schemas.microsoft.com/office/drawing/2014/main" id="{241FB845-7C32-84EB-7DB9-6CDA64E9A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71269" y="2040444"/>
            <a:ext cx="3440692" cy="26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7">
            <a:extLst>
              <a:ext uri="{FF2B5EF4-FFF2-40B4-BE49-F238E27FC236}">
                <a16:creationId xmlns:a16="http://schemas.microsoft.com/office/drawing/2014/main" id="{7C972B83-7873-E7D3-4717-A10F6251A958}"/>
              </a:ext>
            </a:extLst>
          </p:cNvPr>
          <p:cNvSpPr txBox="1"/>
          <p:nvPr/>
        </p:nvSpPr>
        <p:spPr bwMode="auto">
          <a:xfrm>
            <a:off x="2459914" y="5013176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半導體的電阻率隨溫度增加快速降低。</a:t>
            </a:r>
          </a:p>
        </p:txBody>
      </p:sp>
      <p:sp>
        <p:nvSpPr>
          <p:cNvPr id="5" name="文字方塊 7">
            <a:extLst>
              <a:ext uri="{FF2B5EF4-FFF2-40B4-BE49-F238E27FC236}">
                <a16:creationId xmlns:a16="http://schemas.microsoft.com/office/drawing/2014/main" id="{C26B7F49-EC8F-8460-AF0F-0B036D990951}"/>
              </a:ext>
            </a:extLst>
          </p:cNvPr>
          <p:cNvSpPr txBox="1"/>
          <p:nvPr/>
        </p:nvSpPr>
        <p:spPr bwMode="auto">
          <a:xfrm>
            <a:off x="2459914" y="5450787"/>
            <a:ext cx="5640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相對的、導體的電阻率隨溫度增加而增加。</a:t>
            </a:r>
          </a:p>
        </p:txBody>
      </p:sp>
    </p:spTree>
    <p:extLst>
      <p:ext uri="{BB962C8B-B14F-4D97-AF65-F5344CB8AC3E}">
        <p14:creationId xmlns:p14="http://schemas.microsoft.com/office/powerpoint/2010/main" val="1904741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Z:\Dropbox\Documents\課程\Young\Chapter42\A_Images\A_Figures_and_Photos\42_26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9"/>
          <a:stretch/>
        </p:blipFill>
        <p:spPr bwMode="auto">
          <a:xfrm>
            <a:off x="1258947" y="1625478"/>
            <a:ext cx="2592288" cy="286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 bwMode="auto">
          <a:xfrm>
            <a:off x="1173292" y="4578684"/>
            <a:ext cx="568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加入五價雜質提供鍵結以外多一顆電子。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1173292" y="4965292"/>
                <a:ext cx="714243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此電子的能態，在傳導帶之下，且間隙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zh-TW" altLang="en-US" sz="1800" dirty="0"/>
                  <a:t>極小，稱為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Doner</a:t>
                </a:r>
                <a:r>
                  <a:rPr lang="zh-TW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態。</a:t>
                </a: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292" y="4965292"/>
                <a:ext cx="7142437" cy="369332"/>
              </a:xfrm>
              <a:prstGeom prst="rect">
                <a:avLst/>
              </a:prstGeom>
              <a:blipFill>
                <a:blip r:embed="rId3"/>
                <a:stretch>
                  <a:fillRect l="-710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 bwMode="auto">
          <a:xfrm>
            <a:off x="1173293" y="6005896"/>
            <a:ext cx="5486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作為載體的電子帶負電，此類固體稱為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type</a:t>
            </a:r>
            <a:r>
              <a:rPr lang="zh-TW" altLang="en-US" sz="1800" dirty="0"/>
              <a:t>半導體。</a:t>
            </a:r>
          </a:p>
        </p:txBody>
      </p:sp>
      <p:pic>
        <p:nvPicPr>
          <p:cNvPr id="8" name="Picture 2" descr="Z:\Dropbox\Documents\課程\Young\Chapter42\A_Images\A_Figures_and_Photos\42_26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1"/>
          <a:stretch/>
        </p:blipFill>
        <p:spPr bwMode="auto">
          <a:xfrm>
            <a:off x="3995936" y="2060848"/>
            <a:ext cx="2709815" cy="241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 bwMode="auto">
          <a:xfrm>
            <a:off x="1173292" y="5356005"/>
            <a:ext cx="7142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因此室溫時即可以有大量電子跳上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</a:t>
            </a:r>
            <a:r>
              <a:rPr lang="zh-TW" altLang="en-US" sz="1800" dirty="0"/>
              <a:t>帶，可以導電。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1CC043-5724-0B43-AB56-70491C726568}"/>
              </a:ext>
            </a:extLst>
          </p:cNvPr>
          <p:cNvSpPr txBox="1"/>
          <p:nvPr/>
        </p:nvSpPr>
        <p:spPr bwMode="auto">
          <a:xfrm>
            <a:off x="6861923" y="2690235"/>
            <a:ext cx="7605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TW" sz="1600" dirty="0"/>
              <a:t>鍺</a:t>
            </a:r>
            <a:r>
              <a:rPr lang="zh-TW" altLang="en-US" sz="1600" dirty="0"/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endParaRPr lang="en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DE6D3-E354-6D4B-B4CC-550A97E4D7EE}"/>
              </a:ext>
            </a:extLst>
          </p:cNvPr>
          <p:cNvSpPr txBox="1"/>
          <p:nvPr/>
        </p:nvSpPr>
        <p:spPr bwMode="auto">
          <a:xfrm>
            <a:off x="6861923" y="3007774"/>
            <a:ext cx="1539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600" dirty="0"/>
              <a:t>砷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Arsenic</a:t>
            </a:r>
            <a:endParaRPr lang="en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Chia-Hung Chang\Downloads\Data\Knight\Media\Chapter42\Images\42_20Figure-F.jpg">
            <a:extLst>
              <a:ext uri="{FF2B5EF4-FFF2-40B4-BE49-F238E27FC236}">
                <a16:creationId xmlns:a16="http://schemas.microsoft.com/office/drawing/2014/main" id="{E0A7B2DB-CB5B-88FD-FDDF-E94D26773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b="52157"/>
          <a:stretch/>
        </p:blipFill>
        <p:spPr bwMode="auto">
          <a:xfrm>
            <a:off x="3961376" y="202228"/>
            <a:ext cx="4419457" cy="179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4A14301E-E5A9-DCE4-963E-FDEA14A35EF1}"/>
              </a:ext>
            </a:extLst>
          </p:cNvPr>
          <p:cNvSpPr/>
          <p:nvPr/>
        </p:nvSpPr>
        <p:spPr>
          <a:xfrm>
            <a:off x="7170191" y="897541"/>
            <a:ext cx="144016" cy="347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FED84C-D190-1960-E5DE-2B35FCFD8340}"/>
              </a:ext>
            </a:extLst>
          </p:cNvPr>
          <p:cNvSpPr/>
          <p:nvPr/>
        </p:nvSpPr>
        <p:spPr>
          <a:xfrm>
            <a:off x="5487032" y="3109821"/>
            <a:ext cx="129600" cy="129600"/>
          </a:xfrm>
          <a:prstGeom prst="ellipse">
            <a:avLst/>
          </a:prstGeom>
          <a:solidFill>
            <a:srgbClr val="FF6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FCE615-D1F1-83A4-A2D4-C1C2F1E9CD88}"/>
              </a:ext>
            </a:extLst>
          </p:cNvPr>
          <p:cNvSpPr/>
          <p:nvPr/>
        </p:nvSpPr>
        <p:spPr>
          <a:xfrm>
            <a:off x="5148064" y="3117693"/>
            <a:ext cx="129600" cy="129600"/>
          </a:xfrm>
          <a:prstGeom prst="ellipse">
            <a:avLst/>
          </a:prstGeom>
          <a:solidFill>
            <a:srgbClr val="FFE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rgbClr val="FFEFC6"/>
              </a:solidFill>
            </a:endParaRP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3758091E-8124-F374-8194-EAAA5CCEE5C9}"/>
              </a:ext>
            </a:extLst>
          </p:cNvPr>
          <p:cNvSpPr/>
          <p:nvPr/>
        </p:nvSpPr>
        <p:spPr>
          <a:xfrm>
            <a:off x="6861923" y="897541"/>
            <a:ext cx="152400" cy="347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80E521-B442-A262-8466-2B96C3E0889B}"/>
              </a:ext>
            </a:extLst>
          </p:cNvPr>
          <p:cNvCxnSpPr>
            <a:cxnSpLocks/>
          </p:cNvCxnSpPr>
          <p:nvPr/>
        </p:nvCxnSpPr>
        <p:spPr>
          <a:xfrm flipV="1">
            <a:off x="5277664" y="3247293"/>
            <a:ext cx="230440" cy="99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1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Chia-Hung Chang\Downloads\Data\Knight\Media\Chapter42\Images\42_20Figure-F.jpg">
            <a:extLst>
              <a:ext uri="{FF2B5EF4-FFF2-40B4-BE49-F238E27FC236}">
                <a16:creationId xmlns:a16="http://schemas.microsoft.com/office/drawing/2014/main" id="{DBCFD1B3-7249-CD8A-395B-892C29FF5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b="52157"/>
          <a:stretch/>
        </p:blipFill>
        <p:spPr bwMode="auto">
          <a:xfrm>
            <a:off x="4261647" y="160848"/>
            <a:ext cx="4419457" cy="179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Z:\Dropbox\Documents\課程\Young\Chapter42\A_Images\A_Figures_and_Photos\42_27_Fig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2"/>
          <a:stretch/>
        </p:blipFill>
        <p:spPr bwMode="auto">
          <a:xfrm>
            <a:off x="3893474" y="908059"/>
            <a:ext cx="2731759" cy="24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Z:\Dropbox\Documents\課程\Young\Chapter42\A_Images\A_Figures_and_Photos\42_27_Fig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44"/>
          <a:stretch/>
        </p:blipFill>
        <p:spPr bwMode="auto">
          <a:xfrm>
            <a:off x="1013154" y="149350"/>
            <a:ext cx="2731759" cy="320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 bwMode="auto">
          <a:xfrm>
            <a:off x="1039615" y="3436802"/>
            <a:ext cx="71424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反之，加入三價雜質使鍵結內少一顆電子，等</a:t>
            </a:r>
            <a:r>
              <a:rPr lang="zh-TW" altLang="en-US" dirty="0"/>
              <a:t>於價帶出現一</a:t>
            </a:r>
            <a:r>
              <a:rPr lang="zh-TW" altLang="en-US" sz="1800" dirty="0"/>
              <a:t>個電洞。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031336" y="3834808"/>
                <a:ext cx="79286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此電洞與帶負電原子核的束縛態，稱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Acceptor</a:t>
                </a:r>
                <a:r>
                  <a:rPr lang="zh-TW" altLang="en-US" sz="1800" dirty="0"/>
                  <a:t>態，在價帶上方，間隙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zh-TW" altLang="en-US" sz="1800" dirty="0"/>
                  <a:t>也極小，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1336" y="3834808"/>
                <a:ext cx="7928662" cy="369332"/>
              </a:xfrm>
              <a:prstGeom prst="rect">
                <a:avLst/>
              </a:prstGeom>
              <a:blipFill>
                <a:blip r:embed="rId4"/>
                <a:stretch>
                  <a:fillRect l="-640" t="-3226" r="-3520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 bwMode="auto">
          <a:xfrm>
            <a:off x="1026847" y="5117617"/>
            <a:ext cx="646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作為載體的電洞帶正電，此類固體稱為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type</a:t>
            </a:r>
            <a:r>
              <a:rPr lang="zh-TW" altLang="en-US" sz="1800" dirty="0"/>
              <a:t>半導體。</a:t>
            </a:r>
          </a:p>
        </p:txBody>
      </p:sp>
      <p:sp>
        <p:nvSpPr>
          <p:cNvPr id="7" name="文字方塊 6"/>
          <p:cNvSpPr txBox="1"/>
          <p:nvPr/>
        </p:nvSpPr>
        <p:spPr bwMode="auto">
          <a:xfrm>
            <a:off x="1039612" y="4247587"/>
            <a:ext cx="7142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因此室溫時即可以有電子由價帶跳上空的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Acceptor</a:t>
            </a:r>
            <a:r>
              <a:rPr lang="zh-TW" altLang="en-US" sz="1800" dirty="0"/>
              <a:t>態。</a:t>
            </a:r>
          </a:p>
        </p:txBody>
      </p:sp>
      <p:sp>
        <p:nvSpPr>
          <p:cNvPr id="8" name="文字方塊 7"/>
          <p:cNvSpPr txBox="1"/>
          <p:nvPr/>
        </p:nvSpPr>
        <p:spPr bwMode="auto">
          <a:xfrm>
            <a:off x="1039612" y="4679591"/>
            <a:ext cx="7462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價帶出現電洞</a:t>
            </a:r>
            <a:r>
              <a:rPr lang="zh-TW" altLang="en-US" dirty="0"/>
              <a:t>，電洞可以移動，就可以導電。</a:t>
            </a:r>
            <a:endParaRPr lang="zh-TW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C6BF8B-B1E8-1F42-920F-7B6EAA86F918}"/>
              </a:ext>
            </a:extLst>
          </p:cNvPr>
          <p:cNvSpPr txBox="1"/>
          <p:nvPr/>
        </p:nvSpPr>
        <p:spPr bwMode="auto">
          <a:xfrm>
            <a:off x="6823432" y="2415020"/>
            <a:ext cx="16143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 Gallium </a:t>
            </a:r>
            <a:r>
              <a:rPr lang="zh-TW" altLang="en-US" sz="1600" dirty="0"/>
              <a:t>鎵</a:t>
            </a:r>
            <a:endParaRPr lang="en-TW" sz="1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B44E5B-535D-D76F-0227-961407302C99}"/>
              </a:ext>
            </a:extLst>
          </p:cNvPr>
          <p:cNvSpPr/>
          <p:nvPr/>
        </p:nvSpPr>
        <p:spPr>
          <a:xfrm>
            <a:off x="5129753" y="2753574"/>
            <a:ext cx="129600" cy="129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C78E01-CF52-D428-F494-78F249488710}"/>
              </a:ext>
            </a:extLst>
          </p:cNvPr>
          <p:cNvSpPr/>
          <p:nvPr/>
        </p:nvSpPr>
        <p:spPr>
          <a:xfrm>
            <a:off x="5129753" y="2561981"/>
            <a:ext cx="129600" cy="12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AA6D81-0935-88A7-4203-7456051FAA8F}"/>
              </a:ext>
            </a:extLst>
          </p:cNvPr>
          <p:cNvCxnSpPr>
            <a:cxnSpLocks/>
          </p:cNvCxnSpPr>
          <p:nvPr/>
        </p:nvCxnSpPr>
        <p:spPr>
          <a:xfrm flipV="1">
            <a:off x="4261647" y="2691581"/>
            <a:ext cx="295240" cy="1227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>
            <a:extLst>
              <a:ext uri="{FF2B5EF4-FFF2-40B4-BE49-F238E27FC236}">
                <a16:creationId xmlns:a16="http://schemas.microsoft.com/office/drawing/2014/main" id="{08585130-8CEB-CE64-A9A0-9B522234543F}"/>
              </a:ext>
            </a:extLst>
          </p:cNvPr>
          <p:cNvSpPr/>
          <p:nvPr/>
        </p:nvSpPr>
        <p:spPr>
          <a:xfrm>
            <a:off x="6878854" y="842097"/>
            <a:ext cx="144016" cy="347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E074B86-4B81-2FFB-C347-8B04C67277FE}"/>
              </a:ext>
            </a:extLst>
          </p:cNvPr>
          <p:cNvSpPr/>
          <p:nvPr/>
        </p:nvSpPr>
        <p:spPr>
          <a:xfrm>
            <a:off x="7162194" y="856161"/>
            <a:ext cx="152400" cy="347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96BD41-6743-873F-4395-B9BD00639A7C}"/>
              </a:ext>
            </a:extLst>
          </p:cNvPr>
          <p:cNvSpPr/>
          <p:nvPr/>
        </p:nvSpPr>
        <p:spPr>
          <a:xfrm>
            <a:off x="5445504" y="2551111"/>
            <a:ext cx="129600" cy="129600"/>
          </a:xfrm>
          <a:prstGeom prst="ellipse">
            <a:avLst/>
          </a:prstGeom>
          <a:solidFill>
            <a:srgbClr val="FF6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5CDFD-D211-60C2-2FC5-B175A0F2948A}"/>
              </a:ext>
            </a:extLst>
          </p:cNvPr>
          <p:cNvSpPr/>
          <p:nvPr/>
        </p:nvSpPr>
        <p:spPr>
          <a:xfrm>
            <a:off x="5698855" y="2732459"/>
            <a:ext cx="129600" cy="129600"/>
          </a:xfrm>
          <a:prstGeom prst="ellipse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B937F2-7D23-B93E-1174-C9B4F9D105C4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5573400" y="2659987"/>
            <a:ext cx="144434" cy="91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D17F00F-67E3-C1E1-7F6D-D4AB15A6E99A}"/>
              </a:ext>
            </a:extLst>
          </p:cNvPr>
          <p:cNvSpPr txBox="1"/>
          <p:nvPr/>
        </p:nvSpPr>
        <p:spPr bwMode="auto">
          <a:xfrm>
            <a:off x="1026847" y="5802981"/>
            <a:ext cx="7933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sz="1800" dirty="0">
                <a:effectLst/>
                <a:ea typeface="MingLiU" panose="02020509000000000000" pitchFamily="49" charset="-120"/>
                <a:cs typeface="PingFang TC" panose="020B0400000000000000" pitchFamily="34" charset="-120"/>
              </a:rPr>
              <a:t>以帶正電的粒子來導電的固態導體，在自然界是不存在的，</a:t>
            </a:r>
            <a:endParaRPr lang="en-TW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54FBCA-A8EC-E079-2E1E-4FB8377F5CF6}"/>
              </a:ext>
            </a:extLst>
          </p:cNvPr>
          <p:cNvSpPr txBox="1"/>
          <p:nvPr/>
        </p:nvSpPr>
        <p:spPr bwMode="auto">
          <a:xfrm>
            <a:off x="1013154" y="6241007"/>
            <a:ext cx="6104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sz="1800" dirty="0">
                <a:effectLst/>
                <a:ea typeface="MingLiU" panose="02020509000000000000" pitchFamily="49" charset="-120"/>
                <a:cs typeface="PingFang TC" panose="020B0400000000000000" pitchFamily="34" charset="-120"/>
              </a:rPr>
              <a:t>因此這是一種人類利用半導體所發明的新材料</a:t>
            </a:r>
            <a:r>
              <a:rPr lang="en-TW" dirty="0">
                <a:effectLst/>
              </a:rPr>
              <a:t> 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789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0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dss017017">
            <a:extLst>
              <a:ext uri="{FF2B5EF4-FFF2-40B4-BE49-F238E27FC236}">
                <a16:creationId xmlns:a16="http://schemas.microsoft.com/office/drawing/2014/main" id="{9F896DB4-F377-3246-8675-0CC008ADD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20828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5">
            <a:extLst>
              <a:ext uri="{FF2B5EF4-FFF2-40B4-BE49-F238E27FC236}">
                <a16:creationId xmlns:a16="http://schemas.microsoft.com/office/drawing/2014/main" id="{9396465D-CEF0-B94C-AFF9-09E773D13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28453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70" name="Oval 6">
            <a:extLst>
              <a:ext uri="{FF2B5EF4-FFF2-40B4-BE49-F238E27FC236}">
                <a16:creationId xmlns:a16="http://schemas.microsoft.com/office/drawing/2014/main" id="{6CF286B6-D4AA-7B4F-BDA0-5208C95E2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28453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1266" name="Object 8">
            <a:extLst>
              <a:ext uri="{FF2B5EF4-FFF2-40B4-BE49-F238E27FC236}">
                <a16:creationId xmlns:a16="http://schemas.microsoft.com/office/drawing/2014/main" id="{A18AA9BC-0161-1642-87C8-FE51DE3DBA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8263" y="3933825"/>
          <a:ext cx="2381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3505200" imgH="4686300" progId="Equation.3">
                  <p:embed/>
                </p:oleObj>
              </mc:Choice>
              <mc:Fallback>
                <p:oleObj name="方程式" r:id="rId3" imgW="3505200" imgH="4686300" progId="Equation.3">
                  <p:embed/>
                  <p:pic>
                    <p:nvPicPr>
                      <p:cNvPr id="11266" name="Object 8">
                        <a:extLst>
                          <a:ext uri="{FF2B5EF4-FFF2-40B4-BE49-F238E27FC236}">
                            <a16:creationId xmlns:a16="http://schemas.microsoft.com/office/drawing/2014/main" id="{A18AA9BC-0161-1642-87C8-FE51DE3DBA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933825"/>
                        <a:ext cx="2381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9">
            <a:extLst>
              <a:ext uri="{FF2B5EF4-FFF2-40B4-BE49-F238E27FC236}">
                <a16:creationId xmlns:a16="http://schemas.microsoft.com/office/drawing/2014/main" id="{61E67346-EC8A-794D-A885-EE0F1E1ED5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9563" y="3933825"/>
          <a:ext cx="2381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5" imgW="3505200" imgH="4686300" progId="Equation.3">
                  <p:embed/>
                </p:oleObj>
              </mc:Choice>
              <mc:Fallback>
                <p:oleObj name="方程式" r:id="rId5" imgW="3505200" imgH="4686300" progId="Equation.3">
                  <p:embed/>
                  <p:pic>
                    <p:nvPicPr>
                      <p:cNvPr id="11267" name="Object 9">
                        <a:extLst>
                          <a:ext uri="{FF2B5EF4-FFF2-40B4-BE49-F238E27FC236}">
                            <a16:creationId xmlns:a16="http://schemas.microsoft.com/office/drawing/2014/main" id="{61E67346-EC8A-794D-A885-EE0F1E1ED5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933825"/>
                        <a:ext cx="2381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11">
            <a:extLst>
              <a:ext uri="{FF2B5EF4-FFF2-40B4-BE49-F238E27FC236}">
                <a16:creationId xmlns:a16="http://schemas.microsoft.com/office/drawing/2014/main" id="{FCE220E3-E120-5B45-ADDD-C919A7FDF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229225"/>
            <a:ext cx="3313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/>
              <a:t>Could you tell the difference?</a:t>
            </a:r>
            <a:endParaRPr lang="zh-TW" altLang="en-US" sz="1800"/>
          </a:p>
        </p:txBody>
      </p:sp>
      <p:sp>
        <p:nvSpPr>
          <p:cNvPr id="11272" name="Text Box 12">
            <a:extLst>
              <a:ext uri="{FF2B5EF4-FFF2-40B4-BE49-F238E27FC236}">
                <a16:creationId xmlns:a16="http://schemas.microsoft.com/office/drawing/2014/main" id="{FD4C6BFD-776E-3A4D-A82F-138674C17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505" y="1402319"/>
            <a:ext cx="3337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全同粒子 </a:t>
            </a:r>
            <a:r>
              <a:rPr lang="en-US" altLang="zh-TW" sz="1800" dirty="0">
                <a:solidFill>
                  <a:srgbClr val="FF0000"/>
                </a:solidFill>
              </a:rPr>
              <a:t>Identical Particles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844819-3ACB-DAA1-15C4-5F80EA0445FC}"/>
              </a:ext>
            </a:extLst>
          </p:cNvPr>
          <p:cNvSpPr txBox="1"/>
          <p:nvPr/>
        </p:nvSpPr>
        <p:spPr bwMode="auto">
          <a:xfrm>
            <a:off x="3046992" y="5692259"/>
            <a:ext cx="5053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顯然所有的電子，實驗測量的性質都一樣！</a:t>
            </a:r>
          </a:p>
        </p:txBody>
      </p:sp>
    </p:spTree>
    <p:extLst>
      <p:ext uri="{BB962C8B-B14F-4D97-AF65-F5344CB8AC3E}">
        <p14:creationId xmlns:p14="http://schemas.microsoft.com/office/powerpoint/2010/main" val="1556105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6">
            <a:extLst>
              <a:ext uri="{FF2B5EF4-FFF2-40B4-BE49-F238E27FC236}">
                <a16:creationId xmlns:a16="http://schemas.microsoft.com/office/drawing/2014/main" id="{39893224-BF80-AE47-A200-9B116467F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34" y="6234630"/>
            <a:ext cx="343520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全同粒子 </a:t>
            </a:r>
            <a:r>
              <a:rPr lang="en-US" altLang="zh-TW" sz="1800" dirty="0" err="1">
                <a:solidFill>
                  <a:srgbClr val="FF0000"/>
                </a:solidFill>
              </a:rPr>
              <a:t>Indentical</a:t>
            </a:r>
            <a:r>
              <a:rPr lang="en-US" altLang="zh-TW" sz="1800" dirty="0">
                <a:solidFill>
                  <a:srgbClr val="FF0000"/>
                </a:solidFill>
              </a:rPr>
              <a:t> Particles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19462" name="Oval 7">
            <a:extLst>
              <a:ext uri="{FF2B5EF4-FFF2-40B4-BE49-F238E27FC236}">
                <a16:creationId xmlns:a16="http://schemas.microsoft.com/office/drawing/2014/main" id="{DE8459FA-913E-4A40-B92B-84565909E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50" y="1304752"/>
            <a:ext cx="215726" cy="21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9464" name="Text Box 9">
            <a:extLst>
              <a:ext uri="{FF2B5EF4-FFF2-40B4-BE49-F238E27FC236}">
                <a16:creationId xmlns:a16="http://schemas.microsoft.com/office/drawing/2014/main" id="{2D7F7E96-335F-6145-8D2D-6DDFA3868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208" y="1227932"/>
            <a:ext cx="27514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/>
              <a:t>1</a:t>
            </a:r>
          </a:p>
        </p:txBody>
      </p:sp>
      <p:sp>
        <p:nvSpPr>
          <p:cNvPr id="19465" name="Text Box 10">
            <a:extLst>
              <a:ext uri="{FF2B5EF4-FFF2-40B4-BE49-F238E27FC236}">
                <a16:creationId xmlns:a16="http://schemas.microsoft.com/office/drawing/2014/main" id="{617C5034-2552-3740-BF67-601CDFE13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700" y="1227932"/>
            <a:ext cx="452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/>
              <a:t>2</a:t>
            </a:r>
          </a:p>
        </p:txBody>
      </p:sp>
      <p:sp>
        <p:nvSpPr>
          <p:cNvPr id="19468" name="Line 14">
            <a:extLst>
              <a:ext uri="{FF2B5EF4-FFF2-40B4-BE49-F238E27FC236}">
                <a16:creationId xmlns:a16="http://schemas.microsoft.com/office/drawing/2014/main" id="{F7874F90-DF64-8E4F-8083-4F910F6CF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8572" y="1651602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9" name="Text Box 15">
            <a:extLst>
              <a:ext uri="{FF2B5EF4-FFF2-40B4-BE49-F238E27FC236}">
                <a16:creationId xmlns:a16="http://schemas.microsoft.com/office/drawing/2014/main" id="{6362E3D6-A1F6-7F43-968C-5A83CE63A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960" y="5339451"/>
            <a:ext cx="1296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波色子</a:t>
            </a:r>
          </a:p>
        </p:txBody>
      </p:sp>
      <p:sp>
        <p:nvSpPr>
          <p:cNvPr id="19470" name="Text Box 16">
            <a:extLst>
              <a:ext uri="{FF2B5EF4-FFF2-40B4-BE49-F238E27FC236}">
                <a16:creationId xmlns:a16="http://schemas.microsoft.com/office/drawing/2014/main" id="{2F08C2A7-7A43-B348-94BD-89480E93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132" y="5821156"/>
            <a:ext cx="1296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費米子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204815-4526-8943-5247-C4FF4DE4A0E0}"/>
                  </a:ext>
                </a:extLst>
              </p:cNvPr>
              <p:cNvSpPr txBox="1"/>
              <p:nvPr/>
            </p:nvSpPr>
            <p:spPr bwMode="auto">
              <a:xfrm>
                <a:off x="2247499" y="5854941"/>
                <a:ext cx="2580065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204815-4526-8943-5247-C4FF4DE4A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7499" y="5854941"/>
                <a:ext cx="2580065" cy="276999"/>
              </a:xfrm>
              <a:prstGeom prst="rect">
                <a:avLst/>
              </a:prstGeom>
              <a:blipFill>
                <a:blip r:embed="rId2"/>
                <a:stretch>
                  <a:fillRect l="-1961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451A61-ACA8-B9B5-F4CC-D9ED9D3E0F75}"/>
                  </a:ext>
                </a:extLst>
              </p:cNvPr>
              <p:cNvSpPr txBox="1"/>
              <p:nvPr/>
            </p:nvSpPr>
            <p:spPr bwMode="auto">
              <a:xfrm>
                <a:off x="1824547" y="5429165"/>
                <a:ext cx="2341154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451A61-ACA8-B9B5-F4CC-D9ED9D3E0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4547" y="5429165"/>
                <a:ext cx="2341154" cy="276999"/>
              </a:xfrm>
              <a:prstGeom prst="rect">
                <a:avLst/>
              </a:prstGeom>
              <a:blipFill>
                <a:blip r:embed="rId3"/>
                <a:stretch>
                  <a:fillRect l="-2703" b="-3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9E4292-DFFD-5371-A108-3BBD36073295}"/>
                  </a:ext>
                </a:extLst>
              </p:cNvPr>
              <p:cNvSpPr txBox="1"/>
              <p:nvPr/>
            </p:nvSpPr>
            <p:spPr bwMode="auto">
              <a:xfrm>
                <a:off x="611611" y="4094103"/>
                <a:ext cx="2656240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9E4292-DFFD-5371-A108-3BBD36073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611" y="4094103"/>
                <a:ext cx="2656240" cy="276999"/>
              </a:xfrm>
              <a:prstGeom prst="rect">
                <a:avLst/>
              </a:prstGeom>
              <a:blipFill>
                <a:blip r:embed="rId4"/>
                <a:stretch>
                  <a:fillRect t="-4348" r="-476" b="-3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13E99-16B2-A986-2EB3-2EADC0719771}"/>
                  </a:ext>
                </a:extLst>
              </p:cNvPr>
              <p:cNvSpPr txBox="1"/>
              <p:nvPr/>
            </p:nvSpPr>
            <p:spPr bwMode="auto">
              <a:xfrm>
                <a:off x="4993453" y="1978010"/>
                <a:ext cx="850874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113E99-16B2-A986-2EB3-2EADC0719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3453" y="1978010"/>
                <a:ext cx="850874" cy="276999"/>
              </a:xfrm>
              <a:prstGeom prst="rect">
                <a:avLst/>
              </a:prstGeom>
              <a:blipFill>
                <a:blip r:embed="rId5"/>
                <a:stretch>
                  <a:fillRect l="-4412" b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28B2063-F15F-5D71-6CBA-B962BA981292}"/>
              </a:ext>
            </a:extLst>
          </p:cNvPr>
          <p:cNvSpPr txBox="1"/>
          <p:nvPr/>
        </p:nvSpPr>
        <p:spPr bwMode="auto">
          <a:xfrm>
            <a:off x="553629" y="1916091"/>
            <a:ext cx="4766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兩個粒子互換，等同將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兩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個位置數值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互換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41CD6-22AD-A7D8-D5C0-D277F325EB66}"/>
              </a:ext>
            </a:extLst>
          </p:cNvPr>
          <p:cNvSpPr txBox="1"/>
          <p:nvPr/>
        </p:nvSpPr>
        <p:spPr bwMode="auto">
          <a:xfrm>
            <a:off x="527432" y="3640677"/>
            <a:ext cx="7828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如此則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機率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在數值互換之後必須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不變，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也就是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波函數的絕對值必須不變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2CBCC-9E79-8E11-FBD0-FE6874E77A23}"/>
              </a:ext>
            </a:extLst>
          </p:cNvPr>
          <p:cNvSpPr txBox="1"/>
          <p:nvPr/>
        </p:nvSpPr>
        <p:spPr bwMode="auto">
          <a:xfrm>
            <a:off x="521486" y="4455196"/>
            <a:ext cx="7838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因此全同粒子能存在的狀態的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波函數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必須加上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上述這個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額外條件，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20E13F-DB06-F81E-CA2B-2D1D58FD18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807" t="39350" r="2899"/>
          <a:stretch/>
        </p:blipFill>
        <p:spPr>
          <a:xfrm>
            <a:off x="4756855" y="521520"/>
            <a:ext cx="4035035" cy="14128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0E8780-8A6A-6F87-21F7-BC8A20024CD1}"/>
              </a:ext>
            </a:extLst>
          </p:cNvPr>
          <p:cNvSpPr txBox="1"/>
          <p:nvPr/>
        </p:nvSpPr>
        <p:spPr bwMode="auto">
          <a:xfrm>
            <a:off x="550509" y="5383871"/>
            <a:ext cx="1296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Symmetric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70AB54-D874-6DC1-EAE8-545C5F3FA99A}"/>
              </a:ext>
            </a:extLst>
          </p:cNvPr>
          <p:cNvSpPr txBox="1"/>
          <p:nvPr/>
        </p:nvSpPr>
        <p:spPr bwMode="auto">
          <a:xfrm>
            <a:off x="540295" y="5813075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Anti-Symmetric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C9A7CF-4EE8-D24D-F388-56CDD5A6B207}"/>
                  </a:ext>
                </a:extLst>
              </p:cNvPr>
              <p:cNvSpPr txBox="1"/>
              <p:nvPr/>
            </p:nvSpPr>
            <p:spPr bwMode="auto">
              <a:xfrm>
                <a:off x="545524" y="893179"/>
                <a:ext cx="502936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/>
                  <a:t>兩個粒子應以</a:t>
                </a:r>
                <a:r>
                  <a:rPr lang="en-GB" dirty="0" err="1">
                    <a:latin typeface="PMingLiU" panose="02020500000000000000" pitchFamily="18" charset="-120"/>
                    <a:ea typeface="PMingLiU" panose="02020500000000000000" pitchFamily="18" charset="-120"/>
                    <a:cs typeface="Times New Roman" pitchFamily="18" charset="0"/>
                  </a:rPr>
                  <a:t>雙變數函數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𝜓</m:t>
                    </m:r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描述。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C9A7CF-4EE8-D24D-F388-56CDD5A6B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524" y="893179"/>
                <a:ext cx="5029369" cy="369332"/>
              </a:xfrm>
              <a:prstGeom prst="rect">
                <a:avLst/>
              </a:prstGeom>
              <a:blipFill>
                <a:blip r:embed="rId7"/>
                <a:stretch>
                  <a:fillRect l="-100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E57B1EF-771A-BEE3-359F-04A477472E6B}"/>
              </a:ext>
            </a:extLst>
          </p:cNvPr>
          <p:cNvSpPr txBox="1"/>
          <p:nvPr/>
        </p:nvSpPr>
        <p:spPr bwMode="auto">
          <a:xfrm>
            <a:off x="557381" y="2709621"/>
            <a:ext cx="4200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實驗上應是完全無從分辨換了或沒有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A5DA29-8DEC-226B-4962-C14D6F86D684}"/>
              </a:ext>
            </a:extLst>
          </p:cNvPr>
          <p:cNvSpPr txBox="1"/>
          <p:nvPr/>
        </p:nvSpPr>
        <p:spPr bwMode="auto">
          <a:xfrm>
            <a:off x="516034" y="5012138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要滿足這個條件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有兩種可能：</a:t>
            </a:r>
            <a:endParaRPr lang="en-US" dirty="0"/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DF23E6F9-A4D4-77B5-FE6F-B7E160098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71" y="3100470"/>
            <a:ext cx="78629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800" dirty="0"/>
              <a:t>有關兩個全同粒子的測量，在兩者</a:t>
            </a:r>
            <a:r>
              <a:rPr lang="zh-TW" altLang="en-US" sz="1800" dirty="0">
                <a:solidFill>
                  <a:srgbClr val="FF0000"/>
                </a:solidFill>
              </a:rPr>
              <a:t>交換後</a:t>
            </a:r>
            <a:r>
              <a:rPr lang="zh-TW" altLang="en-US" sz="1800" dirty="0"/>
              <a:t>與</a:t>
            </a:r>
            <a:r>
              <a:rPr lang="zh-TW" altLang="en-US" sz="1800" dirty="0">
                <a:solidFill>
                  <a:srgbClr val="FF0000"/>
                </a:solidFill>
              </a:rPr>
              <a:t>交換前</a:t>
            </a:r>
            <a:r>
              <a:rPr lang="zh-TW" altLang="en-US" sz="1800" dirty="0"/>
              <a:t>結果必須相同！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E0FE7-72CC-FC20-0BF9-27E578909DF0}"/>
              </a:ext>
            </a:extLst>
          </p:cNvPr>
          <p:cNvSpPr txBox="1"/>
          <p:nvPr/>
        </p:nvSpPr>
        <p:spPr bwMode="auto">
          <a:xfrm>
            <a:off x="539552" y="476672"/>
            <a:ext cx="4569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互換不變原則在數學上可落實在波函數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3DDD13-48D8-FA51-8D6F-96A3BF26E2F8}"/>
                  </a:ext>
                </a:extLst>
              </p:cNvPr>
              <p:cNvSpPr txBox="1"/>
              <p:nvPr/>
            </p:nvSpPr>
            <p:spPr bwMode="auto">
              <a:xfrm>
                <a:off x="551693" y="2318772"/>
                <a:ext cx="359019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再代入波函數，得到</a:t>
                </a:r>
                <a14:m>
                  <m:oMath xmlns:m="http://schemas.openxmlformats.org/officeDocument/2006/math"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𝜓</m:t>
                    </m:r>
                    <m:d>
                      <m:dPr>
                        <m:ctrlPr>
                          <a:rPr lang="en-TW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3DDD13-48D8-FA51-8D6F-96A3BF26E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693" y="2318772"/>
                <a:ext cx="3590193" cy="369332"/>
              </a:xfrm>
              <a:prstGeom prst="rect">
                <a:avLst/>
              </a:prstGeom>
              <a:blipFill>
                <a:blip r:embed="rId8"/>
                <a:stretch>
                  <a:fillRect l="-141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7">
            <a:extLst>
              <a:ext uri="{FF2B5EF4-FFF2-40B4-BE49-F238E27FC236}">
                <a16:creationId xmlns:a16="http://schemas.microsoft.com/office/drawing/2014/main" id="{EA94AAD3-5C76-C74A-4EFC-F754277A3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893" y="1299900"/>
            <a:ext cx="215726" cy="21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E925BF70-FD1A-421C-0D3B-50D035D66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9833" y="71381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1981489-4B45-1EEA-29A1-51DE261B611A}"/>
              </a:ext>
            </a:extLst>
          </p:cNvPr>
          <p:cNvCxnSpPr/>
          <p:nvPr/>
        </p:nvCxnSpPr>
        <p:spPr>
          <a:xfrm>
            <a:off x="6614673" y="1552064"/>
            <a:ext cx="2925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90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 animBg="1"/>
      <p:bldP spid="19464" grpId="0"/>
      <p:bldP spid="19465" grpId="0"/>
      <p:bldP spid="19468" grpId="0" animBg="1"/>
      <p:bldP spid="19469" grpId="0"/>
      <p:bldP spid="19470" grpId="0"/>
      <p:bldP spid="2" grpId="0" animBg="1"/>
      <p:bldP spid="3" grpId="0" animBg="1"/>
      <p:bldP spid="4" grpId="0" animBg="1"/>
      <p:bldP spid="5" grpId="0" animBg="1"/>
      <p:bldP spid="7" grpId="0"/>
      <p:bldP spid="8" grpId="0"/>
      <p:bldP spid="9" grpId="0"/>
      <p:bldP spid="13" grpId="0"/>
      <p:bldP spid="14" grpId="0"/>
      <p:bldP spid="17" grpId="0"/>
      <p:bldP spid="19" grpId="0"/>
      <p:bldP spid="20" grpId="0"/>
      <p:bldP spid="18" grpId="0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0" descr="D:\Dropbox\Documents\課程\YoungTextBook\Images\Chapter41\A_Images\A_Figures_and_Photos\41_17_Fig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4"/>
          <a:stretch>
            <a:fillRect/>
          </a:stretch>
        </p:blipFill>
        <p:spPr bwMode="auto">
          <a:xfrm>
            <a:off x="1804026" y="1950419"/>
            <a:ext cx="5112319" cy="243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2756649" y="444920"/>
            <a:ext cx="3744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Stern-Gerlach Experiment  1922</a:t>
            </a:r>
            <a:endParaRPr lang="zh-TW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文字方塊 7"/>
              <p:cNvSpPr txBox="1">
                <a:spLocks noChangeArrowheads="1"/>
              </p:cNvSpPr>
              <p:nvPr/>
            </p:nvSpPr>
            <p:spPr bwMode="auto">
              <a:xfrm>
                <a:off x="1820570" y="4431000"/>
                <a:ext cx="489649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zh-TW" altLang="en-US" sz="1800" dirty="0"/>
                  <a:t>這個實驗等於是對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dirty="0"/>
                  <a:t>方向角動量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1800" i="1" baseline="-25000" dirty="0" err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TW" altLang="en-US" sz="1800" dirty="0"/>
                  <a:t>的測量。</a:t>
                </a:r>
              </a:p>
            </p:txBody>
          </p:sp>
        </mc:Choice>
        <mc:Fallback xmlns="">
          <p:sp>
            <p:nvSpPr>
              <p:cNvPr id="21510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0570" y="4431000"/>
                <a:ext cx="4896494" cy="369332"/>
              </a:xfrm>
              <a:prstGeom prst="rect">
                <a:avLst/>
              </a:prstGeom>
              <a:blipFill>
                <a:blip r:embed="rId3"/>
                <a:stretch>
                  <a:fillRect l="-103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4" name="文字方塊 10"/>
              <p:cNvSpPr txBox="1">
                <a:spLocks noChangeArrowheads="1"/>
              </p:cNvSpPr>
              <p:nvPr/>
            </p:nvSpPr>
            <p:spPr bwMode="auto">
              <a:xfrm>
                <a:off x="1820570" y="829066"/>
                <a:ext cx="66247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  <a:cs typeface="新細明體" charset="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0"/>
                  </a:defRPr>
                </a:lvl9pPr>
              </a:lstStyle>
              <a:p>
                <a:pPr eaLnBrk="1" hangingPunct="1"/>
                <a:r>
                  <a:rPr lang="zh-TW" altLang="en-US" sz="1800" dirty="0">
                    <a:latin typeface="Times New Roman" charset="0"/>
                    <a:cs typeface="Times New Roman" charset="0"/>
                  </a:rPr>
                  <a:t>使原子通過一不均勻的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cs typeface="Times New Roman" charset="0"/>
                      </a:rPr>
                      <m:t>𝑧</m:t>
                    </m:r>
                  </m:oMath>
                </a14:m>
                <a:r>
                  <a:rPr lang="zh-TW" altLang="en-US" sz="1800" dirty="0">
                    <a:latin typeface="Times New Roman" charset="0"/>
                    <a:cs typeface="Times New Roman" charset="0"/>
                  </a:rPr>
                  <a:t>方向磁場</a:t>
                </a:r>
                <a:r>
                  <a:rPr lang="zh-TW" altLang="en-US" dirty="0">
                    <a:latin typeface="Times New Roman" charset="0"/>
                    <a:cs typeface="Times New Roman" charset="0"/>
                  </a:rPr>
                  <a:t>，它會</a:t>
                </a:r>
                <a:r>
                  <a:rPr lang="zh-TW" altLang="en-US" sz="1800" dirty="0">
                    <a:latin typeface="Times New Roman" charset="0"/>
                    <a:cs typeface="Times New Roman" charset="0"/>
                  </a:rPr>
                  <a:t>受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 panose="02040503050406030204" pitchFamily="18" charset="0"/>
                        <a:cs typeface="Times New Roman" charset="0"/>
                      </a:rPr>
                      <m:t>𝑧</m:t>
                    </m:r>
                  </m:oMath>
                </a14:m>
                <a:r>
                  <a:rPr lang="zh-TW" altLang="en-US" dirty="0">
                    <a:latin typeface="Times New Roman" charset="0"/>
                    <a:cs typeface="Times New Roman" charset="0"/>
                  </a:rPr>
                  <a:t>方向的</a:t>
                </a:r>
                <a:r>
                  <a:rPr lang="zh-TW" altLang="en-US" sz="1800" dirty="0">
                    <a:latin typeface="Times New Roman" charset="0"/>
                    <a:cs typeface="Times New Roman" charset="0"/>
                  </a:rPr>
                  <a:t>力。</a:t>
                </a:r>
              </a:p>
            </p:txBody>
          </p:sp>
        </mc:Choice>
        <mc:Fallback xmlns="">
          <p:sp>
            <p:nvSpPr>
              <p:cNvPr id="21514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0570" y="829066"/>
                <a:ext cx="6624736" cy="369332"/>
              </a:xfrm>
              <a:prstGeom prst="rect">
                <a:avLst/>
              </a:prstGeom>
              <a:blipFill>
                <a:blip r:embed="rId4"/>
                <a:stretch>
                  <a:fillRect l="-76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07F6F8-DB75-3143-9B95-943007FE06D6}"/>
                  </a:ext>
                </a:extLst>
              </p:cNvPr>
              <p:cNvSpPr txBox="1"/>
              <p:nvPr/>
            </p:nvSpPr>
            <p:spPr bwMode="auto">
              <a:xfrm>
                <a:off x="5215110" y="1261286"/>
                <a:ext cx="1739130" cy="5259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𝑑𝑧</m:t>
                          </m:r>
                        </m:den>
                      </m:f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en-TW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07F6F8-DB75-3143-9B95-943007FE0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5110" y="1261286"/>
                <a:ext cx="1739130" cy="525913"/>
              </a:xfrm>
              <a:prstGeom prst="rect">
                <a:avLst/>
              </a:prstGeom>
              <a:blipFill>
                <a:blip r:embed="rId5"/>
                <a:stretch>
                  <a:fillRect l="-2174" t="-2381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4">
                <a:extLst>
                  <a:ext uri="{FF2B5EF4-FFF2-40B4-BE49-F238E27FC236}">
                    <a16:creationId xmlns:a16="http://schemas.microsoft.com/office/drawing/2014/main" id="{B634DEAF-2ECD-80EF-4B2A-82DD3199D224}"/>
                  </a:ext>
                </a:extLst>
              </p:cNvPr>
              <p:cNvSpPr txBox="1"/>
              <p:nvPr/>
            </p:nvSpPr>
            <p:spPr>
              <a:xfrm>
                <a:off x="1804026" y="1321014"/>
                <a:ext cx="3184653" cy="42518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  <m:r>
                            <a:rPr lang="zh-TW" altLang="en-US" i="1">
                              <a:latin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altLang="zh-TW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4">
                <a:extLst>
                  <a:ext uri="{FF2B5EF4-FFF2-40B4-BE49-F238E27FC236}">
                    <a16:creationId xmlns:a16="http://schemas.microsoft.com/office/drawing/2014/main" id="{B634DEAF-2ECD-80EF-4B2A-82DD3199D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26" y="1321014"/>
                <a:ext cx="3184653" cy="425181"/>
              </a:xfrm>
              <a:prstGeom prst="rect">
                <a:avLst/>
              </a:prstGeom>
              <a:blipFill>
                <a:blip r:embed="rId6"/>
                <a:stretch>
                  <a:fillRect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 descr="D:\Users\Vincent\Downloads\Data\Knight\Media\Chapter42\Images\42_12Figurea-F.jpg">
            <a:extLst>
              <a:ext uri="{FF2B5EF4-FFF2-40B4-BE49-F238E27FC236}">
                <a16:creationId xmlns:a16="http://schemas.microsoft.com/office/drawing/2014/main" id="{CD189FC9-B417-3A8F-38F0-9F117DBD6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2068512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:\Users\Vincent\Downloads\Data\Knight\Media\Chapter42\Images\42_12Figureb-F.jpg">
            <a:extLst>
              <a:ext uri="{FF2B5EF4-FFF2-40B4-BE49-F238E27FC236}">
                <a16:creationId xmlns:a16="http://schemas.microsoft.com/office/drawing/2014/main" id="{0CA46C3D-7838-B72A-82F6-18C54AD2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90" y="4993555"/>
            <a:ext cx="20272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D:\Users\Vincent\Downloads\Data\Knight\Media\Chapter42\Images\42_12Figurec-F.jpg">
            <a:extLst>
              <a:ext uri="{FF2B5EF4-FFF2-40B4-BE49-F238E27FC236}">
                <a16:creationId xmlns:a16="http://schemas.microsoft.com/office/drawing/2014/main" id="{10C06A6E-D48F-A2DF-1E3E-64211D4BE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41168"/>
            <a:ext cx="1828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D25542-4D5C-71B4-448C-B6C7F3DD31EF}"/>
                  </a:ext>
                </a:extLst>
              </p:cNvPr>
              <p:cNvSpPr txBox="1"/>
              <p:nvPr/>
            </p:nvSpPr>
            <p:spPr bwMode="auto">
              <a:xfrm>
                <a:off x="6717064" y="5157192"/>
                <a:ext cx="8072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D25542-4D5C-71B4-448C-B6C7F3DD3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7064" y="5157192"/>
                <a:ext cx="80726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61BE61-C09F-1E63-8F7A-7E6EB518B1C4}"/>
                  </a:ext>
                </a:extLst>
              </p:cNvPr>
              <p:cNvSpPr txBox="1"/>
              <p:nvPr/>
            </p:nvSpPr>
            <p:spPr bwMode="auto">
              <a:xfrm>
                <a:off x="5650405" y="2109013"/>
                <a:ext cx="1114152" cy="618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61BE61-C09F-1E63-8F7A-7E6EB518B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0405" y="2109013"/>
                <a:ext cx="1114152" cy="618246"/>
              </a:xfrm>
              <a:prstGeom prst="rect">
                <a:avLst/>
              </a:prstGeom>
              <a:blipFill>
                <a:blip r:embed="rId11"/>
                <a:stretch>
                  <a:fillRect b="-61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0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5A778E46-8C00-EDFF-7A41-25F7FFA5D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8" b="3719"/>
          <a:stretch/>
        </p:blipFill>
        <p:spPr bwMode="auto">
          <a:xfrm>
            <a:off x="3376037" y="330340"/>
            <a:ext cx="2405663" cy="28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f40_02">
            <a:extLst>
              <a:ext uri="{FF2B5EF4-FFF2-40B4-BE49-F238E27FC236}">
                <a16:creationId xmlns:a16="http://schemas.microsoft.com/office/drawing/2014/main" id="{7733D8EA-62B0-C98E-DE78-53BC70FB6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5" y="362159"/>
            <a:ext cx="2656425" cy="179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595C2F4C-C0FE-82E9-7BF4-2F3E750C28C1}"/>
                  </a:ext>
                </a:extLst>
              </p:cNvPr>
              <p:cNvSpPr/>
              <p:nvPr/>
            </p:nvSpPr>
            <p:spPr>
              <a:xfrm>
                <a:off x="2215585" y="1965446"/>
                <a:ext cx="268183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矩形 25">
                <a:extLst>
                  <a:ext uri="{FF2B5EF4-FFF2-40B4-BE49-F238E27FC236}">
                    <a16:creationId xmlns:a16="http://schemas.microsoft.com/office/drawing/2014/main" id="{595C2F4C-C0FE-82E9-7BF4-2F3E750C2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585" y="1965446"/>
                <a:ext cx="268183" cy="246221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E100F02B-86C8-98A4-CEE3-503DBED24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2702308"/>
            <a:ext cx="193746" cy="17894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7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C95AD752-41CE-E37F-D73C-D2A999A4F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50" b="8331"/>
          <a:stretch/>
        </p:blipFill>
        <p:spPr bwMode="auto">
          <a:xfrm>
            <a:off x="5934506" y="297402"/>
            <a:ext cx="2783811" cy="28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34">
                <a:extLst>
                  <a:ext uri="{FF2B5EF4-FFF2-40B4-BE49-F238E27FC236}">
                    <a16:creationId xmlns:a16="http://schemas.microsoft.com/office/drawing/2014/main" id="{15EBB945-FFD7-C3DD-1592-79A5BFDD9A88}"/>
                  </a:ext>
                </a:extLst>
              </p:cNvPr>
              <p:cNvSpPr txBox="1"/>
              <p:nvPr/>
            </p:nvSpPr>
            <p:spPr bwMode="auto">
              <a:xfrm>
                <a:off x="1270865" y="4407351"/>
                <a:ext cx="3301135" cy="61863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𝜓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34">
                <a:extLst>
                  <a:ext uri="{FF2B5EF4-FFF2-40B4-BE49-F238E27FC236}">
                    <a16:creationId xmlns:a16="http://schemas.microsoft.com/office/drawing/2014/main" id="{15EBB945-FFD7-C3DD-1592-79A5BFDD9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865" y="4407351"/>
                <a:ext cx="3301135" cy="618631"/>
              </a:xfrm>
              <a:prstGeom prst="rect">
                <a:avLst/>
              </a:prstGeom>
              <a:blipFill>
                <a:blip r:embed="rId5"/>
                <a:stretch>
                  <a:fillRect l="-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34">
                <a:extLst>
                  <a:ext uri="{FF2B5EF4-FFF2-40B4-BE49-F238E27FC236}">
                    <a16:creationId xmlns:a16="http://schemas.microsoft.com/office/drawing/2014/main" id="{1F9DA724-32BB-608E-98D3-BA5094ACB849}"/>
                  </a:ext>
                </a:extLst>
              </p:cNvPr>
              <p:cNvSpPr txBox="1"/>
              <p:nvPr/>
            </p:nvSpPr>
            <p:spPr bwMode="auto">
              <a:xfrm>
                <a:off x="1270865" y="5424072"/>
                <a:ext cx="3505511" cy="61863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𝜓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34">
                <a:extLst>
                  <a:ext uri="{FF2B5EF4-FFF2-40B4-BE49-F238E27FC236}">
                    <a16:creationId xmlns:a16="http://schemas.microsoft.com/office/drawing/2014/main" id="{1F9DA724-32BB-608E-98D3-BA5094ACB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0865" y="5424072"/>
                <a:ext cx="3505511" cy="618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F1AADA2-5336-1A73-E87A-E2373DBCBEB5}"/>
              </a:ext>
            </a:extLst>
          </p:cNvPr>
          <p:cNvSpPr txBox="1"/>
          <p:nvPr/>
        </p:nvSpPr>
        <p:spPr bwMode="auto">
          <a:xfrm>
            <a:off x="738605" y="6441783"/>
            <a:ext cx="7818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很明顯這兩個波函數都不適合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8621DD7-3306-C1A3-F8AC-FEBCCEFF35D5}"/>
                  </a:ext>
                </a:extLst>
              </p:cNvPr>
              <p:cNvSpPr txBox="1"/>
              <p:nvPr/>
            </p:nvSpPr>
            <p:spPr bwMode="auto">
              <a:xfrm>
                <a:off x="774944" y="3250938"/>
                <a:ext cx="83690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在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無限大位能井中，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假設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有一個電子處於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狀態，一個電子處於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狀態。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8621DD7-3306-C1A3-F8AC-FEBCCEFF3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944" y="3250938"/>
                <a:ext cx="8369056" cy="369332"/>
              </a:xfrm>
              <a:prstGeom prst="rect">
                <a:avLst/>
              </a:prstGeom>
              <a:blipFill>
                <a:blip r:embed="rId7"/>
                <a:stretch>
                  <a:fillRect l="-455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294E8AF-2C39-6468-76C9-08680883C188}"/>
              </a:ext>
            </a:extLst>
          </p:cNvPr>
          <p:cNvSpPr txBox="1"/>
          <p:nvPr/>
        </p:nvSpPr>
        <p:spPr bwMode="auto">
          <a:xfrm>
            <a:off x="752128" y="4008999"/>
            <a:ext cx="4153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如此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可以寫下兩個可能的波函數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7474DE-17D9-973A-B7C2-823DA48E7747}"/>
                  </a:ext>
                </a:extLst>
              </p:cNvPr>
              <p:cNvSpPr txBox="1"/>
              <p:nvPr/>
            </p:nvSpPr>
            <p:spPr bwMode="auto">
              <a:xfrm>
                <a:off x="755576" y="3645024"/>
                <a:ext cx="6038057" cy="381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兩個以上粒子的波函數是粒子位置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的函數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7474DE-17D9-973A-B7C2-823DA48E7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3645024"/>
                <a:ext cx="6038057" cy="381515"/>
              </a:xfrm>
              <a:prstGeom prst="rect">
                <a:avLst/>
              </a:prstGeom>
              <a:blipFill>
                <a:blip r:embed="rId8"/>
                <a:stretch>
                  <a:fillRect l="-840" t="-9677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3C701C-EC70-0F3C-5D2F-4DDB94387884}"/>
                  </a:ext>
                </a:extLst>
              </p:cNvPr>
              <p:cNvSpPr txBox="1"/>
              <p:nvPr/>
            </p:nvSpPr>
            <p:spPr bwMode="auto">
              <a:xfrm>
                <a:off x="738605" y="5058806"/>
                <a:ext cx="719018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這是一號電子處於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基態，二號電子處於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激發態的波函數！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3C701C-EC70-0F3C-5D2F-4DDB94387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605" y="5058806"/>
                <a:ext cx="7190185" cy="369332"/>
              </a:xfrm>
              <a:prstGeom prst="rect">
                <a:avLst/>
              </a:prstGeom>
              <a:blipFill>
                <a:blip r:embed="rId10"/>
                <a:stretch>
                  <a:fillRect l="-70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CE492ACC-A3CA-5C44-346C-801A5FDCE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2436938"/>
            <a:ext cx="193746" cy="17894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F80B77-0F68-4A56-F4BE-6FDAB431E5A6}"/>
                  </a:ext>
                </a:extLst>
              </p:cNvPr>
              <p:cNvSpPr txBox="1"/>
              <p:nvPr/>
            </p:nvSpPr>
            <p:spPr bwMode="auto">
              <a:xfrm>
                <a:off x="752128" y="6047235"/>
                <a:ext cx="719018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這是二號電子處於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基態，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一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號電子處於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激發態的波函數！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F80B77-0F68-4A56-F4BE-6FDAB431E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128" y="6047235"/>
                <a:ext cx="7190185" cy="369332"/>
              </a:xfrm>
              <a:prstGeom prst="rect">
                <a:avLst/>
              </a:prstGeom>
              <a:blipFill>
                <a:blip r:embed="rId11"/>
                <a:stretch>
                  <a:fillRect l="-70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2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8" grpId="0"/>
      <p:bldP spid="11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8AD0F1-84D3-4982-8B82-4352EB37A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560" y="228149"/>
            <a:ext cx="3760440" cy="6401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34">
                <a:extLst>
                  <a:ext uri="{FF2B5EF4-FFF2-40B4-BE49-F238E27FC236}">
                    <a16:creationId xmlns:a16="http://schemas.microsoft.com/office/drawing/2014/main" id="{C51B13F3-50C1-8232-EEF7-A3E96F9DFBFE}"/>
                  </a:ext>
                </a:extLst>
              </p:cNvPr>
              <p:cNvSpPr txBox="1"/>
              <p:nvPr/>
            </p:nvSpPr>
            <p:spPr bwMode="auto">
              <a:xfrm>
                <a:off x="8654887" y="2730871"/>
                <a:ext cx="407419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5" name="文字方塊 34">
                <a:extLst>
                  <a:ext uri="{FF2B5EF4-FFF2-40B4-BE49-F238E27FC236}">
                    <a16:creationId xmlns:a16="http://schemas.microsoft.com/office/drawing/2014/main" id="{C51B13F3-50C1-8232-EEF7-A3E96F9DF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4887" y="2730871"/>
                <a:ext cx="40741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34">
                <a:extLst>
                  <a:ext uri="{FF2B5EF4-FFF2-40B4-BE49-F238E27FC236}">
                    <a16:creationId xmlns:a16="http://schemas.microsoft.com/office/drawing/2014/main" id="{4ABD9D90-9ADA-1389-1558-1A931F2F3C7B}"/>
                  </a:ext>
                </a:extLst>
              </p:cNvPr>
              <p:cNvSpPr txBox="1"/>
              <p:nvPr/>
            </p:nvSpPr>
            <p:spPr bwMode="auto">
              <a:xfrm>
                <a:off x="8654886" y="5686897"/>
                <a:ext cx="407419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6" name="文字方塊 34">
                <a:extLst>
                  <a:ext uri="{FF2B5EF4-FFF2-40B4-BE49-F238E27FC236}">
                    <a16:creationId xmlns:a16="http://schemas.microsoft.com/office/drawing/2014/main" id="{4ABD9D90-9ADA-1389-1558-1A931F2F3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4886" y="5686897"/>
                <a:ext cx="40741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34">
                <a:extLst>
                  <a:ext uri="{FF2B5EF4-FFF2-40B4-BE49-F238E27FC236}">
                    <a16:creationId xmlns:a16="http://schemas.microsoft.com/office/drawing/2014/main" id="{AF598727-2A8D-D05C-4087-4A53F88864C7}"/>
                  </a:ext>
                </a:extLst>
              </p:cNvPr>
              <p:cNvSpPr txBox="1"/>
              <p:nvPr/>
            </p:nvSpPr>
            <p:spPr bwMode="auto">
              <a:xfrm>
                <a:off x="5959624" y="239079"/>
                <a:ext cx="411588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7" name="文字方塊 34">
                <a:extLst>
                  <a:ext uri="{FF2B5EF4-FFF2-40B4-BE49-F238E27FC236}">
                    <a16:creationId xmlns:a16="http://schemas.microsoft.com/office/drawing/2014/main" id="{AF598727-2A8D-D05C-4087-4A53F8886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9624" y="239079"/>
                <a:ext cx="41158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34">
                <a:extLst>
                  <a:ext uri="{FF2B5EF4-FFF2-40B4-BE49-F238E27FC236}">
                    <a16:creationId xmlns:a16="http://schemas.microsoft.com/office/drawing/2014/main" id="{AFDA6ACA-48A1-F6E0-E043-28B88513147F}"/>
                  </a:ext>
                </a:extLst>
              </p:cNvPr>
              <p:cNvSpPr txBox="1"/>
              <p:nvPr/>
            </p:nvSpPr>
            <p:spPr bwMode="auto">
              <a:xfrm>
                <a:off x="5959624" y="3275110"/>
                <a:ext cx="411588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8" name="文字方塊 34">
                <a:extLst>
                  <a:ext uri="{FF2B5EF4-FFF2-40B4-BE49-F238E27FC236}">
                    <a16:creationId xmlns:a16="http://schemas.microsoft.com/office/drawing/2014/main" id="{AFDA6ACA-48A1-F6E0-E043-28B88513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9624" y="3275110"/>
                <a:ext cx="41158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7BFAD45-1C66-6D39-6BDC-D184548D39E3}"/>
              </a:ext>
            </a:extLst>
          </p:cNvPr>
          <p:cNvSpPr txBox="1"/>
          <p:nvPr/>
        </p:nvSpPr>
        <p:spPr bwMode="auto">
          <a:xfrm>
            <a:off x="251520" y="6292591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這兩個狀態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不可能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是兩個全同電子能存在的狀態！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34">
                <a:extLst>
                  <a:ext uri="{FF2B5EF4-FFF2-40B4-BE49-F238E27FC236}">
                    <a16:creationId xmlns:a16="http://schemas.microsoft.com/office/drawing/2014/main" id="{5F479412-192A-9F57-3E84-4D3601F99583}"/>
                  </a:ext>
                </a:extLst>
              </p:cNvPr>
              <p:cNvSpPr txBox="1"/>
              <p:nvPr/>
            </p:nvSpPr>
            <p:spPr bwMode="auto">
              <a:xfrm>
                <a:off x="1572565" y="1340768"/>
                <a:ext cx="3301135" cy="61863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𝜓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34">
                <a:extLst>
                  <a:ext uri="{FF2B5EF4-FFF2-40B4-BE49-F238E27FC236}">
                    <a16:creationId xmlns:a16="http://schemas.microsoft.com/office/drawing/2014/main" id="{5F479412-192A-9F57-3E84-4D3601F99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2565" y="1340768"/>
                <a:ext cx="3301135" cy="618631"/>
              </a:xfrm>
              <a:prstGeom prst="rect">
                <a:avLst/>
              </a:prstGeom>
              <a:blipFill>
                <a:blip r:embed="rId7"/>
                <a:stretch>
                  <a:fillRect l="-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34">
                <a:extLst>
                  <a:ext uri="{FF2B5EF4-FFF2-40B4-BE49-F238E27FC236}">
                    <a16:creationId xmlns:a16="http://schemas.microsoft.com/office/drawing/2014/main" id="{0E4EBF6E-E8A7-46CF-BFA3-6775B4D92A14}"/>
                  </a:ext>
                </a:extLst>
              </p:cNvPr>
              <p:cNvSpPr txBox="1"/>
              <p:nvPr/>
            </p:nvSpPr>
            <p:spPr bwMode="auto">
              <a:xfrm>
                <a:off x="1572565" y="4365104"/>
                <a:ext cx="3505511" cy="61863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𝜓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文字方塊 34">
                <a:extLst>
                  <a:ext uri="{FF2B5EF4-FFF2-40B4-BE49-F238E27FC236}">
                    <a16:creationId xmlns:a16="http://schemas.microsoft.com/office/drawing/2014/main" id="{0E4EBF6E-E8A7-46CF-BFA3-6775B4D92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2565" y="4365104"/>
                <a:ext cx="3505511" cy="6186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714297E-1E84-6A4C-9CD2-E31BE9C8079A}"/>
              </a:ext>
            </a:extLst>
          </p:cNvPr>
          <p:cNvSpPr txBox="1"/>
          <p:nvPr/>
        </p:nvSpPr>
        <p:spPr bwMode="auto">
          <a:xfrm>
            <a:off x="251520" y="5891186"/>
            <a:ext cx="4622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機率顯然不是在位置數值互換下不變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145B21-5B2F-031E-00B8-C516B966595C}"/>
              </a:ext>
            </a:extLst>
          </p:cNvPr>
          <p:cNvSpPr txBox="1"/>
          <p:nvPr/>
        </p:nvSpPr>
        <p:spPr bwMode="auto">
          <a:xfrm>
            <a:off x="6632387" y="255750"/>
            <a:ext cx="230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等機率密度線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DA2B13-EFAF-CD0A-AF7A-E157FF69F518}"/>
              </a:ext>
            </a:extLst>
          </p:cNvPr>
          <p:cNvCxnSpPr/>
          <p:nvPr/>
        </p:nvCxnSpPr>
        <p:spPr>
          <a:xfrm flipV="1">
            <a:off x="6429598" y="546856"/>
            <a:ext cx="2283674" cy="20900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3DA115-90E0-0D02-BE53-958C1CF4F448}"/>
                  </a:ext>
                </a:extLst>
              </p:cNvPr>
              <p:cNvSpPr txBox="1"/>
              <p:nvPr/>
            </p:nvSpPr>
            <p:spPr bwMode="auto">
              <a:xfrm>
                <a:off x="2345686" y="5605638"/>
                <a:ext cx="850874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3DA115-90E0-0D02-BE53-958C1CF4F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5686" y="5605638"/>
                <a:ext cx="850874" cy="276999"/>
              </a:xfrm>
              <a:prstGeom prst="rect">
                <a:avLst/>
              </a:prstGeom>
              <a:blipFill>
                <a:blip r:embed="rId9"/>
                <a:stretch>
                  <a:fillRect l="-2941" r="-1471" b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667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1AADA2-5336-1A73-E87A-E2373DBCBEB5}"/>
              </a:ext>
            </a:extLst>
          </p:cNvPr>
          <p:cNvSpPr txBox="1"/>
          <p:nvPr/>
        </p:nvSpPr>
        <p:spPr bwMode="auto">
          <a:xfrm>
            <a:off x="1545965" y="5001651"/>
            <a:ext cx="69959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若取兩個狀態的和，這個線性組合在互換下是不變的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4">
                <a:extLst>
                  <a:ext uri="{FF2B5EF4-FFF2-40B4-BE49-F238E27FC236}">
                    <a16:creationId xmlns:a16="http://schemas.microsoft.com/office/drawing/2014/main" id="{82DBC504-FC26-DC6F-5C09-A475F7939421}"/>
                  </a:ext>
                </a:extLst>
              </p:cNvPr>
              <p:cNvSpPr txBox="1"/>
              <p:nvPr/>
            </p:nvSpPr>
            <p:spPr bwMode="auto">
              <a:xfrm>
                <a:off x="1547664" y="5445224"/>
                <a:ext cx="6495496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34">
                <a:extLst>
                  <a:ext uri="{FF2B5EF4-FFF2-40B4-BE49-F238E27FC236}">
                    <a16:creationId xmlns:a16="http://schemas.microsoft.com/office/drawing/2014/main" id="{82DBC504-FC26-DC6F-5C09-A475F7939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664" y="5445224"/>
                <a:ext cx="6495496" cy="664606"/>
              </a:xfrm>
              <a:prstGeom prst="rect">
                <a:avLst/>
              </a:prstGeom>
              <a:blipFill>
                <a:blip r:embed="rId2"/>
                <a:stretch>
                  <a:fillRect b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AA9D08-C1BA-7638-AAC6-670FBC43EB5F}"/>
                  </a:ext>
                </a:extLst>
              </p:cNvPr>
              <p:cNvSpPr txBox="1"/>
              <p:nvPr/>
            </p:nvSpPr>
            <p:spPr bwMode="auto">
              <a:xfrm>
                <a:off x="1513343" y="4622934"/>
                <a:ext cx="62990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但這兩個波函數在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↔2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位置數值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互換下，會變為彼此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AA9D08-C1BA-7638-AAC6-670FBC43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3343" y="4622934"/>
                <a:ext cx="6299018" cy="369332"/>
              </a:xfrm>
              <a:prstGeom prst="rect">
                <a:avLst/>
              </a:prstGeom>
              <a:blipFill>
                <a:blip r:embed="rId3"/>
                <a:stretch>
                  <a:fillRect l="-805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9375EA81-6F43-D617-811C-BA6D002AD827}"/>
              </a:ext>
            </a:extLst>
          </p:cNvPr>
          <p:cNvSpPr/>
          <p:nvPr/>
        </p:nvSpPr>
        <p:spPr>
          <a:xfrm>
            <a:off x="4304713" y="4169976"/>
            <a:ext cx="305439" cy="169962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34">
                <a:extLst>
                  <a:ext uri="{FF2B5EF4-FFF2-40B4-BE49-F238E27FC236}">
                    <a16:creationId xmlns:a16="http://schemas.microsoft.com/office/drawing/2014/main" id="{CA3346ED-E091-9825-7EBC-45E45BDF50D3}"/>
                  </a:ext>
                </a:extLst>
              </p:cNvPr>
              <p:cNvSpPr txBox="1"/>
              <p:nvPr/>
            </p:nvSpPr>
            <p:spPr bwMode="auto">
              <a:xfrm>
                <a:off x="4771545" y="3921972"/>
                <a:ext cx="2469786" cy="61863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34">
                <a:extLst>
                  <a:ext uri="{FF2B5EF4-FFF2-40B4-BE49-F238E27FC236}">
                    <a16:creationId xmlns:a16="http://schemas.microsoft.com/office/drawing/2014/main" id="{CA3346ED-E091-9825-7EBC-45E45BDF5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71545" y="3921972"/>
                <a:ext cx="2469786" cy="618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34">
                <a:extLst>
                  <a:ext uri="{FF2B5EF4-FFF2-40B4-BE49-F238E27FC236}">
                    <a16:creationId xmlns:a16="http://schemas.microsoft.com/office/drawing/2014/main" id="{A1988AB5-DEB2-84F5-3D7B-09F6589C0DFF}"/>
                  </a:ext>
                </a:extLst>
              </p:cNvPr>
              <p:cNvSpPr txBox="1"/>
              <p:nvPr/>
            </p:nvSpPr>
            <p:spPr bwMode="auto">
              <a:xfrm>
                <a:off x="1899050" y="3930062"/>
                <a:ext cx="2341636" cy="61863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34">
                <a:extLst>
                  <a:ext uri="{FF2B5EF4-FFF2-40B4-BE49-F238E27FC236}">
                    <a16:creationId xmlns:a16="http://schemas.microsoft.com/office/drawing/2014/main" id="{A1988AB5-DEB2-84F5-3D7B-09F6589C0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9050" y="3930062"/>
                <a:ext cx="2341636" cy="618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03D8DCDF-64EF-EBD3-AB70-70D66D702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8" b="3719"/>
          <a:stretch/>
        </p:blipFill>
        <p:spPr bwMode="auto">
          <a:xfrm>
            <a:off x="1899050" y="853400"/>
            <a:ext cx="2405663" cy="28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FCF4EF1-CB37-6CEC-D015-F3696CFD7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965" y="3225368"/>
            <a:ext cx="193746" cy="17894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9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F54D9CFA-6648-FC94-845C-0A2C4B0D4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50" b="8331"/>
          <a:stretch/>
        </p:blipFill>
        <p:spPr bwMode="auto">
          <a:xfrm>
            <a:off x="4457519" y="820462"/>
            <a:ext cx="2783811" cy="28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A1C8FDC-4142-97C1-0779-6FDF19895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965" y="2959998"/>
            <a:ext cx="193746" cy="17894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947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9FFDC4-DD51-1878-FF36-0056CC146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380"/>
          <a:stretch/>
        </p:blipFill>
        <p:spPr>
          <a:xfrm>
            <a:off x="2516014" y="2946751"/>
            <a:ext cx="4111972" cy="3162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34">
                <a:extLst>
                  <a:ext uri="{FF2B5EF4-FFF2-40B4-BE49-F238E27FC236}">
                    <a16:creationId xmlns:a16="http://schemas.microsoft.com/office/drawing/2014/main" id="{FFCED2B6-9B88-6C2A-6A76-08412FF6D538}"/>
                  </a:ext>
                </a:extLst>
              </p:cNvPr>
              <p:cNvSpPr txBox="1"/>
              <p:nvPr/>
            </p:nvSpPr>
            <p:spPr bwMode="auto">
              <a:xfrm>
                <a:off x="1619672" y="2139396"/>
                <a:ext cx="6495496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34">
                <a:extLst>
                  <a:ext uri="{FF2B5EF4-FFF2-40B4-BE49-F238E27FC236}">
                    <a16:creationId xmlns:a16="http://schemas.microsoft.com/office/drawing/2014/main" id="{FFCED2B6-9B88-6C2A-6A76-08412FF6D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2139396"/>
                <a:ext cx="6495496" cy="664606"/>
              </a:xfrm>
              <a:prstGeom prst="rect">
                <a:avLst/>
              </a:prstGeom>
              <a:blipFill>
                <a:blip r:embed="rId3"/>
                <a:stretch>
                  <a:fillRect b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34">
                <a:extLst>
                  <a:ext uri="{FF2B5EF4-FFF2-40B4-BE49-F238E27FC236}">
                    <a16:creationId xmlns:a16="http://schemas.microsoft.com/office/drawing/2014/main" id="{FB4166CD-7B27-ABA1-F08C-58BA28F2C171}"/>
                  </a:ext>
                </a:extLst>
              </p:cNvPr>
              <p:cNvSpPr txBox="1"/>
              <p:nvPr/>
            </p:nvSpPr>
            <p:spPr bwMode="auto">
              <a:xfrm>
                <a:off x="1598914" y="1074687"/>
                <a:ext cx="6495496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34">
                <a:extLst>
                  <a:ext uri="{FF2B5EF4-FFF2-40B4-BE49-F238E27FC236}">
                    <a16:creationId xmlns:a16="http://schemas.microsoft.com/office/drawing/2014/main" id="{FB4166CD-7B27-ABA1-F08C-58BA28F2C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8914" y="1074687"/>
                <a:ext cx="6495496" cy="664606"/>
              </a:xfrm>
              <a:prstGeom prst="rect">
                <a:avLst/>
              </a:prstGeom>
              <a:blipFill>
                <a:blip r:embed="rId4"/>
                <a:stretch>
                  <a:fillRect b="-18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34">
                <a:extLst>
                  <a:ext uri="{FF2B5EF4-FFF2-40B4-BE49-F238E27FC236}">
                    <a16:creationId xmlns:a16="http://schemas.microsoft.com/office/drawing/2014/main" id="{024A4733-65C7-C5D3-5C63-1E03C1B950D0}"/>
                  </a:ext>
                </a:extLst>
              </p:cNvPr>
              <p:cNvSpPr txBox="1"/>
              <p:nvPr/>
            </p:nvSpPr>
            <p:spPr bwMode="auto">
              <a:xfrm>
                <a:off x="4491013" y="1785456"/>
                <a:ext cx="854955" cy="30777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6" name="文字方塊 34">
                <a:extLst>
                  <a:ext uri="{FF2B5EF4-FFF2-40B4-BE49-F238E27FC236}">
                    <a16:creationId xmlns:a16="http://schemas.microsoft.com/office/drawing/2014/main" id="{024A4733-65C7-C5D3-5C63-1E03C1B95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1013" y="1785456"/>
                <a:ext cx="85495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>
            <a:extLst>
              <a:ext uri="{FF2B5EF4-FFF2-40B4-BE49-F238E27FC236}">
                <a16:creationId xmlns:a16="http://schemas.microsoft.com/office/drawing/2014/main" id="{C35A6FC5-6FEB-A9DC-9190-550F9F05AA64}"/>
              </a:ext>
            </a:extLst>
          </p:cNvPr>
          <p:cNvSpPr/>
          <p:nvPr/>
        </p:nvSpPr>
        <p:spPr>
          <a:xfrm>
            <a:off x="4135219" y="1736243"/>
            <a:ext cx="355794" cy="36004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FEC7C9-FECE-CE67-162E-C9F4EA3CB769}"/>
              </a:ext>
            </a:extLst>
          </p:cNvPr>
          <p:cNvSpPr txBox="1"/>
          <p:nvPr/>
        </p:nvSpPr>
        <p:spPr bwMode="auto">
          <a:xfrm>
            <a:off x="3023410" y="6237312"/>
            <a:ext cx="3895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機率密度的粒子互換下不變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97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F1AADA2-5336-1A73-E87A-E2373DBCBEB5}"/>
              </a:ext>
            </a:extLst>
          </p:cNvPr>
          <p:cNvSpPr txBox="1"/>
          <p:nvPr/>
        </p:nvSpPr>
        <p:spPr bwMode="auto">
          <a:xfrm>
            <a:off x="1331640" y="4437112"/>
            <a:ext cx="7416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還可以取兩個狀態的差，這個線性組合的絕對值在互換下也是不變的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34">
                <a:extLst>
                  <a:ext uri="{FF2B5EF4-FFF2-40B4-BE49-F238E27FC236}">
                    <a16:creationId xmlns:a16="http://schemas.microsoft.com/office/drawing/2014/main" id="{1A755CAF-D849-EAAD-F47D-839E14B3CC69}"/>
                  </a:ext>
                </a:extLst>
              </p:cNvPr>
              <p:cNvSpPr txBox="1"/>
              <p:nvPr/>
            </p:nvSpPr>
            <p:spPr bwMode="auto">
              <a:xfrm>
                <a:off x="1414080" y="4890819"/>
                <a:ext cx="6510628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34">
                <a:extLst>
                  <a:ext uri="{FF2B5EF4-FFF2-40B4-BE49-F238E27FC236}">
                    <a16:creationId xmlns:a16="http://schemas.microsoft.com/office/drawing/2014/main" id="{1A755CAF-D849-EAAD-F47D-839E14B3C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4080" y="4890819"/>
                <a:ext cx="6510628" cy="664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9EBD5AD9-238C-F413-4F9D-43D6F3D0A4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8" b="3719"/>
          <a:stretch/>
        </p:blipFill>
        <p:spPr bwMode="auto">
          <a:xfrm>
            <a:off x="1434895" y="1163280"/>
            <a:ext cx="2405663" cy="28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C64CBE9-0B16-4485-20DE-E7DCC723C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810" y="3535248"/>
            <a:ext cx="193746" cy="17894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8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ACA85315-7634-78CB-E61B-E7FAF4EBC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50" b="8331"/>
          <a:stretch/>
        </p:blipFill>
        <p:spPr bwMode="auto">
          <a:xfrm>
            <a:off x="3993364" y="1130342"/>
            <a:ext cx="2783811" cy="28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CDB562CA-75D8-F8DE-2F5A-3DE8BBE8D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810" y="3269878"/>
            <a:ext cx="193746" cy="17894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664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9FFDC4-DD51-1878-FF36-0056CC146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7" y="149719"/>
            <a:ext cx="3864981" cy="5649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34">
                <a:extLst>
                  <a:ext uri="{FF2B5EF4-FFF2-40B4-BE49-F238E27FC236}">
                    <a16:creationId xmlns:a16="http://schemas.microsoft.com/office/drawing/2014/main" id="{2622C749-5DC9-1B70-F972-B69229BA9571}"/>
                  </a:ext>
                </a:extLst>
              </p:cNvPr>
              <p:cNvSpPr txBox="1"/>
              <p:nvPr/>
            </p:nvSpPr>
            <p:spPr bwMode="auto">
              <a:xfrm>
                <a:off x="2684837" y="4319946"/>
                <a:ext cx="6510628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34">
                <a:extLst>
                  <a:ext uri="{FF2B5EF4-FFF2-40B4-BE49-F238E27FC236}">
                    <a16:creationId xmlns:a16="http://schemas.microsoft.com/office/drawing/2014/main" id="{2622C749-5DC9-1B70-F972-B69229BA9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4837" y="4319946"/>
                <a:ext cx="6510628" cy="6646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34">
                <a:extLst>
                  <a:ext uri="{FF2B5EF4-FFF2-40B4-BE49-F238E27FC236}">
                    <a16:creationId xmlns:a16="http://schemas.microsoft.com/office/drawing/2014/main" id="{EFE1868C-8F1F-0ADF-1BF0-1DE1B4BE5066}"/>
                  </a:ext>
                </a:extLst>
              </p:cNvPr>
              <p:cNvSpPr txBox="1"/>
              <p:nvPr/>
            </p:nvSpPr>
            <p:spPr bwMode="auto">
              <a:xfrm>
                <a:off x="2684837" y="3201570"/>
                <a:ext cx="6510628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34">
                <a:extLst>
                  <a:ext uri="{FF2B5EF4-FFF2-40B4-BE49-F238E27FC236}">
                    <a16:creationId xmlns:a16="http://schemas.microsoft.com/office/drawing/2014/main" id="{EFE1868C-8F1F-0ADF-1BF0-1DE1B4BE5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4837" y="3201570"/>
                <a:ext cx="6510628" cy="664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34">
                <a:extLst>
                  <a:ext uri="{FF2B5EF4-FFF2-40B4-BE49-F238E27FC236}">
                    <a16:creationId xmlns:a16="http://schemas.microsoft.com/office/drawing/2014/main" id="{D9F63227-D410-8CF6-66AE-10269FFDD559}"/>
                  </a:ext>
                </a:extLst>
              </p:cNvPr>
              <p:cNvSpPr txBox="1"/>
              <p:nvPr/>
            </p:nvSpPr>
            <p:spPr bwMode="auto">
              <a:xfrm>
                <a:off x="6416327" y="3873673"/>
                <a:ext cx="854955" cy="30777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9" name="文字方塊 34">
                <a:extLst>
                  <a:ext uri="{FF2B5EF4-FFF2-40B4-BE49-F238E27FC236}">
                    <a16:creationId xmlns:a16="http://schemas.microsoft.com/office/drawing/2014/main" id="{D9F63227-D410-8CF6-66AE-10269FFD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6327" y="3873673"/>
                <a:ext cx="85495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>
            <a:extLst>
              <a:ext uri="{FF2B5EF4-FFF2-40B4-BE49-F238E27FC236}">
                <a16:creationId xmlns:a16="http://schemas.microsoft.com/office/drawing/2014/main" id="{9CB38B48-7892-94EC-4756-04B57CB52DFA}"/>
              </a:ext>
            </a:extLst>
          </p:cNvPr>
          <p:cNvSpPr/>
          <p:nvPr/>
        </p:nvSpPr>
        <p:spPr>
          <a:xfrm>
            <a:off x="6060533" y="3824460"/>
            <a:ext cx="355794" cy="36004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FEC7C9-FECE-CE67-162E-C9F4EA3CB769}"/>
              </a:ext>
            </a:extLst>
          </p:cNvPr>
          <p:cNvSpPr txBox="1"/>
          <p:nvPr/>
        </p:nvSpPr>
        <p:spPr bwMode="auto">
          <a:xfrm>
            <a:off x="4632214" y="5402614"/>
            <a:ext cx="3895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機率密度的粒子互換下不變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71ADA1-4F1A-BAC0-D557-BEF8D9B0F497}"/>
              </a:ext>
            </a:extLst>
          </p:cNvPr>
          <p:cNvSpPr txBox="1"/>
          <p:nvPr/>
        </p:nvSpPr>
        <p:spPr bwMode="auto">
          <a:xfrm>
            <a:off x="736674" y="5890268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這兩個狀態才是兩個全同電子有可能能存在的狀態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92A940-31FE-2835-4473-8E40870BB73B}"/>
                  </a:ext>
                </a:extLst>
              </p:cNvPr>
              <p:cNvSpPr txBox="1"/>
              <p:nvPr/>
            </p:nvSpPr>
            <p:spPr bwMode="auto">
              <a:xfrm>
                <a:off x="736673" y="6276196"/>
                <a:ext cx="56796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注意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兩個粒子位置接近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~</m:t>
                    </m:r>
                    <m:sSub>
                      <m:sSubPr>
                        <m:ctrlPr>
                          <a:rPr lang="en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的機率很小！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92A940-31FE-2835-4473-8E40870BB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673" y="6276196"/>
                <a:ext cx="5679653" cy="369332"/>
              </a:xfrm>
              <a:prstGeom prst="rect">
                <a:avLst/>
              </a:prstGeom>
              <a:blipFill>
                <a:blip r:embed="rId6"/>
                <a:stretch>
                  <a:fillRect l="-1116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1F319D-5EC0-8FE3-99CC-FA882D2CD354}"/>
                  </a:ext>
                </a:extLst>
              </p:cNvPr>
              <p:cNvSpPr txBox="1"/>
              <p:nvPr/>
            </p:nvSpPr>
            <p:spPr bwMode="auto">
              <a:xfrm>
                <a:off x="4691217" y="5098177"/>
                <a:ext cx="2580065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1F319D-5EC0-8FE3-99CC-FA882D2CD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1217" y="5098177"/>
                <a:ext cx="2580065" cy="276999"/>
              </a:xfrm>
              <a:prstGeom prst="rect">
                <a:avLst/>
              </a:prstGeom>
              <a:blipFill>
                <a:blip r:embed="rId7"/>
                <a:stretch>
                  <a:fillRect l="-1961" b="-3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8A7E90-69B8-1D14-C058-3F9E2B34BAF6}"/>
                  </a:ext>
                </a:extLst>
              </p:cNvPr>
              <p:cNvSpPr txBox="1"/>
              <p:nvPr/>
            </p:nvSpPr>
            <p:spPr bwMode="auto">
              <a:xfrm>
                <a:off x="4644010" y="1302854"/>
                <a:ext cx="2341154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8A7E90-69B8-1D14-C058-3F9E2B34B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4010" y="1302854"/>
                <a:ext cx="2341154" cy="276999"/>
              </a:xfrm>
              <a:prstGeom prst="rect">
                <a:avLst/>
              </a:prstGeom>
              <a:blipFill>
                <a:blip r:embed="rId8"/>
                <a:stretch>
                  <a:fillRect l="-2688" b="-3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3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34">
                <a:extLst>
                  <a:ext uri="{FF2B5EF4-FFF2-40B4-BE49-F238E27FC236}">
                    <a16:creationId xmlns:a16="http://schemas.microsoft.com/office/drawing/2014/main" id="{2622C749-5DC9-1B70-F972-B69229BA9571}"/>
                  </a:ext>
                </a:extLst>
              </p:cNvPr>
              <p:cNvSpPr txBox="1"/>
              <p:nvPr/>
            </p:nvSpPr>
            <p:spPr bwMode="auto">
              <a:xfrm>
                <a:off x="1509337" y="3658881"/>
                <a:ext cx="5444632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34">
                <a:extLst>
                  <a:ext uri="{FF2B5EF4-FFF2-40B4-BE49-F238E27FC236}">
                    <a16:creationId xmlns:a16="http://schemas.microsoft.com/office/drawing/2014/main" id="{2622C749-5DC9-1B70-F972-B69229BA9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9337" y="3658881"/>
                <a:ext cx="5444632" cy="664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0FEC7C9-FECE-CE67-162E-C9F4EA3CB769}"/>
              </a:ext>
            </a:extLst>
          </p:cNvPr>
          <p:cNvSpPr txBox="1"/>
          <p:nvPr/>
        </p:nvSpPr>
        <p:spPr bwMode="auto">
          <a:xfrm>
            <a:off x="1485892" y="4918779"/>
            <a:ext cx="3895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機率密度的粒子互換下不變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71ADA1-4F1A-BAC0-D557-BEF8D9B0F497}"/>
              </a:ext>
            </a:extLst>
          </p:cNvPr>
          <p:cNvSpPr txBox="1"/>
          <p:nvPr/>
        </p:nvSpPr>
        <p:spPr bwMode="auto">
          <a:xfrm>
            <a:off x="1485892" y="5329887"/>
            <a:ext cx="5616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這兩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種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狀態才是兩個全同電子有可能能存在的狀態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1F319D-5EC0-8FE3-99CC-FA882D2CD354}"/>
                  </a:ext>
                </a:extLst>
              </p:cNvPr>
              <p:cNvSpPr txBox="1"/>
              <p:nvPr/>
            </p:nvSpPr>
            <p:spPr bwMode="auto">
              <a:xfrm>
                <a:off x="4355976" y="4437112"/>
                <a:ext cx="2580065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1F319D-5EC0-8FE3-99CC-FA882D2CD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5976" y="4437112"/>
                <a:ext cx="2580065" cy="276999"/>
              </a:xfrm>
              <a:prstGeom prst="rect">
                <a:avLst/>
              </a:prstGeom>
              <a:blipFill>
                <a:blip r:embed="rId3"/>
                <a:stretch>
                  <a:fillRect l="-1961" b="-3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34">
                <a:extLst>
                  <a:ext uri="{FF2B5EF4-FFF2-40B4-BE49-F238E27FC236}">
                    <a16:creationId xmlns:a16="http://schemas.microsoft.com/office/drawing/2014/main" id="{839BF4AA-3ED9-8ACF-447E-27904F50E93C}"/>
                  </a:ext>
                </a:extLst>
              </p:cNvPr>
              <p:cNvSpPr txBox="1"/>
              <p:nvPr/>
            </p:nvSpPr>
            <p:spPr bwMode="auto">
              <a:xfrm>
                <a:off x="1506542" y="2088632"/>
                <a:ext cx="5429499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34">
                <a:extLst>
                  <a:ext uri="{FF2B5EF4-FFF2-40B4-BE49-F238E27FC236}">
                    <a16:creationId xmlns:a16="http://schemas.microsoft.com/office/drawing/2014/main" id="{839BF4AA-3ED9-8ACF-447E-27904F50E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6542" y="2088632"/>
                <a:ext cx="5429499" cy="664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4">
                <a:extLst>
                  <a:ext uri="{FF2B5EF4-FFF2-40B4-BE49-F238E27FC236}">
                    <a16:creationId xmlns:a16="http://schemas.microsoft.com/office/drawing/2014/main" id="{1C5BE696-BF11-FDA7-5A8E-7B7D12410795}"/>
                  </a:ext>
                </a:extLst>
              </p:cNvPr>
              <p:cNvSpPr txBox="1"/>
              <p:nvPr/>
            </p:nvSpPr>
            <p:spPr bwMode="auto">
              <a:xfrm>
                <a:off x="1509338" y="1080435"/>
                <a:ext cx="1663316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34">
                <a:extLst>
                  <a:ext uri="{FF2B5EF4-FFF2-40B4-BE49-F238E27FC236}">
                    <a16:creationId xmlns:a16="http://schemas.microsoft.com/office/drawing/2014/main" id="{1C5BE696-BF11-FDA7-5A8E-7B7D12410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9338" y="1080435"/>
                <a:ext cx="1663316" cy="369332"/>
              </a:xfrm>
              <a:prstGeom prst="rect">
                <a:avLst/>
              </a:prstGeom>
              <a:blipFill>
                <a:blip r:embed="rId5"/>
                <a:stretch>
                  <a:fillRect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F196694-3812-567B-1694-B3E5B7824F7D}"/>
              </a:ext>
            </a:extLst>
          </p:cNvPr>
          <p:cNvSpPr txBox="1"/>
          <p:nvPr/>
        </p:nvSpPr>
        <p:spPr bwMode="auto">
          <a:xfrm>
            <a:off x="1509337" y="643644"/>
            <a:ext cx="353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從任一個雙粒子波函數出發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523FF-AB14-B939-6A4D-637948B94E53}"/>
              </a:ext>
            </a:extLst>
          </p:cNvPr>
          <p:cNvSpPr txBox="1"/>
          <p:nvPr/>
        </p:nvSpPr>
        <p:spPr bwMode="auto">
          <a:xfrm>
            <a:off x="1497834" y="1680570"/>
            <a:ext cx="5893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我們都可以將它對稱化為一互換下對稱的波函數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F49DAF-967A-3D4C-D895-8EB38CC93729}"/>
              </a:ext>
            </a:extLst>
          </p:cNvPr>
          <p:cNvSpPr txBox="1"/>
          <p:nvPr/>
        </p:nvSpPr>
        <p:spPr bwMode="auto">
          <a:xfrm>
            <a:off x="1509337" y="3237117"/>
            <a:ext cx="5893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也可以將它反對稱化為一互換下反對稱的波函數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F93142-FE7F-FB2C-6AE2-E47D49E8423B}"/>
                  </a:ext>
                </a:extLst>
              </p:cNvPr>
              <p:cNvSpPr txBox="1"/>
              <p:nvPr/>
            </p:nvSpPr>
            <p:spPr bwMode="auto">
              <a:xfrm>
                <a:off x="4334975" y="2814941"/>
                <a:ext cx="2406941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F93142-FE7F-FB2C-6AE2-E47D49E84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4975" y="2814941"/>
                <a:ext cx="2406941" cy="276999"/>
              </a:xfrm>
              <a:prstGeom prst="rect">
                <a:avLst/>
              </a:prstGeom>
              <a:blipFill>
                <a:blip r:embed="rId6"/>
                <a:stretch>
                  <a:fillRect l="-1579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DFDA23E-9471-74D0-09EB-CCCA4D6B0DBD}"/>
              </a:ext>
            </a:extLst>
          </p:cNvPr>
          <p:cNvSpPr txBox="1"/>
          <p:nvPr/>
        </p:nvSpPr>
        <p:spPr bwMode="auto">
          <a:xfrm>
            <a:off x="1506541" y="5771990"/>
            <a:ext cx="4906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前者適用於波色子，後者適用於費米子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67103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4" descr="42bio3">
            <a:extLst>
              <a:ext uri="{FF2B5EF4-FFF2-40B4-BE49-F238E27FC236}">
                <a16:creationId xmlns:a16="http://schemas.microsoft.com/office/drawing/2014/main" id="{95554FE1-4F03-1545-8B57-85FC2933A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22726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E1A34B21-C3CB-1A47-8D85-1C789F1E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367" y="6175411"/>
            <a:ext cx="4321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/>
              <a:t>Pauli Exclusion Principle (1925)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7" name="Text Box 7">
                <a:extLst>
                  <a:ext uri="{FF2B5EF4-FFF2-40B4-BE49-F238E27FC236}">
                    <a16:creationId xmlns:a16="http://schemas.microsoft.com/office/drawing/2014/main" id="{8729F810-10E1-7142-AEE4-602DD44033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5565" y="4125390"/>
                <a:ext cx="623252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/>
                  <a:t>若兩電子存於同一狀態</a:t>
                </a:r>
                <a14:m>
                  <m:oMath xmlns:m="http://schemas.openxmlformats.org/officeDocument/2006/math">
                    <m:r>
                      <a:rPr lang="el-GR" altLang="zh-TW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zh-TW" altLang="el-GR" sz="1800" dirty="0">
                    <a:cs typeface="Times New Roman" panose="02020603050405020304" pitchFamily="18" charset="0"/>
                  </a:rPr>
                  <a:t>，</a:t>
                </a:r>
                <a:r>
                  <a:rPr lang="zh-TW" altLang="en-US" sz="1800" dirty="0">
                    <a:cs typeface="Times New Roman" panose="02020603050405020304" pitchFamily="18" charset="0"/>
                  </a:rPr>
                  <a:t>波函數可分解為個別</a:t>
                </a:r>
                <a14:m>
                  <m:oMath xmlns:m="http://schemas.openxmlformats.org/officeDocument/2006/math">
                    <m:r>
                      <a:rPr lang="el-GR" altLang="zh-TW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zh-TW" altLang="en-US" sz="1800" dirty="0">
                    <a:cs typeface="Times New Roman" panose="02020603050405020304" pitchFamily="18" charset="0"/>
                  </a:rPr>
                  <a:t>的乘積：</a:t>
                </a:r>
                <a:endParaRPr lang="zh-TW" altLang="el-GR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487" name="Text Box 7">
                <a:extLst>
                  <a:ext uri="{FF2B5EF4-FFF2-40B4-BE49-F238E27FC236}">
                    <a16:creationId xmlns:a16="http://schemas.microsoft.com/office/drawing/2014/main" id="{8729F810-10E1-7142-AEE4-602DD4403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5565" y="4125390"/>
                <a:ext cx="6232526" cy="369332"/>
              </a:xfrm>
              <a:prstGeom prst="rect">
                <a:avLst/>
              </a:prstGeom>
              <a:blipFill>
                <a:blip r:embed="rId3"/>
                <a:stretch>
                  <a:fillRect l="-81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8" name="Text Box 10">
            <a:extLst>
              <a:ext uri="{FF2B5EF4-FFF2-40B4-BE49-F238E27FC236}">
                <a16:creationId xmlns:a16="http://schemas.microsoft.com/office/drawing/2014/main" id="{ABC996ED-2889-E44F-B211-DBA9309C1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549" y="5749616"/>
            <a:ext cx="3760379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dirty="0"/>
              <a:t>任兩電子不能存於同一量子態！</a:t>
            </a:r>
          </a:p>
        </p:txBody>
      </p:sp>
      <p:pic>
        <p:nvPicPr>
          <p:cNvPr id="20489" name="Picture 11" descr="42p1371">
            <a:extLst>
              <a:ext uri="{FF2B5EF4-FFF2-40B4-BE49-F238E27FC236}">
                <a16:creationId xmlns:a16="http://schemas.microsoft.com/office/drawing/2014/main" id="{3BAB08AB-7754-EB49-979C-DBC9A4BA3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25876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34F52-E8F5-4F7E-A6D6-DBA54DC15CD1}"/>
              </a:ext>
            </a:extLst>
          </p:cNvPr>
          <p:cNvSpPr txBox="1"/>
          <p:nvPr/>
        </p:nvSpPr>
        <p:spPr bwMode="auto">
          <a:xfrm>
            <a:off x="4572000" y="5290218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800" dirty="0">
                <a:cs typeface="Times New Roman" panose="02020603050405020304" pitchFamily="18" charset="0"/>
              </a:rPr>
              <a:t>因此</a:t>
            </a:r>
            <a:r>
              <a:rPr lang="zh-TW" altLang="el-GR" sz="1800" dirty="0">
                <a:cs typeface="Times New Roman" panose="02020603050405020304" pitchFamily="18" charset="0"/>
              </a:rPr>
              <a:t>波函數</a:t>
            </a:r>
            <a:r>
              <a:rPr lang="zh-TW" altLang="en-US" sz="1800" dirty="0">
                <a:cs typeface="Times New Roman" panose="02020603050405020304" pitchFamily="18" charset="0"/>
              </a:rPr>
              <a:t>必須</a:t>
            </a:r>
            <a:r>
              <a:rPr lang="zh-TW" altLang="el-GR" sz="1800" dirty="0">
                <a:cs typeface="Times New Roman" panose="02020603050405020304" pitchFamily="18" charset="0"/>
              </a:rPr>
              <a:t>為零</a:t>
            </a:r>
            <a:r>
              <a:rPr lang="zh-TW" altLang="en-US" dirty="0">
                <a:cs typeface="Times New Roman" panose="02020603050405020304" pitchFamily="18" charset="0"/>
              </a:rPr>
              <a:t>。</a:t>
            </a:r>
            <a:endParaRPr lang="en-US" altLang="zh-TW" sz="1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4C2A99-2505-E7A0-9C27-A1762CC17D2F}"/>
                  </a:ext>
                </a:extLst>
              </p:cNvPr>
              <p:cNvSpPr txBox="1"/>
              <p:nvPr/>
            </p:nvSpPr>
            <p:spPr bwMode="auto">
              <a:xfrm>
                <a:off x="3043513" y="4509983"/>
                <a:ext cx="1528487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l-GR" altLang="zh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altLang="zh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4C2A99-2505-E7A0-9C27-A1762CC17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513" y="4509983"/>
                <a:ext cx="1528487" cy="276999"/>
              </a:xfrm>
              <a:prstGeom prst="rect">
                <a:avLst/>
              </a:prstGeom>
              <a:blipFill>
                <a:blip r:embed="rId5"/>
                <a:stretch>
                  <a:fillRect b="-363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391F93-9EAE-DEFD-0F92-9656CE758F9A}"/>
                  </a:ext>
                </a:extLst>
              </p:cNvPr>
              <p:cNvSpPr txBox="1"/>
              <p:nvPr/>
            </p:nvSpPr>
            <p:spPr bwMode="auto">
              <a:xfrm>
                <a:off x="3043513" y="5330205"/>
                <a:ext cx="1369453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391F93-9EAE-DEFD-0F92-9656CE758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3513" y="5330205"/>
                <a:ext cx="1369453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39C711D-1E32-03AC-EB24-C205A3AE5B6E}"/>
              </a:ext>
            </a:extLst>
          </p:cNvPr>
          <p:cNvSpPr txBox="1"/>
          <p:nvPr/>
        </p:nvSpPr>
        <p:spPr bwMode="auto">
          <a:xfrm>
            <a:off x="3004064" y="3311683"/>
            <a:ext cx="5960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電子是費米子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將兩個電子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位置數值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互換時，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多一負號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FA56DB-11C3-4959-889B-683B93F8FD13}"/>
                  </a:ext>
                </a:extLst>
              </p:cNvPr>
              <p:cNvSpPr txBox="1"/>
              <p:nvPr/>
            </p:nvSpPr>
            <p:spPr bwMode="auto">
              <a:xfrm>
                <a:off x="3075501" y="3730782"/>
                <a:ext cx="2580065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FA56DB-11C3-4959-889B-683B93F8F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5501" y="3730782"/>
                <a:ext cx="2580065" cy="276999"/>
              </a:xfrm>
              <a:prstGeom prst="rect">
                <a:avLst/>
              </a:prstGeom>
              <a:blipFill>
                <a:blip r:embed="rId7"/>
                <a:stretch>
                  <a:fillRect l="-1961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81DE902A-2FF8-9D90-4FF6-C98825939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8" b="3719"/>
          <a:stretch/>
        </p:blipFill>
        <p:spPr bwMode="auto">
          <a:xfrm>
            <a:off x="4115789" y="363315"/>
            <a:ext cx="2405663" cy="28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BA504D0-B1DD-3A78-1E99-84F60821B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747" y="2469912"/>
            <a:ext cx="193746" cy="17894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F9E7A1-7F28-592A-2957-1EBA1993F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704" y="2469913"/>
            <a:ext cx="193746" cy="17894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AD4F13-EE60-0BB0-9B73-DCC861E2EBAA}"/>
                  </a:ext>
                </a:extLst>
              </p:cNvPr>
              <p:cNvSpPr txBox="1"/>
              <p:nvPr/>
            </p:nvSpPr>
            <p:spPr bwMode="auto">
              <a:xfrm>
                <a:off x="3041801" y="4910544"/>
                <a:ext cx="6028916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l-GR" altLang="zh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altLang="zh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l-GR" altLang="zh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altLang="zh-TW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AD4F13-EE60-0BB0-9B73-DCC861E2E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1801" y="4910544"/>
                <a:ext cx="6028916" cy="276999"/>
              </a:xfrm>
              <a:prstGeom prst="rect">
                <a:avLst/>
              </a:prstGeom>
              <a:blipFill>
                <a:blip r:embed="rId9"/>
                <a:stretch>
                  <a:fillRect b="-304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48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8" grpId="0" animBg="1"/>
      <p:bldP spid="4" grpId="0"/>
      <p:bldP spid="6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964E85-FC42-E73E-87CD-402688685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781" b="46910"/>
          <a:stretch/>
        </p:blipFill>
        <p:spPr>
          <a:xfrm>
            <a:off x="273805" y="4250571"/>
            <a:ext cx="3758915" cy="17202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7E3A27-BE9A-B6EC-DAB9-00E011382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34" t="78356" r="29603" b="591"/>
          <a:stretch/>
        </p:blipFill>
        <p:spPr>
          <a:xfrm>
            <a:off x="4783024" y="4452334"/>
            <a:ext cx="2520280" cy="900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44D62-4A6B-C3AF-4FB2-BD057AF0C1E3}"/>
                  </a:ext>
                </a:extLst>
              </p:cNvPr>
              <p:cNvSpPr txBox="1"/>
              <p:nvPr/>
            </p:nvSpPr>
            <p:spPr bwMode="auto">
              <a:xfrm>
                <a:off x="4536774" y="5438338"/>
                <a:ext cx="46072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將電子彼此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靜電位能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視為微擾處理。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44D62-4A6B-C3AF-4FB2-BD057AF0C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6774" y="5438338"/>
                <a:ext cx="4607225" cy="369332"/>
              </a:xfrm>
              <a:prstGeom prst="rect">
                <a:avLst/>
              </a:prstGeom>
              <a:blipFill>
                <a:blip r:embed="rId3"/>
                <a:stretch>
                  <a:fillRect l="-110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24E9AF-E499-8911-CFDF-DF1CA8443CE0}"/>
              </a:ext>
            </a:extLst>
          </p:cNvPr>
          <p:cNvSpPr txBox="1"/>
          <p:nvPr/>
        </p:nvSpPr>
        <p:spPr bwMode="auto">
          <a:xfrm>
            <a:off x="4500830" y="5807670"/>
            <a:ext cx="4320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在微擾的第零階，電子的確沒看到彼此。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372E12-389A-D2B9-5F76-6B629F2753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784"/>
          <a:stretch/>
        </p:blipFill>
        <p:spPr>
          <a:xfrm>
            <a:off x="273805" y="620688"/>
            <a:ext cx="8596390" cy="35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5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B6BEB2-A2FF-EE90-F675-F37FA0FC8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5" r="5700" b="50587"/>
          <a:stretch/>
        </p:blipFill>
        <p:spPr>
          <a:xfrm>
            <a:off x="357797" y="2272076"/>
            <a:ext cx="7345310" cy="3091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537E01-7DF1-F72E-86FE-B5517F5D7106}"/>
              </a:ext>
            </a:extLst>
          </p:cNvPr>
          <p:cNvSpPr txBox="1"/>
          <p:nvPr/>
        </p:nvSpPr>
        <p:spPr bwMode="auto">
          <a:xfrm>
            <a:off x="945666" y="1115718"/>
            <a:ext cx="7874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於是可將電子單獨分開處理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1800" dirty="0"/>
              <a:t>電子能階如同氫原子，只要代入氦原子核電量。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FC95E-B911-0A9D-0266-B9F511EBE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0" r="45628" b="87755"/>
          <a:stretch/>
        </p:blipFill>
        <p:spPr>
          <a:xfrm>
            <a:off x="1654188" y="188640"/>
            <a:ext cx="3781908" cy="543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661539-28BF-7EB1-7CBA-35D7A08DD950}"/>
              </a:ext>
            </a:extLst>
          </p:cNvPr>
          <p:cNvSpPr txBox="1"/>
          <p:nvPr/>
        </p:nvSpPr>
        <p:spPr bwMode="auto">
          <a:xfrm>
            <a:off x="945666" y="739156"/>
            <a:ext cx="4320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在微擾的第零階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，電子沒看到彼此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0605C-B7FA-5FB6-C3A8-9B136B5B8FBC}"/>
              </a:ext>
            </a:extLst>
          </p:cNvPr>
          <p:cNvSpPr txBox="1"/>
          <p:nvPr/>
        </p:nvSpPr>
        <p:spPr bwMode="auto">
          <a:xfrm>
            <a:off x="941883" y="1485311"/>
            <a:ext cx="4213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波函數可以以兩電子位置作變數分離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pic>
        <p:nvPicPr>
          <p:cNvPr id="11" name="Picture 4" descr="F39_18">
            <a:extLst>
              <a:ext uri="{FF2B5EF4-FFF2-40B4-BE49-F238E27FC236}">
                <a16:creationId xmlns:a16="http://schemas.microsoft.com/office/drawing/2014/main" id="{8D900DA7-F3AC-2B8C-AD00-AC3D293AB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53101"/>
          <a:stretch/>
        </p:blipFill>
        <p:spPr bwMode="auto">
          <a:xfrm>
            <a:off x="7181687" y="2293813"/>
            <a:ext cx="1042839" cy="4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FA3189-E530-B387-D623-F71E0979DE54}"/>
                  </a:ext>
                </a:extLst>
              </p:cNvPr>
              <p:cNvSpPr txBox="1"/>
              <p:nvPr/>
            </p:nvSpPr>
            <p:spPr bwMode="auto">
              <a:xfrm>
                <a:off x="5868144" y="1543124"/>
                <a:ext cx="2330190" cy="68268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FA3189-E530-B387-D623-F71E0979D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1543124"/>
                <a:ext cx="2330190" cy="682687"/>
              </a:xfrm>
              <a:prstGeom prst="rect">
                <a:avLst/>
              </a:prstGeom>
              <a:blipFill>
                <a:blip r:embed="rId5"/>
                <a:stretch>
                  <a:fillRect l="-2174" r="-543" b="-1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412B65C7-AA0F-F0F4-08D6-62B6CDFC9166}"/>
              </a:ext>
            </a:extLst>
          </p:cNvPr>
          <p:cNvSpPr/>
          <p:nvPr/>
        </p:nvSpPr>
        <p:spPr>
          <a:xfrm>
            <a:off x="7073675" y="5899011"/>
            <a:ext cx="216024" cy="2451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61446F-9724-9CC6-7817-308D2D3E80B5}"/>
                  </a:ext>
                </a:extLst>
              </p:cNvPr>
              <p:cNvSpPr txBox="1"/>
              <p:nvPr/>
            </p:nvSpPr>
            <p:spPr bwMode="auto">
              <a:xfrm>
                <a:off x="6385133" y="6125855"/>
                <a:ext cx="96661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−54.4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eV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61446F-9724-9CC6-7817-308D2D3E8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5133" y="6125855"/>
                <a:ext cx="966611" cy="276999"/>
              </a:xfrm>
              <a:prstGeom prst="rect">
                <a:avLst/>
              </a:prstGeom>
              <a:blipFill>
                <a:blip r:embed="rId6"/>
                <a:stretch>
                  <a:fillRect t="-8696" r="-5195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1692ED-4263-FCC7-4DE5-CDD7A20C948E}"/>
                  </a:ext>
                </a:extLst>
              </p:cNvPr>
              <p:cNvSpPr txBox="1"/>
              <p:nvPr/>
            </p:nvSpPr>
            <p:spPr bwMode="auto">
              <a:xfrm>
                <a:off x="6241346" y="3693058"/>
                <a:ext cx="96661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13.6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eV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1692ED-4263-FCC7-4DE5-CDD7A20C9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1346" y="3693058"/>
                <a:ext cx="966611" cy="276999"/>
              </a:xfrm>
              <a:prstGeom prst="rect">
                <a:avLst/>
              </a:prstGeom>
              <a:blipFill>
                <a:blip r:embed="rId7"/>
                <a:stretch>
                  <a:fillRect l="-1299" t="-8696" r="-5195" b="-391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5EE2BC50-22F7-80C3-1FFB-D0D0C7AB7B01}"/>
              </a:ext>
            </a:extLst>
          </p:cNvPr>
          <p:cNvSpPr/>
          <p:nvPr/>
        </p:nvSpPr>
        <p:spPr>
          <a:xfrm>
            <a:off x="6991933" y="3482143"/>
            <a:ext cx="216024" cy="2451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08644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6" descr="fig4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94"/>
          <a:stretch>
            <a:fillRect/>
          </a:stretch>
        </p:blipFill>
        <p:spPr bwMode="auto">
          <a:xfrm>
            <a:off x="1920309" y="3754315"/>
            <a:ext cx="4505548" cy="127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D:\Users\Vincent\Downloads\Data\Knight\Media\Chapter42\Images\42_13Figure-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16" y="1351624"/>
            <a:ext cx="1739060" cy="224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File:Stern-Gerlach experiment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19" y="1351624"/>
            <a:ext cx="3593307" cy="22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A2F9C4-6B8A-B14F-8153-E7B9D4434C93}"/>
              </a:ext>
            </a:extLst>
          </p:cNvPr>
          <p:cNvSpPr txBox="1"/>
          <p:nvPr/>
        </p:nvSpPr>
        <p:spPr bwMode="auto">
          <a:xfrm>
            <a:off x="868204" y="425806"/>
            <a:ext cx="7956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銀原子軌道角動量為零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可以想像是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氫原子</a:t>
            </a:r>
            <a:r>
              <a:rPr lang="en-TW" sz="1800">
                <a:latin typeface="Times New Roman" pitchFamily="18" charset="0"/>
                <a:cs typeface="Times New Roman" pitchFamily="18" charset="0"/>
              </a:rPr>
              <a:t>，</a:t>
            </a:r>
            <a:endParaRPr lang="en-TW" sz="1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1210EE-CF1A-5146-93F4-E26B23B89C72}"/>
                  </a:ext>
                </a:extLst>
              </p:cNvPr>
              <p:cNvSpPr txBox="1"/>
              <p:nvPr/>
            </p:nvSpPr>
            <p:spPr bwMode="auto">
              <a:xfrm>
                <a:off x="6425857" y="5556381"/>
                <a:ext cx="1696170" cy="518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+1=2,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TW" sz="1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1210EE-CF1A-5146-93F4-E26B23B89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5857" y="5556381"/>
                <a:ext cx="1696170" cy="518604"/>
              </a:xfrm>
              <a:prstGeom prst="rect">
                <a:avLst/>
              </a:prstGeom>
              <a:blipFill>
                <a:blip r:embed="rId6"/>
                <a:stretch>
                  <a:fillRect l="-2222" t="-4762" r="-2963" b="-119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67EF9F6-A0D5-6E44-A598-E73B83CCF82A}"/>
              </a:ext>
            </a:extLst>
          </p:cNvPr>
          <p:cNvSpPr txBox="1"/>
          <p:nvPr/>
        </p:nvSpPr>
        <p:spPr bwMode="auto">
          <a:xfrm>
            <a:off x="956322" y="5645162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sz="1800" dirty="0" err="1">
                <a:latin typeface="Times New Roman" pitchFamily="18" charset="0"/>
                <a:cs typeface="Times New Roman" pitchFamily="18" charset="0"/>
              </a:rPr>
              <a:t>而且</a:t>
            </a:r>
            <a:r>
              <a:rPr lang="en-TW" sz="1800">
                <a:latin typeface="Times New Roman" pitchFamily="18" charset="0"/>
                <a:cs typeface="Times New Roman" pitchFamily="18" charset="0"/>
              </a:rPr>
              <a:t>此角動量非常異乎尋常</a:t>
            </a:r>
            <a:r>
              <a:rPr lang="en-TW" sz="1800" dirty="0">
                <a:latin typeface="Times New Roman" pitchFamily="18" charset="0"/>
                <a:cs typeface="Times New Roman" pitchFamily="18" charset="0"/>
              </a:rPr>
              <a:t>，只有兩種可能的狀態！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971F3-04A2-A2C0-5B8A-D3FF5F5EB91D}"/>
              </a:ext>
            </a:extLst>
          </p:cNvPr>
          <p:cNvSpPr txBox="1"/>
          <p:nvPr/>
        </p:nvSpPr>
        <p:spPr bwMode="auto">
          <a:xfrm>
            <a:off x="868204" y="841272"/>
            <a:ext cx="81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sz="1800" dirty="0">
                <a:latin typeface="Times New Roman" pitchFamily="18" charset="0"/>
                <a:cs typeface="Times New Roman" pitchFamily="18" charset="0"/>
              </a:rPr>
              <a:t>基態氫原子的電子處於1s，</a:t>
            </a:r>
            <a:r>
              <a:rPr lang="en-TW" sz="1800">
                <a:latin typeface="Times New Roman" pitchFamily="18" charset="0"/>
                <a:cs typeface="Times New Roman" pitchFamily="18" charset="0"/>
              </a:rPr>
              <a:t>沒有軌道角動量！</a:t>
            </a:r>
            <a:r>
              <a:rPr lang="en-GB" sz="1800" dirty="0" err="1">
                <a:latin typeface="Times New Roman" pitchFamily="18" charset="0"/>
                <a:cs typeface="Times New Roman" pitchFamily="18" charset="0"/>
              </a:rPr>
              <a:t>照理應該沒有偏折</a:t>
            </a:r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C645B-507B-3CD3-859A-D6EC67069798}"/>
              </a:ext>
            </a:extLst>
          </p:cNvPr>
          <p:cNvSpPr txBox="1"/>
          <p:nvPr/>
        </p:nvSpPr>
        <p:spPr bwMode="auto">
          <a:xfrm>
            <a:off x="956322" y="5194475"/>
            <a:ext cx="55823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但的確量到氫原子有磁偶極矩，因此有角動量。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6CC479-6EEF-E5AF-335A-10D0474B250A}"/>
                  </a:ext>
                </a:extLst>
              </p:cNvPr>
              <p:cNvSpPr txBox="1"/>
              <p:nvPr/>
            </p:nvSpPr>
            <p:spPr bwMode="auto">
              <a:xfrm>
                <a:off x="956322" y="6093296"/>
                <a:ext cx="723135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已知軌道角動量的量子數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不能是半整數。所以這不是軌道角動量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6CC479-6EEF-E5AF-335A-10D0474B2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6322" y="6093296"/>
                <a:ext cx="7231356" cy="369332"/>
              </a:xfrm>
              <a:prstGeom prst="rect">
                <a:avLst/>
              </a:prstGeom>
              <a:blipFill>
                <a:blip r:embed="rId7"/>
                <a:stretch>
                  <a:fillRect l="-702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0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Chia-Hung Chang\Downloads\Data\Knight\Media\Chapter42\Images\42_17Figurea-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1"/>
          <a:stretch/>
        </p:blipFill>
        <p:spPr bwMode="auto">
          <a:xfrm>
            <a:off x="560682" y="3951774"/>
            <a:ext cx="1656184" cy="175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文字方塊 5"/>
          <p:cNvSpPr txBox="1">
            <a:spLocks noChangeArrowheads="1"/>
          </p:cNvSpPr>
          <p:nvPr/>
        </p:nvSpPr>
        <p:spPr bwMode="auto">
          <a:xfrm>
            <a:off x="467544" y="1196752"/>
            <a:ext cx="7560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/>
            <a:r>
              <a:rPr lang="zh-TW" altLang="en-US" sz="1800" dirty="0">
                <a:latin typeface="Times New Roman" charset="0"/>
                <a:cs typeface="Times New Roman" charset="0"/>
              </a:rPr>
              <a:t>基態時，兩電子在同一個軌道</a:t>
            </a:r>
            <a:r>
              <a:rPr lang="zh-TW" altLang="en-US" dirty="0">
                <a:latin typeface="Times New Roman" charset="0"/>
                <a:cs typeface="Times New Roman" charset="0"/>
              </a:rPr>
              <a:t>基</a:t>
            </a:r>
            <a:r>
              <a:rPr lang="zh-TW" altLang="en-US" sz="1800" dirty="0">
                <a:latin typeface="Times New Roman" charset="0"/>
                <a:cs typeface="Times New Roman" charset="0"/>
              </a:rPr>
              <a:t>態上，自旋一個向上、一個向下。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4042AF3-C1F4-46BB-53EA-C9375F5059BA}"/>
              </a:ext>
            </a:extLst>
          </p:cNvPr>
          <p:cNvCxnSpPr/>
          <p:nvPr/>
        </p:nvCxnSpPr>
        <p:spPr>
          <a:xfrm flipV="1">
            <a:off x="1499884" y="4262370"/>
            <a:ext cx="0" cy="35298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21DDC4C-EC2F-7874-5449-93CCF3FEE777}"/>
              </a:ext>
            </a:extLst>
          </p:cNvPr>
          <p:cNvSpPr/>
          <p:nvPr/>
        </p:nvSpPr>
        <p:spPr>
          <a:xfrm>
            <a:off x="1427876" y="4399329"/>
            <a:ext cx="144016" cy="1440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6A30E3-9980-15D7-9925-92F4C6F9D28C}"/>
              </a:ext>
            </a:extLst>
          </p:cNvPr>
          <p:cNvSpPr/>
          <p:nvPr/>
        </p:nvSpPr>
        <p:spPr>
          <a:xfrm>
            <a:off x="1517945" y="5079952"/>
            <a:ext cx="1440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C61038-A603-B52F-C9F6-5CAAF9347FC6}"/>
              </a:ext>
            </a:extLst>
          </p:cNvPr>
          <p:cNvSpPr txBox="1"/>
          <p:nvPr/>
        </p:nvSpPr>
        <p:spPr bwMode="auto">
          <a:xfrm>
            <a:off x="560682" y="3541569"/>
            <a:ext cx="6150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激發態就是電子跳到較高的能態。</a:t>
            </a:r>
          </a:p>
        </p:txBody>
      </p:sp>
      <p:pic>
        <p:nvPicPr>
          <p:cNvPr id="12" name="Picture 2" descr="C:\Users\Chia-Hung Chang\Downloads\Data\Knight\Media\Chapter42\Images\42_17Figurea-F.jpg">
            <a:extLst>
              <a:ext uri="{FF2B5EF4-FFF2-40B4-BE49-F238E27FC236}">
                <a16:creationId xmlns:a16="http://schemas.microsoft.com/office/drawing/2014/main" id="{D0F16C92-C50A-9F22-48FA-DA4C4AE57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2" y="1670675"/>
            <a:ext cx="3111218" cy="178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D67616-17B4-918D-ACE1-50E850C2DEBC}"/>
                  </a:ext>
                </a:extLst>
              </p:cNvPr>
              <p:cNvSpPr txBox="1"/>
              <p:nvPr/>
            </p:nvSpPr>
            <p:spPr bwMode="auto">
              <a:xfrm>
                <a:off x="3959932" y="2926974"/>
                <a:ext cx="109485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−108.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8 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eV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D67616-17B4-918D-ACE1-50E850C2D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9932" y="2926974"/>
                <a:ext cx="1094852" cy="276999"/>
              </a:xfrm>
              <a:prstGeom prst="rect">
                <a:avLst/>
              </a:prstGeom>
              <a:blipFill>
                <a:blip r:embed="rId3"/>
                <a:stretch>
                  <a:fillRect l="-1163" t="-8696" r="-4651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FCD646-19CC-7A23-AFF7-3786FA5AFDC9}"/>
                  </a:ext>
                </a:extLst>
              </p:cNvPr>
              <p:cNvSpPr txBox="1"/>
              <p:nvPr/>
            </p:nvSpPr>
            <p:spPr bwMode="auto">
              <a:xfrm>
                <a:off x="2447764" y="4802953"/>
                <a:ext cx="240610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54.4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−13.6=−68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eV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FCD646-19CC-7A23-AFF7-3786FA5AF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7764" y="4802953"/>
                <a:ext cx="2406108" cy="276999"/>
              </a:xfrm>
              <a:prstGeom prst="rect">
                <a:avLst/>
              </a:prstGeom>
              <a:blipFill>
                <a:blip r:embed="rId4"/>
                <a:stretch>
                  <a:fillRect t="-9091" r="-1571" b="-409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2C372AAC-55DC-2897-402A-5B280FDDE5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817" b="5900"/>
          <a:stretch/>
        </p:blipFill>
        <p:spPr>
          <a:xfrm>
            <a:off x="7199174" y="222411"/>
            <a:ext cx="1928367" cy="6400728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EE3FF5EC-1E60-6DEA-EECF-4545D57FBF86}"/>
              </a:ext>
            </a:extLst>
          </p:cNvPr>
          <p:cNvSpPr/>
          <p:nvPr/>
        </p:nvSpPr>
        <p:spPr>
          <a:xfrm>
            <a:off x="6875138" y="6165304"/>
            <a:ext cx="216024" cy="2451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4ED4399A-7CEC-4D41-ECB0-D9887EC1361A}"/>
              </a:ext>
            </a:extLst>
          </p:cNvPr>
          <p:cNvSpPr/>
          <p:nvPr/>
        </p:nvSpPr>
        <p:spPr>
          <a:xfrm>
            <a:off x="6892143" y="3866335"/>
            <a:ext cx="216024" cy="2451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E35F77-F5F0-8BEB-320D-EF53434EEEB2}"/>
                  </a:ext>
                </a:extLst>
              </p:cNvPr>
              <p:cNvSpPr txBox="1"/>
              <p:nvPr/>
            </p:nvSpPr>
            <p:spPr bwMode="auto">
              <a:xfrm>
                <a:off x="467064" y="782606"/>
                <a:ext cx="44644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如果把兩個電子能量一起畫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E35F77-F5F0-8BEB-320D-EF53434EE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064" y="782606"/>
                <a:ext cx="4464496" cy="369332"/>
              </a:xfrm>
              <a:prstGeom prst="rect">
                <a:avLst/>
              </a:prstGeom>
              <a:blipFill>
                <a:blip r:embed="rId6"/>
                <a:stretch>
                  <a:fillRect l="-113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6C40659B-2BC1-77C9-8885-16B57F195D52}"/>
              </a:ext>
            </a:extLst>
          </p:cNvPr>
          <p:cNvSpPr/>
          <p:nvPr/>
        </p:nvSpPr>
        <p:spPr>
          <a:xfrm>
            <a:off x="7199174" y="921920"/>
            <a:ext cx="397162" cy="5484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2C84F5-4D98-322B-5D88-3A21EE747193}"/>
                  </a:ext>
                </a:extLst>
              </p:cNvPr>
              <p:cNvSpPr txBox="1"/>
              <p:nvPr/>
            </p:nvSpPr>
            <p:spPr bwMode="auto">
              <a:xfrm>
                <a:off x="5726280" y="6165304"/>
                <a:ext cx="109485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−108.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8 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eV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2C84F5-4D98-322B-5D88-3A21EE747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6280" y="6165304"/>
                <a:ext cx="1094852" cy="276999"/>
              </a:xfrm>
              <a:prstGeom prst="rect">
                <a:avLst/>
              </a:prstGeom>
              <a:blipFill>
                <a:blip r:embed="rId7"/>
                <a:stretch>
                  <a:fillRect t="-8696" r="-3409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D31026-7259-CF09-069D-388A53A30F85}"/>
                  </a:ext>
                </a:extLst>
              </p:cNvPr>
              <p:cNvSpPr txBox="1"/>
              <p:nvPr/>
            </p:nvSpPr>
            <p:spPr bwMode="auto">
              <a:xfrm>
                <a:off x="6010856" y="3866335"/>
                <a:ext cx="79028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−68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eV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D31026-7259-CF09-069D-388A53A30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0856" y="3866335"/>
                <a:ext cx="790280" cy="276999"/>
              </a:xfrm>
              <a:prstGeom prst="rect">
                <a:avLst/>
              </a:prstGeom>
              <a:blipFill>
                <a:blip r:embed="rId8"/>
                <a:stretch>
                  <a:fillRect l="-1587" t="-8696" r="-6349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E521F5-AD35-606D-9A0A-FF45E3E05D09}"/>
                  </a:ext>
                </a:extLst>
              </p:cNvPr>
              <p:cNvSpPr txBox="1"/>
              <p:nvPr/>
            </p:nvSpPr>
            <p:spPr bwMode="auto">
              <a:xfrm>
                <a:off x="482784" y="365170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能量以兩個量子數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標記</m:t>
                    </m:r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E521F5-AD35-606D-9A0A-FF45E3E05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784" y="365170"/>
                <a:ext cx="4572000" cy="369332"/>
              </a:xfrm>
              <a:prstGeom prst="rect">
                <a:avLst/>
              </a:prstGeom>
              <a:blipFill>
                <a:blip r:embed="rId9"/>
                <a:stretch>
                  <a:fillRect l="-83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588D09-9375-36D9-5296-5FD84B2E759D}"/>
                  </a:ext>
                </a:extLst>
              </p:cNvPr>
              <p:cNvSpPr txBox="1"/>
              <p:nvPr/>
            </p:nvSpPr>
            <p:spPr bwMode="auto">
              <a:xfrm>
                <a:off x="5946244" y="2993550"/>
                <a:ext cx="96661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−54.4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eV</m:t>
                      </m:r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588D09-9375-36D9-5296-5FD84B2E7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6244" y="2993550"/>
                <a:ext cx="966611" cy="276999"/>
              </a:xfrm>
              <a:prstGeom prst="rect">
                <a:avLst/>
              </a:prstGeom>
              <a:blipFill>
                <a:blip r:embed="rId10"/>
                <a:stretch>
                  <a:fillRect l="-1299" t="-8696" r="-3896" b="-347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CA4FA6AC-0861-F002-5B36-32E1F80BD503}"/>
              </a:ext>
            </a:extLst>
          </p:cNvPr>
          <p:cNvSpPr/>
          <p:nvPr/>
        </p:nvSpPr>
        <p:spPr>
          <a:xfrm>
            <a:off x="7013287" y="3025385"/>
            <a:ext cx="216024" cy="2451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3387428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C42A1D-C6AA-8D28-AB0D-F8FB83707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0" r="18817" b="5989"/>
          <a:stretch/>
        </p:blipFill>
        <p:spPr>
          <a:xfrm>
            <a:off x="62513" y="188640"/>
            <a:ext cx="1944216" cy="6159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31EA33-64CA-5727-3863-2F2340D853B3}"/>
                  </a:ext>
                </a:extLst>
              </p:cNvPr>
              <p:cNvSpPr txBox="1"/>
              <p:nvPr/>
            </p:nvSpPr>
            <p:spPr bwMode="auto">
              <a:xfrm>
                <a:off x="3051056" y="381833"/>
                <a:ext cx="50265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Ground 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State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的波函數、包括自旋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31EA33-64CA-5727-3863-2F2340D8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1056" y="381833"/>
                <a:ext cx="5026502" cy="369332"/>
              </a:xfrm>
              <a:prstGeom prst="rect">
                <a:avLst/>
              </a:prstGeom>
              <a:blipFill>
                <a:blip r:embed="rId3"/>
                <a:stretch>
                  <a:fillRect l="-1010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17D81C-D5F1-4EF4-BCCC-F4599F049495}"/>
                  </a:ext>
                </a:extLst>
              </p:cNvPr>
              <p:cNvSpPr txBox="1"/>
              <p:nvPr/>
            </p:nvSpPr>
            <p:spPr bwMode="auto">
              <a:xfrm>
                <a:off x="2137787" y="1215662"/>
                <a:ext cx="50405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空間波函數就是兩個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1,0,0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波函數的乘積：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17D81C-D5F1-4EF4-BCCC-F4599F049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7787" y="1215662"/>
                <a:ext cx="5040560" cy="369332"/>
              </a:xfrm>
              <a:prstGeom prst="rect">
                <a:avLst/>
              </a:prstGeom>
              <a:blipFill>
                <a:blip r:embed="rId4"/>
                <a:stretch>
                  <a:fillRect l="-100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2F4B063-E503-B425-7BCC-21AEC55CFDC8}"/>
              </a:ext>
            </a:extLst>
          </p:cNvPr>
          <p:cNvSpPr txBox="1"/>
          <p:nvPr/>
        </p:nvSpPr>
        <p:spPr bwMode="auto">
          <a:xfrm>
            <a:off x="2159480" y="1597987"/>
            <a:ext cx="6516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電子應該一個自旋向上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、一個自旋向下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因此自然的猜想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C8A422-B208-9E92-5088-30F1796E40CB}"/>
              </a:ext>
            </a:extLst>
          </p:cNvPr>
          <p:cNvSpPr txBox="1"/>
          <p:nvPr/>
        </p:nvSpPr>
        <p:spPr bwMode="auto">
          <a:xfrm>
            <a:off x="2158320" y="3664168"/>
            <a:ext cx="5409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電子是全同費米子，波函數必須是反對稱化的！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974D21-C962-EA81-8F27-52398BCDE3D4}"/>
              </a:ext>
            </a:extLst>
          </p:cNvPr>
          <p:cNvSpPr txBox="1"/>
          <p:nvPr/>
        </p:nvSpPr>
        <p:spPr bwMode="auto">
          <a:xfrm>
            <a:off x="2760904" y="2428194"/>
            <a:ext cx="61206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第一個電子在自旋向上，第二個電子在自旋向下的狀態。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9">
                <a:extLst>
                  <a:ext uri="{FF2B5EF4-FFF2-40B4-BE49-F238E27FC236}">
                    <a16:creationId xmlns:a16="http://schemas.microsoft.com/office/drawing/2014/main" id="{B07B5A6B-C8D8-0AB3-7316-592B90F175B0}"/>
                  </a:ext>
                </a:extLst>
              </p:cNvPr>
              <p:cNvSpPr txBox="1"/>
              <p:nvPr/>
            </p:nvSpPr>
            <p:spPr bwMode="auto">
              <a:xfrm>
                <a:off x="2184840" y="2420404"/>
                <a:ext cx="57606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9">
                <a:extLst>
                  <a:ext uri="{FF2B5EF4-FFF2-40B4-BE49-F238E27FC236}">
                    <a16:creationId xmlns:a16="http://schemas.microsoft.com/office/drawing/2014/main" id="{B07B5A6B-C8D8-0AB3-7316-592B90F17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4840" y="2420404"/>
                <a:ext cx="576064" cy="369332"/>
              </a:xfrm>
              <a:prstGeom prst="rect">
                <a:avLst/>
              </a:prstGeom>
              <a:blipFill>
                <a:blip r:embed="rId5"/>
                <a:stretch>
                  <a:fillRect l="-51064" t="-106667" r="-38298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34">
                <a:extLst>
                  <a:ext uri="{FF2B5EF4-FFF2-40B4-BE49-F238E27FC236}">
                    <a16:creationId xmlns:a16="http://schemas.microsoft.com/office/drawing/2014/main" id="{C3D06DC1-1664-A0F0-1CC7-E1AB996D548A}"/>
                  </a:ext>
                </a:extLst>
              </p:cNvPr>
              <p:cNvSpPr txBox="1"/>
              <p:nvPr/>
            </p:nvSpPr>
            <p:spPr bwMode="auto">
              <a:xfrm>
                <a:off x="2195737" y="4075162"/>
                <a:ext cx="3744416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文字方塊 34">
                <a:extLst>
                  <a:ext uri="{FF2B5EF4-FFF2-40B4-BE49-F238E27FC236}">
                    <a16:creationId xmlns:a16="http://schemas.microsoft.com/office/drawing/2014/main" id="{C3D06DC1-1664-A0F0-1CC7-E1AB996D5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737" y="4075162"/>
                <a:ext cx="3744416" cy="6646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Users\Chia-Hung Chang\Downloads\Data\Knight\Media\Chapter42\Images\42_17Figurea-F.jpg">
            <a:extLst>
              <a:ext uri="{FF2B5EF4-FFF2-40B4-BE49-F238E27FC236}">
                <a16:creationId xmlns:a16="http://schemas.microsoft.com/office/drawing/2014/main" id="{E82D3FD4-A3A4-9D18-FBB0-F3577E16B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3"/>
          <a:stretch/>
        </p:blipFill>
        <p:spPr bwMode="auto">
          <a:xfrm>
            <a:off x="7352012" y="455893"/>
            <a:ext cx="1081845" cy="11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D5E6DF-6E14-5A5D-523D-4F06055B8A0D}"/>
                  </a:ext>
                </a:extLst>
              </p:cNvPr>
              <p:cNvSpPr txBox="1"/>
              <p:nvPr/>
            </p:nvSpPr>
            <p:spPr bwMode="auto">
              <a:xfrm>
                <a:off x="2137787" y="811632"/>
                <a:ext cx="54888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兩個電子都處於最低能量的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  <m:r>
                      <a:rPr lang="en-GB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=1,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態。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D5E6DF-6E14-5A5D-523D-4F06055B8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7787" y="811632"/>
                <a:ext cx="5488890" cy="369332"/>
              </a:xfrm>
              <a:prstGeom prst="rect">
                <a:avLst/>
              </a:prstGeom>
              <a:blipFill>
                <a:blip r:embed="rId8"/>
                <a:stretch>
                  <a:fillRect l="-924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7F087F-9C11-15AC-D188-FEA22D53C75A}"/>
                  </a:ext>
                </a:extLst>
              </p:cNvPr>
              <p:cNvSpPr txBox="1"/>
              <p:nvPr/>
            </p:nvSpPr>
            <p:spPr bwMode="auto">
              <a:xfrm>
                <a:off x="2449951" y="2038079"/>
                <a:ext cx="2575320" cy="28918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1,0,0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1,0,0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7F087F-9C11-15AC-D188-FEA22D53C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9951" y="2038079"/>
                <a:ext cx="2575320" cy="289182"/>
              </a:xfrm>
              <a:prstGeom prst="rect">
                <a:avLst/>
              </a:prstGeom>
              <a:blipFill>
                <a:blip r:embed="rId9"/>
                <a:stretch>
                  <a:fillRect l="-2451" t="-154167" r="-11275" b="-2208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863D492-41B3-06CA-7EF2-9F02B2401DA2}"/>
              </a:ext>
            </a:extLst>
          </p:cNvPr>
          <p:cNvSpPr txBox="1"/>
          <p:nvPr/>
        </p:nvSpPr>
        <p:spPr bwMode="auto">
          <a:xfrm>
            <a:off x="2128757" y="3243045"/>
            <a:ext cx="4464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但這個波函數顯然不是反對稱的！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0088C-881B-FE1D-2DCB-71EAF88C31F5}"/>
              </a:ext>
            </a:extLst>
          </p:cNvPr>
          <p:cNvSpPr txBox="1"/>
          <p:nvPr/>
        </p:nvSpPr>
        <p:spPr bwMode="auto">
          <a:xfrm>
            <a:off x="2158319" y="4859054"/>
            <a:ext cx="6518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這裏空間波函數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兩個粒子完全一樣，顯然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是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互換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對稱的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7DF23C-6A65-E5BB-23A5-183C0BAD67AC}"/>
              </a:ext>
            </a:extLst>
          </p:cNvPr>
          <p:cNvSpPr txBox="1"/>
          <p:nvPr/>
        </p:nvSpPr>
        <p:spPr bwMode="auto">
          <a:xfrm>
            <a:off x="2149305" y="5297133"/>
            <a:ext cx="47283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我們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必須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反對稱化自旋的部分！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C1444FFF-F457-5F25-8FF3-2049BE339934}"/>
                  </a:ext>
                </a:extLst>
              </p:cNvPr>
              <p:cNvSpPr txBox="1"/>
              <p:nvPr/>
            </p:nvSpPr>
            <p:spPr bwMode="auto">
              <a:xfrm>
                <a:off x="2195736" y="5682045"/>
                <a:ext cx="2592288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↑↓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C1444FFF-F457-5F25-8FF3-2049BE339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736" y="5682045"/>
                <a:ext cx="2592288" cy="664606"/>
              </a:xfrm>
              <a:prstGeom prst="rect">
                <a:avLst/>
              </a:prstGeom>
              <a:blipFill>
                <a:blip r:embed="rId10"/>
                <a:stretch>
                  <a:fillRect l="-7805" t="-43396" r="-1463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C99C3962-4DB0-A7E6-4128-2D9EF733F303}"/>
              </a:ext>
            </a:extLst>
          </p:cNvPr>
          <p:cNvSpPr/>
          <p:nvPr/>
        </p:nvSpPr>
        <p:spPr>
          <a:xfrm>
            <a:off x="539552" y="5906263"/>
            <a:ext cx="216024" cy="22429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1988BC-9F20-02CD-4B82-B11E7E9A2066}"/>
              </a:ext>
            </a:extLst>
          </p:cNvPr>
          <p:cNvSpPr txBox="1"/>
          <p:nvPr/>
        </p:nvSpPr>
        <p:spPr bwMode="auto">
          <a:xfrm>
            <a:off x="2207298" y="6353104"/>
            <a:ext cx="4021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這是兩個雙自旋態的疊加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2D1C61-6E90-D76D-1890-93D1F299446E}"/>
              </a:ext>
            </a:extLst>
          </p:cNvPr>
          <p:cNvSpPr txBox="1"/>
          <p:nvPr/>
        </p:nvSpPr>
        <p:spPr bwMode="auto">
          <a:xfrm>
            <a:off x="5047962" y="6346651"/>
            <a:ext cx="3412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也稱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Entanglement 、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糾葛態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FB8A3D-108E-99FE-099C-2F2471EFCD8D}"/>
                  </a:ext>
                </a:extLst>
              </p:cNvPr>
              <p:cNvSpPr txBox="1"/>
              <p:nvPr/>
            </p:nvSpPr>
            <p:spPr bwMode="auto">
              <a:xfrm>
                <a:off x="5148064" y="2030513"/>
                <a:ext cx="3024336" cy="28918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1,0,0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1,0,0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↓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FB8A3D-108E-99FE-099C-2F2471EFC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064" y="2030513"/>
                <a:ext cx="3024336" cy="289182"/>
              </a:xfrm>
              <a:prstGeom prst="rect">
                <a:avLst/>
              </a:prstGeom>
              <a:blipFill>
                <a:blip r:embed="rId11"/>
                <a:stretch>
                  <a:fillRect t="-29167" b="-29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9">
                <a:extLst>
                  <a:ext uri="{FF2B5EF4-FFF2-40B4-BE49-F238E27FC236}">
                    <a16:creationId xmlns:a16="http://schemas.microsoft.com/office/drawing/2014/main" id="{11AEADC0-90F9-E6CF-3947-7A64865C8E89}"/>
                  </a:ext>
                </a:extLst>
              </p:cNvPr>
              <p:cNvSpPr txBox="1"/>
              <p:nvPr/>
            </p:nvSpPr>
            <p:spPr bwMode="auto">
              <a:xfrm>
                <a:off x="5025271" y="5675592"/>
                <a:ext cx="2542927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2↓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29">
                <a:extLst>
                  <a:ext uri="{FF2B5EF4-FFF2-40B4-BE49-F238E27FC236}">
                    <a16:creationId xmlns:a16="http://schemas.microsoft.com/office/drawing/2014/main" id="{11AEADC0-90F9-E6CF-3947-7A64865C8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5271" y="5675592"/>
                <a:ext cx="2542927" cy="6646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0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8" grpId="0"/>
      <p:bldP spid="9" grpId="0"/>
      <p:bldP spid="10" grpId="0"/>
      <p:bldP spid="3" grpId="0" animBg="1"/>
      <p:bldP spid="12" grpId="0"/>
      <p:bldP spid="17" grpId="0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hia-Hung Chang\Downloads\Data\Knight\Media\Chapter42\Images\42_17Figurea-F.jpg">
            <a:extLst>
              <a:ext uri="{FF2B5EF4-FFF2-40B4-BE49-F238E27FC236}">
                <a16:creationId xmlns:a16="http://schemas.microsoft.com/office/drawing/2014/main" id="{E82D3FD4-A3A4-9D18-FBB0-F3577E16B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4" y="291945"/>
            <a:ext cx="2782998" cy="159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58D804-C7F2-8379-56E3-CA2F160D1536}"/>
                  </a:ext>
                </a:extLst>
              </p:cNvPr>
              <p:cNvSpPr txBox="1"/>
              <p:nvPr/>
            </p:nvSpPr>
            <p:spPr bwMode="auto">
              <a:xfrm>
                <a:off x="3320697" y="2482477"/>
                <a:ext cx="3731727" cy="5722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1,0,0</m:t>
                          </m:r>
                        </m:sub>
                      </m:sSub>
                      <m:d>
                        <m:dPr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1,0,0</m:t>
                          </m:r>
                        </m:sub>
                      </m:sSub>
                      <m:d>
                        <m:dPr>
                          <m:ctrlPr>
                            <a:rPr lang="en-TW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TW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TW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58D804-C7F2-8379-56E3-CA2F160D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0697" y="2482477"/>
                <a:ext cx="3731727" cy="572273"/>
              </a:xfrm>
              <a:prstGeom prst="rect">
                <a:avLst/>
              </a:prstGeom>
              <a:blipFill>
                <a:blip r:embed="rId3"/>
                <a:stretch>
                  <a:fillRect l="-1695" t="-56522" r="-4746" b="-891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1F53423-393D-3732-7F79-0D44772C7F78}"/>
              </a:ext>
            </a:extLst>
          </p:cNvPr>
          <p:cNvSpPr txBox="1"/>
          <p:nvPr/>
        </p:nvSpPr>
        <p:spPr bwMode="auto">
          <a:xfrm>
            <a:off x="3295723" y="1972054"/>
            <a:ext cx="3546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因此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基態總波函數應該寫成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F8BA09-A2A9-7D1D-CCCE-7C7B4B62FF7C}"/>
              </a:ext>
            </a:extLst>
          </p:cNvPr>
          <p:cNvSpPr txBox="1"/>
          <p:nvPr/>
        </p:nvSpPr>
        <p:spPr bwMode="auto">
          <a:xfrm>
            <a:off x="3320697" y="3168330"/>
            <a:ext cx="5990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注意這適用於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其他原子內，一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個態填入兩個電子的情況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BBD26D-68C6-C609-8FFF-A807DF610FF9}"/>
              </a:ext>
            </a:extLst>
          </p:cNvPr>
          <p:cNvSpPr txBox="1"/>
          <p:nvPr/>
        </p:nvSpPr>
        <p:spPr bwMode="auto">
          <a:xfrm>
            <a:off x="3299349" y="3582758"/>
            <a:ext cx="6012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這兩個電子不只要自旋一上一下，波函數得是反對稱的！</a:t>
            </a:r>
          </a:p>
        </p:txBody>
      </p:sp>
      <p:pic>
        <p:nvPicPr>
          <p:cNvPr id="28" name="Picture 4" descr="C:\Users\Chia-Hung Chang\Downloads\Data\Knight\Media\Chapter42\Images\42_21Figure-F.jpg">
            <a:extLst>
              <a:ext uri="{FF2B5EF4-FFF2-40B4-BE49-F238E27FC236}">
                <a16:creationId xmlns:a16="http://schemas.microsoft.com/office/drawing/2014/main" id="{E6474308-7853-F312-8507-3DF2D6379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7" y="2000190"/>
            <a:ext cx="2672589" cy="198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9E1A2F3F-C1A9-DA2B-955E-DD16F715440D}"/>
                  </a:ext>
                </a:extLst>
              </p:cNvPr>
              <p:cNvSpPr txBox="1"/>
              <p:nvPr/>
            </p:nvSpPr>
            <p:spPr bwMode="auto">
              <a:xfrm>
                <a:off x="610506" y="5527886"/>
                <a:ext cx="3525193" cy="68845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9E1A2F3F-C1A9-DA2B-955E-DD16F7154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506" y="5527886"/>
                <a:ext cx="3525193" cy="688458"/>
              </a:xfrm>
              <a:prstGeom prst="rect">
                <a:avLst/>
              </a:prstGeom>
              <a:blipFill>
                <a:blip r:embed="rId5"/>
                <a:stretch>
                  <a:fillRect l="-8633" t="-41818" r="-3597" b="-6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0444146B-48FB-3E4A-8917-78AC25997DAE}"/>
                  </a:ext>
                </a:extLst>
              </p:cNvPr>
              <p:cNvSpPr txBox="1"/>
              <p:nvPr/>
            </p:nvSpPr>
            <p:spPr bwMode="auto">
              <a:xfrm>
                <a:off x="610506" y="4303702"/>
                <a:ext cx="2592288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↑↓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0444146B-48FB-3E4A-8917-78AC25997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506" y="4303702"/>
                <a:ext cx="2592288" cy="664606"/>
              </a:xfrm>
              <a:prstGeom prst="rect">
                <a:avLst/>
              </a:prstGeom>
              <a:blipFill>
                <a:blip r:embed="rId6"/>
                <a:stretch>
                  <a:fillRect l="-8293" t="-40741" r="-976" b="-70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496F0C2-57C0-7CAD-AE69-85D381C24C0D}"/>
              </a:ext>
            </a:extLst>
          </p:cNvPr>
          <p:cNvSpPr txBox="1"/>
          <p:nvPr/>
        </p:nvSpPr>
        <p:spPr bwMode="auto">
          <a:xfrm>
            <a:off x="558589" y="5073871"/>
            <a:ext cx="3441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而且它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是總自旋為零的狀態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D07B01-C7A2-EA17-B49F-5759E564CC8F}"/>
                  </a:ext>
                </a:extLst>
              </p:cNvPr>
              <p:cNvSpPr txBox="1"/>
              <p:nvPr/>
            </p:nvSpPr>
            <p:spPr bwMode="auto">
              <a:xfrm>
                <a:off x="3873349" y="5083601"/>
                <a:ext cx="1193852" cy="31245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D07B01-C7A2-EA17-B49F-5759E564C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3349" y="5083601"/>
                <a:ext cx="1193852" cy="312458"/>
              </a:xfrm>
              <a:prstGeom prst="rect">
                <a:avLst/>
              </a:prstGeom>
              <a:blipFill>
                <a:blip r:embed="rId7"/>
                <a:stretch>
                  <a:fillRect l="-3158" t="-32000" r="-1053" b="-16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B739EC-46FA-1F1C-AA43-D97C7DD06406}"/>
                  </a:ext>
                </a:extLst>
              </p:cNvPr>
              <p:cNvSpPr txBox="1"/>
              <p:nvPr/>
            </p:nvSpPr>
            <p:spPr bwMode="auto">
              <a:xfrm>
                <a:off x="3254349" y="4445944"/>
                <a:ext cx="572588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此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反對稱的疊加態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方向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總自旋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為零的態：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B739EC-46FA-1F1C-AA43-D97C7DD06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4349" y="4445944"/>
                <a:ext cx="5725889" cy="369332"/>
              </a:xfrm>
              <a:prstGeom prst="rect">
                <a:avLst/>
              </a:prstGeom>
              <a:blipFill>
                <a:blip r:embed="rId8"/>
                <a:stretch>
                  <a:fillRect l="-885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http://homework.uoregon.edu/pub/class/155/trap02a.jpg">
            <a:extLst>
              <a:ext uri="{FF2B5EF4-FFF2-40B4-BE49-F238E27FC236}">
                <a16:creationId xmlns:a16="http://schemas.microsoft.com/office/drawing/2014/main" id="{0E5DC1F6-C481-644A-4578-ABF4D4AF6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0" t="80502" r="1724" b="436"/>
          <a:stretch/>
        </p:blipFill>
        <p:spPr bwMode="auto">
          <a:xfrm>
            <a:off x="5151485" y="5466791"/>
            <a:ext cx="1252647" cy="99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ACB258-077C-8B77-9AE6-897B8FB27A86}"/>
              </a:ext>
            </a:extLst>
          </p:cNvPr>
          <p:cNvSpPr/>
          <p:nvPr/>
        </p:nvSpPr>
        <p:spPr>
          <a:xfrm>
            <a:off x="5610909" y="5888872"/>
            <a:ext cx="793223" cy="5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3319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" grpId="0" animBg="1"/>
      <p:bldP spid="4" grpId="0" animBg="1"/>
      <p:bldP spid="8" grpId="0"/>
      <p:bldP spid="9" grpId="0" animBg="1"/>
      <p:bldP spid="10" grpId="0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F5A6897B-3665-8E97-02FD-6DA6C691FE00}"/>
                  </a:ext>
                </a:extLst>
              </p:cNvPr>
              <p:cNvSpPr txBox="1"/>
              <p:nvPr/>
            </p:nvSpPr>
            <p:spPr bwMode="auto">
              <a:xfrm>
                <a:off x="1043608" y="1156102"/>
                <a:ext cx="201622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29">
                <a:extLst>
                  <a:ext uri="{FF2B5EF4-FFF2-40B4-BE49-F238E27FC236}">
                    <a16:creationId xmlns:a16="http://schemas.microsoft.com/office/drawing/2014/main" id="{F5A6897B-3665-8E97-02FD-6DA6C691F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156102"/>
                <a:ext cx="2016224" cy="369332"/>
              </a:xfrm>
              <a:prstGeom prst="rect">
                <a:avLst/>
              </a:prstGeom>
              <a:blipFill>
                <a:blip r:embed="rId2"/>
                <a:stretch>
                  <a:fillRect t="-110000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B7E3046A-EE65-9032-AFA8-67BFAD6C10BD}"/>
                  </a:ext>
                </a:extLst>
              </p:cNvPr>
              <p:cNvSpPr txBox="1"/>
              <p:nvPr/>
            </p:nvSpPr>
            <p:spPr bwMode="auto">
              <a:xfrm>
                <a:off x="2555776" y="2740278"/>
                <a:ext cx="403244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B7E3046A-EE65-9032-AFA8-67BFAD6C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2740278"/>
                <a:ext cx="4032448" cy="369332"/>
              </a:xfrm>
              <a:prstGeom prst="rect">
                <a:avLst/>
              </a:prstGeom>
              <a:blipFill>
                <a:blip r:embed="rId3"/>
                <a:stretch>
                  <a:fillRect t="-113793" r="-1572" b="-1758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DD4BC355-A86A-01C0-8A0D-4BA1CEE83F58}"/>
                  </a:ext>
                </a:extLst>
              </p:cNvPr>
              <p:cNvSpPr txBox="1"/>
              <p:nvPr/>
            </p:nvSpPr>
            <p:spPr bwMode="auto">
              <a:xfrm>
                <a:off x="2555776" y="3237872"/>
                <a:ext cx="4644008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2−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↓↑</m:t>
                              </m:r>
                            </m:e>
                          </m:d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1−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DD4BC355-A86A-01C0-8A0D-4BA1CEE83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3237872"/>
                <a:ext cx="4644008" cy="369332"/>
              </a:xfrm>
              <a:prstGeom prst="rect">
                <a:avLst/>
              </a:prstGeom>
              <a:blipFill>
                <a:blip r:embed="rId4"/>
                <a:stretch>
                  <a:fillRect t="-103226" r="-4098" b="-16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29">
                <a:extLst>
                  <a:ext uri="{FF2B5EF4-FFF2-40B4-BE49-F238E27FC236}">
                    <a16:creationId xmlns:a16="http://schemas.microsoft.com/office/drawing/2014/main" id="{11BBAAE0-BD7F-C7DB-D4C5-3A7AAEBCE8F2}"/>
                  </a:ext>
                </a:extLst>
              </p:cNvPr>
              <p:cNvSpPr txBox="1"/>
              <p:nvPr/>
            </p:nvSpPr>
            <p:spPr bwMode="auto">
              <a:xfrm>
                <a:off x="2555776" y="3989904"/>
                <a:ext cx="648072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29">
                <a:extLst>
                  <a:ext uri="{FF2B5EF4-FFF2-40B4-BE49-F238E27FC236}">
                    <a16:creationId xmlns:a16="http://schemas.microsoft.com/office/drawing/2014/main" id="{11BBAAE0-BD7F-C7DB-D4C5-3A7AAEBCE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3989904"/>
                <a:ext cx="6480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7153110-9918-7B81-D158-F708F33F0F1B}"/>
              </a:ext>
            </a:extLst>
          </p:cNvPr>
          <p:cNvSpPr txBox="1"/>
          <p:nvPr/>
        </p:nvSpPr>
        <p:spPr bwMode="auto">
          <a:xfrm>
            <a:off x="1043608" y="3607204"/>
            <a:ext cx="7416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兩個項數學上相等，只要把第二項的1標為2，2標為1。因此抵消。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EA4D5B-9A4F-405F-955F-F95ADCBE5190}"/>
                  </a:ext>
                </a:extLst>
              </p:cNvPr>
              <p:cNvSpPr txBox="1"/>
              <p:nvPr/>
            </p:nvSpPr>
            <p:spPr bwMode="auto">
              <a:xfrm>
                <a:off x="1043608" y="4596732"/>
                <a:ext cx="7230200" cy="500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此特定疊加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↑↓</m:t>
                                </m:r>
                              </m:e>
                            </m:d>
                          </m:e>
                        </m:d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↓↑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EA4D5B-9A4F-405F-955F-F95ADCBE5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596732"/>
                <a:ext cx="7230200" cy="500393"/>
              </a:xfrm>
              <a:prstGeom prst="rect">
                <a:avLst/>
              </a:prstGeom>
              <a:blipFill>
                <a:blip r:embed="rId6"/>
                <a:stretch>
                  <a:fillRect l="-702" t="-70732" b="-1048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C36228-B26B-8B8C-F98E-DEA5030BDF81}"/>
                  </a:ext>
                </a:extLst>
              </p:cNvPr>
              <p:cNvSpPr txBox="1"/>
              <p:nvPr/>
            </p:nvSpPr>
            <p:spPr bwMode="auto">
              <a:xfrm>
                <a:off x="1043608" y="5091496"/>
                <a:ext cx="71287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這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一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反對稱化的疊加態是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及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不再有特定的值了。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C36228-B26B-8B8C-F98E-DEA5030BD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091496"/>
                <a:ext cx="7128792" cy="369332"/>
              </a:xfrm>
              <a:prstGeom prst="rect">
                <a:avLst/>
              </a:prstGeom>
              <a:blipFill>
                <a:blip r:embed="rId7"/>
                <a:stretch>
                  <a:fillRect l="-712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46D459-C564-41BB-A0EA-613DD8DEA68B}"/>
                  </a:ext>
                </a:extLst>
              </p:cNvPr>
              <p:cNvSpPr txBox="1"/>
              <p:nvPr/>
            </p:nvSpPr>
            <p:spPr bwMode="auto">
              <a:xfrm>
                <a:off x="1043608" y="5582541"/>
                <a:ext cx="77768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所以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基態波函數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sub>
                    </m:sSub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的本徵態，不是如預期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或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↓↑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46D459-C564-41BB-A0EA-613DD8DEA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582541"/>
                <a:ext cx="7776864" cy="369332"/>
              </a:xfrm>
              <a:prstGeom prst="rect">
                <a:avLst/>
              </a:prstGeom>
              <a:blipFill>
                <a:blip r:embed="rId8"/>
                <a:stretch>
                  <a:fillRect l="-653" t="-110000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78C72AD-AEC3-8195-B308-F6C52882C182}"/>
              </a:ext>
            </a:extLst>
          </p:cNvPr>
          <p:cNvSpPr txBox="1"/>
          <p:nvPr/>
        </p:nvSpPr>
        <p:spPr bwMode="auto">
          <a:xfrm>
            <a:off x="1043608" y="6077305"/>
            <a:ext cx="280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這是角動量加法的特徵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C45FCD-61C5-2127-8821-FD496B4AE433}"/>
              </a:ext>
            </a:extLst>
          </p:cNvPr>
          <p:cNvSpPr txBox="1"/>
          <p:nvPr/>
        </p:nvSpPr>
        <p:spPr bwMode="auto">
          <a:xfrm>
            <a:off x="1043608" y="658508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計算此態的總自旋角動量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CA7B0D-9151-3869-0BC8-42FC875E78E4}"/>
                  </a:ext>
                </a:extLst>
              </p:cNvPr>
              <p:cNvSpPr txBox="1"/>
              <p:nvPr/>
            </p:nvSpPr>
            <p:spPr bwMode="auto">
              <a:xfrm>
                <a:off x="4943223" y="658508"/>
                <a:ext cx="1193852" cy="31245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CA7B0D-9151-3869-0BC8-42FC875E7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3223" y="658508"/>
                <a:ext cx="1193852" cy="312458"/>
              </a:xfrm>
              <a:prstGeom prst="rect">
                <a:avLst/>
              </a:prstGeom>
              <a:blipFill>
                <a:blip r:embed="rId9"/>
                <a:stretch>
                  <a:fillRect l="-4211" t="-26923" b="-115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http://homework.uoregon.edu/pub/class/155/trap02a.jpg">
            <a:extLst>
              <a:ext uri="{FF2B5EF4-FFF2-40B4-BE49-F238E27FC236}">
                <a16:creationId xmlns:a16="http://schemas.microsoft.com/office/drawing/2014/main" id="{0C0C666B-DC28-B20D-B3E8-A2E6D7F5F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0" t="80502" r="1724" b="436"/>
          <a:stretch/>
        </p:blipFill>
        <p:spPr bwMode="auto">
          <a:xfrm>
            <a:off x="7647484" y="656836"/>
            <a:ext cx="1252647" cy="99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234E774-9B47-AAB5-1478-3B2750D56D06}"/>
              </a:ext>
            </a:extLst>
          </p:cNvPr>
          <p:cNvSpPr/>
          <p:nvPr/>
        </p:nvSpPr>
        <p:spPr>
          <a:xfrm>
            <a:off x="8106908" y="1078917"/>
            <a:ext cx="793223" cy="5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">
                <a:extLst>
                  <a:ext uri="{FF2B5EF4-FFF2-40B4-BE49-F238E27FC236}">
                    <a16:creationId xmlns:a16="http://schemas.microsoft.com/office/drawing/2014/main" id="{8F04A737-97AA-B95C-4C31-D4BB1FA71C99}"/>
                  </a:ext>
                </a:extLst>
              </p:cNvPr>
              <p:cNvSpPr/>
              <p:nvPr/>
            </p:nvSpPr>
            <p:spPr>
              <a:xfrm>
                <a:off x="1052612" y="1681790"/>
                <a:ext cx="7923900" cy="4110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2" name="矩形 3">
                <a:extLst>
                  <a:ext uri="{FF2B5EF4-FFF2-40B4-BE49-F238E27FC236}">
                    <a16:creationId xmlns:a16="http://schemas.microsoft.com/office/drawing/2014/main" id="{8F04A737-97AA-B95C-4C31-D4BB1FA71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612" y="1681790"/>
                <a:ext cx="7923900" cy="41101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29">
                <a:extLst>
                  <a:ext uri="{FF2B5EF4-FFF2-40B4-BE49-F238E27FC236}">
                    <a16:creationId xmlns:a16="http://schemas.microsoft.com/office/drawing/2014/main" id="{58C4C071-6895-7265-F66E-36DDA8B98280}"/>
                  </a:ext>
                </a:extLst>
              </p:cNvPr>
              <p:cNvSpPr txBox="1"/>
              <p:nvPr/>
            </p:nvSpPr>
            <p:spPr bwMode="auto">
              <a:xfrm>
                <a:off x="2555776" y="2263356"/>
                <a:ext cx="3602159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文字方塊 29">
                <a:extLst>
                  <a:ext uri="{FF2B5EF4-FFF2-40B4-BE49-F238E27FC236}">
                    <a16:creationId xmlns:a16="http://schemas.microsoft.com/office/drawing/2014/main" id="{58C4C071-6895-7265-F66E-36DDA8B98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2263356"/>
                <a:ext cx="3602159" cy="369332"/>
              </a:xfrm>
              <a:prstGeom prst="rect">
                <a:avLst/>
              </a:prstGeom>
              <a:blipFill>
                <a:blip r:embed="rId12"/>
                <a:stretch>
                  <a:fillRect t="-110000" r="-1408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03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/>
      <p:bldP spid="16" grpId="0"/>
      <p:bldP spid="17" grpId="0"/>
      <p:bldP spid="18" grpId="0"/>
      <p:bldP spid="19" grpId="0"/>
      <p:bldP spid="32" grpId="0" animBg="1"/>
      <p:bldP spid="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EB420436-91F2-6041-DDA4-89E249C9BAF6}"/>
                  </a:ext>
                </a:extLst>
              </p:cNvPr>
              <p:cNvSpPr txBox="1"/>
              <p:nvPr/>
            </p:nvSpPr>
            <p:spPr bwMode="auto">
              <a:xfrm>
                <a:off x="1187624" y="846486"/>
                <a:ext cx="3525193" cy="68845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EB420436-91F2-6041-DDA4-89E249C9B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846486"/>
                <a:ext cx="3525193" cy="688458"/>
              </a:xfrm>
              <a:prstGeom prst="rect">
                <a:avLst/>
              </a:prstGeom>
              <a:blipFill>
                <a:blip r:embed="rId2"/>
                <a:stretch>
                  <a:fillRect l="-8244" t="-40000" r="-3226" b="-6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499968-EB8F-BC9D-31C4-36E85AF5D21C}"/>
                  </a:ext>
                </a:extLst>
              </p:cNvPr>
              <p:cNvSpPr txBox="1"/>
              <p:nvPr/>
            </p:nvSpPr>
            <p:spPr bwMode="auto">
              <a:xfrm>
                <a:off x="1168142" y="1630347"/>
                <a:ext cx="7230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此特定疊加是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。這個空間只有一個態。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稱為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inglet。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499968-EB8F-BC9D-31C4-36E85AF5D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8142" y="1630347"/>
                <a:ext cx="7230200" cy="369332"/>
              </a:xfrm>
              <a:prstGeom prst="rect">
                <a:avLst/>
              </a:prstGeom>
              <a:blipFill>
                <a:blip r:embed="rId3"/>
                <a:stretch>
                  <a:fillRect l="-87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339EF0E-8C84-5EDA-C491-41632AEA92F1}"/>
              </a:ext>
            </a:extLst>
          </p:cNvPr>
          <p:cNvSpPr txBox="1"/>
          <p:nvPr/>
        </p:nvSpPr>
        <p:spPr bwMode="auto">
          <a:xfrm>
            <a:off x="1185877" y="2417466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與它正交的是對稱化的態：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9">
                <a:extLst>
                  <a:ext uri="{FF2B5EF4-FFF2-40B4-BE49-F238E27FC236}">
                    <a16:creationId xmlns:a16="http://schemas.microsoft.com/office/drawing/2014/main" id="{7374AC28-53F2-B4C8-82A8-F43A64B7BBE1}"/>
                  </a:ext>
                </a:extLst>
              </p:cNvPr>
              <p:cNvSpPr txBox="1"/>
              <p:nvPr/>
            </p:nvSpPr>
            <p:spPr bwMode="auto">
              <a:xfrm>
                <a:off x="4013239" y="2235719"/>
                <a:ext cx="2512018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＝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9">
                <a:extLst>
                  <a:ext uri="{FF2B5EF4-FFF2-40B4-BE49-F238E27FC236}">
                    <a16:creationId xmlns:a16="http://schemas.microsoft.com/office/drawing/2014/main" id="{7374AC28-53F2-B4C8-82A8-F43A64B7B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3239" y="2235719"/>
                <a:ext cx="2512018" cy="664606"/>
              </a:xfrm>
              <a:prstGeom prst="rect">
                <a:avLst/>
              </a:prstGeom>
              <a:blipFill>
                <a:blip r:embed="rId4"/>
                <a:stretch>
                  <a:fillRect t="-43396" r="-6030" b="-698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77DFC8-05B6-AAAB-3388-7B115D378670}"/>
                  </a:ext>
                </a:extLst>
              </p:cNvPr>
              <p:cNvSpPr txBox="1"/>
              <p:nvPr/>
            </p:nvSpPr>
            <p:spPr bwMode="auto">
              <a:xfrm>
                <a:off x="1204927" y="2937462"/>
                <a:ext cx="561215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這個的態是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877DFC8-05B6-AAAB-3388-7B115D378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4927" y="2937462"/>
                <a:ext cx="5612158" cy="369332"/>
              </a:xfrm>
              <a:prstGeom prst="rect">
                <a:avLst/>
              </a:prstGeom>
              <a:blipFill>
                <a:blip r:embed="rId5"/>
                <a:stretch>
                  <a:fillRect l="-1131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 descr="http://homework.uoregon.edu/pub/class/155/trap02a.jpg">
            <a:extLst>
              <a:ext uri="{FF2B5EF4-FFF2-40B4-BE49-F238E27FC236}">
                <a16:creationId xmlns:a16="http://schemas.microsoft.com/office/drawing/2014/main" id="{A2BF73BD-9DEF-6187-AEEE-D54011627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0" t="80502" r="1724" b="436"/>
          <a:stretch/>
        </p:blipFill>
        <p:spPr bwMode="auto">
          <a:xfrm>
            <a:off x="5672267" y="557044"/>
            <a:ext cx="1252647" cy="99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454E74C-CB71-5DAB-A7F6-9871487B938A}"/>
              </a:ext>
            </a:extLst>
          </p:cNvPr>
          <p:cNvSpPr/>
          <p:nvPr/>
        </p:nvSpPr>
        <p:spPr>
          <a:xfrm>
            <a:off x="6100992" y="1008556"/>
            <a:ext cx="793223" cy="5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AA418600-2F14-382B-3DD9-0E747AAE56E3}"/>
                  </a:ext>
                </a:extLst>
              </p:cNvPr>
              <p:cNvSpPr txBox="1"/>
              <p:nvPr/>
            </p:nvSpPr>
            <p:spPr bwMode="auto">
              <a:xfrm>
                <a:off x="1271765" y="3910917"/>
                <a:ext cx="3168352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29">
                <a:extLst>
                  <a:ext uri="{FF2B5EF4-FFF2-40B4-BE49-F238E27FC236}">
                    <a16:creationId xmlns:a16="http://schemas.microsoft.com/office/drawing/2014/main" id="{AA418600-2F14-382B-3DD9-0E747AAE5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1765" y="3910917"/>
                <a:ext cx="3168352" cy="369332"/>
              </a:xfrm>
              <a:prstGeom prst="rect">
                <a:avLst/>
              </a:prstGeom>
              <a:blipFill>
                <a:blip r:embed="rId7"/>
                <a:stretch>
                  <a:fillRect l="-8800" t="-113793" r="-6400" b="-1758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B41FEA5E-B7F9-F6AC-4EF3-ACA78EF2D5B9}"/>
                  </a:ext>
                </a:extLst>
              </p:cNvPr>
              <p:cNvSpPr txBox="1"/>
              <p:nvPr/>
            </p:nvSpPr>
            <p:spPr bwMode="auto">
              <a:xfrm>
                <a:off x="4742128" y="3910917"/>
                <a:ext cx="165618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9">
                <a:extLst>
                  <a:ext uri="{FF2B5EF4-FFF2-40B4-BE49-F238E27FC236}">
                    <a16:creationId xmlns:a16="http://schemas.microsoft.com/office/drawing/2014/main" id="{B41FEA5E-B7F9-F6AC-4EF3-ACA78EF2D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2128" y="3910917"/>
                <a:ext cx="1656184" cy="369332"/>
              </a:xfrm>
              <a:prstGeom prst="rect">
                <a:avLst/>
              </a:prstGeom>
              <a:blipFill>
                <a:blip r:embed="rId8"/>
                <a:stretch>
                  <a:fillRect l="-15152" t="-113793" r="-9091" b="-1758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22C15B3-37C0-8A3C-CA26-227E00AB1BA1}"/>
              </a:ext>
            </a:extLst>
          </p:cNvPr>
          <p:cNvSpPr txBox="1"/>
          <p:nvPr/>
        </p:nvSpPr>
        <p:spPr bwMode="auto">
          <a:xfrm>
            <a:off x="1168142" y="3504448"/>
            <a:ext cx="4509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另外還有兩個很明顯的對稱自旋態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B076DF-9B29-9616-A40F-F2CA051D6B63}"/>
                  </a:ext>
                </a:extLst>
              </p:cNvPr>
              <p:cNvSpPr txBox="1"/>
              <p:nvPr/>
            </p:nvSpPr>
            <p:spPr bwMode="auto">
              <a:xfrm>
                <a:off x="1213736" y="4415410"/>
                <a:ext cx="70567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對稱態共有三個，剛好是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的本徵態數目！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稱為Tr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iplet。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B076DF-9B29-9616-A40F-F2CA051D6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3736" y="4415410"/>
                <a:ext cx="7056784" cy="369332"/>
              </a:xfrm>
              <a:prstGeom prst="rect">
                <a:avLst/>
              </a:prstGeom>
              <a:blipFill>
                <a:blip r:embed="rId9"/>
                <a:stretch>
                  <a:fillRect l="-71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homework.uoregon.edu/pub/class/155/trap02a.jpg">
            <a:extLst>
              <a:ext uri="{FF2B5EF4-FFF2-40B4-BE49-F238E27FC236}">
                <a16:creationId xmlns:a16="http://schemas.microsoft.com/office/drawing/2014/main" id="{846FDE59-44EE-0F94-6262-B1064DBDC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" t="42508" r="80814" b="41772"/>
          <a:stretch/>
        </p:blipFill>
        <p:spPr bwMode="auto">
          <a:xfrm>
            <a:off x="6752039" y="3419178"/>
            <a:ext cx="793166" cy="9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5FE841-DD3F-BFE7-730E-6C9F61533751}"/>
              </a:ext>
            </a:extLst>
          </p:cNvPr>
          <p:cNvSpPr txBox="1"/>
          <p:nvPr/>
        </p:nvSpPr>
        <p:spPr bwMode="auto">
          <a:xfrm>
            <a:off x="1213737" y="5631553"/>
            <a:ext cx="73187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quantum information science, the Bell's states  are specific quantum states of two qubits that represent the simplest examples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entanglement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589DC2-A188-BEFB-8ED7-2FD512EE31E3}"/>
              </a:ext>
            </a:extLst>
          </p:cNvPr>
          <p:cNvSpPr txBox="1"/>
          <p:nvPr/>
        </p:nvSpPr>
        <p:spPr bwMode="auto">
          <a:xfrm>
            <a:off x="1213736" y="526222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/>
              <a:t>以上四個狀態稱為：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5AA08-C00C-F9A8-1405-A288B05D4676}"/>
              </a:ext>
            </a:extLst>
          </p:cNvPr>
          <p:cNvSpPr txBox="1"/>
          <p:nvPr/>
        </p:nvSpPr>
        <p:spPr bwMode="auto">
          <a:xfrm>
            <a:off x="1213736" y="4848400"/>
            <a:ext cx="5806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兩個雙自旋態組合的對稱性與總角動量有關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3919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" grpId="0" animBg="1"/>
      <p:bldP spid="3" grpId="0" animBg="1"/>
      <p:bldP spid="13" grpId="0"/>
      <p:bldP spid="14" grpId="0"/>
      <p:bldP spid="8" grpId="0"/>
      <p:bldP spid="11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863A8B-C52C-E2D5-B65F-31DF391AD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88" t="37399" r="21082" b="50766"/>
          <a:stretch/>
        </p:blipFill>
        <p:spPr>
          <a:xfrm>
            <a:off x="1966987" y="4383630"/>
            <a:ext cx="4868203" cy="543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9A4BFD-2535-37D5-1EB2-C2DDA19A5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88" t="13150" r="21082" b="72995"/>
          <a:stretch/>
        </p:blipFill>
        <p:spPr>
          <a:xfrm>
            <a:off x="1969415" y="2957234"/>
            <a:ext cx="4868203" cy="6367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42A1D-C6AA-8D28-AB0D-F8FB83707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817"/>
          <a:stretch/>
        </p:blipFill>
        <p:spPr>
          <a:xfrm>
            <a:off x="25199" y="44624"/>
            <a:ext cx="1944216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31EA33-64CA-5727-3863-2F2340D853B3}"/>
                  </a:ext>
                </a:extLst>
              </p:cNvPr>
              <p:cNvSpPr txBox="1"/>
              <p:nvPr/>
            </p:nvSpPr>
            <p:spPr bwMode="auto">
              <a:xfrm>
                <a:off x="3213001" y="267032"/>
                <a:ext cx="44583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Excited State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的波函數、包括自旋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31EA33-64CA-5727-3863-2F2340D8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3001" y="267032"/>
                <a:ext cx="4458394" cy="369332"/>
              </a:xfrm>
              <a:prstGeom prst="rect">
                <a:avLst/>
              </a:prstGeom>
              <a:blipFill>
                <a:blip r:embed="rId4"/>
                <a:stretch>
                  <a:fillRect l="-852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9">
                <a:extLst>
                  <a:ext uri="{FF2B5EF4-FFF2-40B4-BE49-F238E27FC236}">
                    <a16:creationId xmlns:a16="http://schemas.microsoft.com/office/drawing/2014/main" id="{C54DC59B-CC11-BFDE-CD0C-FCC63DFAF85D}"/>
                  </a:ext>
                </a:extLst>
              </p:cNvPr>
              <p:cNvSpPr txBox="1"/>
              <p:nvPr/>
            </p:nvSpPr>
            <p:spPr bwMode="auto">
              <a:xfrm>
                <a:off x="6979844" y="2954251"/>
                <a:ext cx="1944216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9">
                <a:extLst>
                  <a:ext uri="{FF2B5EF4-FFF2-40B4-BE49-F238E27FC236}">
                    <a16:creationId xmlns:a16="http://schemas.microsoft.com/office/drawing/2014/main" id="{C54DC59B-CC11-BFDE-CD0C-FCC63DFAF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9844" y="2954251"/>
                <a:ext cx="1944216" cy="664606"/>
              </a:xfrm>
              <a:prstGeom prst="rect">
                <a:avLst/>
              </a:prstGeom>
              <a:blipFill>
                <a:blip r:embed="rId5"/>
                <a:stretch>
                  <a:fillRect t="-40741" r="-1299" b="-685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98FAF772-2310-0004-2026-112F79C37961}"/>
              </a:ext>
            </a:extLst>
          </p:cNvPr>
          <p:cNvSpPr txBox="1"/>
          <p:nvPr/>
        </p:nvSpPr>
        <p:spPr bwMode="auto">
          <a:xfrm>
            <a:off x="2146852" y="5590735"/>
            <a:ext cx="63551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這三個對稱化的自旋態，事實上是總自旋為1的狀態！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F34CDD09-B2BD-E292-BFD9-3CF549BDD748}"/>
                  </a:ext>
                </a:extLst>
              </p:cNvPr>
              <p:cNvSpPr txBox="1"/>
              <p:nvPr/>
            </p:nvSpPr>
            <p:spPr bwMode="auto">
              <a:xfrm>
                <a:off x="6695943" y="3943000"/>
                <a:ext cx="137948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29">
                <a:extLst>
                  <a:ext uri="{FF2B5EF4-FFF2-40B4-BE49-F238E27FC236}">
                    <a16:creationId xmlns:a16="http://schemas.microsoft.com/office/drawing/2014/main" id="{F34CDD09-B2BD-E292-BFD9-3CF549BDD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5943" y="3943000"/>
                <a:ext cx="1379484" cy="369332"/>
              </a:xfrm>
              <a:prstGeom prst="rect">
                <a:avLst/>
              </a:prstGeom>
              <a:blipFill>
                <a:blip r:embed="rId6"/>
                <a:stretch>
                  <a:fillRect l="-21101" t="-110000" r="-14679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0A9B924C-B9FC-66F1-7290-32AFD9B9BDEA}"/>
                  </a:ext>
                </a:extLst>
              </p:cNvPr>
              <p:cNvSpPr txBox="1"/>
              <p:nvPr/>
            </p:nvSpPr>
            <p:spPr bwMode="auto">
              <a:xfrm>
                <a:off x="6702722" y="5095260"/>
                <a:ext cx="1656184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1,−1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0A9B924C-B9FC-66F1-7290-32AFD9B9B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2722" y="5095260"/>
                <a:ext cx="1656184" cy="369332"/>
              </a:xfrm>
              <a:prstGeom prst="rect">
                <a:avLst/>
              </a:prstGeom>
              <a:blipFill>
                <a:blip r:embed="rId7"/>
                <a:stretch>
                  <a:fillRect l="-15267" t="-110000" r="-9924" b="-1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3A36F320-2E82-5A03-A5E8-8B008327210F}"/>
                  </a:ext>
                </a:extLst>
              </p:cNvPr>
              <p:cNvSpPr txBox="1"/>
              <p:nvPr/>
            </p:nvSpPr>
            <p:spPr bwMode="auto">
              <a:xfrm>
                <a:off x="6695943" y="4375403"/>
                <a:ext cx="2512018" cy="66460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↓↑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↑↓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29">
                <a:extLst>
                  <a:ext uri="{FF2B5EF4-FFF2-40B4-BE49-F238E27FC236}">
                    <a16:creationId xmlns:a16="http://schemas.microsoft.com/office/drawing/2014/main" id="{3A36F320-2E82-5A03-A5E8-8B0083272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5943" y="4375403"/>
                <a:ext cx="2512018" cy="664606"/>
              </a:xfrm>
              <a:prstGeom prst="rect">
                <a:avLst/>
              </a:prstGeom>
              <a:blipFill>
                <a:blip r:embed="rId8"/>
                <a:stretch>
                  <a:fillRect l="-9596" t="-41509" r="-4545" b="-716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CF811F3-5696-D1F4-E69A-329F22F6B1C6}"/>
              </a:ext>
            </a:extLst>
          </p:cNvPr>
          <p:cNvSpPr txBox="1"/>
          <p:nvPr/>
        </p:nvSpPr>
        <p:spPr bwMode="auto">
          <a:xfrm>
            <a:off x="2199141" y="1205979"/>
            <a:ext cx="6823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但總波函數還是需要滿足反對稱性。最容易的做法是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89BDA-BA6F-2963-6CA7-AF0FBD8BE771}"/>
              </a:ext>
            </a:extLst>
          </p:cNvPr>
          <p:cNvSpPr txBox="1"/>
          <p:nvPr/>
        </p:nvSpPr>
        <p:spPr bwMode="auto">
          <a:xfrm>
            <a:off x="2218042" y="1645794"/>
            <a:ext cx="6391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空間波函數與自旋波函數，必須一個是對稱，一個是反對稱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700A3-8D6D-13E2-7564-D5B7B3E3E297}"/>
              </a:ext>
            </a:extLst>
          </p:cNvPr>
          <p:cNvSpPr txBox="1"/>
          <p:nvPr/>
        </p:nvSpPr>
        <p:spPr bwMode="auto">
          <a:xfrm>
            <a:off x="2146852" y="6015318"/>
            <a:ext cx="6471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令人驚訝的：自旋與軌道運動無作用，但卻連鎖在一起！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BA893E-C606-A492-E252-C485E5E4A0DD}"/>
              </a:ext>
            </a:extLst>
          </p:cNvPr>
          <p:cNvSpPr/>
          <p:nvPr/>
        </p:nvSpPr>
        <p:spPr>
          <a:xfrm>
            <a:off x="4407013" y="2994116"/>
            <a:ext cx="288032" cy="664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F94AE1-66CE-2B6E-7DF4-37377E9576BF}"/>
              </a:ext>
            </a:extLst>
          </p:cNvPr>
          <p:cNvSpPr/>
          <p:nvPr/>
        </p:nvSpPr>
        <p:spPr>
          <a:xfrm>
            <a:off x="4401088" y="4316522"/>
            <a:ext cx="288032" cy="664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290FD-4C68-DD90-A628-B4ADC3B202AD}"/>
              </a:ext>
            </a:extLst>
          </p:cNvPr>
          <p:cNvSpPr txBox="1"/>
          <p:nvPr/>
        </p:nvSpPr>
        <p:spPr bwMode="auto">
          <a:xfrm>
            <a:off x="2218042" y="739372"/>
            <a:ext cx="6929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現在空間波函數是兩個不同波函數的乘積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C176B-C338-2510-BFA2-7111192FC6B5}"/>
              </a:ext>
            </a:extLst>
          </p:cNvPr>
          <p:cNvSpPr txBox="1"/>
          <p:nvPr/>
        </p:nvSpPr>
        <p:spPr bwMode="auto">
          <a:xfrm>
            <a:off x="2220617" y="2079819"/>
            <a:ext cx="68981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注意：空間波函數不同，電子可以選擇一樣的自旋，有對稱可能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E24A3BAF-3D75-7038-6ABE-1756D9603CFE}"/>
                  </a:ext>
                </a:extLst>
              </p:cNvPr>
              <p:cNvSpPr txBox="1"/>
              <p:nvPr/>
            </p:nvSpPr>
            <p:spPr bwMode="auto">
              <a:xfrm>
                <a:off x="2550868" y="2560609"/>
                <a:ext cx="347278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反對稱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空間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對稱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自旋反對稱</m:t>
                      </m:r>
                    </m:oMath>
                  </m:oMathPara>
                </a14:m>
                <a:endParaRPr lang="zh-TW" altLang="en-US" dirty="0">
                  <a:latin typeface="PMingLiU" panose="02020500000000000000" pitchFamily="18" charset="-120"/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6" name="文字方塊 29">
                <a:extLst>
                  <a:ext uri="{FF2B5EF4-FFF2-40B4-BE49-F238E27FC236}">
                    <a16:creationId xmlns:a16="http://schemas.microsoft.com/office/drawing/2014/main" id="{E24A3BAF-3D75-7038-6ABE-1756D9603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0868" y="2560609"/>
                <a:ext cx="3472783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29">
                <a:extLst>
                  <a:ext uri="{FF2B5EF4-FFF2-40B4-BE49-F238E27FC236}">
                    <a16:creationId xmlns:a16="http://schemas.microsoft.com/office/drawing/2014/main" id="{22784DD5-69DD-1A21-43DF-2D6D4310E31F}"/>
                  </a:ext>
                </a:extLst>
              </p:cNvPr>
              <p:cNvSpPr txBox="1"/>
              <p:nvPr/>
            </p:nvSpPr>
            <p:spPr bwMode="auto">
              <a:xfrm>
                <a:off x="2558219" y="3858760"/>
                <a:ext cx="3472783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反對稱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空間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反對稱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自旋對稱</m:t>
                      </m:r>
                    </m:oMath>
                  </m:oMathPara>
                </a14:m>
                <a:endParaRPr lang="zh-TW" altLang="en-US" dirty="0">
                  <a:latin typeface="PMingLiU" panose="02020500000000000000" pitchFamily="18" charset="-120"/>
                  <a:ea typeface="PMingLiU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7" name="文字方塊 29">
                <a:extLst>
                  <a:ext uri="{FF2B5EF4-FFF2-40B4-BE49-F238E27FC236}">
                    <a16:creationId xmlns:a16="http://schemas.microsoft.com/office/drawing/2014/main" id="{22784DD5-69DD-1A21-43DF-2D6D4310E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8219" y="3858760"/>
                <a:ext cx="3472783" cy="369332"/>
              </a:xfrm>
              <a:prstGeom prst="rect">
                <a:avLst/>
              </a:prstGeom>
              <a:blipFill>
                <a:blip r:embed="rId10"/>
                <a:stretch>
                  <a:fillRect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>
            <a:extLst>
              <a:ext uri="{FF2B5EF4-FFF2-40B4-BE49-F238E27FC236}">
                <a16:creationId xmlns:a16="http://schemas.microsoft.com/office/drawing/2014/main" id="{A3788AB6-43E0-E2C6-D1ED-8E5413690861}"/>
              </a:ext>
            </a:extLst>
          </p:cNvPr>
          <p:cNvSpPr/>
          <p:nvPr/>
        </p:nvSpPr>
        <p:spPr>
          <a:xfrm>
            <a:off x="539552" y="3699940"/>
            <a:ext cx="216024" cy="22429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B97532-E502-2D7E-DFE0-04D8FACABEA5}"/>
                  </a:ext>
                </a:extLst>
              </p:cNvPr>
              <p:cNvSpPr txBox="1"/>
              <p:nvPr/>
            </p:nvSpPr>
            <p:spPr bwMode="auto">
              <a:xfrm>
                <a:off x="1837685" y="3105061"/>
                <a:ext cx="512088" cy="3866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EB97532-E502-2D7E-DFE0-04D8FACAB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7685" y="3105061"/>
                <a:ext cx="512088" cy="386644"/>
              </a:xfrm>
              <a:prstGeom prst="rect">
                <a:avLst/>
              </a:prstGeom>
              <a:blipFill>
                <a:blip r:embed="rId11"/>
                <a:stretch>
                  <a:fillRect l="-2439" r="-2439" b="-62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9A195C-B9CD-B988-2CA6-B9C55B63D089}"/>
                  </a:ext>
                </a:extLst>
              </p:cNvPr>
              <p:cNvSpPr txBox="1"/>
              <p:nvPr/>
            </p:nvSpPr>
            <p:spPr bwMode="auto">
              <a:xfrm>
                <a:off x="1890808" y="4468087"/>
                <a:ext cx="512088" cy="3938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9A195C-B9CD-B988-2CA6-B9C55B63D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0808" y="4468087"/>
                <a:ext cx="512088" cy="393826"/>
              </a:xfrm>
              <a:prstGeom prst="rect">
                <a:avLst/>
              </a:prstGeom>
              <a:blipFill>
                <a:blip r:embed="rId12"/>
                <a:stretch>
                  <a:fillRect l="-2381" r="-2381" b="-60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5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7" grpId="0" animBg="1"/>
      <p:bldP spid="8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60138" y="988666"/>
                <a:ext cx="1776393" cy="55354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138" y="988666"/>
                <a:ext cx="1776393" cy="5535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594397" y="3166534"/>
                <a:ext cx="1818382" cy="6109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397" y="3166534"/>
                <a:ext cx="1818382" cy="610936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986260" y="2729814"/>
                <a:ext cx="799288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dirty="0"/>
                  <a:t>因此</a:t>
                </a:r>
                <a:r>
                  <a:rPr lang="zh-TW" altLang="en-US" sz="1800" dirty="0"/>
                  <a:t>算子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sz="1800" dirty="0"/>
                  <a:t>所對應的矩陣是對角化的！</a:t>
                </a:r>
                <a:r>
                  <a:rPr lang="zh-TW" altLang="en-US" dirty="0"/>
                  <a:t>對角上的矩陣元素就是對應的本徵值！</a:t>
                </a: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260" y="2729814"/>
                <a:ext cx="7992888" cy="369332"/>
              </a:xfrm>
              <a:prstGeom prst="rect">
                <a:avLst/>
              </a:prstGeom>
              <a:blipFill>
                <a:blip r:embed="rId4"/>
                <a:stretch>
                  <a:fillRect l="-634" t="-10345" b="-241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0">
                <a:extLst>
                  <a:ext uri="{FF2B5EF4-FFF2-40B4-BE49-F238E27FC236}">
                    <a16:creationId xmlns:a16="http://schemas.microsoft.com/office/drawing/2014/main" id="{611CDD87-3A43-CD17-0FDD-8EFA80DAE1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4409" y="575418"/>
                <a:ext cx="476044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zh-TW" altLang="en-US" sz="1800" dirty="0">
                    <a:solidFill>
                      <a:srgbClr val="000000"/>
                    </a:solidFill>
                  </a:rPr>
                  <a:t>算子對應於線性變換，則是</a:t>
                </a:r>
                <a14:m>
                  <m:oMath xmlns:m="http://schemas.openxmlformats.org/officeDocument/2006/math"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</a:rPr>
                  <a:t>的矩陣，</a:t>
                </a:r>
              </a:p>
            </p:txBody>
          </p:sp>
        </mc:Choice>
        <mc:Fallback xmlns="">
          <p:sp>
            <p:nvSpPr>
              <p:cNvPr id="23" name="Text Box 10">
                <a:extLst>
                  <a:ext uri="{FF2B5EF4-FFF2-40B4-BE49-F238E27FC236}">
                    <a16:creationId xmlns:a16="http://schemas.microsoft.com/office/drawing/2014/main" id="{611CDD87-3A43-CD17-0FDD-8EFA80DAE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4409" y="575418"/>
                <a:ext cx="4760447" cy="369332"/>
              </a:xfrm>
              <a:prstGeom prst="rect">
                <a:avLst/>
              </a:prstGeom>
              <a:blipFill>
                <a:blip r:embed="rId5"/>
                <a:stretch>
                  <a:fillRect l="-106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97EB73D9-9A83-4DA6-0261-4DE83801ABEA}"/>
                  </a:ext>
                </a:extLst>
              </p:cNvPr>
              <p:cNvSpPr/>
              <p:nvPr/>
            </p:nvSpPr>
            <p:spPr>
              <a:xfrm>
                <a:off x="1110433" y="4496804"/>
                <a:ext cx="4028988" cy="6109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97EB73D9-9A83-4DA6-0261-4DE83801A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33" y="4496804"/>
                <a:ext cx="4028988" cy="610936"/>
              </a:xfrm>
              <a:prstGeom prst="rect">
                <a:avLst/>
              </a:prstGeom>
              <a:blipFill>
                <a:blip r:embed="rId6"/>
                <a:stretch>
                  <a:fillRect l="-1572" t="-44898" r="-5031" b="-8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60B312-FF42-5449-DF52-1C14944A708D}"/>
                  </a:ext>
                </a:extLst>
              </p:cNvPr>
              <p:cNvSpPr txBox="1"/>
              <p:nvPr/>
            </p:nvSpPr>
            <p:spPr bwMode="auto">
              <a:xfrm>
                <a:off x="5139421" y="4271668"/>
                <a:ext cx="34436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,↑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/>
                  <a:t>本徵態，本徵值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ℏ</m:t>
                    </m:r>
                    <m:r>
                      <a:rPr lang="en-TW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60B312-FF42-5449-DF52-1C14944A7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9421" y="4271668"/>
                <a:ext cx="3443606" cy="369332"/>
              </a:xfrm>
              <a:prstGeom prst="rect">
                <a:avLst/>
              </a:prstGeom>
              <a:blipFill>
                <a:blip r:embed="rId7"/>
                <a:stretch>
                  <a:fillRect l="-9191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F11C7F-DB40-1BFC-47BC-CB166A5052C6}"/>
                  </a:ext>
                </a:extLst>
              </p:cNvPr>
              <p:cNvSpPr txBox="1"/>
              <p:nvPr/>
            </p:nvSpPr>
            <p:spPr bwMode="auto">
              <a:xfrm>
                <a:off x="5535542" y="5374867"/>
                <a:ext cx="33843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𝑧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,↓</m:t>
                            </m:r>
                          </m:e>
                        </m:d>
                      </m:e>
                    </m:d>
                  </m:oMath>
                </a14:m>
                <a:r>
                  <a:rPr lang="en-TW" dirty="0"/>
                  <a:t>是本徵態，本徵值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ℏ</m:t>
                    </m:r>
                    <m:r>
                      <a:rPr lang="en-TW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F11C7F-DB40-1BFC-47BC-CB166A505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5542" y="5374867"/>
                <a:ext cx="3384376" cy="369332"/>
              </a:xfrm>
              <a:prstGeom prst="rect">
                <a:avLst/>
              </a:prstGeom>
              <a:blipFill>
                <a:blip r:embed="rId8"/>
                <a:stretch>
                  <a:fillRect l="-9328" t="-113333" b="-1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3F3F2A3-996E-0B89-F845-AF1D7AA5CCB5}"/>
              </a:ext>
            </a:extLst>
          </p:cNvPr>
          <p:cNvSpPr txBox="1"/>
          <p:nvPr/>
        </p:nvSpPr>
        <p:spPr bwMode="auto">
          <a:xfrm>
            <a:off x="1110433" y="4064756"/>
            <a:ext cx="149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確認一下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8">
                <a:extLst>
                  <a:ext uri="{FF2B5EF4-FFF2-40B4-BE49-F238E27FC236}">
                    <a16:creationId xmlns:a16="http://schemas.microsoft.com/office/drawing/2014/main" id="{38DA9105-1CCE-2DC7-630B-216781ED3169}"/>
                  </a:ext>
                </a:extLst>
              </p:cNvPr>
              <p:cNvSpPr/>
              <p:nvPr/>
            </p:nvSpPr>
            <p:spPr>
              <a:xfrm>
                <a:off x="1110433" y="5251308"/>
                <a:ext cx="4476225" cy="61645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↑</m:t>
                              </m:r>
                            </m:e>
                          </m:d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矩形 8">
                <a:extLst>
                  <a:ext uri="{FF2B5EF4-FFF2-40B4-BE49-F238E27FC236}">
                    <a16:creationId xmlns:a16="http://schemas.microsoft.com/office/drawing/2014/main" id="{38DA9105-1CCE-2DC7-630B-216781ED31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33" y="5251308"/>
                <a:ext cx="4476225" cy="616451"/>
              </a:xfrm>
              <a:prstGeom prst="rect">
                <a:avLst/>
              </a:prstGeom>
              <a:blipFill>
                <a:blip r:embed="rId9"/>
                <a:stretch>
                  <a:fillRect l="-1133" t="-42000" r="-4249" b="-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485C42-2C20-02CE-78F4-04B89F17AC91}"/>
                  </a:ext>
                </a:extLst>
              </p:cNvPr>
              <p:cNvSpPr txBox="1"/>
              <p:nvPr/>
            </p:nvSpPr>
            <p:spPr bwMode="auto">
              <a:xfrm>
                <a:off x="986260" y="1550776"/>
                <a:ext cx="4572000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sz="1800" dirty="0">
                    <a:solidFill>
                      <a:srgbClr val="FF0000"/>
                    </a:solidFill>
                  </a:rPr>
                  <a:t>自旋角動量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</a:rPr>
                  <a:t>就是</a:t>
                </a:r>
                <a:r>
                  <a:rPr kumimoji="0" lang="zh-TW" altLang="en-US" dirty="0">
                    <a:solidFill>
                      <a:srgbClr val="FF0000"/>
                    </a:solidFill>
                  </a:rPr>
                  <a:t>就是最重要的例子</a:t>
                </a:r>
                <a:r>
                  <a:rPr kumimoji="0" lang="zh-TW" altLang="en-US" sz="1800" dirty="0">
                    <a:solidFill>
                      <a:srgbClr val="FF0000"/>
                    </a:solidFill>
                  </a:rPr>
                  <a:t>。</a:t>
                </a:r>
                <a:endParaRPr lang="en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485C42-2C20-02CE-78F4-04B89F17A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260" y="1550776"/>
                <a:ext cx="4572000" cy="391261"/>
              </a:xfrm>
              <a:prstGeom prst="rect">
                <a:avLst/>
              </a:prstGeom>
              <a:blipFill>
                <a:blip r:embed="rId10"/>
                <a:stretch>
                  <a:fillRect l="-1108" t="-3030" b="-121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97B017-872A-C82F-98AF-0C1031307B2A}"/>
                  </a:ext>
                </a:extLst>
              </p:cNvPr>
              <p:cNvSpPr txBox="1"/>
              <p:nvPr/>
            </p:nvSpPr>
            <p:spPr bwMode="auto">
              <a:xfrm>
                <a:off x="964084" y="2132349"/>
                <a:ext cx="5939609" cy="554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算子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zh-TW" altLang="en-US" dirty="0"/>
                  <a:t>的本徵態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/>
                  <a:t>與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/>
                  <a:t>是二維空間的基底。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97B017-872A-C82F-98AF-0C1031307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4084" y="2132349"/>
                <a:ext cx="5939609" cy="554254"/>
              </a:xfrm>
              <a:prstGeom prst="rect">
                <a:avLst/>
              </a:prstGeom>
              <a:blipFill>
                <a:blip r:embed="rId11"/>
                <a:stretch>
                  <a:fillRect l="-640" b="-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B42E61-9829-F630-311D-3F2BF00DA4FB}"/>
                  </a:ext>
                </a:extLst>
              </p:cNvPr>
              <p:cNvSpPr txBox="1"/>
              <p:nvPr/>
            </p:nvSpPr>
            <p:spPr bwMode="auto">
              <a:xfrm>
                <a:off x="5139421" y="4635275"/>
                <a:ext cx="4139952" cy="554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/>
                  <a:t>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/>
                  <a:t>矩陣的</a:t>
                </a:r>
                <a:r>
                  <a:rPr lang="en-TW" dirty="0"/>
                  <a:t>本徵</a:t>
                </a:r>
                <a:r>
                  <a:rPr lang="en-GB" dirty="0"/>
                  <a:t>向量</a:t>
                </a:r>
                <a:r>
                  <a:rPr lang="en-TW" dirty="0"/>
                  <a:t>，本徵值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ℏ</m:t>
                    </m:r>
                    <m:r>
                      <a:rPr lang="en-TW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B42E61-9829-F630-311D-3F2BF00DA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39421" y="4635275"/>
                <a:ext cx="4139952" cy="554254"/>
              </a:xfrm>
              <a:prstGeom prst="rect">
                <a:avLst/>
              </a:prstGeom>
              <a:blipFill>
                <a:blip r:embed="rId12"/>
                <a:stretch>
                  <a:fillRect r="-306" b="-44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13117C-22A6-1ADB-867B-2B8AE523A14D}"/>
                  </a:ext>
                </a:extLst>
              </p:cNvPr>
              <p:cNvSpPr txBox="1"/>
              <p:nvPr/>
            </p:nvSpPr>
            <p:spPr bwMode="auto">
              <a:xfrm>
                <a:off x="4795007" y="5900002"/>
                <a:ext cx="4476225" cy="552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TW" dirty="0"/>
                  <a:t>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GB" dirty="0"/>
                  <a:t>矩陣的</a:t>
                </a:r>
                <a:r>
                  <a:rPr lang="en-TW" dirty="0"/>
                  <a:t>本徵</a:t>
                </a:r>
                <a:r>
                  <a:rPr lang="en-GB" dirty="0"/>
                  <a:t>向量</a:t>
                </a:r>
                <a:r>
                  <a:rPr lang="en-TW" dirty="0"/>
                  <a:t>，本徵值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ℏ</m:t>
                    </m:r>
                    <m:r>
                      <a:rPr lang="en-TW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TW" dirty="0"/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13117C-22A6-1ADB-867B-2B8AE523A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5007" y="5900002"/>
                <a:ext cx="4476225" cy="552459"/>
              </a:xfrm>
              <a:prstGeom prst="rect">
                <a:avLst/>
              </a:prstGeom>
              <a:blipFill>
                <a:blip r:embed="rId13"/>
                <a:stretch>
                  <a:fillRect b="-68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6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5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873483" y="1194893"/>
            <a:ext cx="13698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狀態行向量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899745" y="2079288"/>
            <a:ext cx="1470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物理量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7" name="Text Box 10"/>
              <p:cNvSpPr txBox="1">
                <a:spLocks noChangeArrowheads="1"/>
              </p:cNvSpPr>
              <p:nvPr/>
            </p:nvSpPr>
            <p:spPr bwMode="auto">
              <a:xfrm>
                <a:off x="1921345" y="2096918"/>
                <a:ext cx="23076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</a:rPr>
                  <a:t>的</a:t>
                </a:r>
                <a:r>
                  <a:rPr lang="en-US" altLang="zh-TW" sz="1800" dirty="0"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</a:rPr>
                  <a:t>Hermitian</a:t>
                </a:r>
                <a:r>
                  <a:rPr kumimoji="0" lang="zh-TW" altLang="en-US" sz="1800" dirty="0">
                    <a:solidFill>
                      <a:srgbClr val="000000"/>
                    </a:solidFill>
                  </a:rPr>
                  <a:t>矩陣</a:t>
                </a:r>
                <a:endParaRPr kumimoji="0" lang="zh-TW" alt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487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1345" y="2096918"/>
                <a:ext cx="2307651" cy="369332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91" name="Text Box 14"/>
              <p:cNvSpPr txBox="1">
                <a:spLocks noChangeArrowheads="1"/>
              </p:cNvSpPr>
              <p:nvPr/>
            </p:nvSpPr>
            <p:spPr bwMode="auto">
              <a:xfrm>
                <a:off x="863935" y="3429000"/>
                <a:ext cx="56131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</a:pPr>
                <a:r>
                  <a:rPr kumimoji="0" lang="zh-TW" altLang="en-US" sz="1800" dirty="0"/>
                  <a:t>把</a:t>
                </a:r>
                <a14:m>
                  <m:oMath xmlns:m="http://schemas.openxmlformats.org/officeDocument/2006/math"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</a:rPr>
                  <a:t>的矩陣</a:t>
                </a:r>
                <a:r>
                  <a:rPr kumimoji="0" lang="zh-TW" altLang="en-US" sz="1800" dirty="0"/>
                  <a:t>放入此式就可得到測量期望值。</a:t>
                </a:r>
              </a:p>
            </p:txBody>
          </p:sp>
        </mc:Choice>
        <mc:Fallback xmlns="">
          <p:sp>
            <p:nvSpPr>
              <p:cNvPr id="20491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3935" y="3429000"/>
                <a:ext cx="5613137" cy="369332"/>
              </a:xfrm>
              <a:prstGeom prst="rect">
                <a:avLst/>
              </a:prstGeom>
              <a:blipFill>
                <a:blip r:embed="rId3"/>
                <a:stretch>
                  <a:fillRect l="-1129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913539" y="3922480"/>
                <a:ext cx="4430187" cy="55354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39" y="3922480"/>
                <a:ext cx="4430187" cy="553549"/>
              </a:xfrm>
              <a:prstGeom prst="rect">
                <a:avLst/>
              </a:prstGeom>
              <a:blipFill>
                <a:blip r:embed="rId4"/>
                <a:stretch>
                  <a:fillRect t="-57778" b="-9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61AA2A2B-EBBF-CD56-4F09-2C05B55DF0DA}"/>
                  </a:ext>
                </a:extLst>
              </p:cNvPr>
              <p:cNvSpPr txBox="1"/>
              <p:nvPr/>
            </p:nvSpPr>
            <p:spPr bwMode="auto">
              <a:xfrm>
                <a:off x="913539" y="5417913"/>
                <a:ext cx="1799065" cy="3787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𝐴</m:t>
                          </m:r>
                        </m:e>
                      </m:acc>
                      <m:d>
                        <m:dPr>
                          <m:begChr m:val="|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l-GR" i="1"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29">
                <a:extLst>
                  <a:ext uri="{FF2B5EF4-FFF2-40B4-BE49-F238E27FC236}">
                    <a16:creationId xmlns:a16="http://schemas.microsoft.com/office/drawing/2014/main" id="{61AA2A2B-EBBF-CD56-4F09-2C05B55DF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539" y="5417913"/>
                <a:ext cx="1799065" cy="378758"/>
              </a:xfrm>
              <a:prstGeom prst="rect">
                <a:avLst/>
              </a:prstGeom>
              <a:blipFill>
                <a:blip r:embed="rId5"/>
                <a:stretch>
                  <a:fillRect l="-4930" t="-103226" r="-7746" b="-1612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">
                <a:extLst>
                  <a:ext uri="{FF2B5EF4-FFF2-40B4-BE49-F238E27FC236}">
                    <a16:creationId xmlns:a16="http://schemas.microsoft.com/office/drawing/2014/main" id="{F3D98972-6E28-C3F3-D596-008A4BE6B025}"/>
                  </a:ext>
                </a:extLst>
              </p:cNvPr>
              <p:cNvSpPr/>
              <p:nvPr/>
            </p:nvSpPr>
            <p:spPr>
              <a:xfrm>
                <a:off x="2364220" y="1092992"/>
                <a:ext cx="2423804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1">
                <a:extLst>
                  <a:ext uri="{FF2B5EF4-FFF2-40B4-BE49-F238E27FC236}">
                    <a16:creationId xmlns:a16="http://schemas.microsoft.com/office/drawing/2014/main" id="{F3D98972-6E28-C3F3-D596-008A4BE6B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220" y="1092992"/>
                <a:ext cx="2423804" cy="554254"/>
              </a:xfrm>
              <a:prstGeom prst="rect">
                <a:avLst/>
              </a:prstGeom>
              <a:blipFill>
                <a:blip r:embed="rId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4">
                <a:extLst>
                  <a:ext uri="{FF2B5EF4-FFF2-40B4-BE49-F238E27FC236}">
                    <a16:creationId xmlns:a16="http://schemas.microsoft.com/office/drawing/2014/main" id="{CB1428D9-9649-450A-8725-7DD52A4723FB}"/>
                  </a:ext>
                </a:extLst>
              </p:cNvPr>
              <p:cNvSpPr/>
              <p:nvPr/>
            </p:nvSpPr>
            <p:spPr>
              <a:xfrm>
                <a:off x="4362399" y="1987179"/>
                <a:ext cx="1776393" cy="55354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8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4">
                <a:extLst>
                  <a:ext uri="{FF2B5EF4-FFF2-40B4-BE49-F238E27FC236}">
                    <a16:creationId xmlns:a16="http://schemas.microsoft.com/office/drawing/2014/main" id="{CB1428D9-9649-450A-8725-7DD52A472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399" y="1987179"/>
                <a:ext cx="1776393" cy="5535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7326C287-03D1-D274-FEEE-1754267784A9}"/>
                  </a:ext>
                </a:extLst>
              </p:cNvPr>
              <p:cNvSpPr txBox="1"/>
              <p:nvPr/>
            </p:nvSpPr>
            <p:spPr bwMode="auto">
              <a:xfrm>
                <a:off x="3075171" y="5330517"/>
                <a:ext cx="2768949" cy="5535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29">
                <a:extLst>
                  <a:ext uri="{FF2B5EF4-FFF2-40B4-BE49-F238E27FC236}">
                    <a16:creationId xmlns:a16="http://schemas.microsoft.com/office/drawing/2014/main" id="{7326C287-03D1-D274-FEEE-175426778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5171" y="5330517"/>
                <a:ext cx="2768949" cy="5535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>
            <a:extLst>
              <a:ext uri="{FF2B5EF4-FFF2-40B4-BE49-F238E27FC236}">
                <a16:creationId xmlns:a16="http://schemas.microsoft.com/office/drawing/2014/main" id="{93421C6E-3259-1AA3-6E92-4C5CB4E1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83" y="2697962"/>
            <a:ext cx="55356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線性</a:t>
            </a:r>
            <a:r>
              <a:rPr lang="zh-TW" altLang="en-US" sz="1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算子作用於狀態函數，就對應矩陣乘上行向量！</a:t>
            </a:r>
            <a:endParaRPr kumimoji="0" lang="zh-TW" altLang="en-US" sz="1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9">
                <a:extLst>
                  <a:ext uri="{FF2B5EF4-FFF2-40B4-BE49-F238E27FC236}">
                    <a16:creationId xmlns:a16="http://schemas.microsoft.com/office/drawing/2014/main" id="{0E143972-D142-88C8-A799-25848D6E84E4}"/>
                  </a:ext>
                </a:extLst>
              </p:cNvPr>
              <p:cNvSpPr txBox="1"/>
              <p:nvPr/>
            </p:nvSpPr>
            <p:spPr bwMode="auto">
              <a:xfrm>
                <a:off x="6395737" y="2616601"/>
                <a:ext cx="1836161" cy="5535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29">
                <a:extLst>
                  <a:ext uri="{FF2B5EF4-FFF2-40B4-BE49-F238E27FC236}">
                    <a16:creationId xmlns:a16="http://schemas.microsoft.com/office/drawing/2014/main" id="{0E143972-D142-88C8-A799-25848D6E8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5737" y="2616601"/>
                <a:ext cx="1836161" cy="5535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12AF7E4-3C9B-C28A-6FCC-3E8D2069EE51}"/>
              </a:ext>
            </a:extLst>
          </p:cNvPr>
          <p:cNvSpPr txBox="1"/>
          <p:nvPr/>
        </p:nvSpPr>
        <p:spPr bwMode="auto">
          <a:xfrm>
            <a:off x="913539" y="5983095"/>
            <a:ext cx="5401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算子的本徵態問題，就是矩陣的本徵向量問題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68EAC4-7A39-135F-79D4-030EE3C03CFF}"/>
              </a:ext>
            </a:extLst>
          </p:cNvPr>
          <p:cNvSpPr txBox="1"/>
          <p:nvPr/>
        </p:nvSpPr>
        <p:spPr bwMode="auto">
          <a:xfrm>
            <a:off x="906062" y="4533941"/>
            <a:ext cx="5401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算子的期望值，就是矩陣的矩陣元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74596-67E2-29E8-FEDE-CB4FF506D092}"/>
              </a:ext>
            </a:extLst>
          </p:cNvPr>
          <p:cNvSpPr txBox="1"/>
          <p:nvPr/>
        </p:nvSpPr>
        <p:spPr bwMode="auto">
          <a:xfrm>
            <a:off x="3303171" y="593849"/>
            <a:ext cx="1947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自旋的量子世界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6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1">
                <a:extLst>
                  <a:ext uri="{FF2B5EF4-FFF2-40B4-BE49-F238E27FC236}">
                    <a16:creationId xmlns:a16="http://schemas.microsoft.com/office/drawing/2014/main" id="{D2CD1D2A-7B05-46F0-D99F-480144097FD2}"/>
                  </a:ext>
                </a:extLst>
              </p:cNvPr>
              <p:cNvSpPr/>
              <p:nvPr/>
            </p:nvSpPr>
            <p:spPr>
              <a:xfrm>
                <a:off x="4016160" y="372675"/>
                <a:ext cx="4598436" cy="42774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+1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矩形 11">
                <a:extLst>
                  <a:ext uri="{FF2B5EF4-FFF2-40B4-BE49-F238E27FC236}">
                    <a16:creationId xmlns:a16="http://schemas.microsoft.com/office/drawing/2014/main" id="{D2CD1D2A-7B05-46F0-D99F-480144097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160" y="372675"/>
                <a:ext cx="4598436" cy="427746"/>
              </a:xfrm>
              <a:prstGeom prst="rect">
                <a:avLst/>
              </a:prstGeom>
              <a:blipFill>
                <a:blip r:embed="rId2"/>
                <a:stretch>
                  <a:fillRect t="-85294" r="-3306" b="-1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1">
                <a:extLst>
                  <a:ext uri="{FF2B5EF4-FFF2-40B4-BE49-F238E27FC236}">
                    <a16:creationId xmlns:a16="http://schemas.microsoft.com/office/drawing/2014/main" id="{DBD42323-DFBF-64FF-F638-C774A9139312}"/>
                  </a:ext>
                </a:extLst>
              </p:cNvPr>
              <p:cNvSpPr/>
              <p:nvPr/>
            </p:nvSpPr>
            <p:spPr>
              <a:xfrm>
                <a:off x="1230073" y="1215366"/>
                <a:ext cx="5718568" cy="9106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矩形 11">
                <a:extLst>
                  <a:ext uri="{FF2B5EF4-FFF2-40B4-BE49-F238E27FC236}">
                    <a16:creationId xmlns:a16="http://schemas.microsoft.com/office/drawing/2014/main" id="{DBD42323-DFBF-64FF-F638-C774A9139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73" y="1215366"/>
                <a:ext cx="5718568" cy="910699"/>
              </a:xfrm>
              <a:prstGeom prst="rect">
                <a:avLst/>
              </a:prstGeom>
              <a:blipFill>
                <a:blip r:embed="rId3"/>
                <a:stretch>
                  <a:fillRect l="-13274" t="-158904" r="-19690" b="-242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6">
                <a:extLst>
                  <a:ext uri="{FF2B5EF4-FFF2-40B4-BE49-F238E27FC236}">
                    <a16:creationId xmlns:a16="http://schemas.microsoft.com/office/drawing/2014/main" id="{1ECB0A2B-9C9B-B4D4-ED18-E20E91FB163D}"/>
                  </a:ext>
                </a:extLst>
              </p:cNvPr>
              <p:cNvSpPr/>
              <p:nvPr/>
            </p:nvSpPr>
            <p:spPr>
              <a:xfrm>
                <a:off x="1187624" y="3162581"/>
                <a:ext cx="1681614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矩形 6">
                <a:extLst>
                  <a:ext uri="{FF2B5EF4-FFF2-40B4-BE49-F238E27FC236}">
                    <a16:creationId xmlns:a16="http://schemas.microsoft.com/office/drawing/2014/main" id="{1ECB0A2B-9C9B-B4D4-ED18-E20E91FB1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162581"/>
                <a:ext cx="1681614" cy="554254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1">
                <a:extLst>
                  <a:ext uri="{FF2B5EF4-FFF2-40B4-BE49-F238E27FC236}">
                    <a16:creationId xmlns:a16="http://schemas.microsoft.com/office/drawing/2014/main" id="{DCF51CA4-C6EA-2601-49D5-9F5E9A79CEE7}"/>
                  </a:ext>
                </a:extLst>
              </p:cNvPr>
              <p:cNvSpPr/>
              <p:nvPr/>
            </p:nvSpPr>
            <p:spPr>
              <a:xfrm>
                <a:off x="1187624" y="3789040"/>
                <a:ext cx="2310889" cy="796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矩形 11">
                <a:extLst>
                  <a:ext uri="{FF2B5EF4-FFF2-40B4-BE49-F238E27FC236}">
                    <a16:creationId xmlns:a16="http://schemas.microsoft.com/office/drawing/2014/main" id="{DCF51CA4-C6EA-2601-49D5-9F5E9A79C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789040"/>
                <a:ext cx="2310889" cy="796628"/>
              </a:xfrm>
              <a:prstGeom prst="rect">
                <a:avLst/>
              </a:prstGeom>
              <a:blipFill>
                <a:blip r:embed="rId5"/>
                <a:stretch>
                  <a:fillRect l="-31148" t="-196825" r="-47541" b="-28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6">
                <a:extLst>
                  <a:ext uri="{FF2B5EF4-FFF2-40B4-BE49-F238E27FC236}">
                    <a16:creationId xmlns:a16="http://schemas.microsoft.com/office/drawing/2014/main" id="{296B544E-5F0E-45FA-F767-0AD179811952}"/>
                  </a:ext>
                </a:extLst>
              </p:cNvPr>
              <p:cNvSpPr/>
              <p:nvPr/>
            </p:nvSpPr>
            <p:spPr>
              <a:xfrm>
                <a:off x="1206394" y="4936280"/>
                <a:ext cx="1681614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矩形 6">
                <a:extLst>
                  <a:ext uri="{FF2B5EF4-FFF2-40B4-BE49-F238E27FC236}">
                    <a16:creationId xmlns:a16="http://schemas.microsoft.com/office/drawing/2014/main" id="{296B544E-5F0E-45FA-F767-0AD179811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394" y="4936280"/>
                <a:ext cx="1681614" cy="554254"/>
              </a:xfrm>
              <a:prstGeom prst="rect">
                <a:avLst/>
              </a:prstGeom>
              <a:blipFill>
                <a:blip r:embed="rId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6">
                <a:extLst>
                  <a:ext uri="{FF2B5EF4-FFF2-40B4-BE49-F238E27FC236}">
                    <a16:creationId xmlns:a16="http://schemas.microsoft.com/office/drawing/2014/main" id="{E504C748-94FC-BF8B-F7C6-28CD27367524}"/>
                  </a:ext>
                </a:extLst>
              </p:cNvPr>
              <p:cNvSpPr/>
              <p:nvPr/>
            </p:nvSpPr>
            <p:spPr>
              <a:xfrm>
                <a:off x="1193403" y="6072907"/>
                <a:ext cx="2718886" cy="6109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矩形 6">
                <a:extLst>
                  <a:ext uri="{FF2B5EF4-FFF2-40B4-BE49-F238E27FC236}">
                    <a16:creationId xmlns:a16="http://schemas.microsoft.com/office/drawing/2014/main" id="{E504C748-94FC-BF8B-F7C6-28CD27367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403" y="6072907"/>
                <a:ext cx="2718886" cy="610936"/>
              </a:xfrm>
              <a:prstGeom prst="rect">
                <a:avLst/>
              </a:prstGeom>
              <a:blipFill>
                <a:blip r:embed="rId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7">
                <a:extLst>
                  <a:ext uri="{FF2B5EF4-FFF2-40B4-BE49-F238E27FC236}">
                    <a16:creationId xmlns:a16="http://schemas.microsoft.com/office/drawing/2014/main" id="{6FD6D5C9-458B-8297-3996-1A1A4C50B5A3}"/>
                  </a:ext>
                </a:extLst>
              </p:cNvPr>
              <p:cNvSpPr/>
              <p:nvPr/>
            </p:nvSpPr>
            <p:spPr>
              <a:xfrm>
                <a:off x="4016160" y="6093685"/>
                <a:ext cx="2852448" cy="6127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2" name="矩形 7">
                <a:extLst>
                  <a:ext uri="{FF2B5EF4-FFF2-40B4-BE49-F238E27FC236}">
                    <a16:creationId xmlns:a16="http://schemas.microsoft.com/office/drawing/2014/main" id="{6FD6D5C9-458B-8297-3996-1A1A4C50B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160" y="6093685"/>
                <a:ext cx="2852448" cy="612732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1">
                <a:extLst>
                  <a:ext uri="{FF2B5EF4-FFF2-40B4-BE49-F238E27FC236}">
                    <a16:creationId xmlns:a16="http://schemas.microsoft.com/office/drawing/2014/main" id="{EC200946-BB68-9D26-C6AB-80E1B41A7DA8}"/>
                  </a:ext>
                </a:extLst>
              </p:cNvPr>
              <p:cNvSpPr/>
              <p:nvPr/>
            </p:nvSpPr>
            <p:spPr>
              <a:xfrm>
                <a:off x="1187624" y="2189558"/>
                <a:ext cx="1715598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矩形 11">
                <a:extLst>
                  <a:ext uri="{FF2B5EF4-FFF2-40B4-BE49-F238E27FC236}">
                    <a16:creationId xmlns:a16="http://schemas.microsoft.com/office/drawing/2014/main" id="{EC200946-BB68-9D26-C6AB-80E1B41A7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189558"/>
                <a:ext cx="1715598" cy="554254"/>
              </a:xfrm>
              <a:prstGeom prst="rect">
                <a:avLst/>
              </a:prstGeom>
              <a:blipFill>
                <a:blip r:embed="rId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1">
                <a:extLst>
                  <a:ext uri="{FF2B5EF4-FFF2-40B4-BE49-F238E27FC236}">
                    <a16:creationId xmlns:a16="http://schemas.microsoft.com/office/drawing/2014/main" id="{75BCA1BA-5A34-051C-A042-FFBB711E09A8}"/>
                  </a:ext>
                </a:extLst>
              </p:cNvPr>
              <p:cNvSpPr/>
              <p:nvPr/>
            </p:nvSpPr>
            <p:spPr>
              <a:xfrm>
                <a:off x="3707975" y="3921052"/>
                <a:ext cx="1715598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矩形 11">
                <a:extLst>
                  <a:ext uri="{FF2B5EF4-FFF2-40B4-BE49-F238E27FC236}">
                    <a16:creationId xmlns:a16="http://schemas.microsoft.com/office/drawing/2014/main" id="{75BCA1BA-5A34-051C-A042-FFBB711E0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75" y="3921052"/>
                <a:ext cx="1715598" cy="554254"/>
              </a:xfrm>
              <a:prstGeom prst="rect">
                <a:avLst/>
              </a:prstGeom>
              <a:blipFill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68D8D13-919D-B8BB-FD22-B6B8EEBE33E6}"/>
              </a:ext>
            </a:extLst>
          </p:cNvPr>
          <p:cNvSpPr txBox="1"/>
          <p:nvPr/>
        </p:nvSpPr>
        <p:spPr bwMode="auto">
          <a:xfrm>
            <a:off x="1191432" y="2780480"/>
            <a:ext cx="1707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可以猜得到：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88DBEA-BFB1-9778-52EA-B844E2B46C90}"/>
                  </a:ext>
                </a:extLst>
              </p:cNvPr>
              <p:cNvSpPr txBox="1"/>
              <p:nvPr/>
            </p:nvSpPr>
            <p:spPr bwMode="auto">
              <a:xfrm>
                <a:off x="1193403" y="5586090"/>
                <a:ext cx="6415966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TW" dirty="0"/>
                  <a:t>就是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+−</m:t>
                        </m:r>
                      </m:sub>
                    </m:sSub>
                  </m:oMath>
                </a14:m>
                <a:r>
                  <a:rPr lang="en-TW" dirty="0"/>
                  <a:t>的組合，因此可以得到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TW" dirty="0"/>
                  <a:t>的矩陣表示：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88DBEA-BFB1-9778-52EA-B844E2B46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3403" y="5586090"/>
                <a:ext cx="6415966" cy="391261"/>
              </a:xfrm>
              <a:prstGeom prst="rect">
                <a:avLst/>
              </a:prstGeom>
              <a:blipFill>
                <a:blip r:embed="rId11"/>
                <a:stretch>
                  <a:fillRect t="-6250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E2A5ED-D349-02A3-8334-DB8ED6B5C3C9}"/>
                  </a:ext>
                </a:extLst>
              </p:cNvPr>
              <p:cNvSpPr txBox="1"/>
              <p:nvPr/>
            </p:nvSpPr>
            <p:spPr bwMode="auto">
              <a:xfrm>
                <a:off x="1162997" y="428386"/>
                <a:ext cx="2952704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zh-TW" altLang="en-US" i="1">
                        <a:latin typeface="Cambria Math" panose="02040503050406030204" pitchFamily="18" charset="0"/>
                      </a:rPr>
                      <m:t>可以由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+−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得到：已知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E2A5ED-D349-02A3-8334-DB8ED6B5C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2997" y="428386"/>
                <a:ext cx="2952704" cy="391261"/>
              </a:xfrm>
              <a:prstGeom prst="rect">
                <a:avLst/>
              </a:prstGeom>
              <a:blipFill>
                <a:blip r:embed="rId12"/>
                <a:stretch>
                  <a:fillRect t="-6250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4F38918-02AE-5F2F-17BB-157C7C579D1A}"/>
              </a:ext>
            </a:extLst>
          </p:cNvPr>
          <p:cNvSpPr txBox="1"/>
          <p:nvPr/>
        </p:nvSpPr>
        <p:spPr bwMode="auto">
          <a:xfrm>
            <a:off x="1136920" y="825139"/>
            <a:ext cx="3185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因此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用新的符號表示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ED3237C8-73A9-7DF7-EB46-9BFE0AD1D48D}"/>
                  </a:ext>
                </a:extLst>
              </p:cNvPr>
              <p:cNvSpPr/>
              <p:nvPr/>
            </p:nvSpPr>
            <p:spPr>
              <a:xfrm>
                <a:off x="7108222" y="1272401"/>
                <a:ext cx="1506374" cy="796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11">
                <a:extLst>
                  <a:ext uri="{FF2B5EF4-FFF2-40B4-BE49-F238E27FC236}">
                    <a16:creationId xmlns:a16="http://schemas.microsoft.com/office/drawing/2014/main" id="{ED3237C8-73A9-7DF7-EB46-9BFE0AD1D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22" y="1272401"/>
                <a:ext cx="1506374" cy="796628"/>
              </a:xfrm>
              <a:prstGeom prst="rect">
                <a:avLst/>
              </a:prstGeom>
              <a:blipFill>
                <a:blip r:embed="rId13"/>
                <a:stretch>
                  <a:fillRect l="-48333" t="-196825" r="-44167" b="-28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31F5FAD4-036F-3428-4C43-185D0B4C7225}"/>
                  </a:ext>
                </a:extLst>
              </p:cNvPr>
              <p:cNvSpPr/>
              <p:nvPr/>
            </p:nvSpPr>
            <p:spPr>
              <a:xfrm>
                <a:off x="3155905" y="2189291"/>
                <a:ext cx="1314527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i="1">
                              <a:latin typeface="Cambria Math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id="{31F5FAD4-036F-3428-4C43-185D0B4C7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05" y="2189291"/>
                <a:ext cx="1314527" cy="554254"/>
              </a:xfrm>
              <a:prstGeom prst="rect">
                <a:avLst/>
              </a:prstGeom>
              <a:blipFill>
                <a:blip r:embed="rId1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73A4799F-A511-3FFF-B0C8-6DE9DFE29BF4}"/>
                  </a:ext>
                </a:extLst>
              </p:cNvPr>
              <p:cNvSpPr/>
              <p:nvPr/>
            </p:nvSpPr>
            <p:spPr>
              <a:xfrm>
                <a:off x="5690846" y="3922847"/>
                <a:ext cx="1314527" cy="5524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11">
                <a:extLst>
                  <a:ext uri="{FF2B5EF4-FFF2-40B4-BE49-F238E27FC236}">
                    <a16:creationId xmlns:a16="http://schemas.microsoft.com/office/drawing/2014/main" id="{73A4799F-A511-3FFF-B0C8-6DE9DFE29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846" y="3922847"/>
                <a:ext cx="1314527" cy="552459"/>
              </a:xfrm>
              <a:prstGeom prst="rect">
                <a:avLst/>
              </a:prstGeom>
              <a:blipFill>
                <a:blip r:embed="rId1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996CA38-0B92-EC55-CFAF-F848BBA57E83}"/>
              </a:ext>
            </a:extLst>
          </p:cNvPr>
          <p:cNvSpPr txBox="1"/>
          <p:nvPr/>
        </p:nvSpPr>
        <p:spPr bwMode="auto">
          <a:xfrm>
            <a:off x="608749" y="3716835"/>
            <a:ext cx="1195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9C81BF-81A3-EE22-0E33-F2F59F845078}"/>
              </a:ext>
            </a:extLst>
          </p:cNvPr>
          <p:cNvSpPr txBox="1"/>
          <p:nvPr/>
        </p:nvSpPr>
        <p:spPr bwMode="auto">
          <a:xfrm>
            <a:off x="1180026" y="4545914"/>
            <a:ext cx="1707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可以猜得到：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6">
                <a:extLst>
                  <a:ext uri="{FF2B5EF4-FFF2-40B4-BE49-F238E27FC236}">
                    <a16:creationId xmlns:a16="http://schemas.microsoft.com/office/drawing/2014/main" id="{43AD318E-445D-5E0A-ABB9-06D387D66263}"/>
                  </a:ext>
                </a:extLst>
              </p:cNvPr>
              <p:cNvSpPr/>
              <p:nvPr/>
            </p:nvSpPr>
            <p:spPr>
              <a:xfrm>
                <a:off x="3155905" y="3138431"/>
                <a:ext cx="2017860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6">
                <a:extLst>
                  <a:ext uri="{FF2B5EF4-FFF2-40B4-BE49-F238E27FC236}">
                    <a16:creationId xmlns:a16="http://schemas.microsoft.com/office/drawing/2014/main" id="{43AD318E-445D-5E0A-ABB9-06D387D66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05" y="3138431"/>
                <a:ext cx="2017860" cy="554254"/>
              </a:xfrm>
              <a:prstGeom prst="rect">
                <a:avLst/>
              </a:prstGeom>
              <a:blipFill>
                <a:blip r:embed="rId1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6">
                <a:extLst>
                  <a:ext uri="{FF2B5EF4-FFF2-40B4-BE49-F238E27FC236}">
                    <a16:creationId xmlns:a16="http://schemas.microsoft.com/office/drawing/2014/main" id="{2DB21F32-1CF0-0B6C-0C59-ABFFB41B7D69}"/>
                  </a:ext>
                </a:extLst>
              </p:cNvPr>
              <p:cNvSpPr/>
              <p:nvPr/>
            </p:nvSpPr>
            <p:spPr>
              <a:xfrm>
                <a:off x="5419723" y="3138431"/>
                <a:ext cx="1753044" cy="55425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 smtClean="0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矩形 6">
                <a:extLst>
                  <a:ext uri="{FF2B5EF4-FFF2-40B4-BE49-F238E27FC236}">
                    <a16:creationId xmlns:a16="http://schemas.microsoft.com/office/drawing/2014/main" id="{2DB21F32-1CF0-0B6C-0C59-ABFFB41B7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723" y="3138431"/>
                <a:ext cx="1753044" cy="554254"/>
              </a:xfrm>
              <a:prstGeom prst="rect">
                <a:avLst/>
              </a:prstGeom>
              <a:blipFill>
                <a:blip r:embed="rId1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4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10" grpId="0" animBg="1"/>
      <p:bldP spid="13" grpId="0" animBg="1"/>
      <p:bldP spid="15" grpId="0"/>
      <p:bldP spid="25" grpId="0"/>
      <p:bldP spid="5" grpId="0" animBg="1"/>
      <p:bldP spid="6" grpId="0" animBg="1"/>
      <p:bldP spid="7" grpId="0" animBg="1"/>
      <p:bldP spid="8" grpId="0"/>
      <p:bldP spid="9" grpId="0"/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4D4384-F01B-9B9B-FB57-A19C97894052}"/>
                  </a:ext>
                </a:extLst>
              </p:cNvPr>
              <p:cNvSpPr txBox="1"/>
              <p:nvPr/>
            </p:nvSpPr>
            <p:spPr bwMode="auto">
              <a:xfrm>
                <a:off x="660059" y="5987663"/>
                <a:ext cx="6415966" cy="391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有了自旋角動量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TW" dirty="0"/>
                  <a:t>的矩陣表示，有關自旋的問題就能計算：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4D4384-F01B-9B9B-FB57-A19C97894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059" y="5987663"/>
                <a:ext cx="6415966" cy="391261"/>
              </a:xfrm>
              <a:prstGeom prst="rect">
                <a:avLst/>
              </a:prstGeom>
              <a:blipFill>
                <a:blip r:embed="rId2"/>
                <a:stretch>
                  <a:fillRect l="-592" t="-6250" r="-394" b="-15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6">
                <a:extLst>
                  <a:ext uri="{FF2B5EF4-FFF2-40B4-BE49-F238E27FC236}">
                    <a16:creationId xmlns:a16="http://schemas.microsoft.com/office/drawing/2014/main" id="{D82493D0-92B3-8CE4-EDE1-313298C93B48}"/>
                  </a:ext>
                </a:extLst>
              </p:cNvPr>
              <p:cNvSpPr/>
              <p:nvPr/>
            </p:nvSpPr>
            <p:spPr>
              <a:xfrm>
                <a:off x="718636" y="932962"/>
                <a:ext cx="2372060" cy="616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矩形 6">
                <a:extLst>
                  <a:ext uri="{FF2B5EF4-FFF2-40B4-BE49-F238E27FC236}">
                    <a16:creationId xmlns:a16="http://schemas.microsoft.com/office/drawing/2014/main" id="{D82493D0-92B3-8CE4-EDE1-313298C93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36" y="932962"/>
                <a:ext cx="2372060" cy="616451"/>
              </a:xfrm>
              <a:prstGeom prst="rect">
                <a:avLst/>
              </a:prstGeom>
              <a:blipFill>
                <a:blip r:embed="rId3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7">
                <a:extLst>
                  <a:ext uri="{FF2B5EF4-FFF2-40B4-BE49-F238E27FC236}">
                    <a16:creationId xmlns:a16="http://schemas.microsoft.com/office/drawing/2014/main" id="{A5948D5F-E6FE-29FE-DB12-9CD9F8905D5B}"/>
                  </a:ext>
                </a:extLst>
              </p:cNvPr>
              <p:cNvSpPr/>
              <p:nvPr/>
            </p:nvSpPr>
            <p:spPr>
              <a:xfrm>
                <a:off x="3166908" y="934743"/>
                <a:ext cx="2576153" cy="616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矩形 7">
                <a:extLst>
                  <a:ext uri="{FF2B5EF4-FFF2-40B4-BE49-F238E27FC236}">
                    <a16:creationId xmlns:a16="http://schemas.microsoft.com/office/drawing/2014/main" id="{A5948D5F-E6FE-29FE-DB12-9CD9F8905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908" y="934743"/>
                <a:ext cx="2576153" cy="616451"/>
              </a:xfrm>
              <a:prstGeom prst="rect">
                <a:avLst/>
              </a:prstGeom>
              <a:blipFill>
                <a:blip r:embed="rId4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82D5DDF0-2EE2-6A8F-5096-ED9BCAE61883}"/>
                  </a:ext>
                </a:extLst>
              </p:cNvPr>
              <p:cNvSpPr/>
              <p:nvPr/>
            </p:nvSpPr>
            <p:spPr>
              <a:xfrm>
                <a:off x="5819273" y="938891"/>
                <a:ext cx="2605329" cy="616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1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82D5DDF0-2EE2-6A8F-5096-ED9BCAE61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273" y="938891"/>
                <a:ext cx="2605329" cy="616451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6">
                <a:extLst>
                  <a:ext uri="{FF2B5EF4-FFF2-40B4-BE49-F238E27FC236}">
                    <a16:creationId xmlns:a16="http://schemas.microsoft.com/office/drawing/2014/main" id="{F9E51C14-721B-709D-813F-C39A2E75A90A}"/>
                  </a:ext>
                </a:extLst>
              </p:cNvPr>
              <p:cNvSpPr/>
              <p:nvPr/>
            </p:nvSpPr>
            <p:spPr>
              <a:xfrm>
                <a:off x="1356121" y="1786181"/>
                <a:ext cx="2037674" cy="6164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ℏ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=1,2,3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6">
                <a:extLst>
                  <a:ext uri="{FF2B5EF4-FFF2-40B4-BE49-F238E27FC236}">
                    <a16:creationId xmlns:a16="http://schemas.microsoft.com/office/drawing/2014/main" id="{F9E51C14-721B-709D-813F-C39A2E75A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121" y="1786181"/>
                <a:ext cx="2037674" cy="616451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2405E6-012B-63FB-E144-CA377285D1F0}"/>
                  </a:ext>
                </a:extLst>
              </p:cNvPr>
              <p:cNvSpPr txBox="1"/>
              <p:nvPr/>
            </p:nvSpPr>
            <p:spPr bwMode="auto">
              <a:xfrm>
                <a:off x="3673158" y="1963970"/>
                <a:ext cx="23365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</a:rPr>
                  <a:t> 稱為</a:t>
                </a:r>
                <a:r>
                  <a:rPr lang="en-TW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Pauli Matrices</a:t>
                </a:r>
                <a:endParaRPr lang="en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2405E6-012B-63FB-E144-CA377285D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3158" y="1963970"/>
                <a:ext cx="2336518" cy="369332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2">
                <a:extLst>
                  <a:ext uri="{FF2B5EF4-FFF2-40B4-BE49-F238E27FC236}">
                    <a16:creationId xmlns:a16="http://schemas.microsoft.com/office/drawing/2014/main" id="{C8EDB8D8-0F21-E01B-4C39-B01CE6796138}"/>
                  </a:ext>
                </a:extLst>
              </p:cNvPr>
              <p:cNvSpPr/>
              <p:nvPr/>
            </p:nvSpPr>
            <p:spPr>
              <a:xfrm>
                <a:off x="1356121" y="3169649"/>
                <a:ext cx="2118941" cy="70872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𝑖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1" name="矩形 2">
                <a:extLst>
                  <a:ext uri="{FF2B5EF4-FFF2-40B4-BE49-F238E27FC236}">
                    <a16:creationId xmlns:a16="http://schemas.microsoft.com/office/drawing/2014/main" id="{C8EDB8D8-0F21-E01B-4C39-B01CE6796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121" y="3169649"/>
                <a:ext cx="2118941" cy="708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6">
                <a:extLst>
                  <a:ext uri="{FF2B5EF4-FFF2-40B4-BE49-F238E27FC236}">
                    <a16:creationId xmlns:a16="http://schemas.microsoft.com/office/drawing/2014/main" id="{17176D2A-96FB-EDBC-29C9-8078663EDB2A}"/>
                  </a:ext>
                </a:extLst>
              </p:cNvPr>
              <p:cNvSpPr/>
              <p:nvPr/>
            </p:nvSpPr>
            <p:spPr>
              <a:xfrm>
                <a:off x="1329994" y="5424191"/>
                <a:ext cx="933910" cy="38433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2" name="矩形 6">
                <a:extLst>
                  <a:ext uri="{FF2B5EF4-FFF2-40B4-BE49-F238E27FC236}">
                    <a16:creationId xmlns:a16="http://schemas.microsoft.com/office/drawing/2014/main" id="{17176D2A-96FB-EDBC-29C9-8078663ED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994" y="5424191"/>
                <a:ext cx="933910" cy="3843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2">
                <a:extLst>
                  <a:ext uri="{FF2B5EF4-FFF2-40B4-BE49-F238E27FC236}">
                    <a16:creationId xmlns:a16="http://schemas.microsoft.com/office/drawing/2014/main" id="{ADE57CE8-DE66-283C-1DDD-3BE269E65AE9}"/>
                  </a:ext>
                </a:extLst>
              </p:cNvPr>
              <p:cNvSpPr/>
              <p:nvPr/>
            </p:nvSpPr>
            <p:spPr>
              <a:xfrm>
                <a:off x="2532787" y="5398158"/>
                <a:ext cx="3132464" cy="41036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3" name="矩形 2">
                <a:extLst>
                  <a:ext uri="{FF2B5EF4-FFF2-40B4-BE49-F238E27FC236}">
                    <a16:creationId xmlns:a16="http://schemas.microsoft.com/office/drawing/2014/main" id="{ADE57CE8-DE66-283C-1DDD-3BE269E65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787" y="5398158"/>
                <a:ext cx="3132464" cy="410369"/>
              </a:xfrm>
              <a:prstGeom prst="rect">
                <a:avLst/>
              </a:prstGeom>
              <a:blipFill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0">
                <a:extLst>
                  <a:ext uri="{FF2B5EF4-FFF2-40B4-BE49-F238E27FC236}">
                    <a16:creationId xmlns:a16="http://schemas.microsoft.com/office/drawing/2014/main" id="{E8761915-F727-72AA-8B9A-3D099AB29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059" y="2701972"/>
                <a:ext cx="7930958" cy="391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zh-TW" altLang="en-US" sz="1800" dirty="0">
                    <a:solidFill>
                      <a:srgbClr val="000000"/>
                    </a:solidFill>
                  </a:rPr>
                  <a:t>可以很容易驗證：自旋角動量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</a:rPr>
                  <a:t>滿足角動量需要滿足的對易關係：</a:t>
                </a:r>
              </a:p>
            </p:txBody>
          </p:sp>
        </mc:Choice>
        <mc:Fallback xmlns="">
          <p:sp>
            <p:nvSpPr>
              <p:cNvPr id="2" name="Text Box 10">
                <a:extLst>
                  <a:ext uri="{FF2B5EF4-FFF2-40B4-BE49-F238E27FC236}">
                    <a16:creationId xmlns:a16="http://schemas.microsoft.com/office/drawing/2014/main" id="{E8761915-F727-72AA-8B9A-3D099AB29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059" y="2701972"/>
                <a:ext cx="7930958" cy="391261"/>
              </a:xfrm>
              <a:prstGeom prst="rect">
                <a:avLst/>
              </a:prstGeom>
              <a:blipFill>
                <a:blip r:embed="rId11"/>
                <a:stretch>
                  <a:fillRect l="-479" t="-6250" b="-15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9FD0EA0-0F60-4444-ABD5-474022861085}"/>
              </a:ext>
            </a:extLst>
          </p:cNvPr>
          <p:cNvSpPr txBox="1"/>
          <p:nvPr/>
        </p:nvSpPr>
        <p:spPr bwMode="auto">
          <a:xfrm>
            <a:off x="660059" y="4965291"/>
            <a:ext cx="4776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這三個矩陣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還有兩個很可愛的性質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F6C395-4309-4A57-3149-016B1D020036}"/>
                  </a:ext>
                </a:extLst>
              </p:cNvPr>
              <p:cNvSpPr txBox="1"/>
              <p:nvPr/>
            </p:nvSpPr>
            <p:spPr bwMode="auto">
              <a:xfrm>
                <a:off x="660059" y="4057505"/>
                <a:ext cx="79309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sz="1800" dirty="0">
                    <a:solidFill>
                      <a:srgbClr val="000000"/>
                    </a:solidFill>
                  </a:rPr>
                  <a:t>角動量的對易關係不是只有軌道角動量的微分算子符合，</a:t>
                </a:r>
                <a:r>
                  <a:rPr kumimoji="0" lang="en-US" altLang="zh-TW" sz="1800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2</m:t>
                    </m:r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</a:rPr>
                  <a:t>矩陣也可以！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F6C395-4309-4A57-3149-016B1D020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059" y="4057505"/>
                <a:ext cx="7930957" cy="369332"/>
              </a:xfrm>
              <a:prstGeom prst="rect">
                <a:avLst/>
              </a:prstGeom>
              <a:blipFill>
                <a:blip r:embed="rId12"/>
                <a:stretch>
                  <a:fillRect l="-47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AEFB494-358B-A75F-85D0-C6045C1C77FF}"/>
              </a:ext>
            </a:extLst>
          </p:cNvPr>
          <p:cNvSpPr txBox="1"/>
          <p:nvPr/>
        </p:nvSpPr>
        <p:spPr bwMode="auto">
          <a:xfrm>
            <a:off x="663348" y="4488859"/>
            <a:ext cx="7765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物理學家大膽猜想，這三個矩陣就可以描述靜止電子的自旋角動量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367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 animBg="1"/>
      <p:bldP spid="2" grpId="0"/>
      <p:bldP spid="4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19852</TotalTime>
  <Words>3504</Words>
  <Application>Microsoft Macintosh PowerPoint</Application>
  <PresentationFormat>On-screen Show (4:3)</PresentationFormat>
  <Paragraphs>496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MingLiU</vt:lpstr>
      <vt:lpstr>PMingLiU</vt:lpstr>
      <vt:lpstr>Arial</vt:lpstr>
      <vt:lpstr>Calibri</vt:lpstr>
      <vt:lpstr>Cambria Math</vt:lpstr>
      <vt:lpstr>Times New Roman</vt:lpstr>
      <vt:lpstr>Office 佈景主題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899</cp:revision>
  <cp:lastPrinted>2024-06-01T02:10:20Z</cp:lastPrinted>
  <dcterms:created xsi:type="dcterms:W3CDTF">2008-03-17T12:32:20Z</dcterms:created>
  <dcterms:modified xsi:type="dcterms:W3CDTF">2024-06-02T02:12:55Z</dcterms:modified>
</cp:coreProperties>
</file>