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571" r:id="rId2"/>
    <p:sldId id="1572" r:id="rId3"/>
    <p:sldId id="768" r:id="rId4"/>
    <p:sldId id="1588" r:id="rId5"/>
    <p:sldId id="880" r:id="rId6"/>
    <p:sldId id="1079" r:id="rId7"/>
    <p:sldId id="459" r:id="rId8"/>
    <p:sldId id="1586" r:id="rId9"/>
    <p:sldId id="1652" r:id="rId10"/>
    <p:sldId id="771" r:id="rId11"/>
    <p:sldId id="1644" r:id="rId12"/>
    <p:sldId id="434" r:id="rId13"/>
    <p:sldId id="933" r:id="rId14"/>
    <p:sldId id="441" r:id="rId15"/>
    <p:sldId id="443" r:id="rId16"/>
    <p:sldId id="1577" r:id="rId17"/>
    <p:sldId id="444" r:id="rId18"/>
    <p:sldId id="445" r:id="rId19"/>
    <p:sldId id="448" r:id="rId20"/>
    <p:sldId id="449" r:id="rId21"/>
    <p:sldId id="450" r:id="rId22"/>
    <p:sldId id="280" r:id="rId23"/>
    <p:sldId id="373" r:id="rId24"/>
    <p:sldId id="281" r:id="rId25"/>
    <p:sldId id="282" r:id="rId26"/>
    <p:sldId id="935" r:id="rId27"/>
    <p:sldId id="374" r:id="rId28"/>
    <p:sldId id="284" r:id="rId29"/>
    <p:sldId id="1096" r:id="rId30"/>
    <p:sldId id="1645" r:id="rId31"/>
    <p:sldId id="1587" r:id="rId32"/>
    <p:sldId id="1560" r:id="rId33"/>
    <p:sldId id="1646" r:id="rId34"/>
    <p:sldId id="1647" r:id="rId35"/>
    <p:sldId id="1648" r:id="rId36"/>
    <p:sldId id="1087" r:id="rId37"/>
    <p:sldId id="1582" r:id="rId38"/>
    <p:sldId id="1623" r:id="rId39"/>
    <p:sldId id="1649" r:id="rId40"/>
    <p:sldId id="1086" r:id="rId41"/>
    <p:sldId id="328" r:id="rId42"/>
    <p:sldId id="1650" r:id="rId43"/>
    <p:sldId id="1651" r:id="rId44"/>
    <p:sldId id="1088" r:id="rId45"/>
    <p:sldId id="1089" r:id="rId46"/>
    <p:sldId id="1101" r:id="rId47"/>
    <p:sldId id="300" r:id="rId48"/>
    <p:sldId id="329" r:id="rId49"/>
    <p:sldId id="1105" r:id="rId50"/>
    <p:sldId id="1108" r:id="rId51"/>
    <p:sldId id="322" r:id="rId52"/>
    <p:sldId id="330" r:id="rId53"/>
    <p:sldId id="275" r:id="rId54"/>
    <p:sldId id="1653" r:id="rId55"/>
    <p:sldId id="1654" r:id="rId56"/>
    <p:sldId id="1152" r:id="rId57"/>
    <p:sldId id="325" r:id="rId58"/>
    <p:sldId id="371" r:id="rId59"/>
    <p:sldId id="276" r:id="rId60"/>
    <p:sldId id="1117" r:id="rId61"/>
    <p:sldId id="1122" r:id="rId6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/>
    <p:restoredTop sz="96197" autoAdjust="0"/>
  </p:normalViewPr>
  <p:slideViewPr>
    <p:cSldViewPr>
      <p:cViewPr varScale="1">
        <p:scale>
          <a:sx n="124" d="100"/>
          <a:sy n="124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2023/12/17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011.png"/><Relationship Id="rId7" Type="http://schemas.openxmlformats.org/officeDocument/2006/relationships/image" Target="../media/image22.png"/><Relationship Id="rId12" Type="http://schemas.openxmlformats.org/officeDocument/2006/relationships/image" Target="../media/image2112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3.png"/><Relationship Id="rId11" Type="http://schemas.openxmlformats.org/officeDocument/2006/relationships/image" Target="../media/image2310.png"/><Relationship Id="rId5" Type="http://schemas.openxmlformats.org/officeDocument/2006/relationships/image" Target="../media/image220.png"/><Relationship Id="rId10" Type="http://schemas.openxmlformats.org/officeDocument/2006/relationships/image" Target="../media/image1601.png"/><Relationship Id="rId4" Type="http://schemas.openxmlformats.org/officeDocument/2006/relationships/image" Target="../media/image2101.png"/><Relationship Id="rId9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18.png"/><Relationship Id="rId7" Type="http://schemas.openxmlformats.org/officeDocument/2006/relationships/image" Target="../media/image27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11" Type="http://schemas.openxmlformats.org/officeDocument/2006/relationships/image" Target="../media/image272.png"/><Relationship Id="rId5" Type="http://schemas.openxmlformats.org/officeDocument/2006/relationships/image" Target="../media/image21.png"/><Relationship Id="rId10" Type="http://schemas.openxmlformats.org/officeDocument/2006/relationships/image" Target="../media/image260.png"/><Relationship Id="rId4" Type="http://schemas.openxmlformats.org/officeDocument/2006/relationships/image" Target="../media/image1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2.png"/><Relationship Id="rId5" Type="http://schemas.openxmlformats.org/officeDocument/2006/relationships/image" Target="../media/image3111.png"/><Relationship Id="rId4" Type="http://schemas.openxmlformats.org/officeDocument/2006/relationships/image" Target="../media/image3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60.png"/><Relationship Id="rId4" Type="http://schemas.openxmlformats.org/officeDocument/2006/relationships/image" Target="../media/image513.png"/><Relationship Id="rId9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544.png"/><Relationship Id="rId3" Type="http://schemas.openxmlformats.org/officeDocument/2006/relationships/image" Target="../media/image522.png"/><Relationship Id="rId7" Type="http://schemas.openxmlformats.org/officeDocument/2006/relationships/image" Target="../media/image4900.png"/><Relationship Id="rId12" Type="http://schemas.openxmlformats.org/officeDocument/2006/relationships/image" Target="../media/image34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image" Target="../media/image331.png"/><Relationship Id="rId5" Type="http://schemas.openxmlformats.org/officeDocument/2006/relationships/image" Target="../media/image2710.png"/><Relationship Id="rId10" Type="http://schemas.openxmlformats.org/officeDocument/2006/relationships/image" Target="../media/image321.png"/><Relationship Id="rId4" Type="http://schemas.openxmlformats.org/officeDocument/2006/relationships/image" Target="../media/image62.png"/><Relationship Id="rId9" Type="http://schemas.openxmlformats.org/officeDocument/2006/relationships/image" Target="../media/image3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12.png"/><Relationship Id="rId7" Type="http://schemas.openxmlformats.org/officeDocument/2006/relationships/image" Target="../media/image55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7.png"/><Relationship Id="rId3" Type="http://schemas.openxmlformats.org/officeDocument/2006/relationships/image" Target="../media/image13.jpeg"/><Relationship Id="rId7" Type="http://schemas.openxmlformats.org/officeDocument/2006/relationships/image" Target="../media/image72.png"/><Relationship Id="rId12" Type="http://schemas.openxmlformats.org/officeDocument/2006/relationships/image" Target="../media/image15.jpeg"/><Relationship Id="rId17" Type="http://schemas.openxmlformats.org/officeDocument/2006/relationships/image" Target="../media/image82.png"/><Relationship Id="rId2" Type="http://schemas.openxmlformats.org/officeDocument/2006/relationships/image" Target="../media/image12.jpe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1.png"/><Relationship Id="rId10" Type="http://schemas.openxmlformats.org/officeDocument/2006/relationships/image" Target="../media/image75.png"/><Relationship Id="rId4" Type="http://schemas.openxmlformats.org/officeDocument/2006/relationships/image" Target="../media/image78.png"/><Relationship Id="rId9" Type="http://schemas.openxmlformats.org/officeDocument/2006/relationships/image" Target="../media/image14.jpeg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30.png"/><Relationship Id="rId21" Type="http://schemas.openxmlformats.org/officeDocument/2006/relationships/image" Target="../media/image104.png"/><Relationship Id="rId7" Type="http://schemas.openxmlformats.org/officeDocument/2006/relationships/image" Target="../media/image892.png"/><Relationship Id="rId12" Type="http://schemas.openxmlformats.org/officeDocument/2006/relationships/image" Target="../media/image95.png"/><Relationship Id="rId17" Type="http://schemas.openxmlformats.org/officeDocument/2006/relationships/image" Target="../media/image89.png"/><Relationship Id="rId2" Type="http://schemas.openxmlformats.org/officeDocument/2006/relationships/image" Target="../media/image12.jpeg"/><Relationship Id="rId16" Type="http://schemas.openxmlformats.org/officeDocument/2006/relationships/image" Target="../media/image99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4.png"/><Relationship Id="rId5" Type="http://schemas.openxmlformats.org/officeDocument/2006/relationships/image" Target="../media/image86.png"/><Relationship Id="rId15" Type="http://schemas.openxmlformats.org/officeDocument/2006/relationships/image" Target="../media/image98.png"/><Relationship Id="rId23" Type="http://schemas.openxmlformats.org/officeDocument/2006/relationships/image" Target="../media/image3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42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70.png"/><Relationship Id="rId3" Type="http://schemas.openxmlformats.org/officeDocument/2006/relationships/image" Target="../media/image106.png"/><Relationship Id="rId7" Type="http://schemas.openxmlformats.org/officeDocument/2006/relationships/image" Target="../media/image1031.png"/><Relationship Id="rId12" Type="http://schemas.openxmlformats.org/officeDocument/2006/relationships/image" Target="../media/image790.png"/><Relationship Id="rId17" Type="http://schemas.openxmlformats.org/officeDocument/2006/relationships/image" Target="../media/image931.png"/><Relationship Id="rId2" Type="http://schemas.openxmlformats.org/officeDocument/2006/relationships/image" Target="../media/image39.jpeg"/><Relationship Id="rId16" Type="http://schemas.openxmlformats.org/officeDocument/2006/relationships/image" Target="../media/image9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11" Type="http://schemas.openxmlformats.org/officeDocument/2006/relationships/image" Target="../media/image40.jpeg"/><Relationship Id="rId5" Type="http://schemas.openxmlformats.org/officeDocument/2006/relationships/image" Target="../media/image1012.png"/><Relationship Id="rId15" Type="http://schemas.openxmlformats.org/officeDocument/2006/relationships/image" Target="../media/image911.png"/><Relationship Id="rId10" Type="http://schemas.openxmlformats.org/officeDocument/2006/relationships/image" Target="../media/image1051.png"/><Relationship Id="rId4" Type="http://schemas.openxmlformats.org/officeDocument/2006/relationships/image" Target="../media/image1000.png"/><Relationship Id="rId9" Type="http://schemas.openxmlformats.org/officeDocument/2006/relationships/image" Target="../media/image760.png"/><Relationship Id="rId14" Type="http://schemas.openxmlformats.org/officeDocument/2006/relationships/image" Target="../media/image8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4" Type="http://schemas.openxmlformats.org/officeDocument/2006/relationships/image" Target="../media/image8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227.png"/><Relationship Id="rId7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2.png"/><Relationship Id="rId11" Type="http://schemas.openxmlformats.org/officeDocument/2006/relationships/image" Target="../media/image117.png"/><Relationship Id="rId5" Type="http://schemas.openxmlformats.org/officeDocument/2006/relationships/image" Target="../media/image880.png"/><Relationship Id="rId10" Type="http://schemas.openxmlformats.org/officeDocument/2006/relationships/image" Target="../media/image40.jpeg"/><Relationship Id="rId9" Type="http://schemas.openxmlformats.org/officeDocument/2006/relationships/image" Target="../media/image7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9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00.png"/><Relationship Id="rId11" Type="http://schemas.openxmlformats.org/officeDocument/2006/relationships/image" Target="../media/image38.png"/><Relationship Id="rId5" Type="http://schemas.openxmlformats.org/officeDocument/2006/relationships/image" Target="../media/image930.png"/><Relationship Id="rId10" Type="http://schemas.openxmlformats.org/officeDocument/2006/relationships/image" Target="../media/image1140.png"/><Relationship Id="rId9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21.png"/><Relationship Id="rId7" Type="http://schemas.openxmlformats.org/officeDocument/2006/relationships/image" Target="../media/image42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161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900.png"/><Relationship Id="rId7" Type="http://schemas.openxmlformats.org/officeDocument/2006/relationships/image" Target="../media/image130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0.png"/><Relationship Id="rId5" Type="http://schemas.openxmlformats.org/officeDocument/2006/relationships/image" Target="../media/image1100.png"/><Relationship Id="rId10" Type="http://schemas.openxmlformats.org/officeDocument/2006/relationships/image" Target="../media/image44.png"/><Relationship Id="rId4" Type="http://schemas.openxmlformats.org/officeDocument/2006/relationships/image" Target="../media/image1001.png"/><Relationship Id="rId9" Type="http://schemas.openxmlformats.org/officeDocument/2006/relationships/image" Target="../media/image15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2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2.png"/><Relationship Id="rId4" Type="http://schemas.openxmlformats.org/officeDocument/2006/relationships/image" Target="../media/image2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110.png"/><Relationship Id="rId7" Type="http://schemas.openxmlformats.org/officeDocument/2006/relationships/image" Target="../media/image1360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261.png"/><Relationship Id="rId4" Type="http://schemas.openxmlformats.org/officeDocument/2006/relationships/image" Target="../media/image22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80.png"/><Relationship Id="rId3" Type="http://schemas.openxmlformats.org/officeDocument/2006/relationships/image" Target="../media/image390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6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2.png"/><Relationship Id="rId11" Type="http://schemas.openxmlformats.org/officeDocument/2006/relationships/image" Target="../media/image46.png"/><Relationship Id="rId5" Type="http://schemas.openxmlformats.org/officeDocument/2006/relationships/image" Target="../media/image410.png"/><Relationship Id="rId10" Type="http://schemas.openxmlformats.org/officeDocument/2006/relationships/image" Target="../media/image450.png"/><Relationship Id="rId4" Type="http://schemas.openxmlformats.org/officeDocument/2006/relationships/image" Target="../media/image400.png"/><Relationship Id="rId9" Type="http://schemas.openxmlformats.org/officeDocument/2006/relationships/image" Target="../media/image4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50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3420.png"/><Relationship Id="rId4" Type="http://schemas.openxmlformats.org/officeDocument/2006/relationships/image" Target="../media/image4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70.png"/><Relationship Id="rId3" Type="http://schemas.openxmlformats.org/officeDocument/2006/relationships/image" Target="../media/image492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23.png"/><Relationship Id="rId10" Type="http://schemas.openxmlformats.org/officeDocument/2006/relationships/image" Target="../media/image561.png"/><Relationship Id="rId4" Type="http://schemas.openxmlformats.org/officeDocument/2006/relationships/image" Target="../media/image4901.png"/><Relationship Id="rId9" Type="http://schemas.openxmlformats.org/officeDocument/2006/relationships/image" Target="../media/image5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13" Type="http://schemas.openxmlformats.org/officeDocument/2006/relationships/image" Target="../media/image1060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1.png"/><Relationship Id="rId11" Type="http://schemas.openxmlformats.org/officeDocument/2006/relationships/image" Target="../media/image1040.png"/><Relationship Id="rId5" Type="http://schemas.openxmlformats.org/officeDocument/2006/relationships/image" Target="../media/image971.png"/><Relationship Id="rId10" Type="http://schemas.openxmlformats.org/officeDocument/2006/relationships/image" Target="../media/image103.png"/><Relationship Id="rId4" Type="http://schemas.openxmlformats.org/officeDocument/2006/relationships/image" Target="../media/image960.png"/><Relationship Id="rId9" Type="http://schemas.openxmlformats.org/officeDocument/2006/relationships/image" Target="../media/image10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13" Type="http://schemas.openxmlformats.org/officeDocument/2006/relationships/image" Target="../media/image51.jpeg"/><Relationship Id="rId3" Type="http://schemas.openxmlformats.org/officeDocument/2006/relationships/image" Target="../media/image1071.png"/><Relationship Id="rId7" Type="http://schemas.openxmlformats.org/officeDocument/2006/relationships/image" Target="../media/image990.png"/><Relationship Id="rId12" Type="http://schemas.openxmlformats.org/officeDocument/2006/relationships/image" Target="../media/image109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1.png"/><Relationship Id="rId11" Type="http://schemas.openxmlformats.org/officeDocument/2006/relationships/image" Target="../media/image1080.png"/><Relationship Id="rId5" Type="http://schemas.openxmlformats.org/officeDocument/2006/relationships/image" Target="../media/image971.png"/><Relationship Id="rId10" Type="http://schemas.openxmlformats.org/officeDocument/2006/relationships/image" Target="../media/image1060.png"/><Relationship Id="rId4" Type="http://schemas.openxmlformats.org/officeDocument/2006/relationships/image" Target="../media/image960.png"/><Relationship Id="rId9" Type="http://schemas.openxmlformats.org/officeDocument/2006/relationships/image" Target="../media/image10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6300.png"/><Relationship Id="rId4" Type="http://schemas.openxmlformats.org/officeDocument/2006/relationships/image" Target="../media/image62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7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2.jpeg"/><Relationship Id="rId4" Type="http://schemas.openxmlformats.org/officeDocument/2006/relationships/image" Target="../media/image6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710.png"/><Relationship Id="rId7" Type="http://schemas.openxmlformats.org/officeDocument/2006/relationships/image" Target="../media/image85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0.png"/><Relationship Id="rId5" Type="http://schemas.openxmlformats.org/officeDocument/2006/relationships/image" Target="../media/image84.png"/><Relationship Id="rId10" Type="http://schemas.openxmlformats.org/officeDocument/2006/relationships/image" Target="../media/image860.png"/><Relationship Id="rId4" Type="http://schemas.openxmlformats.org/officeDocument/2006/relationships/image" Target="../media/image7200.png"/><Relationship Id="rId9" Type="http://schemas.openxmlformats.org/officeDocument/2006/relationships/image" Target="../media/image8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91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5" Type="http://schemas.openxmlformats.org/officeDocument/2006/relationships/image" Target="../media/image882.png"/><Relationship Id="rId10" Type="http://schemas.openxmlformats.org/officeDocument/2006/relationships/image" Target="../media/image40.jpeg"/><Relationship Id="rId4" Type="http://schemas.openxmlformats.org/officeDocument/2006/relationships/image" Target="../media/image871.png"/><Relationship Id="rId9" Type="http://schemas.openxmlformats.org/officeDocument/2006/relationships/image" Target="../media/image9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7.png"/><Relationship Id="rId3" Type="http://schemas.openxmlformats.org/officeDocument/2006/relationships/image" Target="../media/image941.png"/><Relationship Id="rId7" Type="http://schemas.openxmlformats.org/officeDocument/2006/relationships/image" Target="../media/image138.png"/><Relationship Id="rId12" Type="http://schemas.openxmlformats.org/officeDocument/2006/relationships/image" Target="../media/image146.png"/><Relationship Id="rId2" Type="http://schemas.openxmlformats.org/officeDocument/2006/relationships/image" Target="../media/image9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0.png"/><Relationship Id="rId11" Type="http://schemas.openxmlformats.org/officeDocument/2006/relationships/image" Target="../media/image145.png"/><Relationship Id="rId5" Type="http://schemas.openxmlformats.org/officeDocument/2006/relationships/image" Target="../media/image1340.png"/><Relationship Id="rId10" Type="http://schemas.openxmlformats.org/officeDocument/2006/relationships/image" Target="../media/image40.jpeg"/><Relationship Id="rId4" Type="http://schemas.openxmlformats.org/officeDocument/2006/relationships/image" Target="../media/image1331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5.jpe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110.png"/><Relationship Id="rId3" Type="http://schemas.openxmlformats.org/officeDocument/2006/relationships/image" Target="../media/image1050.png"/><Relationship Id="rId7" Type="http://schemas.openxmlformats.org/officeDocument/2006/relationships/image" Target="../media/image177.png"/><Relationship Id="rId12" Type="http://schemas.openxmlformats.org/officeDocument/2006/relationships/image" Target="../media/image18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1.png"/><Relationship Id="rId11" Type="http://schemas.openxmlformats.org/officeDocument/2006/relationships/image" Target="../media/image77.jpeg"/><Relationship Id="rId5" Type="http://schemas.openxmlformats.org/officeDocument/2006/relationships/image" Target="../media/image1072.png"/><Relationship Id="rId10" Type="http://schemas.openxmlformats.org/officeDocument/2006/relationships/image" Target="../media/image185.png"/><Relationship Id="rId4" Type="http://schemas.openxmlformats.org/officeDocument/2006/relationships/image" Target="../media/image1061.png"/><Relationship Id="rId9" Type="http://schemas.openxmlformats.org/officeDocument/2006/relationships/image" Target="../media/image10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15.png"/><Relationship Id="rId18" Type="http://schemas.openxmlformats.org/officeDocument/2006/relationships/image" Target="../media/image275.png"/><Relationship Id="rId3" Type="http://schemas.openxmlformats.org/officeDocument/2006/relationships/image" Target="../media/image1211.png"/><Relationship Id="rId7" Type="http://schemas.openxmlformats.org/officeDocument/2006/relationships/image" Target="../media/image161.png"/><Relationship Id="rId12" Type="http://schemas.openxmlformats.org/officeDocument/2006/relationships/image" Target="../media/image83.png"/><Relationship Id="rId17" Type="http://schemas.openxmlformats.org/officeDocument/2006/relationships/image" Target="../media/image262.png"/><Relationship Id="rId2" Type="http://schemas.openxmlformats.org/officeDocument/2006/relationships/image" Target="../media/image1141.png"/><Relationship Id="rId16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202.png"/><Relationship Id="rId5" Type="http://schemas.openxmlformats.org/officeDocument/2006/relationships/image" Target="../media/image149.png"/><Relationship Id="rId15" Type="http://schemas.openxmlformats.org/officeDocument/2006/relationships/image" Target="../media/image241.png"/><Relationship Id="rId10" Type="http://schemas.openxmlformats.org/officeDocument/2006/relationships/image" Target="../media/image190.png"/><Relationship Id="rId4" Type="http://schemas.openxmlformats.org/officeDocument/2006/relationships/image" Target="../media/image1312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7.png"/><Relationship Id="rId7" Type="http://schemas.openxmlformats.org/officeDocument/2006/relationships/image" Target="../media/image26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3.jpe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1460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00.png"/><Relationship Id="rId5" Type="http://schemas.openxmlformats.org/officeDocument/2006/relationships/image" Target="../media/image1440.png"/><Relationship Id="rId4" Type="http://schemas.openxmlformats.org/officeDocument/2006/relationships/image" Target="../media/image14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13" Type="http://schemas.openxmlformats.org/officeDocument/2006/relationships/image" Target="../media/image1580.png"/><Relationship Id="rId3" Type="http://schemas.openxmlformats.org/officeDocument/2006/relationships/image" Target="../media/image1480.png"/><Relationship Id="rId7" Type="http://schemas.openxmlformats.org/officeDocument/2006/relationships/image" Target="../media/image951.png"/><Relationship Id="rId12" Type="http://schemas.openxmlformats.org/officeDocument/2006/relationships/image" Target="../media/image119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0.png"/><Relationship Id="rId11" Type="http://schemas.openxmlformats.org/officeDocument/2006/relationships/image" Target="../media/image1560.png"/><Relationship Id="rId5" Type="http://schemas.openxmlformats.org/officeDocument/2006/relationships/image" Target="../media/image1500.png"/><Relationship Id="rId10" Type="http://schemas.openxmlformats.org/officeDocument/2006/relationships/image" Target="../media/image1550.png"/><Relationship Id="rId4" Type="http://schemas.openxmlformats.org/officeDocument/2006/relationships/image" Target="../media/image14900.png"/><Relationship Id="rId9" Type="http://schemas.openxmlformats.org/officeDocument/2006/relationships/image" Target="../media/image154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2.png"/><Relationship Id="rId13" Type="http://schemas.openxmlformats.org/officeDocument/2006/relationships/image" Target="../media/image970.png"/><Relationship Id="rId3" Type="http://schemas.openxmlformats.org/officeDocument/2006/relationships/image" Target="../media/image982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3.png"/><Relationship Id="rId11" Type="http://schemas.openxmlformats.org/officeDocument/2006/relationships/image" Target="../media/image168.png"/><Relationship Id="rId5" Type="http://schemas.openxmlformats.org/officeDocument/2006/relationships/image" Target="../media/image1002.png"/><Relationship Id="rId10" Type="http://schemas.openxmlformats.org/officeDocument/2006/relationships/image" Target="../media/image167.png"/><Relationship Id="rId4" Type="http://schemas.openxmlformats.org/officeDocument/2006/relationships/image" Target="../media/image991.png"/><Relationship Id="rId9" Type="http://schemas.openxmlformats.org/officeDocument/2006/relationships/image" Target="../media/image166.png"/><Relationship Id="rId14" Type="http://schemas.openxmlformats.org/officeDocument/2006/relationships/image" Target="../media/image98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2.png"/><Relationship Id="rId3" Type="http://schemas.openxmlformats.org/officeDocument/2006/relationships/image" Target="../media/image1041.png"/><Relationship Id="rId7" Type="http://schemas.openxmlformats.org/officeDocument/2006/relationships/image" Target="../media/image153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63.png"/><Relationship Id="rId5" Type="http://schemas.openxmlformats.org/officeDocument/2006/relationships/image" Target="../media/image139.png"/><Relationship Id="rId10" Type="http://schemas.openxmlformats.org/officeDocument/2006/relationships/image" Target="../media/image162.png"/><Relationship Id="rId4" Type="http://schemas.openxmlformats.org/officeDocument/2006/relationships/image" Target="../media/image132.png"/><Relationship Id="rId9" Type="http://schemas.openxmlformats.org/officeDocument/2006/relationships/image" Target="../media/image5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10.pn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2.png"/><Relationship Id="rId3" Type="http://schemas.openxmlformats.org/officeDocument/2006/relationships/image" Target="../media/image621.png"/><Relationship Id="rId7" Type="http://schemas.openxmlformats.org/officeDocument/2006/relationships/image" Target="../media/image661.png"/><Relationship Id="rId12" Type="http://schemas.openxmlformats.org/officeDocument/2006/relationships/image" Target="../media/image692.pn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1.png"/><Relationship Id="rId11" Type="http://schemas.openxmlformats.org/officeDocument/2006/relationships/image" Target="../media/image681.png"/><Relationship Id="rId5" Type="http://schemas.openxmlformats.org/officeDocument/2006/relationships/image" Target="../media/image1201.png"/><Relationship Id="rId10" Type="http://schemas.openxmlformats.org/officeDocument/2006/relationships/image" Target="../media/image192.png"/><Relationship Id="rId4" Type="http://schemas.openxmlformats.org/officeDocument/2006/relationships/image" Target="../media/image169.jpeg"/><Relationship Id="rId9" Type="http://schemas.openxmlformats.org/officeDocument/2006/relationships/image" Target="../media/image12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1.png"/><Relationship Id="rId12" Type="http://schemas.openxmlformats.org/officeDocument/2006/relationships/image" Target="../media/image3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6.png"/><Relationship Id="rId4" Type="http://schemas.openxmlformats.org/officeDocument/2006/relationships/image" Target="../media/image200.png"/><Relationship Id="rId9" Type="http://schemas.openxmlformats.org/officeDocument/2006/relationships/image" Target="../media/image25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1260.png"/><Relationship Id="rId18" Type="http://schemas.openxmlformats.org/officeDocument/2006/relationships/image" Target="../media/image1280.png"/><Relationship Id="rId3" Type="http://schemas.openxmlformats.org/officeDocument/2006/relationships/image" Target="../media/image189.png"/><Relationship Id="rId7" Type="http://schemas.openxmlformats.org/officeDocument/2006/relationships/image" Target="../media/image1230.png"/><Relationship Id="rId12" Type="http://schemas.openxmlformats.org/officeDocument/2006/relationships/image" Target="../media/image203.png"/><Relationship Id="rId17" Type="http://schemas.openxmlformats.org/officeDocument/2006/relationships/image" Target="../media/image171.png"/><Relationship Id="rId2" Type="http://schemas.openxmlformats.org/officeDocument/2006/relationships/image" Target="../media/image186.png"/><Relationship Id="rId16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0.png"/><Relationship Id="rId11" Type="http://schemas.openxmlformats.org/officeDocument/2006/relationships/image" Target="../media/image1250.png"/><Relationship Id="rId5" Type="http://schemas.openxmlformats.org/officeDocument/2006/relationships/image" Target="../media/image196.png"/><Relationship Id="rId15" Type="http://schemas.openxmlformats.org/officeDocument/2006/relationships/image" Target="../media/image208.png"/><Relationship Id="rId10" Type="http://schemas.openxmlformats.org/officeDocument/2006/relationships/image" Target="../media/image167.jpeg"/><Relationship Id="rId19" Type="http://schemas.openxmlformats.org/officeDocument/2006/relationships/image" Target="../media/image1290.png"/><Relationship Id="rId4" Type="http://schemas.openxmlformats.org/officeDocument/2006/relationships/image" Target="../media/image195.png"/><Relationship Id="rId9" Type="http://schemas.openxmlformats.org/officeDocument/2006/relationships/image" Target="../media/image2000.png"/><Relationship Id="rId14" Type="http://schemas.openxmlformats.org/officeDocument/2006/relationships/image" Target="../media/image20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6.png"/><Relationship Id="rId4" Type="http://schemas.openxmlformats.org/officeDocument/2006/relationships/image" Target="../media/image13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490.png"/><Relationship Id="rId3" Type="http://schemas.openxmlformats.org/officeDocument/2006/relationships/image" Target="../media/image310.png"/><Relationship Id="rId7" Type="http://schemas.openxmlformats.org/officeDocument/2006/relationships/image" Target="../media/image420.png"/><Relationship Id="rId12" Type="http://schemas.openxmlformats.org/officeDocument/2006/relationships/image" Target="../media/image15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0.png"/><Relationship Id="rId11" Type="http://schemas.openxmlformats.org/officeDocument/2006/relationships/image" Target="../media/image157.png"/><Relationship Id="rId5" Type="http://schemas.openxmlformats.org/officeDocument/2006/relationships/image" Target="../media/image1411.png"/><Relationship Id="rId15" Type="http://schemas.openxmlformats.org/officeDocument/2006/relationships/image" Target="../media/image160.png"/><Relationship Id="rId10" Type="http://schemas.openxmlformats.org/officeDocument/2006/relationships/image" Target="../media/image156.png"/><Relationship Id="rId4" Type="http://schemas.openxmlformats.org/officeDocument/2006/relationships/image" Target="../media/image152.png"/><Relationship Id="rId9" Type="http://schemas.openxmlformats.org/officeDocument/2006/relationships/image" Target="../media/image155.png"/><Relationship Id="rId14" Type="http://schemas.openxmlformats.org/officeDocument/2006/relationships/image" Target="../media/image1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0.png"/><Relationship Id="rId7" Type="http://schemas.openxmlformats.org/officeDocument/2006/relationships/image" Target="../media/image3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0.png"/><Relationship Id="rId5" Type="http://schemas.openxmlformats.org/officeDocument/2006/relationships/image" Target="../media/image30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image" Target="../media/image1130.png"/><Relationship Id="rId7" Type="http://schemas.openxmlformats.org/officeDocument/2006/relationships/image" Target="../media/image11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5" Type="http://schemas.openxmlformats.org/officeDocument/2006/relationships/image" Target="../media/image1151.png"/><Relationship Id="rId4" Type="http://schemas.openxmlformats.org/officeDocument/2006/relationships/image" Target="../media/image1.png"/><Relationship Id="rId9" Type="http://schemas.openxmlformats.org/officeDocument/2006/relationships/image" Target="../media/image1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8DA2B1-B569-4FED-B249-F533B13ED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77" b="54330"/>
          <a:stretch/>
        </p:blipFill>
        <p:spPr>
          <a:xfrm>
            <a:off x="789332" y="2276872"/>
            <a:ext cx="4032448" cy="303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3753C-34AD-A216-1132-8623F4F72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829" b="50882"/>
          <a:stretch/>
        </p:blipFill>
        <p:spPr>
          <a:xfrm>
            <a:off x="4958458" y="2276872"/>
            <a:ext cx="3600400" cy="3037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5DD42-5D6D-125F-82B6-35C025074DDB}"/>
              </a:ext>
            </a:extLst>
          </p:cNvPr>
          <p:cNvSpPr txBox="1"/>
          <p:nvPr/>
        </p:nvSpPr>
        <p:spPr bwMode="auto">
          <a:xfrm>
            <a:off x="819354" y="908720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假設某時間時，瞬間波函數可以寫成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8F208-84FF-2749-05FF-59FD6CDB9BBE}"/>
                  </a:ext>
                </a:extLst>
              </p:cNvPr>
              <p:cNvSpPr txBox="1"/>
              <p:nvPr/>
            </p:nvSpPr>
            <p:spPr bwMode="auto">
              <a:xfrm>
                <a:off x="4853847" y="896889"/>
                <a:ext cx="1014297" cy="3929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8F208-84FF-2749-05FF-59FD6CDB9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847" y="896889"/>
                <a:ext cx="1014297" cy="392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43B999C-F0CC-B98E-40B1-751B1A7CEBD7}"/>
              </a:ext>
            </a:extLst>
          </p:cNvPr>
          <p:cNvSpPr txBox="1"/>
          <p:nvPr/>
        </p:nvSpPr>
        <p:spPr bwMode="auto">
          <a:xfrm>
            <a:off x="789332" y="1419960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考慮其歸一化條件，並計算機率密度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5726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Text Box 11"/>
          <p:cNvSpPr txBox="1">
            <a:spLocks noChangeArrowheads="1"/>
          </p:cNvSpPr>
          <p:nvPr/>
        </p:nvSpPr>
        <p:spPr bwMode="auto">
          <a:xfrm>
            <a:off x="1043609" y="765174"/>
            <a:ext cx="5185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大膽推想：動量的函數（比如動能）的期望值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144" name="Text Box 18"/>
              <p:cNvSpPr txBox="1">
                <a:spLocks noChangeArrowheads="1"/>
              </p:cNvSpPr>
              <p:nvPr/>
            </p:nvSpPr>
            <p:spPr bwMode="auto">
              <a:xfrm>
                <a:off x="2809256" y="3759541"/>
                <a:ext cx="3816623" cy="402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000000"/>
                    </a:solidFill>
                  </a:rPr>
                  <a:t>例如漢米爾頓量的期望值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：</a:t>
                </a:r>
              </a:p>
            </p:txBody>
          </p:sp>
        </mc:Choice>
        <mc:Fallback xmlns="">
          <p:sp>
            <p:nvSpPr>
              <p:cNvPr id="21914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9256" y="3759541"/>
                <a:ext cx="3816623" cy="402354"/>
              </a:xfrm>
              <a:prstGeom prst="rect">
                <a:avLst/>
              </a:prstGeom>
              <a:blipFill>
                <a:blip r:embed="rId2"/>
                <a:stretch>
                  <a:fillRect l="-1661" t="-31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7">
            <a:extLst>
              <a:ext uri="{FF2B5EF4-FFF2-40B4-BE49-F238E27FC236}">
                <a16:creationId xmlns:a16="http://schemas.microsoft.com/office/drawing/2014/main" id="{E489F950-C32B-19C0-4D2A-ACF46A6E0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806" y="1778004"/>
            <a:ext cx="11509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403C049C-3326-5041-7F2C-C665A596C58C}"/>
                  </a:ext>
                </a:extLst>
              </p:cNvPr>
              <p:cNvSpPr txBox="1"/>
              <p:nvPr/>
            </p:nvSpPr>
            <p:spPr bwMode="auto">
              <a:xfrm>
                <a:off x="899592" y="1318629"/>
                <a:ext cx="3777516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403C049C-3326-5041-7F2C-C665A596C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318629"/>
                <a:ext cx="3777516" cy="901914"/>
              </a:xfrm>
              <a:prstGeom prst="rect">
                <a:avLst/>
              </a:prstGeom>
              <a:blipFill>
                <a:blip r:embed="rId3"/>
                <a:stretch>
                  <a:fillRect l="-5705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0065B804-0D54-3443-788F-7C0656F04FFD}"/>
                  </a:ext>
                </a:extLst>
              </p:cNvPr>
              <p:cNvSpPr txBox="1"/>
              <p:nvPr/>
            </p:nvSpPr>
            <p:spPr bwMode="auto">
              <a:xfrm>
                <a:off x="6077442" y="1457128"/>
                <a:ext cx="1590902" cy="6249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0065B804-0D54-3443-788F-7C0656F0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442" y="1457128"/>
                <a:ext cx="1590902" cy="62491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1A21E6A2-4A8F-54A2-4C3A-80A40DF4C4DA}"/>
                  </a:ext>
                </a:extLst>
              </p:cNvPr>
              <p:cNvSpPr txBox="1"/>
              <p:nvPr/>
            </p:nvSpPr>
            <p:spPr bwMode="auto">
              <a:xfrm>
                <a:off x="2227311" y="2828492"/>
                <a:ext cx="4440554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1A21E6A2-4A8F-54A2-4C3A-80A40DF4C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311" y="2828492"/>
                <a:ext cx="4440554" cy="901914"/>
              </a:xfrm>
              <a:prstGeom prst="rect">
                <a:avLst/>
              </a:prstGeom>
              <a:blipFill>
                <a:blip r:embed="rId5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E07E3EB-8BDA-CDFD-A97F-C7ACF56E7122}"/>
                  </a:ext>
                </a:extLst>
              </p:cNvPr>
              <p:cNvSpPr txBox="1"/>
              <p:nvPr/>
            </p:nvSpPr>
            <p:spPr bwMode="auto">
              <a:xfrm>
                <a:off x="305594" y="4199075"/>
                <a:ext cx="8532811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altLang="zh-TW" sz="18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E07E3EB-8BDA-CDFD-A97F-C7ACF56E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594" y="4199075"/>
                <a:ext cx="8532811" cy="901914"/>
              </a:xfrm>
              <a:prstGeom prst="rect">
                <a:avLst/>
              </a:prstGeom>
              <a:blipFill>
                <a:blip r:embed="rId6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50E1405B-2ACD-E3D8-613C-6812856F8A0C}"/>
              </a:ext>
            </a:extLst>
          </p:cNvPr>
          <p:cNvSpPr/>
          <p:nvPr/>
        </p:nvSpPr>
        <p:spPr>
          <a:xfrm>
            <a:off x="4036588" y="2367309"/>
            <a:ext cx="432048" cy="43204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3373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文字方塊 1"/>
              <p:cNvSpPr txBox="1">
                <a:spLocks noChangeArrowheads="1"/>
              </p:cNvSpPr>
              <p:nvPr/>
            </p:nvSpPr>
            <p:spPr bwMode="auto">
              <a:xfrm>
                <a:off x="899592" y="669361"/>
                <a:ext cx="79601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我們將波函數的空間微分運算，定義為量子力學的動量算子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</a:t>
                </a:r>
                <a:r>
                  <a:rPr lang="en-US" altLang="zh-TW" sz="1800" b="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13323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669361"/>
                <a:ext cx="7960152" cy="369332"/>
              </a:xfrm>
              <a:prstGeom prst="rect">
                <a:avLst/>
              </a:prstGeom>
              <a:blipFill>
                <a:blip r:embed="rId2"/>
                <a:stretch>
                  <a:fillRect l="-797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1697802" y="4141642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古典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4519436" y="4176550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量子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2634030" y="1070272"/>
                <a:ext cx="1361462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030" y="1070272"/>
                <a:ext cx="1361462" cy="619016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 bwMode="auto">
              <a:xfrm>
                <a:off x="1544273" y="3512001"/>
                <a:ext cx="1051377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4273" y="3512001"/>
                <a:ext cx="1051377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DEFD40C0-B080-0AA2-66BC-8769D7852575}"/>
                  </a:ext>
                </a:extLst>
              </p:cNvPr>
              <p:cNvSpPr txBox="1"/>
              <p:nvPr/>
            </p:nvSpPr>
            <p:spPr bwMode="auto">
              <a:xfrm>
                <a:off x="3505180" y="3479221"/>
                <a:ext cx="2499787" cy="7203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DEFD40C0-B080-0AA2-66BC-8769D7852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180" y="3479221"/>
                <a:ext cx="2499787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8ACD37B-2668-257E-3DE2-6FBD3145528B}"/>
              </a:ext>
            </a:extLst>
          </p:cNvPr>
          <p:cNvSpPr txBox="1"/>
          <p:nvPr/>
        </p:nvSpPr>
        <p:spPr bwMode="auto">
          <a:xfrm>
            <a:off x="899592" y="4476650"/>
            <a:ext cx="6622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大膽地假設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，所有物理量都對應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作用於波函數的運算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算子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DDDBC-D412-A89F-A6E5-BA092E947775}"/>
              </a:ext>
            </a:extLst>
          </p:cNvPr>
          <p:cNvSpPr txBox="1"/>
          <p:nvPr/>
        </p:nvSpPr>
        <p:spPr bwMode="auto">
          <a:xfrm>
            <a:off x="899592" y="269629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當初只是幫助猜想的翻譯表，現在可以稍加修改，正式地搬上量子力學檯面，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9B78C-ECC2-17DA-0965-CFDF7E9639CD}"/>
              </a:ext>
            </a:extLst>
          </p:cNvPr>
          <p:cNvSpPr txBox="1"/>
          <p:nvPr/>
        </p:nvSpPr>
        <p:spPr bwMode="auto">
          <a:xfrm>
            <a:off x="899592" y="2414457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/>
              <a:t>有古典對應的物理量就用</a:t>
            </a:r>
            <a:r>
              <a:rPr lang="en-US" dirty="0" err="1"/>
              <a:t>與</a:t>
            </a:r>
            <a:r>
              <a:rPr lang="en-TW"/>
              <a:t>古典一樣的形式</a:t>
            </a:r>
            <a:r>
              <a:rPr lang="en-GB" dirty="0" err="1"/>
              <a:t>來組合位置與動量算子</a:t>
            </a:r>
            <a:r>
              <a:rPr lang="en-TW"/>
              <a:t>：</a:t>
            </a:r>
            <a:endParaRPr lang="en-TW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1691665-643E-6EF2-721A-216C0983961F}"/>
              </a:ext>
            </a:extLst>
          </p:cNvPr>
          <p:cNvSpPr/>
          <p:nvPr/>
        </p:nvSpPr>
        <p:spPr>
          <a:xfrm>
            <a:off x="2757615" y="3557680"/>
            <a:ext cx="576064" cy="4621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5">
                <a:extLst>
                  <a:ext uri="{FF2B5EF4-FFF2-40B4-BE49-F238E27FC236}">
                    <a16:creationId xmlns:a16="http://schemas.microsoft.com/office/drawing/2014/main" id="{6C364F8E-E194-4F64-5B75-584273DAE60D}"/>
                  </a:ext>
                </a:extLst>
              </p:cNvPr>
              <p:cNvSpPr txBox="1"/>
              <p:nvPr/>
            </p:nvSpPr>
            <p:spPr bwMode="auto">
              <a:xfrm>
                <a:off x="2634030" y="2068167"/>
                <a:ext cx="810991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2" name="文字方塊 25">
                <a:extLst>
                  <a:ext uri="{FF2B5EF4-FFF2-40B4-BE49-F238E27FC236}">
                    <a16:creationId xmlns:a16="http://schemas.microsoft.com/office/drawing/2014/main" id="{6C364F8E-E194-4F64-5B75-584273DAE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030" y="2068167"/>
                <a:ext cx="8109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A89E2D1F-580F-D797-EE07-14C61D27A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9592" y="1687847"/>
                <a:ext cx="69127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將波函數乘上位置的運算定義為量子力學的位置算子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</a:t>
                </a:r>
                <a:r>
                  <a:rPr lang="en-US" altLang="zh-TW" sz="1800" b="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A89E2D1F-580F-D797-EE07-14C61D27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687847"/>
                <a:ext cx="6912768" cy="369332"/>
              </a:xfrm>
              <a:prstGeom prst="rect">
                <a:avLst/>
              </a:prstGeom>
              <a:blipFill>
                <a:blip r:embed="rId7"/>
                <a:stretch>
                  <a:fillRect l="-91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148D69F-8C2C-9A8B-3581-FD249868230B}"/>
              </a:ext>
            </a:extLst>
          </p:cNvPr>
          <p:cNvSpPr txBox="1"/>
          <p:nvPr/>
        </p:nvSpPr>
        <p:spPr bwMode="auto">
          <a:xfrm>
            <a:off x="906577" y="4910341"/>
            <a:ext cx="6622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該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物理量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的期望值，就是此運算作用於狀態的波函數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7850C-18EB-43C7-2049-2FB046D3B6E2}"/>
              </a:ext>
            </a:extLst>
          </p:cNvPr>
          <p:cNvSpPr txBox="1"/>
          <p:nvPr/>
        </p:nvSpPr>
        <p:spPr bwMode="auto">
          <a:xfrm>
            <a:off x="907489" y="537211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乘上波函數的複數共軛，最後對空間積分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6A33E1F-E7BC-4F34-5A48-2B4BA1F232BC}"/>
                  </a:ext>
                </a:extLst>
              </p:cNvPr>
              <p:cNvSpPr txBox="1"/>
              <p:nvPr/>
            </p:nvSpPr>
            <p:spPr bwMode="auto">
              <a:xfrm>
                <a:off x="1544273" y="5821766"/>
                <a:ext cx="4661794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6A33E1F-E7BC-4F34-5A48-2B4BA1F23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4273" y="5821766"/>
                <a:ext cx="4661794" cy="901914"/>
              </a:xfrm>
              <a:prstGeom prst="rect">
                <a:avLst/>
              </a:prstGeom>
              <a:blipFill>
                <a:blip r:embed="rId8"/>
                <a:stretch>
                  <a:fillRect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33157613-B19C-A506-1B7F-4993985AF2A8}"/>
                  </a:ext>
                </a:extLst>
              </p:cNvPr>
              <p:cNvSpPr txBox="1"/>
              <p:nvPr/>
            </p:nvSpPr>
            <p:spPr bwMode="auto">
              <a:xfrm>
                <a:off x="1518200" y="2794648"/>
                <a:ext cx="3630958" cy="6249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)→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33157613-B19C-A506-1B7F-4993985AF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8200" y="2794648"/>
                <a:ext cx="3630958" cy="624915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3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2" grpId="0" animBg="1"/>
      <p:bldP spid="5" grpId="0"/>
      <p:bldP spid="8" grpId="0"/>
      <p:bldP spid="9" grpId="0" animBg="1"/>
      <p:bldP spid="4" grpId="0"/>
      <p:bldP spid="13" grpId="0"/>
      <p:bldP spid="1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3012604" y="554076"/>
            <a:ext cx="27214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位能下薛丁格方程式的解</a:t>
            </a:r>
          </a:p>
        </p:txBody>
      </p:sp>
      <p:pic>
        <p:nvPicPr>
          <p:cNvPr id="62468" name="Picture 6" descr="http://edit.renminbao.com/rmb/article_images/2005-11-21-dazu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89" y="1082739"/>
            <a:ext cx="253047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文字方塊 18"/>
          <p:cNvSpPr txBox="1">
            <a:spLocks noChangeArrowheads="1"/>
          </p:cNvSpPr>
          <p:nvPr/>
        </p:nvSpPr>
        <p:spPr bwMode="auto">
          <a:xfrm>
            <a:off x="3087985" y="5037783"/>
            <a:ext cx="2351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定態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 State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BB6DB-41F9-637C-9A6B-9139EBFCB9EE}"/>
              </a:ext>
            </a:extLst>
          </p:cNvPr>
          <p:cNvSpPr txBox="1"/>
          <p:nvPr/>
        </p:nvSpPr>
        <p:spPr bwMode="auto">
          <a:xfrm>
            <a:off x="3087985" y="5407671"/>
            <a:ext cx="2855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能量的本徵函數</a:t>
            </a:r>
          </a:p>
        </p:txBody>
      </p:sp>
    </p:spTree>
    <p:extLst>
      <p:ext uri="{BB962C8B-B14F-4D97-AF65-F5344CB8AC3E}">
        <p14:creationId xmlns:p14="http://schemas.microsoft.com/office/powerpoint/2010/main" val="195957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2">
                <a:extLst>
                  <a:ext uri="{FF2B5EF4-FFF2-40B4-BE49-F238E27FC236}">
                    <a16:creationId xmlns:a16="http://schemas.microsoft.com/office/drawing/2014/main" id="{183DEFB2-7679-07CB-7627-B3F1788E8351}"/>
                  </a:ext>
                </a:extLst>
              </p:cNvPr>
              <p:cNvSpPr txBox="1"/>
              <p:nvPr/>
            </p:nvSpPr>
            <p:spPr bwMode="auto">
              <a:xfrm>
                <a:off x="3550981" y="6153530"/>
                <a:ext cx="15156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2">
                <a:extLst>
                  <a:ext uri="{FF2B5EF4-FFF2-40B4-BE49-F238E27FC236}">
                    <a16:creationId xmlns:a16="http://schemas.microsoft.com/office/drawing/2014/main" id="{183DEFB2-7679-07CB-7627-B3F1788E8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0981" y="6153530"/>
                <a:ext cx="1515608" cy="49686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18C0E52-5932-6BB0-C93D-6C009A543E3F}"/>
                  </a:ext>
                </a:extLst>
              </p:cNvPr>
              <p:cNvSpPr txBox="1"/>
              <p:nvPr/>
            </p:nvSpPr>
            <p:spPr bwMode="auto">
              <a:xfrm>
                <a:off x="1015833" y="607260"/>
                <a:ext cx="234314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18C0E52-5932-6BB0-C93D-6C009A543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833" y="607260"/>
                <a:ext cx="2343142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42F9EF10-8AB9-10D6-96F0-BD2D43A15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604" y="188640"/>
                <a:ext cx="71287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定態波函數，</a:t>
                </a:r>
                <a:r>
                  <a:rPr lang="zh-TW" altLang="en-US" dirty="0"/>
                  <a:t>時間部分與空間部分可以分離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42F9EF10-8AB9-10D6-96F0-BD2D43A15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604" y="188640"/>
                <a:ext cx="7128791" cy="369332"/>
              </a:xfrm>
              <a:prstGeom prst="rect">
                <a:avLst/>
              </a:prstGeom>
              <a:blipFill>
                <a:blip r:embed="rId4"/>
                <a:stretch>
                  <a:fillRect l="-712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50FE97BF-F9CC-9049-9E69-511A75273DAB}"/>
                  </a:ext>
                </a:extLst>
              </p:cNvPr>
              <p:cNvSpPr txBox="1"/>
              <p:nvPr/>
            </p:nvSpPr>
            <p:spPr bwMode="auto">
              <a:xfrm>
                <a:off x="1015833" y="1420874"/>
                <a:ext cx="303531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50FE97BF-F9CC-9049-9E69-511A7527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833" y="1420874"/>
                <a:ext cx="3035318" cy="648126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182764-1A02-01FF-7F87-BC29063A7C7A}"/>
              </a:ext>
            </a:extLst>
          </p:cNvPr>
          <p:cNvSpPr txBox="1"/>
          <p:nvPr/>
        </p:nvSpPr>
        <p:spPr bwMode="auto">
          <a:xfrm>
            <a:off x="1007604" y="1009129"/>
            <a:ext cx="3470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代入薛丁格方程式：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7">
                <a:extLst>
                  <a:ext uri="{FF2B5EF4-FFF2-40B4-BE49-F238E27FC236}">
                    <a16:creationId xmlns:a16="http://schemas.microsoft.com/office/drawing/2014/main" id="{E8C721A5-BE99-6A4C-7081-E99B8E89AF78}"/>
                  </a:ext>
                </a:extLst>
              </p:cNvPr>
              <p:cNvSpPr txBox="1"/>
              <p:nvPr/>
            </p:nvSpPr>
            <p:spPr bwMode="auto">
              <a:xfrm>
                <a:off x="1021325" y="2424279"/>
                <a:ext cx="536323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7">
                <a:extLst>
                  <a:ext uri="{FF2B5EF4-FFF2-40B4-BE49-F238E27FC236}">
                    <a16:creationId xmlns:a16="http://schemas.microsoft.com/office/drawing/2014/main" id="{E8C721A5-BE99-6A4C-7081-E99B8E89A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1325" y="2424279"/>
                <a:ext cx="5363238" cy="6481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3DCA21F-7078-0730-1B70-F3184B67A661}"/>
              </a:ext>
            </a:extLst>
          </p:cNvPr>
          <p:cNvSpPr txBox="1"/>
          <p:nvPr/>
        </p:nvSpPr>
        <p:spPr bwMode="auto">
          <a:xfrm>
            <a:off x="1021324" y="2081720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467789E-8BFD-0DAB-CE14-B54E198BA2F9}"/>
                  </a:ext>
                </a:extLst>
              </p:cNvPr>
              <p:cNvSpPr txBox="1"/>
              <p:nvPr/>
            </p:nvSpPr>
            <p:spPr bwMode="auto">
              <a:xfrm>
                <a:off x="1032063" y="3476451"/>
                <a:ext cx="5196121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467789E-8BFD-0DAB-CE14-B54E198B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2063" y="3476451"/>
                <a:ext cx="5196121" cy="71731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70AF0-FB36-A7A7-687D-382D623FCE09}"/>
                  </a:ext>
                </a:extLst>
              </p:cNvPr>
              <p:cNvSpPr txBox="1"/>
              <p:nvPr/>
            </p:nvSpPr>
            <p:spPr bwMode="auto">
              <a:xfrm>
                <a:off x="1015833" y="3097194"/>
                <a:ext cx="32750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左右都除以</a:t>
                </a:r>
                <a:r>
                  <a:rPr lang="en-US" altLang="zh-TW" sz="1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70AF0-FB36-A7A7-687D-382D623F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833" y="3097194"/>
                <a:ext cx="3275006" cy="369332"/>
              </a:xfrm>
              <a:prstGeom prst="rect">
                <a:avLst/>
              </a:prstGeom>
              <a:blipFill>
                <a:blip r:embed="rId8"/>
                <a:stretch>
                  <a:fillRect l="-193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88944-CBCB-2502-107B-BA8FEAACE423}"/>
                  </a:ext>
                </a:extLst>
              </p:cNvPr>
              <p:cNvSpPr txBox="1"/>
              <p:nvPr/>
            </p:nvSpPr>
            <p:spPr bwMode="auto">
              <a:xfrm>
                <a:off x="1015832" y="4226135"/>
                <a:ext cx="65805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現在左邊只與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有關，右邊只與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有關，兩者是獨立變數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88944-CBCB-2502-107B-BA8FEAACE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832" y="4226135"/>
                <a:ext cx="6580503" cy="369332"/>
              </a:xfrm>
              <a:prstGeom prst="rect">
                <a:avLst/>
              </a:prstGeom>
              <a:blipFill>
                <a:blip r:embed="rId9"/>
                <a:stretch>
                  <a:fillRect l="-96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9DEB02-68AA-8C1F-D5CF-B0012A5B8ED3}"/>
                  </a:ext>
                </a:extLst>
              </p:cNvPr>
              <p:cNvSpPr txBox="1"/>
              <p:nvPr/>
            </p:nvSpPr>
            <p:spPr bwMode="auto">
              <a:xfrm>
                <a:off x="999603" y="4595467"/>
                <a:ext cx="71287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這不可能，唯一例外是左右兩式與兩者都無關，是一常數。設為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9DEB02-68AA-8C1F-D5CF-B0012A5B8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603" y="4595467"/>
                <a:ext cx="7128791" cy="369332"/>
              </a:xfrm>
              <a:prstGeom prst="rect">
                <a:avLst/>
              </a:prstGeom>
              <a:blipFill>
                <a:blip r:embed="rId10"/>
                <a:stretch>
                  <a:fillRect l="-71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3C81761D-5DD6-80B9-D706-700FB1038019}"/>
                  </a:ext>
                </a:extLst>
              </p:cNvPr>
              <p:cNvSpPr txBox="1"/>
              <p:nvPr/>
            </p:nvSpPr>
            <p:spPr bwMode="auto">
              <a:xfrm>
                <a:off x="1048919" y="5064364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3C81761D-5DD6-80B9-D706-700FB1038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919" y="5064364"/>
                <a:ext cx="5683322" cy="717312"/>
              </a:xfrm>
              <a:prstGeom prst="rect">
                <a:avLst/>
              </a:prstGeom>
              <a:blipFill>
                <a:blip r:embed="rId11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D3741FE-F34E-1CD4-55CD-E029BF00AEC5}"/>
              </a:ext>
            </a:extLst>
          </p:cNvPr>
          <p:cNvSpPr/>
          <p:nvPr/>
        </p:nvSpPr>
        <p:spPr>
          <a:xfrm>
            <a:off x="4526519" y="4938712"/>
            <a:ext cx="2242986" cy="1054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>
                <a:extLst>
                  <a:ext uri="{FF2B5EF4-FFF2-40B4-BE49-F238E27FC236}">
                    <a16:creationId xmlns:a16="http://schemas.microsoft.com/office/drawing/2014/main" id="{06FFFC2E-3864-A523-19F4-91DC860750F0}"/>
                  </a:ext>
                </a:extLst>
              </p:cNvPr>
              <p:cNvSpPr txBox="1"/>
              <p:nvPr/>
            </p:nvSpPr>
            <p:spPr bwMode="auto">
              <a:xfrm>
                <a:off x="1067175" y="6069379"/>
                <a:ext cx="1992657" cy="62985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7">
                <a:extLst>
                  <a:ext uri="{FF2B5EF4-FFF2-40B4-BE49-F238E27FC236}">
                    <a16:creationId xmlns:a16="http://schemas.microsoft.com/office/drawing/2014/main" id="{06FFFC2E-3864-A523-19F4-91DC8607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175" y="6069379"/>
                <a:ext cx="1992657" cy="629852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2D568CF5-A444-3F32-6596-594C7824643F}"/>
              </a:ext>
            </a:extLst>
          </p:cNvPr>
          <p:cNvSpPr/>
          <p:nvPr/>
        </p:nvSpPr>
        <p:spPr>
          <a:xfrm>
            <a:off x="3194914" y="6300809"/>
            <a:ext cx="220985" cy="16981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4C4913-2EAE-DF12-A6B2-D141DF6814E3}"/>
              </a:ext>
            </a:extLst>
          </p:cNvPr>
          <p:cNvCxnSpPr/>
          <p:nvPr/>
        </p:nvCxnSpPr>
        <p:spPr>
          <a:xfrm flipH="1">
            <a:off x="2051720" y="976592"/>
            <a:ext cx="481772" cy="58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BC422D-3C3F-DE0F-D4A0-ABAB7B8AFE9A}"/>
              </a:ext>
            </a:extLst>
          </p:cNvPr>
          <p:cNvCxnSpPr>
            <a:cxnSpLocks/>
          </p:cNvCxnSpPr>
          <p:nvPr/>
        </p:nvCxnSpPr>
        <p:spPr>
          <a:xfrm>
            <a:off x="2533492" y="966716"/>
            <a:ext cx="402851" cy="647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272DE8-A85C-5CFE-B5FD-505E30135D3C}"/>
              </a:ext>
            </a:extLst>
          </p:cNvPr>
          <p:cNvCxnSpPr>
            <a:cxnSpLocks/>
          </p:cNvCxnSpPr>
          <p:nvPr/>
        </p:nvCxnSpPr>
        <p:spPr>
          <a:xfrm>
            <a:off x="2551306" y="977288"/>
            <a:ext cx="1151638" cy="518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  <p:bldP spid="8" grpId="0" animBg="1"/>
      <p:bldP spid="10" grpId="0"/>
      <p:bldP spid="11" grpId="0"/>
      <p:bldP spid="13" grpId="0"/>
      <p:bldP spid="14" grpId="0" animBg="1"/>
      <p:bldP spid="9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" name="文字方塊 14"/>
          <p:cNvSpPr txBox="1">
            <a:spLocks noChangeArrowheads="1"/>
          </p:cNvSpPr>
          <p:nvPr/>
        </p:nvSpPr>
        <p:spPr bwMode="auto">
          <a:xfrm>
            <a:off x="1109450" y="3779028"/>
            <a:ext cx="5685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800" dirty="0"/>
              <a:t>注意</a:t>
            </a:r>
            <a:r>
              <a:rPr lang="zh-TW" altLang="en-US" dirty="0"/>
              <a:t>：量子力學的</a:t>
            </a:r>
            <a:r>
              <a:rPr lang="zh-TW" altLang="en-US" sz="1800" dirty="0"/>
              <a:t>能量翻譯為對時間微分的運算</a:t>
            </a:r>
            <a:r>
              <a:rPr lang="zh-TW" altLang="en-US" dirty="0"/>
              <a:t>：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6228184" y="3578485"/>
                <a:ext cx="722505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3578485"/>
                <a:ext cx="722505" cy="619016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1159553" y="2938749"/>
                <a:ext cx="2580065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highlight>
                            <a:srgbClr val="FFFF99"/>
                          </a:highlight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highlight>
                            <a:srgbClr val="FFFF99"/>
                          </a:highlight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highlight>
                                <a:srgbClr val="FFFF99"/>
                              </a:highlight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altLang="zh-TW" i="1" smtClean="0">
                          <a:highlight>
                            <a:srgbClr val="FFFF99"/>
                          </a:highlight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highlight>
                            <a:srgbClr val="FFFF99"/>
                          </a:highlight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highlight>
                            <a:srgbClr val="FFFF99"/>
                          </a:highlight>
                          <a:latin typeface="Cambria Math"/>
                          <a:ea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l-GR" altLang="zh-TW" i="1">
                          <a:highlight>
                            <a:srgbClr val="FFFF99"/>
                          </a:highlight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highlight>
                    <a:srgbClr val="FFFF99"/>
                  </a:highlight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553" y="2938749"/>
                <a:ext cx="2580065" cy="619016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D6BA4-7082-224C-9E4E-B97AF75DF087}"/>
                  </a:ext>
                </a:extLst>
              </p:cNvPr>
              <p:cNvSpPr txBox="1"/>
              <p:nvPr/>
            </p:nvSpPr>
            <p:spPr bwMode="auto">
              <a:xfrm>
                <a:off x="1171496" y="2531330"/>
                <a:ext cx="76957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將以上的波函數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對時間微分，會等於常數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乘上此波函數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D6BA4-7082-224C-9E4E-B97AF75DF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496" y="2531330"/>
                <a:ext cx="7695719" cy="369332"/>
              </a:xfrm>
              <a:prstGeom prst="rect">
                <a:avLst/>
              </a:prstGeom>
              <a:blipFill>
                <a:blip r:embed="rId4"/>
                <a:stretch>
                  <a:fillRect l="-65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2BAC84-F556-B8CA-3DE1-F6E2312804DA}"/>
                  </a:ext>
                </a:extLst>
              </p:cNvPr>
              <p:cNvSpPr txBox="1"/>
              <p:nvPr/>
            </p:nvSpPr>
            <p:spPr bwMode="auto">
              <a:xfrm>
                <a:off x="1109450" y="4213378"/>
                <a:ext cx="76957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所以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對於定態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量子能量算子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的運算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，如同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乘上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一個數值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2BAC84-F556-B8CA-3DE1-F6E231280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450" y="4213378"/>
                <a:ext cx="7695719" cy="369332"/>
              </a:xfrm>
              <a:prstGeom prst="rect">
                <a:avLst/>
              </a:prstGeom>
              <a:blipFill>
                <a:blip r:embed="rId5"/>
                <a:stretch>
                  <a:fillRect l="-65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15">
            <a:extLst>
              <a:ext uri="{FF2B5EF4-FFF2-40B4-BE49-F238E27FC236}">
                <a16:creationId xmlns:a16="http://schemas.microsoft.com/office/drawing/2014/main" id="{7CD03068-09C3-17D5-11DF-87588B22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50" y="4628942"/>
            <a:ext cx="6918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這好像回到了古典。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5">
                <a:extLst>
                  <a:ext uri="{FF2B5EF4-FFF2-40B4-BE49-F238E27FC236}">
                    <a16:creationId xmlns:a16="http://schemas.microsoft.com/office/drawing/2014/main" id="{7AAB6D3A-C758-5A7F-595D-201610BCA4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450" y="5039080"/>
                <a:ext cx="8029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大膽推測：對這些解，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就是能量測量結果，</a:t>
                </a:r>
              </a:p>
            </p:txBody>
          </p:sp>
        </mc:Choice>
        <mc:Fallback xmlns="">
          <p:sp>
            <p:nvSpPr>
              <p:cNvPr id="24" name="文字方塊 25">
                <a:extLst>
                  <a:ext uri="{FF2B5EF4-FFF2-40B4-BE49-F238E27FC236}">
                    <a16:creationId xmlns:a16="http://schemas.microsoft.com/office/drawing/2014/main" id="{7AAB6D3A-C758-5A7F-595D-201610BCA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450" y="5039080"/>
                <a:ext cx="8029252" cy="369332"/>
              </a:xfrm>
              <a:prstGeom prst="rect">
                <a:avLst/>
              </a:prstGeom>
              <a:blipFill>
                <a:blip r:embed="rId6"/>
                <a:stretch>
                  <a:fillRect l="-63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13">
            <a:extLst>
              <a:ext uri="{FF2B5EF4-FFF2-40B4-BE49-F238E27FC236}">
                <a16:creationId xmlns:a16="http://schemas.microsoft.com/office/drawing/2014/main" id="{5CAA6148-065B-D625-AEB2-070F81EE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50" y="5952064"/>
            <a:ext cx="6624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之後我們將正式證明對於定態，能量的測量的確沒有不確定性！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3">
                <a:extLst>
                  <a:ext uri="{FF2B5EF4-FFF2-40B4-BE49-F238E27FC236}">
                    <a16:creationId xmlns:a16="http://schemas.microsoft.com/office/drawing/2014/main" id="{3FC31480-34D3-136A-D559-051C342605EC}"/>
                  </a:ext>
                </a:extLst>
              </p:cNvPr>
              <p:cNvSpPr txBox="1"/>
              <p:nvPr/>
            </p:nvSpPr>
            <p:spPr bwMode="auto">
              <a:xfrm>
                <a:off x="7637504" y="5952064"/>
                <a:ext cx="121207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13">
                <a:extLst>
                  <a:ext uri="{FF2B5EF4-FFF2-40B4-BE49-F238E27FC236}">
                    <a16:creationId xmlns:a16="http://schemas.microsoft.com/office/drawing/2014/main" id="{3FC31480-34D3-136A-D559-051C34260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7504" y="5952064"/>
                <a:ext cx="12120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59AABF62-9E16-0750-D949-4F26D939CAAB}"/>
                  </a:ext>
                </a:extLst>
              </p:cNvPr>
              <p:cNvSpPr txBox="1"/>
              <p:nvPr/>
            </p:nvSpPr>
            <p:spPr bwMode="auto">
              <a:xfrm>
                <a:off x="1210222" y="1185619"/>
                <a:ext cx="15156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59AABF62-9E16-0750-D949-4F26D939C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222" y="1185619"/>
                <a:ext cx="1515608" cy="49686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24">
            <a:extLst>
              <a:ext uri="{FF2B5EF4-FFF2-40B4-BE49-F238E27FC236}">
                <a16:creationId xmlns:a16="http://schemas.microsoft.com/office/drawing/2014/main" id="{261FEC75-C363-84CE-21A7-0A9D4C7A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97" y="383340"/>
            <a:ext cx="7128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定態波函數，</a:t>
            </a:r>
            <a:r>
              <a:rPr lang="zh-TW" altLang="en-US" dirty="0">
                <a:solidFill>
                  <a:srgbClr val="FF0000"/>
                </a:solidFill>
              </a:rPr>
              <a:t>時間部分不只可以被分離，而且可以被完全決定，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91A85-81F7-C8C0-58C0-F1A1362167C8}"/>
                  </a:ext>
                </a:extLst>
              </p:cNvPr>
              <p:cNvSpPr txBox="1"/>
              <p:nvPr/>
            </p:nvSpPr>
            <p:spPr bwMode="auto">
              <a:xfrm>
                <a:off x="3217994" y="1182349"/>
                <a:ext cx="25194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91A85-81F7-C8C0-58C0-F1A136216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994" y="1182349"/>
                <a:ext cx="2519408" cy="496867"/>
              </a:xfrm>
              <a:prstGeom prst="rect">
                <a:avLst/>
              </a:prstGeom>
              <a:blipFill>
                <a:blip r:embed="rId9"/>
                <a:stretch>
                  <a:fillRect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3A1CCE03-8D65-D60A-2854-ECCDDF8358D5}"/>
                  </a:ext>
                </a:extLst>
              </p:cNvPr>
              <p:cNvSpPr txBox="1"/>
              <p:nvPr/>
            </p:nvSpPr>
            <p:spPr bwMode="auto">
              <a:xfrm>
                <a:off x="1171497" y="1785060"/>
                <a:ext cx="7695719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定態波函數的時間演化就是函數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乘上一個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Phase factor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3A1CCE03-8D65-D60A-2854-ECCDDF83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497" y="1785060"/>
                <a:ext cx="7695719" cy="480709"/>
              </a:xfrm>
              <a:prstGeom prst="rect">
                <a:avLst/>
              </a:prstGeom>
              <a:blipFill>
                <a:blip r:embed="rId10"/>
                <a:stretch>
                  <a:fillRect l="-659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2B23B3-6C59-8CA9-F8D9-4866CFD09CFA}"/>
                  </a:ext>
                </a:extLst>
              </p:cNvPr>
              <p:cNvSpPr txBox="1"/>
              <p:nvPr/>
            </p:nvSpPr>
            <p:spPr bwMode="auto">
              <a:xfrm>
                <a:off x="1179746" y="778252"/>
                <a:ext cx="63141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與位能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的關係完全濃縮在數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之中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2B23B3-6C59-8CA9-F8D9-4866CFD0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9746" y="778252"/>
                <a:ext cx="6314106" cy="369332"/>
              </a:xfrm>
              <a:prstGeom prst="rect">
                <a:avLst/>
              </a:prstGeom>
              <a:blipFill>
                <a:blip r:embed="rId11"/>
                <a:stretch>
                  <a:fillRect l="-100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255FA4-FF3A-78A6-B564-71DA4A779A53}"/>
              </a:ext>
            </a:extLst>
          </p:cNvPr>
          <p:cNvSpPr txBox="1"/>
          <p:nvPr/>
        </p:nvSpPr>
        <p:spPr bwMode="auto">
          <a:xfrm>
            <a:off x="1109450" y="547695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而且像古典一樣，只有一個確定值。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7" grpId="0" animBg="1"/>
      <p:bldP spid="2" grpId="0"/>
      <p:bldP spid="20" grpId="0"/>
      <p:bldP spid="22" grpId="0"/>
      <p:bldP spid="24" grpId="0"/>
      <p:bldP spid="25" grpId="0"/>
      <p:bldP spid="2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74248" y="1548629"/>
            <a:ext cx="3197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機率密度與時間無關。</a:t>
            </a:r>
            <a:endParaRPr lang="en-US" altLang="zh-TW" dirty="0"/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1374248" y="2556691"/>
            <a:ext cx="619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其他物理測量的期望值也都與時間無關！</a:t>
            </a:r>
          </a:p>
        </p:txBody>
      </p:sp>
      <p:pic>
        <p:nvPicPr>
          <p:cNvPr id="26632" name="Picture 12" descr="p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94" y="4869160"/>
            <a:ext cx="22336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445983" y="776990"/>
                <a:ext cx="25194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983" y="776990"/>
                <a:ext cx="2519408" cy="496867"/>
              </a:xfrm>
              <a:prstGeom prst="rect">
                <a:avLst/>
              </a:prstGeom>
              <a:blipFill>
                <a:blip r:embed="rId3"/>
                <a:stretch>
                  <a:fillRect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407717" y="1923989"/>
                <a:ext cx="5796972" cy="5595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7717" y="1923989"/>
                <a:ext cx="5796972" cy="559512"/>
              </a:xfrm>
              <a:prstGeom prst="rect">
                <a:avLst/>
              </a:prstGeom>
              <a:blipFill>
                <a:blip r:embed="rId4"/>
                <a:stretch>
                  <a:fillRect b="-1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8A7C3A9E-5AFB-0EEE-EB86-E3F31A5558E9}"/>
                  </a:ext>
                </a:extLst>
              </p:cNvPr>
              <p:cNvSpPr txBox="1"/>
              <p:nvPr/>
            </p:nvSpPr>
            <p:spPr bwMode="auto">
              <a:xfrm>
                <a:off x="1381391" y="2996594"/>
                <a:ext cx="6019006" cy="17114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b="0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8A7C3A9E-5AFB-0EEE-EB86-E3F31A555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391" y="2996594"/>
                <a:ext cx="6019006" cy="1711494"/>
              </a:xfrm>
              <a:prstGeom prst="rect">
                <a:avLst/>
              </a:prstGeom>
              <a:blipFill>
                <a:blip r:embed="rId5"/>
                <a:stretch>
                  <a:fillRect l="-5263" t="-59259" b="-9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F0396B4-5872-0997-16B5-187BE967B093}"/>
              </a:ext>
            </a:extLst>
          </p:cNvPr>
          <p:cNvSpPr txBox="1"/>
          <p:nvPr/>
        </p:nvSpPr>
        <p:spPr bwMode="auto">
          <a:xfrm>
            <a:off x="4067944" y="776990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定態真的是淡定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569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5C59F-843F-B7AD-BBDB-5679FE47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2" y="2750221"/>
            <a:ext cx="8032277" cy="3383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CE3499-951A-F83D-69A2-40474D4FD5EE}"/>
                  </a:ext>
                </a:extLst>
              </p:cNvPr>
              <p:cNvSpPr txBox="1"/>
              <p:nvPr/>
            </p:nvSpPr>
            <p:spPr bwMode="auto">
              <a:xfrm>
                <a:off x="684128" y="1004216"/>
                <a:ext cx="56699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時間只改變了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在複數平面的相角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Phase。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CE3499-951A-F83D-69A2-40474D4FD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128" y="1004216"/>
                <a:ext cx="5669950" cy="369332"/>
              </a:xfrm>
              <a:prstGeom prst="rect">
                <a:avLst/>
              </a:prstGeom>
              <a:blipFill>
                <a:blip r:embed="rId3"/>
                <a:stretch>
                  <a:fillRect l="-89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BA9B4-4E1B-7A90-BFC2-BCAFACE1AA13}"/>
                  </a:ext>
                </a:extLst>
              </p:cNvPr>
              <p:cNvSpPr txBox="1"/>
              <p:nvPr/>
            </p:nvSpPr>
            <p:spPr bwMode="auto">
              <a:xfrm>
                <a:off x="673214" y="1818961"/>
                <a:ext cx="81369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因此可以說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定態的電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子一直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是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處於同一個狀態！就是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所決定的電子狀態。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BA9B4-4E1B-7A90-BFC2-BCAFACE1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14" y="1818961"/>
                <a:ext cx="8136904" cy="369332"/>
              </a:xfrm>
              <a:prstGeom prst="rect">
                <a:avLst/>
              </a:prstGeom>
              <a:blipFill>
                <a:blip r:embed="rId4"/>
                <a:stretch>
                  <a:fillRect l="-623" t="-6667" r="-312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E158CB0-B7F0-8F69-9EA9-130548C7DC4B}"/>
              </a:ext>
            </a:extLst>
          </p:cNvPr>
          <p:cNvSpPr/>
          <p:nvPr/>
        </p:nvSpPr>
        <p:spPr>
          <a:xfrm>
            <a:off x="673214" y="2750221"/>
            <a:ext cx="80322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3A648-BF84-F067-E82C-DC45B68DBD94}"/>
              </a:ext>
            </a:extLst>
          </p:cNvPr>
          <p:cNvSpPr/>
          <p:nvPr/>
        </p:nvSpPr>
        <p:spPr>
          <a:xfrm>
            <a:off x="654533" y="5157192"/>
            <a:ext cx="803227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8">
                <a:extLst>
                  <a:ext uri="{FF2B5EF4-FFF2-40B4-BE49-F238E27FC236}">
                    <a16:creationId xmlns:a16="http://schemas.microsoft.com/office/drawing/2014/main" id="{5774270B-A433-D720-40A9-AE788FB53639}"/>
                  </a:ext>
                </a:extLst>
              </p:cNvPr>
              <p:cNvSpPr txBox="1"/>
              <p:nvPr/>
            </p:nvSpPr>
            <p:spPr bwMode="auto">
              <a:xfrm>
                <a:off x="684128" y="444058"/>
                <a:ext cx="2519408" cy="4968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8">
                <a:extLst>
                  <a:ext uri="{FF2B5EF4-FFF2-40B4-BE49-F238E27FC236}">
                    <a16:creationId xmlns:a16="http://schemas.microsoft.com/office/drawing/2014/main" id="{5774270B-A433-D720-40A9-AE788FB5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128" y="444058"/>
                <a:ext cx="2519408" cy="496867"/>
              </a:xfrm>
              <a:prstGeom prst="rect">
                <a:avLst/>
              </a:prstGeom>
              <a:blipFill>
                <a:blip r:embed="rId5"/>
                <a:stretch>
                  <a:fillRect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E9B82-C4A5-BDD3-58FC-A045B52AD5AE}"/>
                  </a:ext>
                </a:extLst>
              </p:cNvPr>
              <p:cNvSpPr txBox="1"/>
              <p:nvPr/>
            </p:nvSpPr>
            <p:spPr bwMode="auto">
              <a:xfrm>
                <a:off x="654532" y="2228726"/>
                <a:ext cx="84823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空間部分函數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沒有隨時間變！只是換了不同版本！這就是可分離性的意義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E9B82-C4A5-BDD3-58FC-A045B52AD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532" y="2228726"/>
                <a:ext cx="8482324" cy="369332"/>
              </a:xfrm>
              <a:prstGeom prst="rect">
                <a:avLst/>
              </a:prstGeom>
              <a:blipFill>
                <a:blip r:embed="rId6"/>
                <a:stretch>
                  <a:fillRect l="-59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97F3DA-A2E1-2625-FAD9-4E735AC5F663}"/>
                  </a:ext>
                </a:extLst>
              </p:cNvPr>
              <p:cNvSpPr txBox="1"/>
              <p:nvPr/>
            </p:nvSpPr>
            <p:spPr bwMode="auto">
              <a:xfrm>
                <a:off x="673214" y="1413981"/>
                <a:ext cx="79312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物理測量只與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的絕對值有關，獨立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phase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變化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沒有物理結果。</a:t>
                </a:r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97F3DA-A2E1-2625-FAD9-4E735AC5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14" y="1413981"/>
                <a:ext cx="7931234" cy="369332"/>
              </a:xfrm>
              <a:prstGeom prst="rect">
                <a:avLst/>
              </a:prstGeom>
              <a:blipFill>
                <a:blip r:embed="rId7"/>
                <a:stretch>
                  <a:fillRect l="-639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2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5" name="文字方塊 15"/>
          <p:cNvSpPr txBox="1">
            <a:spLocks noChangeArrowheads="1"/>
          </p:cNvSpPr>
          <p:nvPr/>
        </p:nvSpPr>
        <p:spPr bwMode="auto">
          <a:xfrm>
            <a:off x="1185633" y="1265060"/>
            <a:ext cx="585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定態解的特點是：時間部分與空間部分分離：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146794" y="3615767"/>
                <a:ext cx="4320481" cy="369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/>
                  <a:t>滿足此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常微分方程式</a:t>
                </a:r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94" y="3615767"/>
                <a:ext cx="4320481" cy="369888"/>
              </a:xfrm>
              <a:prstGeom prst="rect">
                <a:avLst/>
              </a:prstGeom>
              <a:blipFill>
                <a:blip r:embed="rId2"/>
                <a:stretch>
                  <a:fillRect l="-29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5" y="853721"/>
                <a:ext cx="7704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時間部分已解出，現在我們來寫定態解空間位置部分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滿足的方程式：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853721"/>
                <a:ext cx="7704856" cy="369332"/>
              </a:xfrm>
              <a:prstGeom prst="rect">
                <a:avLst/>
              </a:prstGeom>
              <a:blipFill>
                <a:blip r:embed="rId3"/>
                <a:stretch>
                  <a:fillRect l="-65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/>
              <p:nvPr/>
            </p:nvSpPr>
            <p:spPr bwMode="auto">
              <a:xfrm>
                <a:off x="1237976" y="4070448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976" y="4070448"/>
                <a:ext cx="4435573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/>
              <p:nvPr/>
            </p:nvSpPr>
            <p:spPr bwMode="auto">
              <a:xfrm>
                <a:off x="1242274" y="4891491"/>
                <a:ext cx="4128631" cy="717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2274" y="4891491"/>
                <a:ext cx="4128631" cy="717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EBD963D-753F-BF45-ADB8-FD933927C585}"/>
                  </a:ext>
                </a:extLst>
              </p:cNvPr>
              <p:cNvSpPr txBox="1"/>
              <p:nvPr/>
            </p:nvSpPr>
            <p:spPr bwMode="auto">
              <a:xfrm>
                <a:off x="1187624" y="1844824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EBD963D-753F-BF45-ADB8-FD933927C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844824"/>
                <a:ext cx="5683322" cy="717312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64879DF-130C-A963-9F7D-8A9846565FE5}"/>
              </a:ext>
            </a:extLst>
          </p:cNvPr>
          <p:cNvSpPr/>
          <p:nvPr/>
        </p:nvSpPr>
        <p:spPr>
          <a:xfrm>
            <a:off x="1219157" y="1730133"/>
            <a:ext cx="3568867" cy="1067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B83B88AA-696A-3BC9-B43F-29AB6BF77B51}"/>
                  </a:ext>
                </a:extLst>
              </p:cNvPr>
              <p:cNvSpPr txBox="1"/>
              <p:nvPr/>
            </p:nvSpPr>
            <p:spPr>
              <a:xfrm>
                <a:off x="1187624" y="3194903"/>
                <a:ext cx="6233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位置函數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/>
                  <a:t>對應特定的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，因此將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寫在足標：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B83B88AA-696A-3BC9-B43F-29AB6BF77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94903"/>
                <a:ext cx="6233964" cy="369332"/>
              </a:xfrm>
              <a:prstGeom prst="rect">
                <a:avLst/>
              </a:prstGeom>
              <a:blipFill>
                <a:blip r:embed="rId7"/>
                <a:stretch>
                  <a:fillRect l="-81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8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文字方塊 2"/>
          <p:cNvSpPr txBox="1">
            <a:spLocks noChangeArrowheads="1"/>
          </p:cNvSpPr>
          <p:nvPr/>
        </p:nvSpPr>
        <p:spPr bwMode="auto">
          <a:xfrm>
            <a:off x="955362" y="1529700"/>
            <a:ext cx="4706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定態波函數的空間部分所滿足的方程式：</a:t>
            </a:r>
          </a:p>
        </p:txBody>
      </p:sp>
      <p:pic>
        <p:nvPicPr>
          <p:cNvPr id="28677" name="Picture 8" descr="http://free.yes81.net/userfiles/image/%E6%89%93%E5%9D%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59" y="607349"/>
            <a:ext cx="2527498" cy="20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55362" y="2725818"/>
                <a:ext cx="79443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解出位置函數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i="1" dirty="0">
                    <a:latin typeface="+mj-lt"/>
                  </a:rPr>
                  <a:t> </a:t>
                </a:r>
                <a:r>
                  <a:rPr lang="zh-TW" altLang="en-US" dirty="0">
                    <a:latin typeface="+mj-lt"/>
                  </a:rPr>
                  <a:t>整個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定態</a:t>
                </a:r>
                <a:r>
                  <a:rPr lang="zh-TW" altLang="en-US" dirty="0">
                    <a:latin typeface="+mj-lt"/>
                  </a:rPr>
                  <a:t>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>
                    <a:latin typeface="+mj-lt"/>
                  </a:rPr>
                  <a:t>就都知道了！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2" y="2725818"/>
                <a:ext cx="7944353" cy="369332"/>
              </a:xfrm>
              <a:prstGeom prst="rect">
                <a:avLst/>
              </a:prstGeom>
              <a:blipFill>
                <a:blip r:embed="rId3"/>
                <a:stretch>
                  <a:fillRect l="-6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955362" y="1111160"/>
            <a:ext cx="318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與時間無關之薛丁格方程式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0" name="文字方塊 7"/>
              <p:cNvSpPr txBox="1">
                <a:spLocks noChangeArrowheads="1"/>
              </p:cNvSpPr>
              <p:nvPr/>
            </p:nvSpPr>
            <p:spPr bwMode="auto">
              <a:xfrm>
                <a:off x="955361" y="4765643"/>
                <a:ext cx="69639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在很多情況下，這個方程式只對某一些能量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，可以得到解。</a:t>
                </a:r>
              </a:p>
            </p:txBody>
          </p:sp>
        </mc:Choice>
        <mc:Fallback xmlns="">
          <p:sp>
            <p:nvSpPr>
              <p:cNvPr id="28680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361" y="4765643"/>
                <a:ext cx="6963931" cy="369332"/>
              </a:xfrm>
              <a:prstGeom prst="rect">
                <a:avLst/>
              </a:prstGeom>
              <a:blipFill>
                <a:blip r:embed="rId4"/>
                <a:stretch>
                  <a:fillRect l="-729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1018481" y="3193626"/>
                <a:ext cx="2359107" cy="4968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481" y="3193626"/>
                <a:ext cx="2359107" cy="49686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38719" y="629863"/>
            <a:ext cx="4706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Time-Independent Schrodinger Wave Equation</a:t>
            </a:r>
            <a:endParaRPr kumimoji="0"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7"/>
              <p:cNvSpPr txBox="1">
                <a:spLocks noChangeArrowheads="1"/>
              </p:cNvSpPr>
              <p:nvPr/>
            </p:nvSpPr>
            <p:spPr bwMode="auto">
              <a:xfrm>
                <a:off x="955360" y="6060605"/>
                <a:ext cx="69639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，若是離散分布，能量就是量子化的！</a:t>
                </a:r>
              </a:p>
            </p:txBody>
          </p:sp>
        </mc:Choice>
        <mc:Fallback xmlns="">
          <p:sp>
            <p:nvSpPr>
              <p:cNvPr id="12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360" y="6060605"/>
                <a:ext cx="6963931" cy="369332"/>
              </a:xfrm>
              <a:prstGeom prst="rect">
                <a:avLst/>
              </a:prstGeom>
              <a:blipFill>
                <a:blip r:embed="rId6"/>
                <a:stretch>
                  <a:fillRect l="-72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7"/>
              <p:cNvSpPr txBox="1">
                <a:spLocks noChangeArrowheads="1"/>
              </p:cNvSpPr>
              <p:nvPr/>
            </p:nvSpPr>
            <p:spPr bwMode="auto">
              <a:xfrm>
                <a:off x="955360" y="5183627"/>
                <a:ext cx="69639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這些能量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，稱為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Eigenvalues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3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360" y="5183627"/>
                <a:ext cx="6963931" cy="369332"/>
              </a:xfrm>
              <a:prstGeom prst="rect">
                <a:avLst/>
              </a:prstGeom>
              <a:blipFill>
                <a:blip r:embed="rId7"/>
                <a:stretch>
                  <a:fillRect l="-72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55360" y="5622116"/>
                <a:ext cx="608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對應的解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稱為漢米爾頓量的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本徵函數 </a:t>
                </a:r>
                <a:r>
                  <a:rPr lang="en-US" altLang="zh-TW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Eigenfunction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0" y="5622116"/>
                <a:ext cx="6081986" cy="369332"/>
              </a:xfrm>
              <a:prstGeom prst="rect">
                <a:avLst/>
              </a:prstGeom>
              <a:blipFill>
                <a:blip r:embed="rId8"/>
                <a:stretch>
                  <a:fillRect l="-83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5AF613DD-82E8-DE88-F5D6-E175EB59450C}"/>
                  </a:ext>
                </a:extLst>
              </p:cNvPr>
              <p:cNvSpPr txBox="1"/>
              <p:nvPr/>
            </p:nvSpPr>
            <p:spPr bwMode="auto">
              <a:xfrm>
                <a:off x="1040311" y="1979929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5AF613DD-82E8-DE88-F5D6-E175EB594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11" y="1979929"/>
                <a:ext cx="4435573" cy="648126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5">
                <a:extLst>
                  <a:ext uri="{FF2B5EF4-FFF2-40B4-BE49-F238E27FC236}">
                    <a16:creationId xmlns:a16="http://schemas.microsoft.com/office/drawing/2014/main" id="{3F9C23DF-E319-ED0C-4C42-1A81122090F5}"/>
                  </a:ext>
                </a:extLst>
              </p:cNvPr>
              <p:cNvSpPr txBox="1"/>
              <p:nvPr/>
            </p:nvSpPr>
            <p:spPr>
              <a:xfrm>
                <a:off x="1018481" y="4198139"/>
                <a:ext cx="79443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決定了定態的狀態，也就是在時間為零時的</a:t>
                </a:r>
                <a:r>
                  <a:rPr lang="zh-TW" altLang="en-US" dirty="0">
                    <a:latin typeface="+mj-lt"/>
                  </a:rPr>
                  <a:t>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zh-TW" altLang="en-US" dirty="0">
                    <a:latin typeface="+mj-lt"/>
                  </a:rPr>
                  <a:t>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5">
                <a:extLst>
                  <a:ext uri="{FF2B5EF4-FFF2-40B4-BE49-F238E27FC236}">
                    <a16:creationId xmlns:a16="http://schemas.microsoft.com/office/drawing/2014/main" id="{3F9C23DF-E319-ED0C-4C42-1A8112209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81" y="4198139"/>
                <a:ext cx="7944353" cy="369332"/>
              </a:xfrm>
              <a:prstGeom prst="rect">
                <a:avLst/>
              </a:prstGeom>
              <a:blipFill>
                <a:blip r:embed="rId10"/>
                <a:stretch>
                  <a:fillRect l="-6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C1A2DE-DE6D-B641-47D9-EDE80915242A}"/>
              </a:ext>
            </a:extLst>
          </p:cNvPr>
          <p:cNvSpPr txBox="1"/>
          <p:nvPr/>
        </p:nvSpPr>
        <p:spPr bwMode="auto">
          <a:xfrm>
            <a:off x="1018481" y="3794229"/>
            <a:ext cx="7301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單獨的Phase，沒有物理意義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定態的電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子一直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處於同一個狀態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3487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12" grpId="0"/>
      <p:bldP spid="1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 bwMode="auto">
              <a:xfrm>
                <a:off x="6381302" y="2503290"/>
                <a:ext cx="2059859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302" y="2503290"/>
                <a:ext cx="2059859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8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10" name="Rectangle 9"/>
              <p:cNvSpPr>
                <a:spLocks noChangeArrowheads="1"/>
              </p:cNvSpPr>
              <p:nvPr/>
            </p:nvSpPr>
            <p:spPr bwMode="auto">
              <a:xfrm>
                <a:off x="615012" y="1474937"/>
                <a:ext cx="40830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r>
                  <a:rPr lang="zh-TW" altLang="en-US" dirty="0"/>
                  <a:t>當電子受力為零時，位能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dirty="0"/>
                  <a:t>是一常數，</a:t>
                </a:r>
              </a:p>
            </p:txBody>
          </p:sp>
        </mc:Choice>
        <mc:Fallback xmlns="">
          <p:sp>
            <p:nvSpPr>
              <p:cNvPr id="297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012" y="1474937"/>
                <a:ext cx="4083050" cy="369887"/>
              </a:xfrm>
              <a:prstGeom prst="rect">
                <a:avLst/>
              </a:prstGeom>
              <a:blipFill>
                <a:blip r:embed="rId3"/>
                <a:stretch>
                  <a:fillRect l="-12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8244408" y="2076450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動能</a:t>
            </a:r>
          </a:p>
        </p:txBody>
      </p:sp>
      <p:sp>
        <p:nvSpPr>
          <p:cNvPr id="29713" name="文字方塊 20"/>
          <p:cNvSpPr txBox="1">
            <a:spLocks noChangeArrowheads="1"/>
          </p:cNvSpPr>
          <p:nvPr/>
        </p:nvSpPr>
        <p:spPr bwMode="auto">
          <a:xfrm>
            <a:off x="627085" y="191824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假設</a:t>
            </a:r>
          </a:p>
        </p:txBody>
      </p:sp>
      <p:sp>
        <p:nvSpPr>
          <p:cNvPr id="29714" name="Oval 7"/>
          <p:cNvSpPr>
            <a:spLocks noChangeArrowheads="1"/>
          </p:cNvSpPr>
          <p:nvPr/>
        </p:nvSpPr>
        <p:spPr bwMode="auto">
          <a:xfrm>
            <a:off x="4291780" y="876470"/>
            <a:ext cx="320675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4720405" y="1019345"/>
            <a:ext cx="5000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15502" y="4149080"/>
            <a:ext cx="7272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其解很簡單，二次微分後與自己成正比，就是指數函數</a:t>
            </a:r>
            <a:endParaRPr lang="zh-TW" altLang="en-US" dirty="0"/>
          </a:p>
        </p:txBody>
      </p:sp>
      <p:sp>
        <p:nvSpPr>
          <p:cNvPr id="2971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74535" y="5805586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這是二次微分方程式，上式有兩個未知係數，因此已經是最普遍的解了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cxnSpLocks/>
            <a:endCxn id="23" idx="6"/>
          </p:cNvCxnSpPr>
          <p:nvPr/>
        </p:nvCxnSpPr>
        <p:spPr>
          <a:xfrm flipH="1">
            <a:off x="8339919" y="2324318"/>
            <a:ext cx="222852" cy="675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7411232" y="2713847"/>
            <a:ext cx="928687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680982" y="787787"/>
                <a:ext cx="2797496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982" y="787787"/>
                <a:ext cx="2797496" cy="648126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 bwMode="auto">
              <a:xfrm>
                <a:off x="680982" y="2641535"/>
                <a:ext cx="1786964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982" y="2641535"/>
                <a:ext cx="1786964" cy="648126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674535" y="2641535"/>
                <a:ext cx="3549946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35" y="2641535"/>
                <a:ext cx="3549946" cy="648126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4572000" y="1455090"/>
                <a:ext cx="123828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455090"/>
                <a:ext cx="12382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 bwMode="auto">
              <a:xfrm>
                <a:off x="1288247" y="1918803"/>
                <a:ext cx="918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247" y="1918803"/>
                <a:ext cx="9180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674535" y="4612808"/>
                <a:ext cx="120327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35" y="4612808"/>
                <a:ext cx="12032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 bwMode="auto">
              <a:xfrm>
                <a:off x="2128205" y="4608444"/>
                <a:ext cx="105785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=±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𝑖𝑘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8205" y="4608444"/>
                <a:ext cx="10578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 bwMode="auto">
              <a:xfrm>
                <a:off x="6381302" y="3989873"/>
                <a:ext cx="2284536" cy="6255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𝑎𝑥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302" y="3989873"/>
                <a:ext cx="2284536" cy="625556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 bwMode="auto">
              <a:xfrm>
                <a:off x="674535" y="5366381"/>
                <a:ext cx="2342757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35" y="5366381"/>
                <a:ext cx="2342757" cy="378245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8B561AB-A592-DEDC-C752-AF4BB1B28AA3}"/>
              </a:ext>
            </a:extLst>
          </p:cNvPr>
          <p:cNvSpPr txBox="1"/>
          <p:nvPr/>
        </p:nvSpPr>
        <p:spPr bwMode="auto">
          <a:xfrm>
            <a:off x="2234944" y="1925336"/>
            <a:ext cx="6157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不直接設為零，是因為所得結果可以在一維位能問題運用。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DDAE0-2584-BE6F-4200-5A549F6EE0D4}"/>
              </a:ext>
            </a:extLst>
          </p:cNvPr>
          <p:cNvSpPr txBox="1"/>
          <p:nvPr/>
        </p:nvSpPr>
        <p:spPr bwMode="auto">
          <a:xfrm>
            <a:off x="6200960" y="3454123"/>
            <a:ext cx="3373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很容易猜到這就是角波數。</a:t>
            </a:r>
          </a:p>
        </p:txBody>
      </p:sp>
      <p:sp>
        <p:nvSpPr>
          <p:cNvPr id="4" name="文字方塊 2">
            <a:extLst>
              <a:ext uri="{FF2B5EF4-FFF2-40B4-BE49-F238E27FC236}">
                <a16:creationId xmlns:a16="http://schemas.microsoft.com/office/drawing/2014/main" id="{FE9F6D51-9453-17A1-2C6F-3B2EEC1C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02" y="368137"/>
            <a:ext cx="7615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從非束縛態開始。首先是大家已經很熟悉的自由電子波，這是定態！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261B11-9FDC-CFD7-8A58-A7BF93DDA11D}"/>
                  </a:ext>
                </a:extLst>
              </p:cNvPr>
              <p:cNvSpPr txBox="1"/>
              <p:nvPr/>
            </p:nvSpPr>
            <p:spPr bwMode="auto">
              <a:xfrm>
                <a:off x="3347864" y="4608444"/>
                <a:ext cx="18726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有兩個解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261B11-9FDC-CFD7-8A58-A7BF93DDA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608444"/>
                <a:ext cx="1872603" cy="369332"/>
              </a:xfrm>
              <a:prstGeom prst="rect">
                <a:avLst/>
              </a:prstGeom>
              <a:blipFill>
                <a:blip r:embed="rId13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8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4" grpId="0"/>
      <p:bldP spid="30" grpId="0"/>
      <p:bldP spid="32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4ABF2-407F-BE8C-54BF-0835D32B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9" y="188640"/>
            <a:ext cx="790890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3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5" descr="D:\Dropbox\Documents\課程\YoungTextBook\Images\Chapter40\A_Images\A_Figures_and_Photos\40_03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45325"/>
            <a:ext cx="3327663" cy="299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30" name="Text Box 22"/>
              <p:cNvSpPr txBox="1">
                <a:spLocks noChangeArrowheads="1"/>
              </p:cNvSpPr>
              <p:nvPr/>
            </p:nvSpPr>
            <p:spPr bwMode="auto">
              <a:xfrm>
                <a:off x="1052792" y="5373216"/>
                <a:ext cx="7983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相位分別向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方向運動！這當然就是已經解過的平面正弦自由電子波。</a:t>
                </a:r>
              </a:p>
            </p:txBody>
          </p:sp>
        </mc:Choice>
        <mc:Fallback xmlns="">
          <p:sp>
            <p:nvSpPr>
              <p:cNvPr id="307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792" y="5373216"/>
                <a:ext cx="7983704" cy="369332"/>
              </a:xfrm>
              <a:prstGeom prst="rect">
                <a:avLst/>
              </a:prstGeom>
              <a:blipFill>
                <a:blip r:embed="rId3"/>
                <a:stretch>
                  <a:fillRect l="-79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1" name="Text Box 28"/>
          <p:cNvSpPr txBox="1">
            <a:spLocks noChangeArrowheads="1"/>
          </p:cNvSpPr>
          <p:nvPr/>
        </p:nvSpPr>
        <p:spPr bwMode="auto">
          <a:xfrm>
            <a:off x="2582316" y="201201"/>
            <a:ext cx="1871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自由電子定態</a:t>
            </a:r>
          </a:p>
        </p:txBody>
      </p:sp>
      <p:cxnSp>
        <p:nvCxnSpPr>
          <p:cNvPr id="29" name="直線單箭頭接點 28"/>
          <p:cNvCxnSpPr/>
          <p:nvPr/>
        </p:nvCxnSpPr>
        <p:spPr>
          <a:xfrm>
            <a:off x="5160123" y="1148564"/>
            <a:ext cx="50006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5" name="文字方塊 23"/>
          <p:cNvSpPr txBox="1">
            <a:spLocks noChangeArrowheads="1"/>
          </p:cNvSpPr>
          <p:nvPr/>
        </p:nvSpPr>
        <p:spPr bwMode="auto">
          <a:xfrm>
            <a:off x="1035301" y="4362875"/>
            <a:ext cx="216854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完整的波函數：</a:t>
            </a: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441954" y="2656654"/>
            <a:ext cx="5000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1068123" y="3954639"/>
                <a:ext cx="2860335" cy="3879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123" y="3954639"/>
                <a:ext cx="2860335" cy="387927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4402690" y="3747645"/>
                <a:ext cx="2404761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2690" y="3747645"/>
                <a:ext cx="2404761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1068123" y="4765768"/>
                <a:ext cx="5739328" cy="4997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123" y="4765768"/>
                <a:ext cx="5739328" cy="499752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F5BEB-C6D8-EDA5-6BDE-D496E0B1930F}"/>
                  </a:ext>
                </a:extLst>
              </p:cNvPr>
              <p:cNvSpPr txBox="1"/>
              <p:nvPr/>
            </p:nvSpPr>
            <p:spPr bwMode="auto">
              <a:xfrm>
                <a:off x="1052792" y="6172955"/>
                <a:ext cx="62555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注意：任意的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數值，只要大於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，定態方程式都有解！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F5BEB-C6D8-EDA5-6BDE-D496E0B1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792" y="6172955"/>
                <a:ext cx="6255512" cy="369332"/>
              </a:xfrm>
              <a:prstGeom prst="rect">
                <a:avLst/>
              </a:prstGeom>
              <a:blipFill>
                <a:blip r:embed="rId7"/>
                <a:stretch>
                  <a:fillRect l="-1014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2">
                <a:extLst>
                  <a:ext uri="{FF2B5EF4-FFF2-40B4-BE49-F238E27FC236}">
                    <a16:creationId xmlns:a16="http://schemas.microsoft.com/office/drawing/2014/main" id="{C6A853DE-772B-3983-8D0E-702647CA4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073" y="5773085"/>
                <a:ext cx="79944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當時以角波數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來標記，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決定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TW" altLang="en-US" dirty="0"/>
                  <a:t>，現在倒過來以能量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來標記，決定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3" name="Text Box 22">
                <a:extLst>
                  <a:ext uri="{FF2B5EF4-FFF2-40B4-BE49-F238E27FC236}">
                    <a16:creationId xmlns:a16="http://schemas.microsoft.com/office/drawing/2014/main" id="{C6A853DE-772B-3983-8D0E-702647CA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073" y="5773085"/>
                <a:ext cx="7994423" cy="369332"/>
              </a:xfrm>
              <a:prstGeom prst="rect">
                <a:avLst/>
              </a:prstGeom>
              <a:blipFill>
                <a:blip r:embed="rId8"/>
                <a:stretch>
                  <a:fillRect l="-635" t="-6667" r="-31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12160" y="598622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Text Box 25"/>
              <p:cNvSpPr txBox="1">
                <a:spLocks noChangeArrowheads="1"/>
              </p:cNvSpPr>
              <p:nvPr/>
            </p:nvSpPr>
            <p:spPr bwMode="auto">
              <a:xfrm>
                <a:off x="1151732" y="1906856"/>
                <a:ext cx="75009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單一角波數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的電子波定態，波長確定，動量確定，機率密度為一常數。</a:t>
                </a:r>
              </a:p>
            </p:txBody>
          </p:sp>
        </mc:Choice>
        <mc:Fallback xmlns="">
          <p:sp>
            <p:nvSpPr>
              <p:cNvPr id="3175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732" y="1906856"/>
                <a:ext cx="7500937" cy="369332"/>
              </a:xfrm>
              <a:prstGeom prst="rect">
                <a:avLst/>
              </a:prstGeom>
              <a:blipFill>
                <a:blip r:embed="rId2"/>
                <a:stretch>
                  <a:fillRect l="-676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6" name="矩形 11"/>
          <p:cNvSpPr>
            <a:spLocks noChangeArrowheads="1"/>
          </p:cNvSpPr>
          <p:nvPr/>
        </p:nvSpPr>
        <p:spPr bwMode="auto">
          <a:xfrm>
            <a:off x="1151731" y="3429000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因為沒有任何位置資訊，所以稱它為沿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TW" altLang="zh-TW" dirty="0"/>
              <a:t>方向運動並不確實，</a:t>
            </a:r>
            <a:endParaRPr lang="zh-TW" altLang="en-US" dirty="0"/>
          </a:p>
        </p:txBody>
      </p:sp>
      <p:sp>
        <p:nvSpPr>
          <p:cNvPr id="31757" name="矩形 12"/>
          <p:cNvSpPr>
            <a:spLocks noChangeArrowheads="1"/>
          </p:cNvSpPr>
          <p:nvPr/>
        </p:nvSpPr>
        <p:spPr bwMode="auto">
          <a:xfrm>
            <a:off x="1140035" y="3847046"/>
            <a:ext cx="6265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它只是擁有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TW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TW" altLang="zh-TW" dirty="0">
                <a:solidFill>
                  <a:srgbClr val="FF0000"/>
                </a:solidFill>
              </a:rPr>
              <a:t>方向的動量</a:t>
            </a:r>
            <a:r>
              <a:rPr lang="zh-TW" altLang="zh-TW" dirty="0"/>
              <a:t>，</a:t>
            </a:r>
            <a:r>
              <a:rPr lang="zh-TW" altLang="en-US" dirty="0"/>
              <a:t>但</a:t>
            </a:r>
            <a:r>
              <a:rPr lang="zh-TW" altLang="zh-TW" dirty="0"/>
              <a:t>並沒有任何東西是在傳播之中。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1151731" y="2381212"/>
                <a:ext cx="182947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731" y="2381212"/>
                <a:ext cx="18294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140035" y="4640557"/>
            <a:ext cx="5881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畢竟這是定態的電子，它的物理當然完全不隨時間變化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2">
                <a:extLst>
                  <a:ext uri="{FF2B5EF4-FFF2-40B4-BE49-F238E27FC236}">
                    <a16:creationId xmlns:a16="http://schemas.microsoft.com/office/drawing/2014/main" id="{FAA59FA8-C6D9-E60A-C176-CEB8BBBA1416}"/>
                  </a:ext>
                </a:extLst>
              </p:cNvPr>
              <p:cNvSpPr txBox="1"/>
              <p:nvPr/>
            </p:nvSpPr>
            <p:spPr bwMode="auto">
              <a:xfrm>
                <a:off x="1151730" y="1321249"/>
                <a:ext cx="2488182" cy="49975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2">
                <a:extLst>
                  <a:ext uri="{FF2B5EF4-FFF2-40B4-BE49-F238E27FC236}">
                    <a16:creationId xmlns:a16="http://schemas.microsoft.com/office/drawing/2014/main" id="{FAA59FA8-C6D9-E60A-C176-CEB8BBBA1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730" y="1321249"/>
                <a:ext cx="2488182" cy="499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63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34406"/>
            <a:ext cx="3530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2705220" y="580142"/>
            <a:ext cx="4459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無限位能井，盒子中自由電子的定態。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文字方塊 20"/>
          <p:cNvSpPr txBox="1">
            <a:spLocks noChangeArrowheads="1"/>
          </p:cNvSpPr>
          <p:nvPr/>
        </p:nvSpPr>
        <p:spPr bwMode="auto">
          <a:xfrm>
            <a:off x="2340982" y="5823942"/>
            <a:ext cx="379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邊界條件，對任何時間：</a:t>
            </a:r>
          </a:p>
        </p:txBody>
      </p:sp>
      <p:pic>
        <p:nvPicPr>
          <p:cNvPr id="47111" name="Picture 7" descr="41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"/>
          <a:stretch>
            <a:fillRect/>
          </a:stretch>
        </p:blipFill>
        <p:spPr bwMode="auto">
          <a:xfrm>
            <a:off x="372697" y="2348880"/>
            <a:ext cx="2202772" cy="22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14572" y="6244667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572" y="6244667"/>
                <a:ext cx="1283621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24600" y="6244667"/>
                <a:ext cx="12892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00" y="6244667"/>
                <a:ext cx="128926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015432" y="5823942"/>
                <a:ext cx="235449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32" y="5823942"/>
                <a:ext cx="23544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29925A9C-1A31-3905-7576-26929F8FCD33}"/>
                  </a:ext>
                </a:extLst>
              </p:cNvPr>
              <p:cNvSpPr/>
              <p:nvPr/>
            </p:nvSpPr>
            <p:spPr>
              <a:xfrm>
                <a:off x="5015432" y="437737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29925A9C-1A31-3905-7576-26929F8FC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32" y="4377373"/>
                <a:ext cx="324733" cy="246221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83302DA1-6822-23DE-A3AE-9DADD0E4B67F}"/>
                  </a:ext>
                </a:extLst>
              </p:cNvPr>
              <p:cNvSpPr/>
              <p:nvPr/>
            </p:nvSpPr>
            <p:spPr>
              <a:xfrm>
                <a:off x="1311716" y="2377566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83302DA1-6822-23DE-A3AE-9DADD0E4B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16" y="2377566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18C3BBC-1459-298E-7EA0-BDE6D3D21805}"/>
              </a:ext>
            </a:extLst>
          </p:cNvPr>
          <p:cNvSpPr txBox="1"/>
          <p:nvPr/>
        </p:nvSpPr>
        <p:spPr bwMode="auto">
          <a:xfrm>
            <a:off x="1382367" y="5085900"/>
            <a:ext cx="5317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邊界內波函數必須在邊界上與邊界外波函數連續，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f40_01">
            <a:extLst>
              <a:ext uri="{FF2B5EF4-FFF2-40B4-BE49-F238E27FC236}">
                <a16:creationId xmlns:a16="http://schemas.microsoft.com/office/drawing/2014/main" id="{CFEB6217-3BC8-39A7-1B38-C328A7F0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48" y="1010221"/>
            <a:ext cx="2592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1B552AC-D96E-2D1E-3A7C-E4F9ED87F5C9}"/>
                  </a:ext>
                </a:extLst>
              </p:cNvPr>
              <p:cNvSpPr/>
              <p:nvPr/>
            </p:nvSpPr>
            <p:spPr>
              <a:xfrm>
                <a:off x="7816287" y="173041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1B552AC-D96E-2D1E-3A7C-E4F9ED87F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87" y="1730414"/>
                <a:ext cx="324733" cy="246221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25">
                <a:extLst>
                  <a:ext uri="{FF2B5EF4-FFF2-40B4-BE49-F238E27FC236}">
                    <a16:creationId xmlns:a16="http://schemas.microsoft.com/office/drawing/2014/main" id="{4BBFD6D1-8350-A915-289A-E99632C0D720}"/>
                  </a:ext>
                </a:extLst>
              </p:cNvPr>
              <p:cNvSpPr/>
              <p:nvPr/>
            </p:nvSpPr>
            <p:spPr>
              <a:xfrm>
                <a:off x="7460852" y="1533413"/>
                <a:ext cx="14369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矩形 25">
                <a:extLst>
                  <a:ext uri="{FF2B5EF4-FFF2-40B4-BE49-F238E27FC236}">
                    <a16:creationId xmlns:a16="http://schemas.microsoft.com/office/drawing/2014/main" id="{4BBFD6D1-8350-A915-289A-E99632C0D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52" y="1533413"/>
                <a:ext cx="143699" cy="246221"/>
              </a:xfrm>
              <a:prstGeom prst="rect">
                <a:avLst/>
              </a:prstGeom>
              <a:blipFill>
                <a:blip r:embed="rId11"/>
                <a:stretch>
                  <a:fillRect l="-25000" r="-2500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3" descr="C:\Users\Chia-Hung Chang\Downloads\Data\Knight\Media\Chapter41\Images\41_05Figure-F.jpg">
            <a:extLst>
              <a:ext uri="{FF2B5EF4-FFF2-40B4-BE49-F238E27FC236}">
                <a16:creationId xmlns:a16="http://schemas.microsoft.com/office/drawing/2014/main" id="{545E5C28-D543-BA5B-2F96-B8098FF9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09" y="2210038"/>
            <a:ext cx="2590576" cy="244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ADA01E01-88E2-969A-C07E-A75BFDD94EBC}"/>
                  </a:ext>
                </a:extLst>
              </p:cNvPr>
              <p:cNvSpPr/>
              <p:nvPr/>
            </p:nvSpPr>
            <p:spPr>
              <a:xfrm>
                <a:off x="7978654" y="36269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ADA01E01-88E2-969A-C07E-A75BFDD9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54" y="3626944"/>
                <a:ext cx="324733" cy="24622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9619EED-D79D-E759-AFAB-F5341F8A71DB}"/>
              </a:ext>
            </a:extLst>
          </p:cNvPr>
          <p:cNvSpPr txBox="1"/>
          <p:nvPr/>
        </p:nvSpPr>
        <p:spPr bwMode="auto">
          <a:xfrm>
            <a:off x="1382368" y="4716568"/>
            <a:ext cx="7572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邊界外的位能是無限大，波函數必須為零。否則位能期望值會是無限大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2">
            <a:extLst>
              <a:ext uri="{FF2B5EF4-FFF2-40B4-BE49-F238E27FC236}">
                <a16:creationId xmlns:a16="http://schemas.microsoft.com/office/drawing/2014/main" id="{39D4B0F6-F3C7-0A46-EFF8-56153CD9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86442"/>
            <a:ext cx="3125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接著討論一個典型束縛態。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63CFE-6288-9A2C-3F23-58754367599B}"/>
              </a:ext>
            </a:extLst>
          </p:cNvPr>
          <p:cNvSpPr txBox="1"/>
          <p:nvPr/>
        </p:nvSpPr>
        <p:spPr bwMode="auto">
          <a:xfrm>
            <a:off x="1382367" y="5442413"/>
            <a:ext cx="598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因此邊界內波函數在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邊界上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必須為零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DC91F6B7-77E9-50BD-65D3-FDD7F2B58AC2}"/>
                  </a:ext>
                </a:extLst>
              </p:cNvPr>
              <p:cNvSpPr/>
              <p:nvPr/>
            </p:nvSpPr>
            <p:spPr>
              <a:xfrm>
                <a:off x="2674167" y="996454"/>
                <a:ext cx="208711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DC91F6B7-77E9-50BD-65D3-FDD7F2B5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7" y="996454"/>
                <a:ext cx="2087110" cy="369332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1ADC0219-54A1-1774-85A1-59C8816E76AC}"/>
                  </a:ext>
                </a:extLst>
              </p:cNvPr>
              <p:cNvSpPr/>
              <p:nvPr/>
            </p:nvSpPr>
            <p:spPr>
              <a:xfrm>
                <a:off x="2674167" y="1430764"/>
                <a:ext cx="237898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0&lt;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1ADC0219-54A1-1774-85A1-59C8816E7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7" y="1430764"/>
                <a:ext cx="2378985" cy="369332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8DB3100B-E514-525C-3A37-919C3F9195E0}"/>
                  </a:ext>
                </a:extLst>
              </p:cNvPr>
              <p:cNvSpPr/>
              <p:nvPr/>
            </p:nvSpPr>
            <p:spPr>
              <a:xfrm>
                <a:off x="2660426" y="1840706"/>
                <a:ext cx="210647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0" dirty="0"/>
                  <a:t>  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8DB3100B-E514-525C-3A37-919C3F919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26" y="1840706"/>
                <a:ext cx="2106474" cy="369332"/>
              </a:xfrm>
              <a:prstGeom prst="rect">
                <a:avLst/>
              </a:prstGeom>
              <a:blipFill>
                <a:blip r:embed="rId1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10">
                <a:extLst>
                  <a:ext uri="{FF2B5EF4-FFF2-40B4-BE49-F238E27FC236}">
                    <a16:creationId xmlns:a16="http://schemas.microsoft.com/office/drawing/2014/main" id="{6A06451C-93D0-2A6E-587A-6DB63DA65292}"/>
                  </a:ext>
                </a:extLst>
              </p:cNvPr>
              <p:cNvSpPr/>
              <p:nvPr/>
            </p:nvSpPr>
            <p:spPr>
              <a:xfrm>
                <a:off x="3789789" y="2483604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10">
                <a:extLst>
                  <a:ext uri="{FF2B5EF4-FFF2-40B4-BE49-F238E27FC236}">
                    <a16:creationId xmlns:a16="http://schemas.microsoft.com/office/drawing/2014/main" id="{6A06451C-93D0-2A6E-587A-6DB63DA65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789" y="2483604"/>
                <a:ext cx="72237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8" grpId="0" animBg="1"/>
      <p:bldP spid="10" grpId="0" animBg="1"/>
      <p:bldP spid="11" grpId="0" animBg="1"/>
      <p:bldP spid="3" grpId="0" animBg="1"/>
      <p:bldP spid="9" grpId="0"/>
      <p:bldP spid="13" grpId="0" animBg="1"/>
      <p:bldP spid="14" grpId="0" animBg="1"/>
      <p:bldP spid="16" grpId="0" animBg="1"/>
      <p:bldP spid="22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7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8" y="539000"/>
            <a:ext cx="2905708" cy="19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512293" y="161465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有邊界之自由電子</a:t>
            </a:r>
          </a:p>
        </p:txBody>
      </p:sp>
      <p:sp>
        <p:nvSpPr>
          <p:cNvPr id="37904" name="Line 19"/>
          <p:cNvSpPr>
            <a:spLocks noChangeShapeType="1"/>
          </p:cNvSpPr>
          <p:nvPr/>
        </p:nvSpPr>
        <p:spPr bwMode="auto">
          <a:xfrm>
            <a:off x="5250929" y="305585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>
            <a:off x="5364163" y="4869681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1" name="文字方塊 20"/>
          <p:cNvSpPr txBox="1">
            <a:spLocks noChangeArrowheads="1"/>
          </p:cNvSpPr>
          <p:nvPr/>
        </p:nvSpPr>
        <p:spPr bwMode="auto">
          <a:xfrm>
            <a:off x="670871" y="272385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邊界條件：</a:t>
            </a:r>
          </a:p>
        </p:txBody>
      </p:sp>
      <p:sp>
        <p:nvSpPr>
          <p:cNvPr id="37908" name="Line 27"/>
          <p:cNvSpPr>
            <a:spLocks noChangeShapeType="1"/>
          </p:cNvSpPr>
          <p:nvPr/>
        </p:nvSpPr>
        <p:spPr bwMode="auto">
          <a:xfrm>
            <a:off x="6548530" y="5071397"/>
            <a:ext cx="472" cy="3871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3797738" y="1224597"/>
                <a:ext cx="178696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738" y="1224597"/>
                <a:ext cx="1786963" cy="648126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3844797" y="1986038"/>
                <a:ext cx="2342757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4797" y="1986038"/>
                <a:ext cx="2342757" cy="37824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13744" y="3233277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4" y="3233277"/>
                <a:ext cx="1283621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810483" y="3244334"/>
                <a:ext cx="12892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483" y="3244334"/>
                <a:ext cx="1289263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811141" y="2835745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41" y="2835745"/>
                <a:ext cx="1283621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851920" y="4643224"/>
                <a:ext cx="128926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643224"/>
                <a:ext cx="1289264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403429" y="2835745"/>
                <a:ext cx="126073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29" y="2835745"/>
                <a:ext cx="126073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 bwMode="auto">
              <a:xfrm>
                <a:off x="3811141" y="3415272"/>
                <a:ext cx="3609578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=2</m:t>
                      </m:r>
                      <m:r>
                        <a:rPr lang="en-US" altLang="zh-TW" b="0" i="1" smtClean="0">
                          <a:latin typeface="Cambria Math"/>
                        </a:rPr>
                        <m:t>𝑖𝐴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141" y="3415272"/>
                <a:ext cx="3609578" cy="378245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3803204" y="4072636"/>
                <a:ext cx="160928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3204" y="4072636"/>
                <a:ext cx="1609287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 bwMode="auto">
              <a:xfrm>
                <a:off x="6128179" y="4643224"/>
                <a:ext cx="236782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8179" y="4643224"/>
                <a:ext cx="2367828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128179" y="5542836"/>
                <a:ext cx="108491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79" y="5542836"/>
                <a:ext cx="10849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145700" y="6021288"/>
                <a:ext cx="957762" cy="5666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700" y="6021288"/>
                <a:ext cx="957762" cy="566694"/>
              </a:xfrm>
              <a:prstGeom prst="rect">
                <a:avLst/>
              </a:prstGeom>
              <a:blipFill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3779912" y="6021288"/>
                <a:ext cx="2012409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6021288"/>
                <a:ext cx="2012409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24">
            <a:extLst>
              <a:ext uri="{FF2B5EF4-FFF2-40B4-BE49-F238E27FC236}">
                <a16:creationId xmlns:a16="http://schemas.microsoft.com/office/drawing/2014/main" id="{552F23DB-687D-ADBC-20CD-3D385766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964" y="125195"/>
            <a:ext cx="5324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在邊界內，如同自由電子，因此可延用自由電子波。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ED651-808B-C580-B4C0-D7A88DB52CC9}"/>
              </a:ext>
            </a:extLst>
          </p:cNvPr>
          <p:cNvSpPr txBox="1"/>
          <p:nvPr/>
        </p:nvSpPr>
        <p:spPr bwMode="auto">
          <a:xfrm>
            <a:off x="3779912" y="2420888"/>
            <a:ext cx="3609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但必須加上邊界條件：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0">
                <a:extLst>
                  <a:ext uri="{FF2B5EF4-FFF2-40B4-BE49-F238E27FC236}">
                    <a16:creationId xmlns:a16="http://schemas.microsoft.com/office/drawing/2014/main" id="{630B1D9F-FFD6-BA7A-6877-3B5AC360B31C}"/>
                  </a:ext>
                </a:extLst>
              </p:cNvPr>
              <p:cNvSpPr txBox="1"/>
              <p:nvPr/>
            </p:nvSpPr>
            <p:spPr bwMode="auto">
              <a:xfrm>
                <a:off x="6128179" y="4072596"/>
                <a:ext cx="259994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zh-TW" altLang="en-US" dirty="0"/>
                  <a:t>重新定義常數：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i="1">
                        <a:latin typeface="Cambria Math"/>
                      </a:rPr>
                      <m:t>2</m:t>
                    </m:r>
                    <m:r>
                      <a:rPr lang="en-US" altLang="zh-TW" i="1">
                        <a:latin typeface="Cambria Math"/>
                      </a:rPr>
                      <m:t>𝑖𝐴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0">
                <a:extLst>
                  <a:ext uri="{FF2B5EF4-FFF2-40B4-BE49-F238E27FC236}">
                    <a16:creationId xmlns:a16="http://schemas.microsoft.com/office/drawing/2014/main" id="{630B1D9F-FFD6-BA7A-6877-3B5AC360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8179" y="4072596"/>
                <a:ext cx="2599943" cy="369332"/>
              </a:xfrm>
              <a:prstGeom prst="rect">
                <a:avLst/>
              </a:prstGeom>
              <a:blipFill>
                <a:blip r:embed="rId16"/>
                <a:stretch>
                  <a:fillRect l="-1942"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/>
              <p:nvPr/>
            </p:nvSpPr>
            <p:spPr>
              <a:xfrm>
                <a:off x="2414989" y="2264684"/>
                <a:ext cx="33781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89" y="2264684"/>
                <a:ext cx="337813" cy="246221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F2361D96-68B2-C555-BC0D-4C85EF9962BC}"/>
                  </a:ext>
                </a:extLst>
              </p:cNvPr>
              <p:cNvSpPr txBox="1"/>
              <p:nvPr/>
            </p:nvSpPr>
            <p:spPr bwMode="auto">
              <a:xfrm>
                <a:off x="6038420" y="623334"/>
                <a:ext cx="118974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F2361D96-68B2-C555-BC0D-4C85EF996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8420" y="623334"/>
                <a:ext cx="1189748" cy="369332"/>
              </a:xfrm>
              <a:prstGeom prst="rect">
                <a:avLst/>
              </a:prstGeom>
              <a:blipFill>
                <a:blip r:embed="rId18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/>
              <p:nvPr/>
            </p:nvSpPr>
            <p:spPr bwMode="auto">
              <a:xfrm>
                <a:off x="7398977" y="613645"/>
                <a:ext cx="1329145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977" y="613645"/>
                <a:ext cx="1329145" cy="9106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/>
              <p:nvPr/>
            </p:nvSpPr>
            <p:spPr>
              <a:xfrm>
                <a:off x="1524119" y="666045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9" y="666045"/>
                <a:ext cx="72237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08CFA7-91B5-45EB-3CF3-F64E0B595E85}"/>
                  </a:ext>
                </a:extLst>
              </p:cNvPr>
              <p:cNvSpPr txBox="1"/>
              <p:nvPr/>
            </p:nvSpPr>
            <p:spPr bwMode="auto">
              <a:xfrm>
                <a:off x="7377944" y="5542836"/>
                <a:ext cx="15145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是自然數。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08CFA7-91B5-45EB-3CF3-F64E0B59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7944" y="5542836"/>
                <a:ext cx="1514536" cy="369332"/>
              </a:xfrm>
              <a:prstGeom prst="rect">
                <a:avLst/>
              </a:prstGeom>
              <a:blipFill>
                <a:blip r:embed="rId21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/>
              <p:nvPr/>
            </p:nvSpPr>
            <p:spPr bwMode="auto">
              <a:xfrm>
                <a:off x="3781644" y="488534"/>
                <a:ext cx="209422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1644" y="488534"/>
                <a:ext cx="2094228" cy="648126"/>
              </a:xfrm>
              <a:prstGeom prst="rect">
                <a:avLst/>
              </a:prstGeom>
              <a:blipFill>
                <a:blip r:embed="rId2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ACE1829-2C76-B49B-7A94-385C72386EF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2889" y="3651421"/>
            <a:ext cx="2559757" cy="311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  <p:bldP spid="37905" grpId="0" animBg="1"/>
      <p:bldP spid="37908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/>
      <p:bldP spid="4" grpId="0" animBg="1"/>
      <p:bldP spid="6" grpId="0" animBg="1"/>
      <p:bldP spid="6" grpId="1" animBg="1"/>
      <p:bldP spid="7" grpId="0" animBg="1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5" descr="F16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>
            <a:fillRect/>
          </a:stretch>
        </p:blipFill>
        <p:spPr bwMode="auto">
          <a:xfrm>
            <a:off x="5629135" y="674908"/>
            <a:ext cx="187282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738180" y="6333223"/>
            <a:ext cx="748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有邊界之電子束縛態波函數的實數部如同駐波，但它必得有虛數部。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6" name="文字方塊 11"/>
              <p:cNvSpPr txBox="1">
                <a:spLocks noChangeArrowheads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但波函數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還要乘上時間的部分。完整的解並不是實數！</a:t>
                </a:r>
              </a:p>
            </p:txBody>
          </p:sp>
        </mc:Choice>
        <mc:Fallback xmlns="">
          <p:sp>
            <p:nvSpPr>
              <p:cNvPr id="50186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blipFill>
                <a:blip r:embed="rId3"/>
                <a:stretch>
                  <a:fillRect l="-6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zh-TW" altLang="en-US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640430" y="3799905"/>
                <a:ext cx="3037819" cy="5821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430" y="3799905"/>
                <a:ext cx="3037819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/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原則上常數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可以是任意複數。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blipFill>
                <a:blip r:embed="rId7"/>
                <a:stretch>
                  <a:fillRect l="-132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/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但只有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的絕對值對物理有影響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就取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為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實數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就完全是實數函數，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blipFill>
                <a:blip r:embed="rId8"/>
                <a:stretch>
                  <a:fillRect l="-45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/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/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解可以以量子數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編號，給它一個新的符號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blipFill>
                <a:blip r:embed="rId10"/>
                <a:stretch>
                  <a:fillRect l="-9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45664EB4-4CDA-4B94-7C05-74B560A93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9"/>
          <a:stretch/>
        </p:blipFill>
        <p:spPr bwMode="auto">
          <a:xfrm>
            <a:off x="812027" y="674908"/>
            <a:ext cx="216578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/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/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blipFill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20">
            <a:extLst>
              <a:ext uri="{FF2B5EF4-FFF2-40B4-BE49-F238E27FC236}">
                <a16:creationId xmlns:a16="http://schemas.microsoft.com/office/drawing/2014/main" id="{8E62035A-EBA7-B82A-AE54-2B62FD08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27" y="208039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結果與弦波駐波的波函數幾乎一模一樣！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/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/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/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/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  <p:bldP spid="13" grpId="0" animBg="1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0" y="153783"/>
            <a:ext cx="5688558" cy="34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 noChangeArrowheads="1"/>
              </p:cNvSpPr>
              <p:nvPr/>
            </p:nvSpPr>
            <p:spPr bwMode="auto">
              <a:xfrm>
                <a:off x="1031072" y="4788828"/>
                <a:ext cx="36004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能量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等於：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072" y="4788828"/>
                <a:ext cx="3600450" cy="369888"/>
              </a:xfrm>
              <a:prstGeom prst="rect">
                <a:avLst/>
              </a:prstGeom>
              <a:blipFill>
                <a:blip r:embed="rId3"/>
                <a:stretch>
                  <a:fillRect l="-1408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/>
              <p:nvPr/>
            </p:nvSpPr>
            <p:spPr bwMode="auto">
              <a:xfrm>
                <a:off x="1098129" y="3499946"/>
                <a:ext cx="2012409" cy="58214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129" y="3499946"/>
                <a:ext cx="2012409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AC71F16-6BED-1A9B-18BD-99551EED5A82}"/>
                  </a:ext>
                </a:extLst>
              </p:cNvPr>
              <p:cNvSpPr txBox="1"/>
              <p:nvPr/>
            </p:nvSpPr>
            <p:spPr bwMode="auto">
              <a:xfrm>
                <a:off x="1098129" y="4092650"/>
                <a:ext cx="4819717" cy="720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AC71F16-6BED-1A9B-18BD-99551EED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129" y="4092650"/>
                <a:ext cx="4819717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3ACFDCB-E4BE-D714-B28B-A53C07E4D7EC}"/>
              </a:ext>
            </a:extLst>
          </p:cNvPr>
          <p:cNvSpPr txBox="1"/>
          <p:nvPr/>
        </p:nvSpPr>
        <p:spPr bwMode="auto">
          <a:xfrm>
            <a:off x="3110538" y="3641155"/>
            <a:ext cx="4819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代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回去與時間無關的薛丁格方程式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11">
            <a:extLst>
              <a:ext uri="{FF2B5EF4-FFF2-40B4-BE49-F238E27FC236}">
                <a16:creationId xmlns:a16="http://schemas.microsoft.com/office/drawing/2014/main" id="{19E4A93C-3292-131B-54C5-D86787CA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65450"/>
            <a:ext cx="8129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能量只有在這些值，與時無關薛丁格方程式才有滿足邊界條件的解！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/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/>
              <p:nvPr/>
            </p:nvSpPr>
            <p:spPr bwMode="auto">
              <a:xfrm>
                <a:off x="539552" y="6277457"/>
                <a:ext cx="85079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這些定態，能量是量子化的。以後會證明無限位能井的任意解能量測量只會是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6277457"/>
                <a:ext cx="8507966" cy="369332"/>
              </a:xfrm>
              <a:prstGeom prst="rect">
                <a:avLst/>
              </a:prstGeom>
              <a:blipFill>
                <a:blip r:embed="rId8"/>
                <a:stretch>
                  <a:fillRect l="-59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A8C7B35-D73C-32EC-AAD9-61612C27E7AD}"/>
              </a:ext>
            </a:extLst>
          </p:cNvPr>
          <p:cNvSpPr/>
          <p:nvPr/>
        </p:nvSpPr>
        <p:spPr>
          <a:xfrm>
            <a:off x="3942409" y="4092650"/>
            <a:ext cx="1277663" cy="720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6" grpId="0"/>
      <p:bldP spid="8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4859338" y="5157788"/>
            <a:ext cx="3097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注意基態的動量不為零。</a:t>
            </a:r>
          </a:p>
        </p:txBody>
      </p:sp>
      <p:sp>
        <p:nvSpPr>
          <p:cNvPr id="51207" name="文字方塊 8"/>
          <p:cNvSpPr txBox="1">
            <a:spLocks noChangeArrowheads="1"/>
          </p:cNvSpPr>
          <p:nvPr/>
        </p:nvSpPr>
        <p:spPr bwMode="auto">
          <a:xfrm>
            <a:off x="4857750" y="56435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電子是靜不下來的！</a:t>
            </a:r>
          </a:p>
        </p:txBody>
      </p:sp>
      <p:sp>
        <p:nvSpPr>
          <p:cNvPr id="51209" name="文字方塊 10"/>
          <p:cNvSpPr txBox="1">
            <a:spLocks noChangeArrowheads="1"/>
          </p:cNvSpPr>
          <p:nvPr/>
        </p:nvSpPr>
        <p:spPr bwMode="auto">
          <a:xfrm>
            <a:off x="4859338" y="6092825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這是測不準原理的結果。</a:t>
            </a:r>
          </a:p>
        </p:txBody>
      </p:sp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0" y="791415"/>
            <a:ext cx="6191014" cy="37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Line 8"/>
          <p:cNvSpPr>
            <a:spLocks noChangeShapeType="1"/>
          </p:cNvSpPr>
          <p:nvPr/>
        </p:nvSpPr>
        <p:spPr bwMode="auto">
          <a:xfrm flipV="1">
            <a:off x="2371925" y="4048122"/>
            <a:ext cx="759915" cy="10155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84212" y="5432425"/>
            <a:ext cx="3887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有一能量最低的基態，能量不為零！</a:t>
            </a:r>
          </a:p>
        </p:txBody>
      </p:sp>
      <p:pic>
        <p:nvPicPr>
          <p:cNvPr id="13" name="Picture 2" descr="http://static.squidoo.com/resize/squidoo_images/-1/draft_lens1898511module8670655photo_EnergizerBunny.jpg1205357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67" r="8855" b="6656"/>
          <a:stretch>
            <a:fillRect/>
          </a:stretch>
        </p:blipFill>
        <p:spPr bwMode="auto">
          <a:xfrm>
            <a:off x="7540625" y="4797152"/>
            <a:ext cx="1270490" cy="157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5650" y="4653363"/>
                <a:ext cx="1616275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4653363"/>
                <a:ext cx="1616275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C42E59E4-8A2E-0DFC-7636-DD38CD556FE9}"/>
                  </a:ext>
                </a:extLst>
              </p:cNvPr>
              <p:cNvSpPr/>
              <p:nvPr/>
            </p:nvSpPr>
            <p:spPr>
              <a:xfrm>
                <a:off x="6479244" y="4289188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C42E59E4-8A2E-0DFC-7636-DD38CD556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244" y="4289188"/>
                <a:ext cx="324733" cy="246221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8">
            <a:extLst>
              <a:ext uri="{FF2B5EF4-FFF2-40B4-BE49-F238E27FC236}">
                <a16:creationId xmlns:a16="http://schemas.microsoft.com/office/drawing/2014/main" id="{A03AF5B8-7D05-1A5E-6CF6-315B7F0CAD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3717" y="4048121"/>
            <a:ext cx="1616275" cy="1384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4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7" grpId="0"/>
      <p:bldP spid="512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280" name="文字方塊 9"/>
              <p:cNvSpPr txBox="1">
                <a:spLocks noChangeArrowheads="1"/>
              </p:cNvSpPr>
              <p:nvPr/>
            </p:nvSpPr>
            <p:spPr bwMode="auto">
              <a:xfrm>
                <a:off x="1331913" y="765175"/>
                <a:ext cx="24288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總機率必須等於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1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28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765175"/>
                <a:ext cx="2428875" cy="368300"/>
              </a:xfrm>
              <a:prstGeom prst="rect">
                <a:avLst/>
              </a:prstGeom>
              <a:blipFill rotWithShape="1">
                <a:blip r:embed="rId3"/>
                <a:stretch>
                  <a:fillRect l="-2005" t="-6667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81" name="文字方塊 10"/>
          <p:cNvSpPr txBox="1">
            <a:spLocks noChangeArrowheads="1"/>
          </p:cNvSpPr>
          <p:nvPr/>
        </p:nvSpPr>
        <p:spPr bwMode="auto">
          <a:xfrm>
            <a:off x="1331913" y="1484313"/>
            <a:ext cx="424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由歸一化條件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可以解出係數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zh-TW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2699792" y="3212975"/>
                <a:ext cx="2153218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3212975"/>
                <a:ext cx="2153218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330135" y="3212976"/>
                <a:ext cx="1154610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135" y="3212976"/>
                <a:ext cx="115461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3435084" y="467718"/>
                <a:ext cx="3763723" cy="92724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＝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5084" y="467718"/>
                <a:ext cx="3763723" cy="927242"/>
              </a:xfrm>
              <a:prstGeom prst="rect">
                <a:avLst/>
              </a:prstGeom>
              <a:blipFill>
                <a:blip r:embed="rId7"/>
                <a:stretch>
                  <a:fillRect l="-22222" t="-106757" b="-1635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331913" y="2032906"/>
                <a:ext cx="6805389" cy="93346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zh-TW" alt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zh-TW" alt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2032906"/>
                <a:ext cx="6805389" cy="933461"/>
              </a:xfrm>
              <a:prstGeom prst="rect">
                <a:avLst/>
              </a:prstGeom>
              <a:blipFill>
                <a:blip r:embed="rId8"/>
                <a:stretch>
                  <a:fillRect l="-12291" t="-102667" b="-162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AEEBB6-7A36-14D9-9715-F88933C99D2D}"/>
                  </a:ext>
                </a:extLst>
              </p:cNvPr>
              <p:cNvSpPr txBox="1"/>
              <p:nvPr/>
            </p:nvSpPr>
            <p:spPr bwMode="auto">
              <a:xfrm>
                <a:off x="1274204" y="4190748"/>
                <a:ext cx="60344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只有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的絕對值對物理有影響。所以常就直接取實數。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AEEBB6-7A36-14D9-9715-F88933C9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4204" y="4190748"/>
                <a:ext cx="6034447" cy="369332"/>
              </a:xfrm>
              <a:prstGeom prst="rect">
                <a:avLst/>
              </a:prstGeom>
              <a:blipFill>
                <a:blip r:embed="rId9"/>
                <a:stretch>
                  <a:fillRect l="-84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7BD84E52-657B-2E98-4295-14D0ADFD9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8" t="57821" r="1790"/>
          <a:stretch/>
        </p:blipFill>
        <p:spPr bwMode="auto">
          <a:xfrm>
            <a:off x="2843808" y="4679693"/>
            <a:ext cx="3085235" cy="17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25">
                <a:extLst>
                  <a:ext uri="{FF2B5EF4-FFF2-40B4-BE49-F238E27FC236}">
                    <a16:creationId xmlns:a16="http://schemas.microsoft.com/office/drawing/2014/main" id="{B3B9437E-9E28-988D-9CF0-CC56847C6E7E}"/>
                  </a:ext>
                </a:extLst>
              </p:cNvPr>
              <p:cNvSpPr/>
              <p:nvPr/>
            </p:nvSpPr>
            <p:spPr>
              <a:xfrm>
                <a:off x="5496995" y="614406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25">
                <a:extLst>
                  <a:ext uri="{FF2B5EF4-FFF2-40B4-BE49-F238E27FC236}">
                    <a16:creationId xmlns:a16="http://schemas.microsoft.com/office/drawing/2014/main" id="{B3B9437E-9E28-988D-9CF0-CC56847C6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995" y="6144061"/>
                <a:ext cx="324733" cy="246221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2" descr="D:\Dropbox\Documents\課程\YoungTextBook\Images\Chapter40\A_Images\A_Figures_and_Photos\40_12_Figu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5318542" y="3331358"/>
            <a:ext cx="3530183" cy="33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Line 8"/>
          <p:cNvSpPr>
            <a:spLocks noChangeShapeType="1"/>
          </p:cNvSpPr>
          <p:nvPr/>
        </p:nvSpPr>
        <p:spPr bwMode="auto">
          <a:xfrm>
            <a:off x="7229443" y="4699431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6902917" y="436341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/>
              <a:t>節點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Text Box 10"/>
              <p:cNvSpPr txBox="1">
                <a:spLocks noChangeArrowheads="1"/>
              </p:cNvSpPr>
              <p:nvPr/>
            </p:nvSpPr>
            <p:spPr bwMode="auto">
              <a:xfrm>
                <a:off x="468312" y="2801172"/>
                <a:ext cx="5471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在節點處，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zh-TW" altLang="en-US" dirty="0"/>
                  <a:t>一直為零，永遠不可能發現該電子！</a:t>
                </a:r>
              </a:p>
            </p:txBody>
          </p:sp>
        </mc:Choice>
        <mc:Fallback xmlns="">
          <p:sp>
            <p:nvSpPr>
              <p:cNvPr id="532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2801172"/>
                <a:ext cx="5471840" cy="369332"/>
              </a:xfrm>
              <a:prstGeom prst="rect">
                <a:avLst/>
              </a:prstGeom>
              <a:blipFill>
                <a:blip r:embed="rId3"/>
                <a:stretch>
                  <a:fillRect l="-92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5" name="文字方塊 9"/>
          <p:cNvSpPr txBox="1">
            <a:spLocks noChangeArrowheads="1"/>
          </p:cNvSpPr>
          <p:nvPr/>
        </p:nvSpPr>
        <p:spPr bwMode="auto">
          <a:xfrm>
            <a:off x="474408" y="920658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機率密度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7" name="文字方塊 8"/>
              <p:cNvSpPr txBox="1">
                <a:spLocks noChangeArrowheads="1"/>
              </p:cNvSpPr>
              <p:nvPr/>
            </p:nvSpPr>
            <p:spPr bwMode="auto">
              <a:xfrm>
                <a:off x="478760" y="5173633"/>
                <a:ext cx="38843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注意：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即是節點數目！</a:t>
                </a:r>
              </a:p>
            </p:txBody>
          </p:sp>
        </mc:Choice>
        <mc:Fallback xmlns="">
          <p:sp>
            <p:nvSpPr>
              <p:cNvPr id="53257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760" y="5173633"/>
                <a:ext cx="3884332" cy="369332"/>
              </a:xfrm>
              <a:prstGeom prst="rect">
                <a:avLst/>
              </a:prstGeom>
              <a:blipFill>
                <a:blip r:embed="rId5"/>
                <a:stretch>
                  <a:fillRect l="-130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495579" y="1303605"/>
                <a:ext cx="3379964" cy="6195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579" y="1303605"/>
                <a:ext cx="3379964" cy="619593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FE97E72C-0FF8-9165-BD0F-DDCAE6855363}"/>
                  </a:ext>
                </a:extLst>
              </p:cNvPr>
              <p:cNvSpPr/>
              <p:nvPr/>
            </p:nvSpPr>
            <p:spPr>
              <a:xfrm>
                <a:off x="8172400" y="6410506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FE97E72C-0FF8-9165-BD0F-DDCAE6855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6410506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static.squidoo.com/resize/squidoo_images/-1/draft_lens1898511module8670655photo_EnergizerBunny.jpg1205357114">
            <a:extLst>
              <a:ext uri="{FF2B5EF4-FFF2-40B4-BE49-F238E27FC236}">
                <a16:creationId xmlns:a16="http://schemas.microsoft.com/office/drawing/2014/main" id="{BECFC0B3-A29F-0383-E516-1B87D33F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67" r="8855" b="6656"/>
          <a:stretch>
            <a:fillRect/>
          </a:stretch>
        </p:blipFill>
        <p:spPr bwMode="auto">
          <a:xfrm>
            <a:off x="1754187" y="3232151"/>
            <a:ext cx="1066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FAB9E-6D73-3AD4-5F1C-AE23E38D2814}"/>
              </a:ext>
            </a:extLst>
          </p:cNvPr>
          <p:cNvSpPr txBox="1"/>
          <p:nvPr/>
        </p:nvSpPr>
        <p:spPr bwMode="auto">
          <a:xfrm>
            <a:off x="468312" y="4681007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此電子靜不下來，但在節點卻永遠找不到它！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44F0FC71-7DDE-6184-EFC4-D3E5E17FA340}"/>
                  </a:ext>
                </a:extLst>
              </p:cNvPr>
              <p:cNvSpPr txBox="1"/>
              <p:nvPr/>
            </p:nvSpPr>
            <p:spPr bwMode="auto">
              <a:xfrm>
                <a:off x="497829" y="2122690"/>
                <a:ext cx="2178289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44F0FC71-7DDE-6184-EFC4-D3E5E17FA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829" y="2122690"/>
                <a:ext cx="2178289" cy="566694"/>
              </a:xfrm>
              <a:prstGeom prst="rect">
                <a:avLst/>
              </a:prstGeom>
              <a:blipFill>
                <a:blip r:embed="rId10"/>
                <a:stretch>
                  <a:fillRect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602514-C2F6-730E-803A-9151D73CFF19}"/>
              </a:ext>
            </a:extLst>
          </p:cNvPr>
          <p:cNvSpPr txBox="1"/>
          <p:nvPr/>
        </p:nvSpPr>
        <p:spPr bwMode="auto">
          <a:xfrm>
            <a:off x="2820987" y="2221371"/>
            <a:ext cx="1729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稱為節點。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A46B6-F123-3C03-1190-CBFFC60246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8968" y="120550"/>
            <a:ext cx="2559757" cy="311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041C6-6379-7562-74B1-4539F0E957EA}"/>
                  </a:ext>
                </a:extLst>
              </p:cNvPr>
              <p:cNvSpPr txBox="1"/>
              <p:nvPr/>
            </p:nvSpPr>
            <p:spPr bwMode="auto">
              <a:xfrm>
                <a:off x="969125" y="1675080"/>
                <a:ext cx="1052339" cy="5648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041C6-6379-7562-74B1-4539F0E95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125" y="1675080"/>
                <a:ext cx="1052339" cy="564898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66B12-EDF9-B8A1-FC7C-64DFA951E212}"/>
                  </a:ext>
                </a:extLst>
              </p:cNvPr>
              <p:cNvSpPr txBox="1"/>
              <p:nvPr/>
            </p:nvSpPr>
            <p:spPr bwMode="auto">
              <a:xfrm>
                <a:off x="969125" y="5613279"/>
                <a:ext cx="105233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66B12-EDF9-B8A1-FC7C-64DFA951E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125" y="5613279"/>
                <a:ext cx="1052339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8BE8E-5973-C1F0-FA41-1D534333E06B}"/>
                  </a:ext>
                </a:extLst>
              </p:cNvPr>
              <p:cNvSpPr txBox="1"/>
              <p:nvPr/>
            </p:nvSpPr>
            <p:spPr bwMode="auto">
              <a:xfrm>
                <a:off x="2480586" y="1767378"/>
                <a:ext cx="99510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8BE8E-5973-C1F0-FA41-1D534333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0586" y="1767378"/>
                <a:ext cx="9951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9E0F76A-9E06-DEF5-87A0-3D28D8340A2B}"/>
              </a:ext>
            </a:extLst>
          </p:cNvPr>
          <p:cNvSpPr txBox="1"/>
          <p:nvPr/>
        </p:nvSpPr>
        <p:spPr bwMode="auto">
          <a:xfrm>
            <a:off x="903553" y="883850"/>
            <a:ext cx="491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我們很容易就計算這些定態解的各個期望值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451B6-D402-8B46-847B-F1798BDA3F1A}"/>
              </a:ext>
            </a:extLst>
          </p:cNvPr>
          <p:cNvSpPr txBox="1"/>
          <p:nvPr/>
        </p:nvSpPr>
        <p:spPr bwMode="auto">
          <a:xfrm>
            <a:off x="903553" y="1253182"/>
            <a:ext cx="2153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因為對稱的關係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5035239A-4F6F-D53E-2E81-731B10F91434}"/>
                  </a:ext>
                </a:extLst>
              </p:cNvPr>
              <p:cNvSpPr txBox="1"/>
              <p:nvPr/>
            </p:nvSpPr>
            <p:spPr bwMode="auto">
              <a:xfrm>
                <a:off x="969125" y="3079666"/>
                <a:ext cx="396044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5035239A-4F6F-D53E-2E81-731B10F91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125" y="3079666"/>
                <a:ext cx="3960440" cy="901914"/>
              </a:xfrm>
              <a:prstGeom prst="rect">
                <a:avLst/>
              </a:prstGeom>
              <a:blipFill>
                <a:blip r:embed="rId5"/>
                <a:stretch>
                  <a:fillRect l="-2875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490AD17E-8C50-0F07-94BA-3A50CCF88697}"/>
                  </a:ext>
                </a:extLst>
              </p:cNvPr>
              <p:cNvSpPr txBox="1"/>
              <p:nvPr/>
            </p:nvSpPr>
            <p:spPr bwMode="auto">
              <a:xfrm>
                <a:off x="971600" y="4077072"/>
                <a:ext cx="5123804" cy="142866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490AD17E-8C50-0F07-94BA-3A50CCF8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077072"/>
                <a:ext cx="5123804" cy="1428661"/>
              </a:xfrm>
              <a:prstGeom prst="rect">
                <a:avLst/>
              </a:prstGeom>
              <a:blipFill>
                <a:blip r:embed="rId6"/>
                <a:stretch>
                  <a:fillRect l="-1235" t="-70796" b="-72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D:\Dropbox\Documents\課程\YoungTextBook\Images\Chapter40\A_Images\A_Figures_and_Photos\40_12_FigureB.jpg">
            <a:extLst>
              <a:ext uri="{FF2B5EF4-FFF2-40B4-BE49-F238E27FC236}">
                <a16:creationId xmlns:a16="http://schemas.microsoft.com/office/drawing/2014/main" id="{F47B39E7-A12B-A018-67EB-6A127018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5606388" y="571113"/>
            <a:ext cx="3530183" cy="33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5">
                <a:extLst>
                  <a:ext uri="{FF2B5EF4-FFF2-40B4-BE49-F238E27FC236}">
                    <a16:creationId xmlns:a16="http://schemas.microsoft.com/office/drawing/2014/main" id="{24D65481-3535-5887-6EF8-C1C2FBDC7131}"/>
                  </a:ext>
                </a:extLst>
              </p:cNvPr>
              <p:cNvSpPr/>
              <p:nvPr/>
            </p:nvSpPr>
            <p:spPr>
              <a:xfrm>
                <a:off x="8460246" y="365026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矩形 25">
                <a:extLst>
                  <a:ext uri="{FF2B5EF4-FFF2-40B4-BE49-F238E27FC236}">
                    <a16:creationId xmlns:a16="http://schemas.microsoft.com/office/drawing/2014/main" id="{24D65481-3535-5887-6EF8-C1C2FBDC7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246" y="3650261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3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3" name="Picture 11" descr="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49418"/>
            <a:ext cx="22320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61027" y="30596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1800" dirty="0">
                <a:solidFill>
                  <a:srgbClr val="000000"/>
                </a:solidFill>
              </a:rPr>
              <a:t>位置的期望值 </a:t>
            </a:r>
            <a:r>
              <a:rPr kumimoji="0" lang="zh-TW" altLang="en-US" dirty="0">
                <a:solidFill>
                  <a:srgbClr val="000000"/>
                </a:solidFill>
              </a:rPr>
              <a:t>（</a:t>
            </a:r>
            <a:r>
              <a:rPr kumimoji="0" lang="zh-TW" altLang="en-US" sz="1800" dirty="0">
                <a:solidFill>
                  <a:srgbClr val="000000"/>
                </a:solidFill>
              </a:rPr>
              <a:t>平均值）即是</a:t>
            </a:r>
            <a:r>
              <a:rPr lang="zh-TW" altLang="en-US" sz="1800" dirty="0"/>
              <a:t>以機率為權重對位置求和：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/>
              <p:nvPr/>
            </p:nvSpPr>
            <p:spPr bwMode="auto">
              <a:xfrm>
                <a:off x="1547664" y="4005064"/>
                <a:ext cx="5364088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4005064"/>
                <a:ext cx="5364088" cy="901914"/>
              </a:xfrm>
              <a:prstGeom prst="rect">
                <a:avLst/>
              </a:prstGeom>
              <a:blipFill>
                <a:blip r:embed="rId3"/>
                <a:stretch>
                  <a:fillRect l="-943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0086AD39-CE1B-7E95-1FD3-2B2E7CC248A6}"/>
                  </a:ext>
                </a:extLst>
              </p:cNvPr>
              <p:cNvSpPr txBox="1"/>
              <p:nvPr/>
            </p:nvSpPr>
            <p:spPr bwMode="auto">
              <a:xfrm>
                <a:off x="2577150" y="1945866"/>
                <a:ext cx="1944217" cy="84856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0086AD39-CE1B-7E95-1FD3-2B2E7CC24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7150" y="1945866"/>
                <a:ext cx="1944217" cy="848566"/>
              </a:xfrm>
              <a:prstGeom prst="rect">
                <a:avLst/>
              </a:prstGeom>
              <a:blipFill>
                <a:blip r:embed="rId4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51AD98-6052-7538-C553-41E708B8A481}"/>
              </a:ext>
            </a:extLst>
          </p:cNvPr>
          <p:cNvSpPr txBox="1"/>
          <p:nvPr/>
        </p:nvSpPr>
        <p:spPr bwMode="auto">
          <a:xfrm>
            <a:off x="1461027" y="3509570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位置為連續變數，因此需做積分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8BE8E-5973-C1F0-FA41-1D534333E06B}"/>
                  </a:ext>
                </a:extLst>
              </p:cNvPr>
              <p:cNvSpPr txBox="1"/>
              <p:nvPr/>
            </p:nvSpPr>
            <p:spPr bwMode="auto">
              <a:xfrm>
                <a:off x="611560" y="686282"/>
                <a:ext cx="108011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8BE8E-5973-C1F0-FA41-1D534333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686282"/>
                <a:ext cx="1080119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D721FCE8-22BA-C78C-A828-D70FDC096034}"/>
                  </a:ext>
                </a:extLst>
              </p:cNvPr>
              <p:cNvSpPr txBox="1"/>
              <p:nvPr/>
            </p:nvSpPr>
            <p:spPr bwMode="auto">
              <a:xfrm>
                <a:off x="624354" y="4622707"/>
                <a:ext cx="2808312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D721FCE8-22BA-C78C-A828-D70FDC09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354" y="4622707"/>
                <a:ext cx="2808312" cy="618246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8AF2500B-0DD7-74A7-CB9C-B662BEA81A01}"/>
                  </a:ext>
                </a:extLst>
              </p:cNvPr>
              <p:cNvSpPr txBox="1"/>
              <p:nvPr/>
            </p:nvSpPr>
            <p:spPr bwMode="auto">
              <a:xfrm>
                <a:off x="611560" y="1358893"/>
                <a:ext cx="396044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8AF2500B-0DD7-74A7-CB9C-B662BEA81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358893"/>
                <a:ext cx="3960440" cy="901914"/>
              </a:xfrm>
              <a:prstGeom prst="rect">
                <a:avLst/>
              </a:prstGeom>
              <a:blipFill>
                <a:blip r:embed="rId4"/>
                <a:stretch>
                  <a:fillRect l="-2885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09BDF1E3-CE85-FC7B-10DF-1DFFFF727306}"/>
                  </a:ext>
                </a:extLst>
              </p:cNvPr>
              <p:cNvSpPr txBox="1"/>
              <p:nvPr/>
            </p:nvSpPr>
            <p:spPr bwMode="auto">
              <a:xfrm>
                <a:off x="594820" y="2283951"/>
                <a:ext cx="6924642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09BDF1E3-CE85-FC7B-10DF-1DFFFF72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820" y="2283951"/>
                <a:ext cx="6924642" cy="904543"/>
              </a:xfrm>
              <a:prstGeom prst="rect">
                <a:avLst/>
              </a:prstGeom>
              <a:blipFill>
                <a:blip r:embed="rId5"/>
                <a:stretch>
                  <a:fillRect l="-2381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D0FA9F3D-FC62-F04A-C826-BE76653F3363}"/>
                  </a:ext>
                </a:extLst>
              </p:cNvPr>
              <p:cNvSpPr txBox="1"/>
              <p:nvPr/>
            </p:nvSpPr>
            <p:spPr bwMode="auto">
              <a:xfrm>
                <a:off x="2387244" y="312468"/>
                <a:ext cx="2153218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D0FA9F3D-FC62-F04A-C826-BE76653F3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244" y="312468"/>
                <a:ext cx="2153218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621A215-71E6-08D4-0EC4-546991CAC603}"/>
                  </a:ext>
                </a:extLst>
              </p:cNvPr>
              <p:cNvSpPr txBox="1"/>
              <p:nvPr/>
            </p:nvSpPr>
            <p:spPr bwMode="auto">
              <a:xfrm>
                <a:off x="594820" y="3259626"/>
                <a:ext cx="7047670" cy="93346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621A215-71E6-08D4-0EC4-546991CA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820" y="3259626"/>
                <a:ext cx="7047670" cy="933461"/>
              </a:xfrm>
              <a:prstGeom prst="rect">
                <a:avLst/>
              </a:prstGeom>
              <a:blipFill>
                <a:blip r:embed="rId7"/>
                <a:stretch>
                  <a:fillRect t="-102667" b="-16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74D741-697E-CA69-8FB3-6F8E944B739D}"/>
                  </a:ext>
                </a:extLst>
              </p:cNvPr>
              <p:cNvSpPr txBox="1"/>
              <p:nvPr/>
            </p:nvSpPr>
            <p:spPr bwMode="auto">
              <a:xfrm>
                <a:off x="594820" y="5678810"/>
                <a:ext cx="3552974" cy="62138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74D741-697E-CA69-8FB3-6F8E944B7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820" y="5678810"/>
                <a:ext cx="3552974" cy="621389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01169D6-E3AC-6084-F749-479D03BF087E}"/>
              </a:ext>
            </a:extLst>
          </p:cNvPr>
          <p:cNvSpPr txBox="1"/>
          <p:nvPr/>
        </p:nvSpPr>
        <p:spPr bwMode="auto">
          <a:xfrm>
            <a:off x="570062" y="4264219"/>
            <a:ext cx="3621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我們得到動量測量的不準度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5">
                <a:extLst>
                  <a:ext uri="{FF2B5EF4-FFF2-40B4-BE49-F238E27FC236}">
                    <a16:creationId xmlns:a16="http://schemas.microsoft.com/office/drawing/2014/main" id="{D6AF86DA-1895-723C-79C3-D8A5328F16C3}"/>
                  </a:ext>
                </a:extLst>
              </p:cNvPr>
              <p:cNvSpPr txBox="1"/>
              <p:nvPr/>
            </p:nvSpPr>
            <p:spPr>
              <a:xfrm>
                <a:off x="5670283" y="4895607"/>
                <a:ext cx="1972207" cy="72032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字方塊 15">
                <a:extLst>
                  <a:ext uri="{FF2B5EF4-FFF2-40B4-BE49-F238E27FC236}">
                    <a16:creationId xmlns:a16="http://schemas.microsoft.com/office/drawing/2014/main" id="{D6AF86DA-1895-723C-79C3-D8A5328F1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83" y="4895607"/>
                <a:ext cx="1972207" cy="7203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ACF7F5-E7EB-C29E-65FF-DCACAF310455}"/>
                  </a:ext>
                </a:extLst>
              </p:cNvPr>
              <p:cNvSpPr txBox="1"/>
              <p:nvPr/>
            </p:nvSpPr>
            <p:spPr bwMode="auto">
              <a:xfrm>
                <a:off x="594820" y="5268812"/>
                <a:ext cx="51229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而且得到動量平方的期望值就是能量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ACF7F5-E7EB-C29E-65FF-DCACAF31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820" y="5268812"/>
                <a:ext cx="5122925" cy="369332"/>
              </a:xfrm>
              <a:prstGeom prst="rect">
                <a:avLst/>
              </a:prstGeom>
              <a:blipFill>
                <a:blip r:embed="rId10"/>
                <a:stretch>
                  <a:fillRect l="-123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5E55EB7-1F5E-B360-BADA-893824C03772}"/>
              </a:ext>
            </a:extLst>
          </p:cNvPr>
          <p:cNvSpPr txBox="1"/>
          <p:nvPr/>
        </p:nvSpPr>
        <p:spPr bwMode="auto">
          <a:xfrm>
            <a:off x="4191658" y="5813161"/>
            <a:ext cx="1892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這應該表示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52C5AE-90A7-FE55-8AEB-372712AAA33C}"/>
                  </a:ext>
                </a:extLst>
              </p:cNvPr>
              <p:cNvSpPr txBox="1"/>
              <p:nvPr/>
            </p:nvSpPr>
            <p:spPr bwMode="auto">
              <a:xfrm>
                <a:off x="5670283" y="5678810"/>
                <a:ext cx="1950036" cy="7966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52C5AE-90A7-FE55-8AEB-372712AAA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283" y="5678810"/>
                <a:ext cx="1950036" cy="7966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B6476D-A690-013C-F1CF-4F7278DD409F}"/>
                  </a:ext>
                </a:extLst>
              </p:cNvPr>
              <p:cNvSpPr txBox="1"/>
              <p:nvPr/>
            </p:nvSpPr>
            <p:spPr bwMode="auto">
              <a:xfrm>
                <a:off x="570062" y="6349931"/>
                <a:ext cx="7430520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/>
                  <a:t>就是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err="1"/>
                  <a:t>的期望值！這進一步驗證了期望值計算的方法是正確的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B6476D-A690-013C-F1CF-4F7278DD4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062" y="6349931"/>
                <a:ext cx="7430520" cy="376770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0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4" grpId="0" animBg="1"/>
      <p:bldP spid="16" grpId="0" animBg="1"/>
      <p:bldP spid="17" grpId="0"/>
      <p:bldP spid="18" grpId="0" animBg="1"/>
      <p:bldP spid="19" grpId="0"/>
      <p:bldP spid="20" grpId="0"/>
      <p:bldP spid="22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1D703A-A8AC-ECB2-7F00-DD1879DC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" t="57239" r="4619"/>
          <a:stretch/>
        </p:blipFill>
        <p:spPr>
          <a:xfrm>
            <a:off x="179512" y="3485026"/>
            <a:ext cx="8496944" cy="31220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508F31-8913-FCD8-3DCA-82F878327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279"/>
          <a:stretch/>
        </p:blipFill>
        <p:spPr>
          <a:xfrm>
            <a:off x="971600" y="838196"/>
            <a:ext cx="7505085" cy="2392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E548F-9F34-394C-1A9C-831A856D7952}"/>
              </a:ext>
            </a:extLst>
          </p:cNvPr>
          <p:cNvSpPr txBox="1"/>
          <p:nvPr/>
        </p:nvSpPr>
        <p:spPr bwMode="auto">
          <a:xfrm>
            <a:off x="2693616" y="2060848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特徵值、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本徵值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AA47DC-427D-DE6F-7012-5293869E96A4}"/>
              </a:ext>
            </a:extLst>
          </p:cNvPr>
          <p:cNvSpPr/>
          <p:nvPr/>
        </p:nvSpPr>
        <p:spPr>
          <a:xfrm>
            <a:off x="1043608" y="4093542"/>
            <a:ext cx="7488832" cy="703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D2714-2C32-ACDE-65A6-5276D343821D}"/>
              </a:ext>
            </a:extLst>
          </p:cNvPr>
          <p:cNvSpPr txBox="1"/>
          <p:nvPr/>
        </p:nvSpPr>
        <p:spPr bwMode="auto">
          <a:xfrm>
            <a:off x="4572000" y="3597162"/>
            <a:ext cx="4035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線性算子具有本徵函數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eigenfunction。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3DB5C-F232-7AED-D64A-57FC7E07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38158"/>
            <a:ext cx="2191013" cy="2692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2BF383-FD04-181C-BFA9-A85DCB8506C8}"/>
                  </a:ext>
                </a:extLst>
              </p:cNvPr>
              <p:cNvSpPr txBox="1"/>
              <p:nvPr/>
            </p:nvSpPr>
            <p:spPr bwMode="auto">
              <a:xfrm>
                <a:off x="675441" y="111062"/>
                <a:ext cx="7505086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與時間無關的薛丁格方程式並不是波方程式，而是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的本徵函數方程式！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2BF383-FD04-181C-BFA9-A85DCB850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441" y="111062"/>
                <a:ext cx="7505086" cy="376770"/>
              </a:xfrm>
              <a:prstGeom prst="rect">
                <a:avLst/>
              </a:prstGeom>
              <a:blipFill>
                <a:blip r:embed="rId4"/>
                <a:stretch>
                  <a:fillRect l="-845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0">
                <a:extLst>
                  <a:ext uri="{FF2B5EF4-FFF2-40B4-BE49-F238E27FC236}">
                    <a16:creationId xmlns:a16="http://schemas.microsoft.com/office/drawing/2014/main" id="{CF3ABA25-B23B-CF90-3F5D-47F5401D1DF8}"/>
                  </a:ext>
                </a:extLst>
              </p:cNvPr>
              <p:cNvSpPr txBox="1"/>
              <p:nvPr/>
            </p:nvSpPr>
            <p:spPr bwMode="auto">
              <a:xfrm>
                <a:off x="855060" y="2850796"/>
                <a:ext cx="2565446" cy="717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20">
                <a:extLst>
                  <a:ext uri="{FF2B5EF4-FFF2-40B4-BE49-F238E27FC236}">
                    <a16:creationId xmlns:a16="http://schemas.microsoft.com/office/drawing/2014/main" id="{CF3ABA25-B23B-CF90-3F5D-47F5401D1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060" y="2850796"/>
                <a:ext cx="2565446" cy="717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DEC666-94B0-FF1B-B394-C8BA225D4C99}"/>
                  </a:ext>
                </a:extLst>
              </p:cNvPr>
              <p:cNvSpPr txBox="1"/>
              <p:nvPr/>
            </p:nvSpPr>
            <p:spPr bwMode="auto">
              <a:xfrm>
                <a:off x="800100" y="2434497"/>
                <a:ext cx="67242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固定能量解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滿足與時間無關的薛丁格方程式可以寫成：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DEC666-94B0-FF1B-B394-C8BA225D4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" y="2434497"/>
                <a:ext cx="6724227" cy="369332"/>
              </a:xfrm>
              <a:prstGeom prst="rect">
                <a:avLst/>
              </a:prstGeom>
              <a:blipFill>
                <a:blip r:embed="rId3"/>
                <a:stretch>
                  <a:fillRect l="-56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B75BB4-759F-0147-10FC-C115917232E9}"/>
                  </a:ext>
                </a:extLst>
              </p:cNvPr>
              <p:cNvSpPr txBox="1"/>
              <p:nvPr/>
            </p:nvSpPr>
            <p:spPr bwMode="auto">
              <a:xfrm>
                <a:off x="810891" y="4721563"/>
                <a:ext cx="5918799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數學上這個關係稱為運算子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的本徵函數問題！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B75BB4-759F-0147-10FC-C11591723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891" y="4721563"/>
                <a:ext cx="5918799" cy="376770"/>
              </a:xfrm>
              <a:prstGeom prst="rect">
                <a:avLst/>
              </a:prstGeom>
              <a:blipFill>
                <a:blip r:embed="rId4"/>
                <a:stretch>
                  <a:fillRect l="-64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8F020E6-BF04-91ED-455E-7CB441807975}"/>
                  </a:ext>
                </a:extLst>
              </p:cNvPr>
              <p:cNvSpPr txBox="1"/>
              <p:nvPr/>
            </p:nvSpPr>
            <p:spPr bwMode="auto">
              <a:xfrm>
                <a:off x="855060" y="4223746"/>
                <a:ext cx="1449307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8F020E6-BF04-91ED-455E-7CB441807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060" y="4223746"/>
                <a:ext cx="1449307" cy="376770"/>
              </a:xfrm>
              <a:prstGeom prst="rect">
                <a:avLst/>
              </a:prstGeom>
              <a:blipFill>
                <a:blip r:embed="rId5"/>
                <a:stretch>
                  <a:fillRect t="-3226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37B8924-2136-5EDD-CB6C-56D7DA20490F}"/>
              </a:ext>
            </a:extLst>
          </p:cNvPr>
          <p:cNvSpPr txBox="1"/>
          <p:nvPr/>
        </p:nvSpPr>
        <p:spPr bwMode="auto">
          <a:xfrm>
            <a:off x="795616" y="3795748"/>
            <a:ext cx="575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也就是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BF8B1-37C9-BB9D-8794-8C1CA40B0277}"/>
                  </a:ext>
                </a:extLst>
              </p:cNvPr>
              <p:cNvSpPr txBox="1"/>
              <p:nvPr/>
            </p:nvSpPr>
            <p:spPr bwMode="auto">
              <a:xfrm>
                <a:off x="806564" y="5817250"/>
                <a:ext cx="7580286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定態的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Eigenfunction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！對應的本徵值Eigenvalue為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BF8B1-37C9-BB9D-8794-8C1CA40B0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564" y="5817250"/>
                <a:ext cx="7580286" cy="376770"/>
              </a:xfrm>
              <a:prstGeom prst="rect">
                <a:avLst/>
              </a:prstGeom>
              <a:blipFill>
                <a:blip r:embed="rId6"/>
                <a:stretch>
                  <a:fillRect l="-669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45A8A0-2F55-7E7B-AA21-F9505B1365B1}"/>
                  </a:ext>
                </a:extLst>
              </p:cNvPr>
              <p:cNvSpPr txBox="1"/>
              <p:nvPr/>
            </p:nvSpPr>
            <p:spPr bwMode="auto">
              <a:xfrm>
                <a:off x="806564" y="5156999"/>
                <a:ext cx="8149491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原來，與時間無關的薛丁格方程式並不是波方程式，而是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的本徵函數方程式！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45A8A0-2F55-7E7B-AA21-F9505B136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564" y="5156999"/>
                <a:ext cx="8149491" cy="376770"/>
              </a:xfrm>
              <a:prstGeom prst="rect">
                <a:avLst/>
              </a:prstGeom>
              <a:blipFill>
                <a:blip r:embed="rId7"/>
                <a:stretch>
                  <a:fillRect l="-622" t="-3333" r="-311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4AC42DB1-08EB-D0AA-6FF8-5EB4D538F44E}"/>
                  </a:ext>
                </a:extLst>
              </p:cNvPr>
              <p:cNvSpPr txBox="1"/>
              <p:nvPr/>
            </p:nvSpPr>
            <p:spPr bwMode="auto">
              <a:xfrm>
                <a:off x="888653" y="1257292"/>
                <a:ext cx="3843295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4AC42DB1-08EB-D0AA-6FF8-5EB4D538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653" y="1257292"/>
                <a:ext cx="3843295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050D7B-FB11-9A29-3983-FD999A3AE819}"/>
              </a:ext>
            </a:extLst>
          </p:cNvPr>
          <p:cNvSpPr txBox="1"/>
          <p:nvPr/>
        </p:nvSpPr>
        <p:spPr bwMode="auto">
          <a:xfrm>
            <a:off x="781857" y="2008942"/>
            <a:ext cx="7927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左邊就是量子力學中對應的Hamiltan運算子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">
                <a:extLst>
                  <a:ext uri="{FF2B5EF4-FFF2-40B4-BE49-F238E27FC236}">
                    <a16:creationId xmlns:a16="http://schemas.microsoft.com/office/drawing/2014/main" id="{EE0B1672-27A1-DCC8-7C89-88A81BF01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063" y="798090"/>
                <a:ext cx="6044565" cy="376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與時間無關的薛丁格方程式也可以以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運算子表述：</a:t>
                </a:r>
              </a:p>
            </p:txBody>
          </p:sp>
        </mc:Choice>
        <mc:Fallback xmlns="">
          <p:sp>
            <p:nvSpPr>
              <p:cNvPr id="6" name="Text Box 10">
                <a:extLst>
                  <a:ext uri="{FF2B5EF4-FFF2-40B4-BE49-F238E27FC236}">
                    <a16:creationId xmlns:a16="http://schemas.microsoft.com/office/drawing/2014/main" id="{EE0B1672-27A1-DCC8-7C89-88A81BF01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063" y="798090"/>
                <a:ext cx="6044565" cy="376770"/>
              </a:xfrm>
              <a:prstGeom prst="rect">
                <a:avLst/>
              </a:prstGeom>
              <a:blipFill>
                <a:blip r:embed="rId9"/>
                <a:stretch>
                  <a:fillRect l="-839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C6DE13-D024-5DE3-A5F8-5CEFAE0EBE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473" t="65927" r="6993" b="16794"/>
          <a:stretch/>
        </p:blipFill>
        <p:spPr>
          <a:xfrm>
            <a:off x="2627784" y="3600835"/>
            <a:ext cx="5933202" cy="10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044DF-03A3-69D2-BC0C-04F0BF5F3A9A}"/>
                  </a:ext>
                </a:extLst>
              </p:cNvPr>
              <p:cNvSpPr txBox="1"/>
              <p:nvPr/>
            </p:nvSpPr>
            <p:spPr bwMode="auto">
              <a:xfrm>
                <a:off x="886384" y="2122577"/>
                <a:ext cx="4950568" cy="402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計算</a:t>
                </a:r>
                <a:r>
                  <a:rPr lang="zh-TW" altLang="en-US" dirty="0"/>
                  <a:t>處於定態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/>
                  <a:t>的電子的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的期望值：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</m:acc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044DF-03A3-69D2-BC0C-04F0BF5F3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384" y="2122577"/>
                <a:ext cx="4950568" cy="402354"/>
              </a:xfrm>
              <a:prstGeom prst="rect">
                <a:avLst/>
              </a:prstGeom>
              <a:blipFill>
                <a:blip r:embed="rId2"/>
                <a:stretch>
                  <a:fillRect l="-1023" b="-18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5A898-7750-0C63-27AA-D7B8BEE50D5C}"/>
                  </a:ext>
                </a:extLst>
              </p:cNvPr>
              <p:cNvSpPr txBox="1"/>
              <p:nvPr/>
            </p:nvSpPr>
            <p:spPr bwMode="auto">
              <a:xfrm>
                <a:off x="883489" y="4680767"/>
                <a:ext cx="1111811" cy="4023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5A898-7750-0C63-27AA-D7B8BEE50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489" y="4680767"/>
                <a:ext cx="1111811" cy="402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35D001-150A-196E-E754-F78384208900}"/>
                  </a:ext>
                </a:extLst>
              </p:cNvPr>
              <p:cNvSpPr txBox="1"/>
              <p:nvPr/>
            </p:nvSpPr>
            <p:spPr bwMode="auto">
              <a:xfrm>
                <a:off x="851688" y="5209731"/>
                <a:ext cx="73927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描述的定態的能量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的期望值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。不意外！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35D001-150A-196E-E754-F7838420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688" y="5209731"/>
                <a:ext cx="7392719" cy="369332"/>
              </a:xfrm>
              <a:prstGeom prst="rect">
                <a:avLst/>
              </a:prstGeom>
              <a:blipFill>
                <a:blip r:embed="rId4"/>
                <a:stretch>
                  <a:fillRect l="-859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01977010-F797-CAC3-A2DB-FABEE1E0FC15}"/>
                  </a:ext>
                </a:extLst>
              </p:cNvPr>
              <p:cNvSpPr txBox="1"/>
              <p:nvPr/>
            </p:nvSpPr>
            <p:spPr bwMode="auto">
              <a:xfrm>
                <a:off x="884873" y="2627879"/>
                <a:ext cx="6264697" cy="17114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01977010-F797-CAC3-A2DB-FABEE1E0F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873" y="2627879"/>
                <a:ext cx="6264697" cy="1711494"/>
              </a:xfrm>
              <a:prstGeom prst="rect">
                <a:avLst/>
              </a:prstGeom>
              <a:blipFill>
                <a:blip r:embed="rId5"/>
                <a:stretch>
                  <a:fillRect l="-1818" t="-58088" b="-89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C150CB-7C7A-B271-DD77-FB2986AE4BC5}"/>
              </a:ext>
            </a:extLst>
          </p:cNvPr>
          <p:cNvSpPr txBox="1"/>
          <p:nvPr/>
        </p:nvSpPr>
        <p:spPr bwMode="auto">
          <a:xfrm>
            <a:off x="886384" y="1170273"/>
            <a:ext cx="6421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能量的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本徵函數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之前稱為定態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有很多重要的性質！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67D8FAA0-D519-7803-6636-4590B263327D}"/>
                  </a:ext>
                </a:extLst>
              </p:cNvPr>
              <p:cNvSpPr txBox="1"/>
              <p:nvPr/>
            </p:nvSpPr>
            <p:spPr bwMode="auto">
              <a:xfrm>
                <a:off x="927036" y="1630613"/>
                <a:ext cx="1449307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67D8FAA0-D519-7803-6636-4590B2633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036" y="1630613"/>
                <a:ext cx="1449307" cy="376770"/>
              </a:xfrm>
              <a:prstGeom prst="rect">
                <a:avLst/>
              </a:prstGeom>
              <a:blipFill>
                <a:blip r:embed="rId6"/>
                <a:stretch>
                  <a:fillRect t="-3333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9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19C484AC-8707-CA85-EA2D-3699CE004D31}"/>
                  </a:ext>
                </a:extLst>
              </p:cNvPr>
              <p:cNvSpPr txBox="1"/>
              <p:nvPr/>
            </p:nvSpPr>
            <p:spPr bwMode="auto">
              <a:xfrm>
                <a:off x="743232" y="3430728"/>
                <a:ext cx="7990515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19C484AC-8707-CA85-EA2D-3699CE004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232" y="3430728"/>
                <a:ext cx="7990515" cy="901914"/>
              </a:xfrm>
              <a:prstGeom prst="rect">
                <a:avLst/>
              </a:prstGeom>
              <a:blipFill>
                <a:blip r:embed="rId2"/>
                <a:stretch>
                  <a:fillRect l="-6984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BE089307-2A4D-BBA7-D900-A3D21A46C634}"/>
                  </a:ext>
                </a:extLst>
              </p:cNvPr>
              <p:cNvSpPr txBox="1"/>
              <p:nvPr/>
            </p:nvSpPr>
            <p:spPr bwMode="auto">
              <a:xfrm>
                <a:off x="754751" y="1988840"/>
                <a:ext cx="2449097" cy="5721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BE089307-2A4D-BBA7-D900-A3D21A46C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751" y="1988840"/>
                <a:ext cx="2449097" cy="572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89B5EA-BBBF-38E2-FBA8-D0CB6015CEA1}"/>
                  </a:ext>
                </a:extLst>
              </p:cNvPr>
              <p:cNvSpPr txBox="1"/>
              <p:nvPr/>
            </p:nvSpPr>
            <p:spPr bwMode="auto">
              <a:xfrm>
                <a:off x="754750" y="1397810"/>
                <a:ext cx="6913593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計算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 smtClean="0">
                        <a:solidFill>
                          <a:schemeClr val="tx1"/>
                        </a:solidFill>
                        <a:latin typeface="PMingLiU" panose="02020500000000000000" pitchFamily="18" charset="-120"/>
                        <a:ea typeface="PMingLiU" panose="02020500000000000000" pitchFamily="18" charset="-120"/>
                      </a:rPr>
                      <m:t>本徵函數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zh-TW" altLang="en-US" dirty="0">
                        <a:solidFill>
                          <a:schemeClr val="tx1"/>
                        </a:solidFill>
                        <a:latin typeface="PMingLiU" panose="02020500000000000000" pitchFamily="18" charset="-120"/>
                        <a:ea typeface="PMingLiU" panose="02020500000000000000" pitchFamily="18" charset="-120"/>
                      </a:rPr>
                      <m:t>描述的</m:t>
                    </m:r>
                    <m:r>
                      <m:rPr>
                        <m:nor/>
                      </m:rPr>
                      <a:rPr lang="zh-TW" altLang="en-US" dirty="0">
                        <a:solidFill>
                          <a:schemeClr val="tx1"/>
                        </a:solidFill>
                      </a:rPr>
                      <m:t>電子</m:t>
                    </m:r>
                    <m:r>
                      <m:rPr>
                        <m:nor/>
                      </m:rPr>
                      <a:rPr lang="zh-TW" altLang="en-US" dirty="0">
                        <a:solidFill>
                          <a:schemeClr val="tx1"/>
                        </a:solidFill>
                        <a:latin typeface="PMingLiU" panose="02020500000000000000" pitchFamily="18" charset="-120"/>
                        <a:ea typeface="PMingLiU" panose="02020500000000000000" pitchFamily="18" charset="-120"/>
                      </a:rPr>
                      <m:t>狀態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的能量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測量不確定性：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89B5EA-BBBF-38E2-FBA8-D0CB6015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750" y="1397810"/>
                <a:ext cx="6913593" cy="376770"/>
              </a:xfrm>
              <a:prstGeom prst="rect">
                <a:avLst/>
              </a:prstGeom>
              <a:blipFill>
                <a:blip r:embed="rId4"/>
                <a:stretch>
                  <a:fillRect l="-734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4DEE11A2-759F-5A4E-21EA-B3A85C5798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573" y="4606226"/>
                <a:ext cx="72347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處於定態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的電子，能量的測量值為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，完全沒有不確定性！</a:t>
                </a:r>
              </a:p>
            </p:txBody>
          </p:sp>
        </mc:Choice>
        <mc:Fallback xmlns="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4DEE11A2-759F-5A4E-21EA-B3A85C579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573" y="4606226"/>
                <a:ext cx="7234734" cy="369332"/>
              </a:xfrm>
              <a:prstGeom prst="rect">
                <a:avLst/>
              </a:prstGeom>
              <a:blipFill>
                <a:blip r:embed="rId5"/>
                <a:stretch>
                  <a:fillRect l="-87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33D5D324-18CF-3C18-587F-932E4C505499}"/>
                  </a:ext>
                </a:extLst>
              </p:cNvPr>
              <p:cNvSpPr txBox="1"/>
              <p:nvPr/>
            </p:nvSpPr>
            <p:spPr bwMode="auto">
              <a:xfrm>
                <a:off x="7093829" y="4629651"/>
                <a:ext cx="102054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33D5D324-18CF-3C18-587F-932E4C505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3829" y="4629651"/>
                <a:ext cx="10205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33604A85-7814-C85D-3EFD-64A5FF8B88CD}"/>
                  </a:ext>
                </a:extLst>
              </p:cNvPr>
              <p:cNvSpPr txBox="1"/>
              <p:nvPr/>
            </p:nvSpPr>
            <p:spPr bwMode="auto">
              <a:xfrm>
                <a:off x="754751" y="2709784"/>
                <a:ext cx="6410643" cy="5721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33604A85-7814-C85D-3EFD-64A5FF8B8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751" y="2709784"/>
                <a:ext cx="6410643" cy="5721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A6652E01-A41B-8F88-580F-62B6EEF830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3232" y="5111326"/>
                <a:ext cx="82932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可以說定態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是具有特定確定能量的測量值為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的狀態。這是定態第三個意義。</a:t>
                </a:r>
              </a:p>
            </p:txBody>
          </p:sp>
        </mc:Choice>
        <mc:Fallback xmlns="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A6652E01-A41B-8F88-580F-62B6EEF83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232" y="5111326"/>
                <a:ext cx="8293264" cy="369332"/>
              </a:xfrm>
              <a:prstGeom prst="rect">
                <a:avLst/>
              </a:prstGeom>
              <a:blipFill>
                <a:blip r:embed="rId8"/>
                <a:stretch>
                  <a:fillRect l="-61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1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4" grpId="0" animBg="1"/>
      <p:bldP spid="12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1184127" y="431881"/>
            <a:ext cx="717398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對於自由粒子波狀的態，動量是確定的（但位置測量不確定）：</a:t>
            </a:r>
          </a:p>
        </p:txBody>
      </p:sp>
      <p:pic>
        <p:nvPicPr>
          <p:cNvPr id="86021" name="Picture 8" descr="401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r="35930" b="78679"/>
          <a:stretch>
            <a:fillRect/>
          </a:stretch>
        </p:blipFill>
        <p:spPr bwMode="auto">
          <a:xfrm>
            <a:off x="4865746" y="839849"/>
            <a:ext cx="2714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8514D9-A98B-513B-3668-6071C8844F84}"/>
                  </a:ext>
                </a:extLst>
              </p:cNvPr>
              <p:cNvSpPr txBox="1"/>
              <p:nvPr/>
            </p:nvSpPr>
            <p:spPr>
              <a:xfrm>
                <a:off x="1254038" y="884952"/>
                <a:ext cx="1350498" cy="4095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8514D9-A98B-513B-3668-6071C8844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38" y="884952"/>
                <a:ext cx="1350498" cy="409599"/>
              </a:xfrm>
              <a:prstGeom prst="rect">
                <a:avLst/>
              </a:prstGeom>
              <a:blipFill>
                <a:blip r:embed="rId3"/>
                <a:stretch>
                  <a:fillRect l="-186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29EC76E9-8CFB-A0F2-8855-4FD0ABA9B4B3}"/>
                  </a:ext>
                </a:extLst>
              </p:cNvPr>
              <p:cNvSpPr txBox="1"/>
              <p:nvPr/>
            </p:nvSpPr>
            <p:spPr bwMode="auto">
              <a:xfrm>
                <a:off x="5726306" y="2003037"/>
                <a:ext cx="100553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29EC76E9-8CFB-A0F2-8855-4FD0ABA9B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6306" y="2003037"/>
                <a:ext cx="100553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2">
            <a:extLst>
              <a:ext uri="{FF2B5EF4-FFF2-40B4-BE49-F238E27FC236}">
                <a16:creationId xmlns:a16="http://schemas.microsoft.com/office/drawing/2014/main" id="{33AD1F29-391E-1C88-B74B-B35322C80FA1}"/>
              </a:ext>
            </a:extLst>
          </p:cNvPr>
          <p:cNvSpPr/>
          <p:nvPr/>
        </p:nvSpPr>
        <p:spPr>
          <a:xfrm>
            <a:off x="1197551" y="5008759"/>
            <a:ext cx="4968552" cy="157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Line 11">
            <a:extLst>
              <a:ext uri="{FF2B5EF4-FFF2-40B4-BE49-F238E27FC236}">
                <a16:creationId xmlns:a16="http://schemas.microsoft.com/office/drawing/2014/main" id="{9DDB7CBF-D91E-F7A1-6DB1-6271120782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6061" y="6206490"/>
            <a:ext cx="15113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A459DECE-3FD2-99B6-3FFD-C9F3365C8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7361" y="5198427"/>
            <a:ext cx="0" cy="100806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8AF62661-806A-5330-5125-D5BA90C4E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186" y="5184140"/>
            <a:ext cx="2159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F6B7A961-5089-0709-2475-EA958A5B7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3261" y="5198427"/>
            <a:ext cx="0" cy="100806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E4E9FCD1-261E-FDB5-B60D-45689D1CD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3261" y="6206490"/>
            <a:ext cx="2376488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D94B0FB8-064F-724A-6488-7BE0C7931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6061" y="620649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09BF263B-7714-2047-43FA-EE475E188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1186" y="6062027"/>
                <a:ext cx="43338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kumimoji="0" lang="en-US" altLang="zh-TW" sz="1800" i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09BF263B-7714-2047-43FA-EE475E188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1186" y="6062027"/>
                <a:ext cx="433388" cy="3667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0">
                <a:extLst>
                  <a:ext uri="{FF2B5EF4-FFF2-40B4-BE49-F238E27FC236}">
                    <a16:creationId xmlns:a16="http://schemas.microsoft.com/office/drawing/2014/main" id="{B0C2E9F6-FBFC-65CE-57F3-AE4D3A913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1266" y="4204195"/>
                <a:ext cx="32545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000000"/>
                    </a:solidFill>
                    <a:latin typeface="Arial" pitchFamily="34" charset="0"/>
                  </a:rPr>
                  <a:t>這是位置算子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sz="1800" dirty="0">
                    <a:solidFill>
                      <a:srgbClr val="000000"/>
                    </a:solidFill>
                    <a:latin typeface="Arial" pitchFamily="34" charset="0"/>
                  </a:rPr>
                  <a:t>的本徵函數：</a:t>
                </a:r>
              </a:p>
            </p:txBody>
          </p:sp>
        </mc:Choice>
        <mc:Fallback xmlns="">
          <p:sp>
            <p:nvSpPr>
              <p:cNvPr id="11" name="文字方塊 20">
                <a:extLst>
                  <a:ext uri="{FF2B5EF4-FFF2-40B4-BE49-F238E27FC236}">
                    <a16:creationId xmlns:a16="http://schemas.microsoft.com/office/drawing/2014/main" id="{B0C2E9F6-FBFC-65CE-57F3-AE4D3A913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1266" y="4204195"/>
                <a:ext cx="3254513" cy="369332"/>
              </a:xfrm>
              <a:prstGeom prst="rect">
                <a:avLst/>
              </a:prstGeom>
              <a:blipFill>
                <a:blip r:embed="rId6"/>
                <a:stretch>
                  <a:fillRect l="-1556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物件 4">
            <a:extLst>
              <a:ext uri="{FF2B5EF4-FFF2-40B4-BE49-F238E27FC236}">
                <a16:creationId xmlns:a16="http://schemas.microsoft.com/office/drawing/2014/main" id="{960B79FE-9894-F25C-B4BB-2D26DB19D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92" y="6247935"/>
          <a:ext cx="243151" cy="33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164880" imgH="228600" progId="Equation.3">
                  <p:embed/>
                </p:oleObj>
              </mc:Choice>
              <mc:Fallback>
                <p:oleObj name="方程式" r:id="rId7" imgW="164880" imgH="228600" progId="Equation.3">
                  <p:embed/>
                  <p:pic>
                    <p:nvPicPr>
                      <p:cNvPr id="12" name="物件 4">
                        <a:extLst>
                          <a:ext uri="{FF2B5EF4-FFF2-40B4-BE49-F238E27FC236}">
                            <a16:creationId xmlns:a16="http://schemas.microsoft.com/office/drawing/2014/main" id="{960B79FE-9894-F25C-B4BB-2D26DB19D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92" y="6247935"/>
                        <a:ext cx="243151" cy="3351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>
                <a:extLst>
                  <a:ext uri="{FF2B5EF4-FFF2-40B4-BE49-F238E27FC236}">
                    <a16:creationId xmlns:a16="http://schemas.microsoft.com/office/drawing/2014/main" id="{995A0642-8DA7-C049-C42B-393A7983F1F5}"/>
                  </a:ext>
                </a:extLst>
              </p:cNvPr>
              <p:cNvSpPr txBox="1"/>
              <p:nvPr/>
            </p:nvSpPr>
            <p:spPr bwMode="auto">
              <a:xfrm>
                <a:off x="1142852" y="3059668"/>
                <a:ext cx="79208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剛剛作完位置測量的粒子，設其位置為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，則其波函數只有在此處不為零！</a:t>
                </a:r>
              </a:p>
            </p:txBody>
          </p:sp>
        </mc:Choice>
        <mc:Fallback xmlns="">
          <p:sp>
            <p:nvSpPr>
              <p:cNvPr id="15" name="文字方塊 5">
                <a:extLst>
                  <a:ext uri="{FF2B5EF4-FFF2-40B4-BE49-F238E27FC236}">
                    <a16:creationId xmlns:a16="http://schemas.microsoft.com/office/drawing/2014/main" id="{995A0642-8DA7-C049-C42B-393A7983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852" y="3059668"/>
                <a:ext cx="7920880" cy="369332"/>
              </a:xfrm>
              <a:prstGeom prst="rect">
                <a:avLst/>
              </a:prstGeom>
              <a:blipFill>
                <a:blip r:embed="rId9"/>
                <a:stretch>
                  <a:fillRect l="-64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690399-BDE4-BC18-E7A1-3FEF8C389749}"/>
                  </a:ext>
                </a:extLst>
              </p:cNvPr>
              <p:cNvSpPr txBox="1"/>
              <p:nvPr/>
            </p:nvSpPr>
            <p:spPr>
              <a:xfrm>
                <a:off x="1183834" y="3823654"/>
                <a:ext cx="1980892" cy="30232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690399-BDE4-BC18-E7A1-3FEF8C389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834" y="3823654"/>
                <a:ext cx="1980892" cy="302327"/>
              </a:xfrm>
              <a:prstGeom prst="rect">
                <a:avLst/>
              </a:prstGeom>
              <a:blipFill>
                <a:blip r:embed="rId10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7EDB2694-319F-17E5-BCBE-536B34C7B6B0}"/>
                  </a:ext>
                </a:extLst>
              </p:cNvPr>
              <p:cNvSpPr txBox="1"/>
              <p:nvPr/>
            </p:nvSpPr>
            <p:spPr bwMode="auto">
              <a:xfrm>
                <a:off x="6841511" y="4617461"/>
                <a:ext cx="100553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7EDB2694-319F-17E5-BCBE-536B34C7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1511" y="4617461"/>
                <a:ext cx="10055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21E94-05D2-7FE2-257D-2C15F2C53B95}"/>
                  </a:ext>
                </a:extLst>
              </p:cNvPr>
              <p:cNvSpPr txBox="1"/>
              <p:nvPr/>
            </p:nvSpPr>
            <p:spPr>
              <a:xfrm>
                <a:off x="1234039" y="1924747"/>
                <a:ext cx="3553985" cy="5259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sSub>
                        <m:sSubPr>
                          <m:ctrlPr>
                            <a:rPr lang="en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21E94-05D2-7FE2-257D-2C15F2C53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39" y="1924747"/>
                <a:ext cx="3553985" cy="525913"/>
              </a:xfrm>
              <a:prstGeom prst="rect">
                <a:avLst/>
              </a:prstGeom>
              <a:blipFill>
                <a:blip r:embed="rId12"/>
                <a:stretch>
                  <a:fillRect t="-23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5">
            <a:extLst>
              <a:ext uri="{FF2B5EF4-FFF2-40B4-BE49-F238E27FC236}">
                <a16:creationId xmlns:a16="http://schemas.microsoft.com/office/drawing/2014/main" id="{6A0BCD3C-1D2F-A40F-80DA-83C7C6908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126" y="1502008"/>
            <a:ext cx="4221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這果然如預期是動量算子的本徵函數：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4EECC3-1AFC-9638-FE45-A5E55A0E417B}"/>
                  </a:ext>
                </a:extLst>
              </p:cNvPr>
              <p:cNvSpPr txBox="1"/>
              <p:nvPr/>
            </p:nvSpPr>
            <p:spPr>
              <a:xfrm>
                <a:off x="1177414" y="4644161"/>
                <a:ext cx="5040269" cy="3023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4EECC3-1AFC-9638-FE45-A5E55A0E4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14" y="4644161"/>
                <a:ext cx="5040269" cy="302327"/>
              </a:xfrm>
              <a:prstGeom prst="rect">
                <a:avLst/>
              </a:prstGeom>
              <a:blipFill>
                <a:blip r:embed="rId13"/>
                <a:stretch>
                  <a:fillRect t="-1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5">
            <a:extLst>
              <a:ext uri="{FF2B5EF4-FFF2-40B4-BE49-F238E27FC236}">
                <a16:creationId xmlns:a16="http://schemas.microsoft.com/office/drawing/2014/main" id="{C1213D4C-4E07-5700-9CB5-1240ED95EE44}"/>
              </a:ext>
            </a:extLst>
          </p:cNvPr>
          <p:cNvSpPr txBox="1"/>
          <p:nvPr/>
        </p:nvSpPr>
        <p:spPr bwMode="auto">
          <a:xfrm>
            <a:off x="1142852" y="3410299"/>
            <a:ext cx="3501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波函數是一個</a:t>
            </a:r>
            <a:r>
              <a:rPr kumimoji="0"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 function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0620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5" grpId="0"/>
      <p:bldP spid="18" grpId="0" animBg="1"/>
      <p:bldP spid="19" grpId="0" animBg="1"/>
      <p:bldP spid="2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92B8B6-8299-CD4B-5AAE-C8E110EC5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4" t="10020" r="15647" b="28192"/>
          <a:stretch/>
        </p:blipFill>
        <p:spPr>
          <a:xfrm>
            <a:off x="591902" y="3475963"/>
            <a:ext cx="6498323" cy="3102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8B090-EA69-1E2F-13AB-78B15E16993B}"/>
              </a:ext>
            </a:extLst>
          </p:cNvPr>
          <p:cNvSpPr txBox="1"/>
          <p:nvPr/>
        </p:nvSpPr>
        <p:spPr bwMode="auto">
          <a:xfrm>
            <a:off x="591101" y="2060421"/>
            <a:ext cx="7198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不同本徵值的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本徵函數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彼此正交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！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正交的意思是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B5DC9-260B-4E73-3AB0-7C41C87705F3}"/>
                  </a:ext>
                </a:extLst>
              </p:cNvPr>
              <p:cNvSpPr txBox="1"/>
              <p:nvPr/>
            </p:nvSpPr>
            <p:spPr bwMode="auto">
              <a:xfrm>
                <a:off x="611560" y="1641306"/>
                <a:ext cx="6989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無限位能井的能量本徵函數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滿足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正交定理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Orthogonality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B5DC9-260B-4E73-3AB0-7C41C8770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641306"/>
                <a:ext cx="6989644" cy="369332"/>
              </a:xfrm>
              <a:prstGeom prst="rect">
                <a:avLst/>
              </a:prstGeom>
              <a:blipFill>
                <a:blip r:embed="rId3"/>
                <a:stretch>
                  <a:fillRect l="-72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A0001D4-86CD-0829-34AC-E84AE31474E6}"/>
              </a:ext>
            </a:extLst>
          </p:cNvPr>
          <p:cNvSpPr txBox="1"/>
          <p:nvPr/>
        </p:nvSpPr>
        <p:spPr bwMode="auto">
          <a:xfrm>
            <a:off x="586077" y="907096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來介紹任意算子的本徵函數普遍具有的幾個重要性質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32B2851-DA4A-BBA8-C2E2-62AEDA416787}"/>
                  </a:ext>
                </a:extLst>
              </p:cNvPr>
              <p:cNvSpPr txBox="1"/>
              <p:nvPr/>
            </p:nvSpPr>
            <p:spPr bwMode="auto">
              <a:xfrm>
                <a:off x="621835" y="2477495"/>
                <a:ext cx="2979021" cy="9045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32B2851-DA4A-BBA8-C2E2-62AEDA41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835" y="2477495"/>
                <a:ext cx="2979021" cy="904543"/>
              </a:xfrm>
              <a:prstGeom prst="rect">
                <a:avLst/>
              </a:prstGeom>
              <a:blipFill>
                <a:blip r:embed="rId4"/>
                <a:stretch>
                  <a:fillRect l="-24153" t="-108219" b="-1671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5C51D-0B67-1E7A-BF83-60AAF1BE6C5B}"/>
                  </a:ext>
                </a:extLst>
              </p:cNvPr>
              <p:cNvSpPr txBox="1"/>
              <p:nvPr/>
            </p:nvSpPr>
            <p:spPr bwMode="auto">
              <a:xfrm>
                <a:off x="580826" y="486753"/>
                <a:ext cx="60073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我們以無限位能井的能量本徵函數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為例，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5C51D-0B67-1E7A-BF83-60AAF1BE6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26" y="486753"/>
                <a:ext cx="6007398" cy="369332"/>
              </a:xfrm>
              <a:prstGeom prst="rect">
                <a:avLst/>
              </a:prstGeom>
              <a:blipFill>
                <a:blip r:embed="rId5"/>
                <a:stretch>
                  <a:fillRect l="-84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D:\Dropbox\Documents\課程\YoungTextBook\Images\Chapter40\A_Images\A_Figures_and_Photos\40_12_FigureA.jpg">
            <a:extLst>
              <a:ext uri="{FF2B5EF4-FFF2-40B4-BE49-F238E27FC236}">
                <a16:creationId xmlns:a16="http://schemas.microsoft.com/office/drawing/2014/main" id="{182C0269-DCEB-7264-909F-4FA14787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07" y="661381"/>
            <a:ext cx="2190782" cy="212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2BDBEC0-D639-F574-7063-30FB262215F2}"/>
                  </a:ext>
                </a:extLst>
              </p:cNvPr>
              <p:cNvSpPr/>
              <p:nvPr/>
            </p:nvSpPr>
            <p:spPr>
              <a:xfrm>
                <a:off x="8497133" y="2520315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2BDBEC0-D639-F574-7063-30FB26221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133" y="2520315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983C4CC-1280-B441-09F3-5FD68EA3F138}"/>
              </a:ext>
            </a:extLst>
          </p:cNvPr>
          <p:cNvSpPr txBox="1"/>
          <p:nvPr/>
        </p:nvSpPr>
        <p:spPr bwMode="auto">
          <a:xfrm>
            <a:off x="4716016" y="6186581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歸一化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03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480BA-9922-B18D-E81A-590B519327EC}"/>
                  </a:ext>
                </a:extLst>
              </p:cNvPr>
              <p:cNvSpPr txBox="1"/>
              <p:nvPr/>
            </p:nvSpPr>
            <p:spPr bwMode="auto">
              <a:xfrm>
                <a:off x="1043608" y="2583742"/>
                <a:ext cx="58065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/>
                  <a:t>可以利用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/>
                  <a:t>彼此正交的特性計算出來：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480BA-9922-B18D-E81A-590B51932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583742"/>
                <a:ext cx="5806538" cy="369332"/>
              </a:xfrm>
              <a:prstGeom prst="rect">
                <a:avLst/>
              </a:prstGeom>
              <a:blipFill>
                <a:blip r:embed="rId2"/>
                <a:stretch>
                  <a:fillRect l="-87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2A6DE43-EC4E-8699-E28D-4F25CFAB22A5}"/>
                  </a:ext>
                </a:extLst>
              </p:cNvPr>
              <p:cNvSpPr txBox="1"/>
              <p:nvPr/>
            </p:nvSpPr>
            <p:spPr bwMode="auto">
              <a:xfrm>
                <a:off x="1049704" y="2999771"/>
                <a:ext cx="5205977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2A6DE43-EC4E-8699-E28D-4F25CFAB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704" y="2999771"/>
                <a:ext cx="5205977" cy="904543"/>
              </a:xfrm>
              <a:prstGeom prst="rect">
                <a:avLst/>
              </a:prstGeom>
              <a:blipFill>
                <a:blip r:embed="rId3"/>
                <a:stretch>
                  <a:fillRect l="-13869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A1EE6EF5-7772-4AC2-330A-47E2EC5C7EE6}"/>
                  </a:ext>
                </a:extLst>
              </p:cNvPr>
              <p:cNvSpPr txBox="1"/>
              <p:nvPr/>
            </p:nvSpPr>
            <p:spPr bwMode="auto">
              <a:xfrm>
                <a:off x="1049704" y="4022783"/>
                <a:ext cx="4968668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A1EE6EF5-7772-4AC2-330A-47E2EC5C7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704" y="4022783"/>
                <a:ext cx="4968668" cy="904543"/>
              </a:xfrm>
              <a:prstGeom prst="rect">
                <a:avLst/>
              </a:prstGeom>
              <a:blipFill>
                <a:blip r:embed="rId4"/>
                <a:stretch>
                  <a:fillRect l="-8929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BD676878-8573-04B3-0BD5-CF05EDE88DDB}"/>
                  </a:ext>
                </a:extLst>
              </p:cNvPr>
              <p:cNvSpPr txBox="1"/>
              <p:nvPr/>
            </p:nvSpPr>
            <p:spPr bwMode="auto">
              <a:xfrm>
                <a:off x="1065223" y="5042098"/>
                <a:ext cx="2577372" cy="9045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BD676878-8573-04B3-0BD5-CF05EDE88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223" y="5042098"/>
                <a:ext cx="2577372" cy="904543"/>
              </a:xfrm>
              <a:prstGeom prst="rect">
                <a:avLst/>
              </a:prstGeom>
              <a:blipFill>
                <a:blip r:embed="rId5"/>
                <a:stretch>
                  <a:fillRect l="-11765" t="-108219" b="-1671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11158-2FD2-20E2-0D44-FE1EFE3D399D}"/>
                  </a:ext>
                </a:extLst>
              </p:cNvPr>
              <p:cNvSpPr txBox="1"/>
              <p:nvPr/>
            </p:nvSpPr>
            <p:spPr bwMode="auto">
              <a:xfrm>
                <a:off x="1043608" y="5971114"/>
                <a:ext cx="73281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任何可行的狀態函數，都可以展開成能量的本徵函數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的疊加！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11158-2FD2-20E2-0D44-FE1EFE3D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971114"/>
                <a:ext cx="7328116" cy="369332"/>
              </a:xfrm>
              <a:prstGeom prst="rect">
                <a:avLst/>
              </a:prstGeom>
              <a:blipFill>
                <a:blip r:embed="rId6"/>
                <a:stretch>
                  <a:fillRect l="-692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555A20-3DC0-DA36-8B3F-5A00792E25BF}"/>
                  </a:ext>
                </a:extLst>
              </p:cNvPr>
              <p:cNvSpPr txBox="1"/>
              <p:nvPr/>
            </p:nvSpPr>
            <p:spPr bwMode="auto">
              <a:xfrm>
                <a:off x="6378296" y="3395609"/>
                <a:ext cx="2486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的展開。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555A20-3DC0-DA36-8B3F-5A00792E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296" y="3395609"/>
                <a:ext cx="2486472" cy="369332"/>
              </a:xfrm>
              <a:prstGeom prst="rect">
                <a:avLst/>
              </a:prstGeom>
              <a:blipFill>
                <a:blip r:embed="rId7"/>
                <a:stretch>
                  <a:fillRect l="-204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189070-5B75-0CA5-D563-519DE55DD2A6}"/>
                  </a:ext>
                </a:extLst>
              </p:cNvPr>
              <p:cNvSpPr txBox="1"/>
              <p:nvPr/>
            </p:nvSpPr>
            <p:spPr bwMode="auto">
              <a:xfrm>
                <a:off x="1043608" y="542027"/>
                <a:ext cx="5328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根據傅立葉分析，滿足邊界條件的任何函數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189070-5B75-0CA5-D563-519DE55D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42027"/>
                <a:ext cx="5328592" cy="369332"/>
              </a:xfrm>
              <a:prstGeom prst="rect">
                <a:avLst/>
              </a:prstGeom>
              <a:blipFill>
                <a:blip r:embed="rId8"/>
                <a:stretch>
                  <a:fillRect l="-95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9517CAB3-A682-302D-D864-59A05FEA8C4D}"/>
                  </a:ext>
                </a:extLst>
              </p:cNvPr>
              <p:cNvSpPr txBox="1"/>
              <p:nvPr/>
            </p:nvSpPr>
            <p:spPr bwMode="auto">
              <a:xfrm>
                <a:off x="1076888" y="1301647"/>
                <a:ext cx="427226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9517CAB3-A682-302D-D864-59A05FEA8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888" y="1301647"/>
                <a:ext cx="4272260" cy="847604"/>
              </a:xfrm>
              <a:prstGeom prst="rect">
                <a:avLst/>
              </a:prstGeom>
              <a:blipFill>
                <a:blip r:embed="rId9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3A211-0E2D-E795-C4B0-8509190364AA}"/>
                  </a:ext>
                </a:extLst>
              </p:cNvPr>
              <p:cNvSpPr txBox="1"/>
              <p:nvPr/>
            </p:nvSpPr>
            <p:spPr bwMode="auto">
              <a:xfrm>
                <a:off x="1064512" y="911359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都可以分解為正弦函數、也就是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3A211-0E2D-E795-C4B0-85091903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512" y="911359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 l="-1385" t="-10345" r="-277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F4248-5713-9069-52D4-A6106EBA8419}"/>
              </a:ext>
            </a:extLst>
          </p:cNvPr>
          <p:cNvCxnSpPr>
            <a:cxnSpLocks/>
          </p:cNvCxnSpPr>
          <p:nvPr/>
        </p:nvCxnSpPr>
        <p:spPr>
          <a:xfrm flipH="1">
            <a:off x="2666894" y="1921107"/>
            <a:ext cx="1905106" cy="1409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D89E2-D045-7E10-530B-A5E077B9D488}"/>
                  </a:ext>
                </a:extLst>
              </p:cNvPr>
              <p:cNvSpPr txBox="1"/>
              <p:nvPr/>
            </p:nvSpPr>
            <p:spPr bwMode="auto">
              <a:xfrm>
                <a:off x="1043608" y="6388132"/>
                <a:ext cx="73281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如同傅立葉分析，展開的分量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就包含原來狀態函數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的所有資訊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D89E2-D045-7E10-530B-A5E077B9D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6388132"/>
                <a:ext cx="7328116" cy="369332"/>
              </a:xfrm>
              <a:prstGeom prst="rect">
                <a:avLst/>
              </a:prstGeom>
              <a:blipFill>
                <a:blip r:embed="rId12"/>
                <a:stretch>
                  <a:fillRect l="-692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DD1F4E-DB2D-986C-AD47-9314FF9F7670}"/>
                  </a:ext>
                </a:extLst>
              </p:cNvPr>
              <p:cNvSpPr txBox="1"/>
              <p:nvPr/>
            </p:nvSpPr>
            <p:spPr bwMode="auto">
              <a:xfrm>
                <a:off x="1043608" y="2189937"/>
                <a:ext cx="79928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此展開神似向量以基底展開</a:t>
                </a:r>
                <a:r>
                  <a:rPr lang="zh-TW" altLang="en-US" dirty="0"/>
                  <a:t>，讓我們沿用向量語言，把</a:t>
                </a:r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展開係數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稱為分量。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DD1F4E-DB2D-986C-AD47-9314FF9F7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189937"/>
                <a:ext cx="7992888" cy="369332"/>
              </a:xfrm>
              <a:prstGeom prst="rect">
                <a:avLst/>
              </a:prstGeom>
              <a:blipFill>
                <a:blip r:embed="rId13"/>
                <a:stretch>
                  <a:fillRect l="-63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83917C-E2D2-200E-13A0-18BD74F1DD0F}"/>
              </a:ext>
            </a:extLst>
          </p:cNvPr>
          <p:cNvSpPr txBox="1"/>
          <p:nvPr/>
        </p:nvSpPr>
        <p:spPr bwMode="auto">
          <a:xfrm>
            <a:off x="5821306" y="911359"/>
            <a:ext cx="3043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展開定理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Expansion Theorem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/>
      <p:bldP spid="17" grpId="0"/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4EAE5B-74D6-F3E0-4952-C40327BBB917}"/>
              </a:ext>
            </a:extLst>
          </p:cNvPr>
          <p:cNvSpPr txBox="1"/>
          <p:nvPr/>
        </p:nvSpPr>
        <p:spPr bwMode="auto">
          <a:xfrm>
            <a:off x="808060" y="2132258"/>
            <a:ext cx="6644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>
                <a:latin typeface="Times New Roman" pitchFamily="18" charset="0"/>
                <a:cs typeface="Times New Roman" pitchFamily="18" charset="0"/>
              </a:rPr>
              <a:t>正交定理：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本徵函數彼此正交。這很像一組彼此正交的基底！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/>
              <p:nvPr/>
            </p:nvSpPr>
            <p:spPr>
              <a:xfrm>
                <a:off x="1914659" y="2583047"/>
                <a:ext cx="3216330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59" y="2583047"/>
                <a:ext cx="3216330" cy="901914"/>
              </a:xfrm>
              <a:prstGeom prst="rect">
                <a:avLst/>
              </a:prstGeom>
              <a:blipFill>
                <a:blip r:embed="rId2"/>
                <a:stretch>
                  <a:fillRect l="-23529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0772B13-511A-CCCE-FDD4-E5D2736CBDC7}"/>
                  </a:ext>
                </a:extLst>
              </p:cNvPr>
              <p:cNvSpPr/>
              <p:nvPr/>
            </p:nvSpPr>
            <p:spPr>
              <a:xfrm>
                <a:off x="1928756" y="3990324"/>
                <a:ext cx="2928687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l-GR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0772B13-511A-CCCE-FDD4-E5D2736CB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56" y="3990324"/>
                <a:ext cx="2928687" cy="901914"/>
              </a:xfrm>
              <a:prstGeom prst="rect">
                <a:avLst/>
              </a:prstGeom>
              <a:blipFill>
                <a:blip r:embed="rId3"/>
                <a:stretch>
                  <a:fillRect l="-7328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2A34777D-31F4-0144-8FE3-2EE387F7A3B9}"/>
                  </a:ext>
                </a:extLst>
              </p:cNvPr>
              <p:cNvSpPr/>
              <p:nvPr/>
            </p:nvSpPr>
            <p:spPr>
              <a:xfrm>
                <a:off x="1891413" y="1224761"/>
                <a:ext cx="2465604" cy="7645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sz="18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180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2A34777D-31F4-0144-8FE3-2EE387F7A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13" y="1224761"/>
                <a:ext cx="2465604" cy="764505"/>
              </a:xfrm>
              <a:prstGeom prst="rect">
                <a:avLst/>
              </a:prstGeom>
              <a:blipFill>
                <a:blip r:embed="rId4"/>
                <a:stretch>
                  <a:fillRect t="-12295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4">
                <a:extLst>
                  <a:ext uri="{FF2B5EF4-FFF2-40B4-BE49-F238E27FC236}">
                    <a16:creationId xmlns:a16="http://schemas.microsoft.com/office/drawing/2014/main" id="{37C06F8C-EBF1-8472-EF16-03A8DE0F57AD}"/>
                  </a:ext>
                </a:extLst>
              </p:cNvPr>
              <p:cNvSpPr txBox="1"/>
              <p:nvPr/>
            </p:nvSpPr>
            <p:spPr bwMode="auto">
              <a:xfrm>
                <a:off x="804890" y="3546996"/>
                <a:ext cx="4971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/>
                  <a:t>可以寫成態函數與本徵函數的空間積分</a:t>
                </a:r>
                <a:r>
                  <a:rPr lang="en-US" altLang="zh-TW" sz="1800" dirty="0"/>
                  <a:t>:</a:t>
                </a:r>
              </a:p>
            </p:txBody>
          </p:sp>
        </mc:Choice>
        <mc:Fallback xmlns="">
          <p:sp>
            <p:nvSpPr>
              <p:cNvPr id="11" name="文字方塊 4">
                <a:extLst>
                  <a:ext uri="{FF2B5EF4-FFF2-40B4-BE49-F238E27FC236}">
                    <a16:creationId xmlns:a16="http://schemas.microsoft.com/office/drawing/2014/main" id="{37C06F8C-EBF1-8472-EF16-03A8DE0F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890" y="3546996"/>
                <a:ext cx="4971020" cy="369332"/>
              </a:xfrm>
              <a:prstGeom prst="rect">
                <a:avLst/>
              </a:prstGeom>
              <a:blipFill>
                <a:blip r:embed="rId5"/>
                <a:stretch>
                  <a:fillRect l="-1020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3">
                <a:extLst>
                  <a:ext uri="{FF2B5EF4-FFF2-40B4-BE49-F238E27FC236}">
                    <a16:creationId xmlns:a16="http://schemas.microsoft.com/office/drawing/2014/main" id="{FE53F8B5-7C25-E9E9-B34E-9594D1AC48ED}"/>
                  </a:ext>
                </a:extLst>
              </p:cNvPr>
              <p:cNvSpPr txBox="1"/>
              <p:nvPr/>
            </p:nvSpPr>
            <p:spPr bwMode="auto">
              <a:xfrm>
                <a:off x="808060" y="796615"/>
                <a:ext cx="78699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展開定理：任一狀態</a:t>
                </a:r>
                <a14:m>
                  <m:oMath xmlns:m="http://schemas.openxmlformats.org/officeDocument/2006/math">
                    <m:r>
                      <a:rPr kumimoji="0" lang="zh-TW" altLang="el-GR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zh-TW" altLang="en-US" sz="1800" dirty="0"/>
                  <a:t>可以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/>
                  <a:t>作展開。展開讓我們聯想到向量以基底展開：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13" name="文字方塊 3">
                <a:extLst>
                  <a:ext uri="{FF2B5EF4-FFF2-40B4-BE49-F238E27FC236}">
                    <a16:creationId xmlns:a16="http://schemas.microsoft.com/office/drawing/2014/main" id="{FE53F8B5-7C25-E9E9-B34E-9594D1AC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060" y="796615"/>
                <a:ext cx="7869946" cy="369332"/>
              </a:xfrm>
              <a:prstGeom prst="rect">
                <a:avLst/>
              </a:prstGeom>
              <a:blipFill>
                <a:blip r:embed="rId6"/>
                <a:stretch>
                  <a:fillRect l="-64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B5DBB023-CE80-3002-E527-4983735D6EF5}"/>
                  </a:ext>
                </a:extLst>
              </p:cNvPr>
              <p:cNvSpPr/>
              <p:nvPr/>
            </p:nvSpPr>
            <p:spPr>
              <a:xfrm>
                <a:off x="6420832" y="2873213"/>
                <a:ext cx="159575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B5DBB023-CE80-3002-E527-4983735D6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832" y="2873213"/>
                <a:ext cx="15957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CC661202-582B-5C3A-2892-17D49CCB0312}"/>
                  </a:ext>
                </a:extLst>
              </p:cNvPr>
              <p:cNvSpPr/>
              <p:nvPr/>
            </p:nvSpPr>
            <p:spPr>
              <a:xfrm>
                <a:off x="6444880" y="1234401"/>
                <a:ext cx="1643142" cy="89556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CC661202-582B-5C3A-2892-17D49CCB0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80" y="1234401"/>
                <a:ext cx="1643142" cy="895566"/>
              </a:xfrm>
              <a:prstGeom prst="rect">
                <a:avLst/>
              </a:prstGeom>
              <a:blipFill>
                <a:blip r:embed="rId8"/>
                <a:stretch>
                  <a:fillRect l="-16154" t="-90278" b="-1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E3795AE6-A133-1307-0513-21D0B0C21393}"/>
                  </a:ext>
                </a:extLst>
              </p:cNvPr>
              <p:cNvSpPr/>
              <p:nvPr/>
            </p:nvSpPr>
            <p:spPr>
              <a:xfrm>
                <a:off x="6550542" y="4212180"/>
                <a:ext cx="139339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E3795AE6-A133-1307-0513-21D0B0C21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42" y="4212180"/>
                <a:ext cx="1393395" cy="369332"/>
              </a:xfrm>
              <a:prstGeom prst="rect">
                <a:avLst/>
              </a:prstGeom>
              <a:blipFill>
                <a:blip r:embed="rId9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B105F7-DDE1-6F65-E834-B7C013D2D3F9}"/>
              </a:ext>
            </a:extLst>
          </p:cNvPr>
          <p:cNvSpPr txBox="1"/>
          <p:nvPr/>
        </p:nvSpPr>
        <p:spPr bwMode="auto">
          <a:xfrm>
            <a:off x="831619" y="4929138"/>
            <a:ext cx="7920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把狀態視為向量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展開與正交定理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，就如同向量空間的向量分析一模一樣！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F5FA7F-317F-68AE-30C9-7A44CA3ECD52}"/>
                  </a:ext>
                </a:extLst>
              </p:cNvPr>
              <p:cNvSpPr txBox="1"/>
              <p:nvPr/>
            </p:nvSpPr>
            <p:spPr bwMode="auto">
              <a:xfrm>
                <a:off x="829362" y="5352383"/>
                <a:ext cx="73448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形成一組完整的基底。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F5FA7F-317F-68AE-30C9-7A44CA3E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362" y="5352383"/>
                <a:ext cx="7344816" cy="369332"/>
              </a:xfrm>
              <a:prstGeom prst="rect">
                <a:avLst/>
              </a:prstGeom>
              <a:blipFill>
                <a:blip r:embed="rId10"/>
                <a:stretch>
                  <a:fillRect l="-69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1698F6-F9BB-A4CE-3C5A-E7EE0914C075}"/>
                  </a:ext>
                </a:extLst>
              </p:cNvPr>
              <p:cNvSpPr txBox="1"/>
              <p:nvPr/>
            </p:nvSpPr>
            <p:spPr bwMode="auto">
              <a:xfrm>
                <a:off x="841414" y="5752814"/>
                <a:ext cx="81230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任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一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狀態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函數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以此基底作展開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，疊加係數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就如同向量對一組基底的分量。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1698F6-F9BB-A4CE-3C5A-E7EE0914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414" y="5752814"/>
                <a:ext cx="8123074" cy="369332"/>
              </a:xfrm>
              <a:prstGeom prst="rect">
                <a:avLst/>
              </a:prstGeom>
              <a:blipFill>
                <a:blip r:embed="rId11"/>
                <a:stretch>
                  <a:fillRect l="-62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D3D1F-A73A-6D68-FE86-FB58F7F21A60}"/>
                  </a:ext>
                </a:extLst>
              </p:cNvPr>
              <p:cNvSpPr txBox="1"/>
              <p:nvPr/>
            </p:nvSpPr>
            <p:spPr bwMode="auto">
              <a:xfrm>
                <a:off x="827584" y="404664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一系列能量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滿足：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D3D1F-A73A-6D68-FE86-FB58F7F21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04664"/>
                <a:ext cx="4572000" cy="369332"/>
              </a:xfrm>
              <a:prstGeom prst="rect">
                <a:avLst/>
              </a:prstGeom>
              <a:blipFill>
                <a:blip r:embed="rId13"/>
                <a:stretch>
                  <a:fillRect l="-138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E51D00F1-D0CD-42E1-5CA5-86C2DCF4E577}"/>
              </a:ext>
            </a:extLst>
          </p:cNvPr>
          <p:cNvSpPr/>
          <p:nvPr/>
        </p:nvSpPr>
        <p:spPr>
          <a:xfrm>
            <a:off x="5130989" y="1527331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2FDF9D7-A250-7C5E-1BD5-E8730CE0F365}"/>
              </a:ext>
            </a:extLst>
          </p:cNvPr>
          <p:cNvSpPr/>
          <p:nvPr/>
        </p:nvSpPr>
        <p:spPr>
          <a:xfrm>
            <a:off x="5609034" y="2939158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A4DCE72C-517C-EDD4-35BA-A9B291367248}"/>
              </a:ext>
            </a:extLst>
          </p:cNvPr>
          <p:cNvSpPr/>
          <p:nvPr/>
        </p:nvSpPr>
        <p:spPr>
          <a:xfrm>
            <a:off x="5464742" y="4322560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1" grpId="0"/>
      <p:bldP spid="15" grpId="0" animBg="1"/>
      <p:bldP spid="16" grpId="0" animBg="1"/>
      <p:bldP spid="17" grpId="0" animBg="1"/>
      <p:bldP spid="7" grpId="0"/>
      <p:bldP spid="9" grpId="0"/>
      <p:bldP spid="14" grpId="0"/>
      <p:bldP spid="18" grpId="0" animBg="1"/>
      <p:bldP spid="19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4EAE5B-74D6-F3E0-4952-C40327BBB917}"/>
              </a:ext>
            </a:extLst>
          </p:cNvPr>
          <p:cNvSpPr txBox="1"/>
          <p:nvPr/>
        </p:nvSpPr>
        <p:spPr bwMode="auto">
          <a:xfrm>
            <a:off x="808060" y="2132258"/>
            <a:ext cx="6644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>
                <a:latin typeface="Times New Roman" pitchFamily="18" charset="0"/>
                <a:cs typeface="Times New Roman" pitchFamily="18" charset="0"/>
              </a:rPr>
              <a:t>正交定理：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本徵函數彼此正交。這很像一組彼此正交的基底！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/>
              <p:nvPr/>
            </p:nvSpPr>
            <p:spPr>
              <a:xfrm>
                <a:off x="1914659" y="2583047"/>
                <a:ext cx="3216330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59" y="2583047"/>
                <a:ext cx="3216330" cy="901914"/>
              </a:xfrm>
              <a:prstGeom prst="rect">
                <a:avLst/>
              </a:prstGeom>
              <a:blipFill>
                <a:blip r:embed="rId2"/>
                <a:stretch>
                  <a:fillRect l="-23529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0772B13-511A-CCCE-FDD4-E5D2736CBDC7}"/>
                  </a:ext>
                </a:extLst>
              </p:cNvPr>
              <p:cNvSpPr/>
              <p:nvPr/>
            </p:nvSpPr>
            <p:spPr>
              <a:xfrm>
                <a:off x="1928756" y="3990324"/>
                <a:ext cx="2963567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l-GR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0772B13-511A-CCCE-FDD4-E5D2736CB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56" y="3990324"/>
                <a:ext cx="2963567" cy="901914"/>
              </a:xfrm>
              <a:prstGeom prst="rect">
                <a:avLst/>
              </a:prstGeom>
              <a:blipFill>
                <a:blip r:embed="rId3"/>
                <a:stretch>
                  <a:fillRect l="-6383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2A34777D-31F4-0144-8FE3-2EE387F7A3B9}"/>
                  </a:ext>
                </a:extLst>
              </p:cNvPr>
              <p:cNvSpPr/>
              <p:nvPr/>
            </p:nvSpPr>
            <p:spPr>
              <a:xfrm>
                <a:off x="1891413" y="1224761"/>
                <a:ext cx="2465604" cy="7645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sz="18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180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2A34777D-31F4-0144-8FE3-2EE387F7A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13" y="1224761"/>
                <a:ext cx="2465604" cy="764505"/>
              </a:xfrm>
              <a:prstGeom prst="rect">
                <a:avLst/>
              </a:prstGeom>
              <a:blipFill>
                <a:blip r:embed="rId4"/>
                <a:stretch>
                  <a:fillRect t="-12295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4">
                <a:extLst>
                  <a:ext uri="{FF2B5EF4-FFF2-40B4-BE49-F238E27FC236}">
                    <a16:creationId xmlns:a16="http://schemas.microsoft.com/office/drawing/2014/main" id="{37C06F8C-EBF1-8472-EF16-03A8DE0F57AD}"/>
                  </a:ext>
                </a:extLst>
              </p:cNvPr>
              <p:cNvSpPr txBox="1"/>
              <p:nvPr/>
            </p:nvSpPr>
            <p:spPr bwMode="auto">
              <a:xfrm>
                <a:off x="804890" y="3546996"/>
                <a:ext cx="4971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/>
                  <a:t>可以寫成態函數與本徵函數的空間積分</a:t>
                </a:r>
                <a:r>
                  <a:rPr lang="en-US" altLang="zh-TW" sz="1800" dirty="0"/>
                  <a:t>:</a:t>
                </a:r>
              </a:p>
            </p:txBody>
          </p:sp>
        </mc:Choice>
        <mc:Fallback xmlns="">
          <p:sp>
            <p:nvSpPr>
              <p:cNvPr id="11" name="文字方塊 4">
                <a:extLst>
                  <a:ext uri="{FF2B5EF4-FFF2-40B4-BE49-F238E27FC236}">
                    <a16:creationId xmlns:a16="http://schemas.microsoft.com/office/drawing/2014/main" id="{37C06F8C-EBF1-8472-EF16-03A8DE0F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890" y="3546996"/>
                <a:ext cx="4971020" cy="369332"/>
              </a:xfrm>
              <a:prstGeom prst="rect">
                <a:avLst/>
              </a:prstGeom>
              <a:blipFill>
                <a:blip r:embed="rId5"/>
                <a:stretch>
                  <a:fillRect l="-1020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3">
                <a:extLst>
                  <a:ext uri="{FF2B5EF4-FFF2-40B4-BE49-F238E27FC236}">
                    <a16:creationId xmlns:a16="http://schemas.microsoft.com/office/drawing/2014/main" id="{FE53F8B5-7C25-E9E9-B34E-9594D1AC48ED}"/>
                  </a:ext>
                </a:extLst>
              </p:cNvPr>
              <p:cNvSpPr txBox="1"/>
              <p:nvPr/>
            </p:nvSpPr>
            <p:spPr bwMode="auto">
              <a:xfrm>
                <a:off x="808060" y="796615"/>
                <a:ext cx="78699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展開定理：任一狀態</a:t>
                </a:r>
                <a14:m>
                  <m:oMath xmlns:m="http://schemas.openxmlformats.org/officeDocument/2006/math">
                    <m:r>
                      <a:rPr kumimoji="0" lang="zh-TW" altLang="el-GR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zh-TW" altLang="en-US" sz="1800" dirty="0"/>
                  <a:t>可以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/>
                  <a:t>作展開。展開讓我們聯想到向量以基底展開：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13" name="文字方塊 3">
                <a:extLst>
                  <a:ext uri="{FF2B5EF4-FFF2-40B4-BE49-F238E27FC236}">
                    <a16:creationId xmlns:a16="http://schemas.microsoft.com/office/drawing/2014/main" id="{FE53F8B5-7C25-E9E9-B34E-9594D1AC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060" y="796615"/>
                <a:ext cx="7869946" cy="369332"/>
              </a:xfrm>
              <a:prstGeom prst="rect">
                <a:avLst/>
              </a:prstGeom>
              <a:blipFill>
                <a:blip r:embed="rId6"/>
                <a:stretch>
                  <a:fillRect l="-64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6C0656D-5D55-56FC-9653-E5659749A098}"/>
              </a:ext>
            </a:extLst>
          </p:cNvPr>
          <p:cNvSpPr/>
          <p:nvPr/>
        </p:nvSpPr>
        <p:spPr>
          <a:xfrm>
            <a:off x="1925289" y="2578090"/>
            <a:ext cx="2397851" cy="901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TW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2BE38-F9F8-36AE-37D9-EE3B7543EB42}"/>
              </a:ext>
            </a:extLst>
          </p:cNvPr>
          <p:cNvSpPr/>
          <p:nvPr/>
        </p:nvSpPr>
        <p:spPr>
          <a:xfrm>
            <a:off x="2394253" y="3990324"/>
            <a:ext cx="2397851" cy="901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B5DBB023-CE80-3002-E527-4983735D6EF5}"/>
                  </a:ext>
                </a:extLst>
              </p:cNvPr>
              <p:cNvSpPr/>
              <p:nvPr/>
            </p:nvSpPr>
            <p:spPr>
              <a:xfrm>
                <a:off x="6420832" y="2873213"/>
                <a:ext cx="159575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B5DBB023-CE80-3002-E527-4983735D6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832" y="2873213"/>
                <a:ext cx="15957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CC661202-582B-5C3A-2892-17D49CCB0312}"/>
                  </a:ext>
                </a:extLst>
              </p:cNvPr>
              <p:cNvSpPr/>
              <p:nvPr/>
            </p:nvSpPr>
            <p:spPr>
              <a:xfrm>
                <a:off x="6444880" y="1234401"/>
                <a:ext cx="1643142" cy="89556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CC661202-582B-5C3A-2892-17D49CCB0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80" y="1234401"/>
                <a:ext cx="1643142" cy="895566"/>
              </a:xfrm>
              <a:prstGeom prst="rect">
                <a:avLst/>
              </a:prstGeom>
              <a:blipFill>
                <a:blip r:embed="rId8"/>
                <a:stretch>
                  <a:fillRect l="-16154" t="-90278" b="-1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E3795AE6-A133-1307-0513-21D0B0C21393}"/>
                  </a:ext>
                </a:extLst>
              </p:cNvPr>
              <p:cNvSpPr/>
              <p:nvPr/>
            </p:nvSpPr>
            <p:spPr>
              <a:xfrm>
                <a:off x="6550542" y="4212180"/>
                <a:ext cx="139339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E3795AE6-A133-1307-0513-21D0B0C21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42" y="4212180"/>
                <a:ext cx="1393395" cy="369332"/>
              </a:xfrm>
              <a:prstGeom prst="rect">
                <a:avLst/>
              </a:prstGeom>
              <a:blipFill>
                <a:blip r:embed="rId9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D3D1F-A73A-6D68-FE86-FB58F7F21A60}"/>
                  </a:ext>
                </a:extLst>
              </p:cNvPr>
              <p:cNvSpPr txBox="1"/>
              <p:nvPr/>
            </p:nvSpPr>
            <p:spPr bwMode="auto">
              <a:xfrm>
                <a:off x="827584" y="404664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一系列能量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滿足：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D3D1F-A73A-6D68-FE86-FB58F7F21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04664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 l="-138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E51D00F1-D0CD-42E1-5CA5-86C2DCF4E577}"/>
              </a:ext>
            </a:extLst>
          </p:cNvPr>
          <p:cNvSpPr/>
          <p:nvPr/>
        </p:nvSpPr>
        <p:spPr>
          <a:xfrm>
            <a:off x="5130989" y="1527331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2FDF9D7-A250-7C5E-1BD5-E8730CE0F365}"/>
              </a:ext>
            </a:extLst>
          </p:cNvPr>
          <p:cNvSpPr/>
          <p:nvPr/>
        </p:nvSpPr>
        <p:spPr>
          <a:xfrm>
            <a:off x="5609034" y="2939158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A4DCE72C-517C-EDD4-35BA-A9B291367248}"/>
              </a:ext>
            </a:extLst>
          </p:cNvPr>
          <p:cNvSpPr/>
          <p:nvPr/>
        </p:nvSpPr>
        <p:spPr>
          <a:xfrm>
            <a:off x="5464742" y="4322560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060FA-DEAC-AD38-355B-3008CDA98AD1}"/>
              </a:ext>
            </a:extLst>
          </p:cNvPr>
          <p:cNvSpPr txBox="1"/>
          <p:nvPr/>
        </p:nvSpPr>
        <p:spPr bwMode="auto">
          <a:xfrm>
            <a:off x="827584" y="4897016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在這對應中，最關鍵的是：我們熟悉的積分，在這向量空間內就是內積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36">
                <a:extLst>
                  <a:ext uri="{FF2B5EF4-FFF2-40B4-BE49-F238E27FC236}">
                    <a16:creationId xmlns:a16="http://schemas.microsoft.com/office/drawing/2014/main" id="{A3884F57-7039-603F-97AC-832B244D829C}"/>
                  </a:ext>
                </a:extLst>
              </p:cNvPr>
              <p:cNvSpPr/>
              <p:nvPr/>
            </p:nvSpPr>
            <p:spPr>
              <a:xfrm>
                <a:off x="1945215" y="5321693"/>
                <a:ext cx="2238690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r>
                        <a:rPr kumimoji="0" lang="zh-TW" alt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矩形 36">
                <a:extLst>
                  <a:ext uri="{FF2B5EF4-FFF2-40B4-BE49-F238E27FC236}">
                    <a16:creationId xmlns:a16="http://schemas.microsoft.com/office/drawing/2014/main" id="{A3884F57-7039-603F-97AC-832B244D8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15" y="5321693"/>
                <a:ext cx="2238690" cy="901914"/>
              </a:xfrm>
              <a:prstGeom prst="rect">
                <a:avLst/>
              </a:prstGeom>
              <a:blipFill>
                <a:blip r:embed="rId11"/>
                <a:stretch>
                  <a:fillRect l="-34463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>
            <a:extLst>
              <a:ext uri="{FF2B5EF4-FFF2-40B4-BE49-F238E27FC236}">
                <a16:creationId xmlns:a16="http://schemas.microsoft.com/office/drawing/2014/main" id="{4D1CDAB1-0073-6A91-2474-5002ED41F2AE}"/>
              </a:ext>
            </a:extLst>
          </p:cNvPr>
          <p:cNvSpPr/>
          <p:nvPr/>
        </p:nvSpPr>
        <p:spPr>
          <a:xfrm>
            <a:off x="5497398" y="5573906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95F7F8A8-90AE-6FA3-C9B5-BE1C7CA7E5B2}"/>
                  </a:ext>
                </a:extLst>
              </p:cNvPr>
              <p:cNvSpPr/>
              <p:nvPr/>
            </p:nvSpPr>
            <p:spPr>
              <a:xfrm>
                <a:off x="6585367" y="5487473"/>
                <a:ext cx="681084" cy="4103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95F7F8A8-90AE-6FA3-C9B5-BE1C7CA7E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367" y="5487473"/>
                <a:ext cx="681084" cy="4103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F38F2BE-8452-B79D-77E2-18A53908CC2E}"/>
              </a:ext>
            </a:extLst>
          </p:cNvPr>
          <p:cNvSpPr/>
          <p:nvPr/>
        </p:nvSpPr>
        <p:spPr>
          <a:xfrm>
            <a:off x="6384821" y="2849579"/>
            <a:ext cx="911652" cy="392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TW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FD078-9969-84FB-EDFC-6EC48DE9C44D}"/>
              </a:ext>
            </a:extLst>
          </p:cNvPr>
          <p:cNvSpPr/>
          <p:nvPr/>
        </p:nvSpPr>
        <p:spPr>
          <a:xfrm>
            <a:off x="7104938" y="4196492"/>
            <a:ext cx="911652" cy="392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TW" sz="1800" dirty="0"/>
          </a:p>
        </p:txBody>
      </p:sp>
      <p:pic>
        <p:nvPicPr>
          <p:cNvPr id="7" name="Picture 2" descr="Surprised Emoji [Free Download IOS Emojis] | Emoji Island">
            <a:extLst>
              <a:ext uri="{FF2B5EF4-FFF2-40B4-BE49-F238E27FC236}">
                <a16:creationId xmlns:a16="http://schemas.microsoft.com/office/drawing/2014/main" id="{56B2ED0A-642B-9F6A-00F4-292EFD09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76" y="5381558"/>
            <a:ext cx="622134" cy="6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Text Box 7"/>
          <p:cNvSpPr txBox="1">
            <a:spLocks noChangeArrowheads="1"/>
          </p:cNvSpPr>
          <p:nvPr/>
        </p:nvSpPr>
        <p:spPr bwMode="auto">
          <a:xfrm>
            <a:off x="971600" y="3356992"/>
            <a:ext cx="7857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任何位置函數、比如位能的期望值就可以用類似方式寫下。</a:t>
            </a:r>
          </a:p>
        </p:txBody>
      </p:sp>
      <p:pic>
        <p:nvPicPr>
          <p:cNvPr id="216073" name="Picture 11" descr="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94" y="936837"/>
            <a:ext cx="22320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/>
              <p:nvPr/>
            </p:nvSpPr>
            <p:spPr bwMode="auto">
              <a:xfrm>
                <a:off x="2279981" y="1589986"/>
                <a:ext cx="324036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981" y="1589986"/>
                <a:ext cx="3240360" cy="901914"/>
              </a:xfrm>
              <a:prstGeom prst="rect">
                <a:avLst/>
              </a:prstGeom>
              <a:blipFill>
                <a:blip r:embed="rId3"/>
                <a:stretch>
                  <a:fillRect l="-4688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D8F10237-CB91-F8BF-7667-B570255D1351}"/>
                  </a:ext>
                </a:extLst>
              </p:cNvPr>
              <p:cNvSpPr txBox="1"/>
              <p:nvPr/>
            </p:nvSpPr>
            <p:spPr bwMode="auto">
              <a:xfrm>
                <a:off x="971601" y="3873921"/>
                <a:ext cx="6269558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D8F10237-CB91-F8BF-7667-B570255D1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1" y="3873921"/>
                <a:ext cx="6269558" cy="901914"/>
              </a:xfrm>
              <a:prstGeom prst="rect">
                <a:avLst/>
              </a:prstGeom>
              <a:blipFill>
                <a:blip r:embed="rId4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D72857C4-1701-C4F9-66AD-4ECB27FCED1A}"/>
              </a:ext>
            </a:extLst>
          </p:cNvPr>
          <p:cNvSpPr/>
          <p:nvPr/>
        </p:nvSpPr>
        <p:spPr>
          <a:xfrm>
            <a:off x="3865724" y="2640765"/>
            <a:ext cx="249597" cy="72008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0FDD35E2-FB0F-A2D8-5A55-7F8696927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704" y="5298846"/>
                <a:ext cx="507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我們還可以用此式來計算位置的不確定性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0FDD35E2-FB0F-A2D8-5A55-7F869692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5298846"/>
                <a:ext cx="5075648" cy="369332"/>
              </a:xfrm>
              <a:prstGeom prst="rect">
                <a:avLst/>
              </a:prstGeom>
              <a:blipFill>
                <a:blip r:embed="rId5"/>
                <a:stretch>
                  <a:fillRect l="-99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24FF77-35CA-1823-BFD3-11AC78333B74}"/>
              </a:ext>
            </a:extLst>
          </p:cNvPr>
          <p:cNvSpPr txBox="1"/>
          <p:nvPr/>
        </p:nvSpPr>
        <p:spPr bwMode="auto">
          <a:xfrm>
            <a:off x="971600" y="1128039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有了位置期望值的計算式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8827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6E1379-76B0-6E49-40EC-52B7CB647D2F}"/>
              </a:ext>
            </a:extLst>
          </p:cNvPr>
          <p:cNvSpPr txBox="1"/>
          <p:nvPr/>
        </p:nvSpPr>
        <p:spPr bwMode="auto">
          <a:xfrm>
            <a:off x="928144" y="670320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這一展開式提供對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無限大位能井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位能下薛丁格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方程式的普遍解法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/>
              <p:nvPr/>
            </p:nvSpPr>
            <p:spPr bwMode="auto">
              <a:xfrm>
                <a:off x="947306" y="1640733"/>
                <a:ext cx="243618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640733"/>
                <a:ext cx="2436180" cy="847604"/>
              </a:xfrm>
              <a:prstGeom prst="rect">
                <a:avLst/>
              </a:prstGeom>
              <a:blipFill>
                <a:blip r:embed="rId2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/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時的波函數，即起始條件，對</a:t>
                </a:r>
                <a:r>
                  <a:rPr lang="en-US" dirty="0"/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/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此狀態可以視為定態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的如上疊加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/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接著定態隨時間個自演化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位能下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薛丁格方程式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/>
                  <a:t>乘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/>
                      <m:t>上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blipFill>
                <a:blip r:embed="rId5"/>
                <a:stretch>
                  <a:fillRect l="-617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0D77920-31FA-1E4D-D238-74A48CF7ECCA}"/>
              </a:ext>
            </a:extLst>
          </p:cNvPr>
          <p:cNvSpPr txBox="1"/>
          <p:nvPr/>
        </p:nvSpPr>
        <p:spPr bwMode="auto">
          <a:xfrm>
            <a:off x="917427" y="3603299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乘完之後依同樣方式疊加，整個波函數也就滿足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薛丁格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/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1D820FC-26FF-9C52-66A7-7B5887F171E6}"/>
              </a:ext>
            </a:extLst>
          </p:cNvPr>
          <p:cNvSpPr txBox="1"/>
          <p:nvPr/>
        </p:nvSpPr>
        <p:spPr bwMode="auto">
          <a:xfrm>
            <a:off x="914739" y="5752988"/>
            <a:ext cx="753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很明顯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這個程序不只適用於無限大位能井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，原則上適用於任何位能。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8A14B-D584-0E85-F9B0-575791067349}"/>
              </a:ext>
            </a:extLst>
          </p:cNvPr>
          <p:cNvSpPr txBox="1"/>
          <p:nvPr/>
        </p:nvSpPr>
        <p:spPr bwMode="auto">
          <a:xfrm>
            <a:off x="917427" y="5311365"/>
            <a:ext cx="7766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我們已經在自由薛丁格方程式用了這樣的策略！當時的正弦波就是定態。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359AA-5421-A467-66B0-BBAE396502BC}"/>
              </a:ext>
            </a:extLst>
          </p:cNvPr>
          <p:cNvSpPr txBox="1"/>
          <p:nvPr/>
        </p:nvSpPr>
        <p:spPr bwMode="auto">
          <a:xfrm>
            <a:off x="3383486" y="184482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根據展開定理，這永遠可以做到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5325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 animBg="1"/>
      <p:bldP spid="17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1198050" y="943653"/>
            <a:ext cx="7539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兩端固定的弦的</a:t>
            </a:r>
            <a:r>
              <a:rPr lang="zh-TW" altLang="en-US" sz="1800" dirty="0">
                <a:solidFill>
                  <a:srgbClr val="FF0000"/>
                </a:solidFill>
              </a:rPr>
              <a:t>任一起始條件</a:t>
            </a:r>
            <a:r>
              <a:rPr lang="zh-TW" altLang="en-US" sz="1800" dirty="0"/>
              <a:t>可以用駐波模式來疊加：例如下圖：</a:t>
            </a:r>
          </a:p>
        </p:txBody>
      </p:sp>
      <p:sp>
        <p:nvSpPr>
          <p:cNvPr id="10" name="橢圓 9"/>
          <p:cNvSpPr/>
          <p:nvPr/>
        </p:nvSpPr>
        <p:spPr>
          <a:xfrm>
            <a:off x="2278666" y="2073503"/>
            <a:ext cx="214313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921979" y="2073503"/>
            <a:ext cx="214312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3" name="直線接點 12"/>
          <p:cNvCxnSpPr>
            <a:stCxn id="10" idx="7"/>
          </p:cNvCxnSpPr>
          <p:nvPr/>
        </p:nvCxnSpPr>
        <p:spPr>
          <a:xfrm rot="5400000" flipH="1" flipV="1">
            <a:off x="3032729" y="1001941"/>
            <a:ext cx="531812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1" idx="1"/>
          </p:cNvCxnSpPr>
          <p:nvPr/>
        </p:nvCxnSpPr>
        <p:spPr>
          <a:xfrm>
            <a:off x="4136041" y="1573441"/>
            <a:ext cx="1817688" cy="53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下箭號 19"/>
          <p:cNvSpPr/>
          <p:nvPr/>
        </p:nvSpPr>
        <p:spPr>
          <a:xfrm>
            <a:off x="4169363" y="3714078"/>
            <a:ext cx="285750" cy="4286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0C59EF8B-7724-3F3C-9A6D-6A20FED1C279}"/>
                  </a:ext>
                </a:extLst>
              </p:cNvPr>
              <p:cNvSpPr/>
              <p:nvPr/>
            </p:nvSpPr>
            <p:spPr>
              <a:xfrm>
                <a:off x="2353933" y="2431462"/>
                <a:ext cx="3819264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0C59EF8B-7724-3F3C-9A6D-6A20FED1C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33" y="2431462"/>
                <a:ext cx="3819264" cy="612732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0">
                <a:extLst>
                  <a:ext uri="{FF2B5EF4-FFF2-40B4-BE49-F238E27FC236}">
                    <a16:creationId xmlns:a16="http://schemas.microsoft.com/office/drawing/2014/main" id="{C04EFF0D-A44B-DA2B-7E86-43FBAB40A431}"/>
                  </a:ext>
                </a:extLst>
              </p:cNvPr>
              <p:cNvSpPr/>
              <p:nvPr/>
            </p:nvSpPr>
            <p:spPr>
              <a:xfrm>
                <a:off x="2353933" y="4727357"/>
                <a:ext cx="4946643" cy="6130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10">
                <a:extLst>
                  <a:ext uri="{FF2B5EF4-FFF2-40B4-BE49-F238E27FC236}">
                    <a16:creationId xmlns:a16="http://schemas.microsoft.com/office/drawing/2014/main" id="{C04EFF0D-A44B-DA2B-7E86-43FBAB40A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33" y="4727357"/>
                <a:ext cx="4946643" cy="613053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B3BFEF6-6A1E-F6D1-11E7-3FB136062E88}"/>
              </a:ext>
            </a:extLst>
          </p:cNvPr>
          <p:cNvSpPr txBox="1"/>
          <p:nvPr/>
        </p:nvSpPr>
        <p:spPr bwMode="auto">
          <a:xfrm>
            <a:off x="2278666" y="4201184"/>
            <a:ext cx="4010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各個定態就會各自演化後再疊加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4846D-F37C-86D6-FBCF-CF9514630801}"/>
                  </a:ext>
                </a:extLst>
              </p:cNvPr>
              <p:cNvSpPr txBox="1"/>
              <p:nvPr/>
            </p:nvSpPr>
            <p:spPr bwMode="auto">
              <a:xfrm>
                <a:off x="1198050" y="3244500"/>
                <a:ext cx="674789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如果這是波函數的起始條件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它可以同樣以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展開。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4846D-F37C-86D6-FBCF-CF9514630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8050" y="3244500"/>
                <a:ext cx="6747897" cy="369332"/>
              </a:xfrm>
              <a:prstGeom prst="rect">
                <a:avLst/>
              </a:prstGeom>
              <a:blipFill>
                <a:blip r:embed="rId4"/>
                <a:stretch>
                  <a:fillRect l="-75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991969-F445-AC0F-2EE8-F266B3C2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94" y="0"/>
            <a:ext cx="6192687" cy="373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5380EB-5AD5-4DA3-7783-C09517BC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4" y="3699038"/>
            <a:ext cx="6189398" cy="3044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280364-3D2A-2D5D-B40E-AEB692BCC86B}"/>
              </a:ext>
            </a:extLst>
          </p:cNvPr>
          <p:cNvSpPr/>
          <p:nvPr/>
        </p:nvSpPr>
        <p:spPr>
          <a:xfrm>
            <a:off x="2832849" y="4077072"/>
            <a:ext cx="201622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B6AA6A69-DB20-F88A-D661-5826B64669F6}"/>
                  </a:ext>
                </a:extLst>
              </p:cNvPr>
              <p:cNvSpPr txBox="1"/>
              <p:nvPr/>
            </p:nvSpPr>
            <p:spPr bwMode="auto">
              <a:xfrm>
                <a:off x="5162085" y="4038594"/>
                <a:ext cx="918328" cy="63658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B6AA6A69-DB20-F88A-D661-5826B6466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2085" y="4038594"/>
                <a:ext cx="918328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 descr="f40_02">
            <a:extLst>
              <a:ext uri="{FF2B5EF4-FFF2-40B4-BE49-F238E27FC236}">
                <a16:creationId xmlns:a16="http://schemas.microsoft.com/office/drawing/2014/main" id="{6F4DEC9E-7F9B-4872-1AD1-33AAFD218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r="20542"/>
          <a:stretch/>
        </p:blipFill>
        <p:spPr bwMode="auto">
          <a:xfrm>
            <a:off x="6804248" y="1309850"/>
            <a:ext cx="216024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25">
                <a:extLst>
                  <a:ext uri="{FF2B5EF4-FFF2-40B4-BE49-F238E27FC236}">
                    <a16:creationId xmlns:a16="http://schemas.microsoft.com/office/drawing/2014/main" id="{3F32EB84-8B77-F312-4BDD-73B027786E0F}"/>
                  </a:ext>
                </a:extLst>
              </p:cNvPr>
              <p:cNvSpPr/>
              <p:nvPr/>
            </p:nvSpPr>
            <p:spPr>
              <a:xfrm>
                <a:off x="8474783" y="3452817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25">
                <a:extLst>
                  <a:ext uri="{FF2B5EF4-FFF2-40B4-BE49-F238E27FC236}">
                    <a16:creationId xmlns:a16="http://schemas.microsoft.com/office/drawing/2014/main" id="{3F32EB84-8B77-F312-4BDD-73B027786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783" y="3452817"/>
                <a:ext cx="324733" cy="246221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0">
                <a:extLst>
                  <a:ext uri="{FF2B5EF4-FFF2-40B4-BE49-F238E27FC236}">
                    <a16:creationId xmlns:a16="http://schemas.microsoft.com/office/drawing/2014/main" id="{4071784E-EA4E-8103-659D-E0623D93B9F0}"/>
                  </a:ext>
                </a:extLst>
              </p:cNvPr>
              <p:cNvSpPr/>
              <p:nvPr/>
            </p:nvSpPr>
            <p:spPr>
              <a:xfrm>
                <a:off x="7249140" y="1559048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0">
                <a:extLst>
                  <a:ext uri="{FF2B5EF4-FFF2-40B4-BE49-F238E27FC236}">
                    <a16:creationId xmlns:a16="http://schemas.microsoft.com/office/drawing/2014/main" id="{4071784E-EA4E-8103-659D-E0623D93B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40" y="1559048"/>
                <a:ext cx="7223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0792FF-F00D-12FC-0FB6-970DC11FD5F6}"/>
              </a:ext>
            </a:extLst>
          </p:cNvPr>
          <p:cNvCxnSpPr/>
          <p:nvPr/>
        </p:nvCxnSpPr>
        <p:spPr>
          <a:xfrm flipH="1">
            <a:off x="7092280" y="2564904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E357E5-5E6A-97FA-840A-669095AC619E}"/>
              </a:ext>
            </a:extLst>
          </p:cNvPr>
          <p:cNvCxnSpPr>
            <a:cxnSpLocks/>
          </p:cNvCxnSpPr>
          <p:nvPr/>
        </p:nvCxnSpPr>
        <p:spPr>
          <a:xfrm>
            <a:off x="7812360" y="2564904"/>
            <a:ext cx="824789" cy="840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CDD9-08DC-7DE6-E96D-E7195D0AC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8640"/>
            <a:ext cx="6985000" cy="300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3FDC6A-F698-6212-AD0E-AB76C957D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50"/>
          <a:stretch/>
        </p:blipFill>
        <p:spPr>
          <a:xfrm>
            <a:off x="984300" y="3198540"/>
            <a:ext cx="69723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4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430122" y="1965615"/>
                <a:ext cx="2464521" cy="7645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0" lang="el-GR" altLang="zh-TW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kumimoji="0" lang="en-US" altLang="zh-TW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TW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TW" altLang="en-US" sz="1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122" y="1965615"/>
                <a:ext cx="2464521" cy="764505"/>
              </a:xfrm>
              <a:prstGeom prst="rect">
                <a:avLst/>
              </a:prstGeom>
              <a:blipFill>
                <a:blip r:embed="rId2"/>
                <a:stretch>
                  <a:fillRect t="-119355" b="-16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89827" y="5343326"/>
                <a:ext cx="50941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可見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0"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就是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測量能量時，得到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結果是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的機率！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7" y="5343326"/>
                <a:ext cx="5094141" cy="369332"/>
              </a:xfrm>
              <a:prstGeom prst="rect">
                <a:avLst/>
              </a:prstGeom>
              <a:blipFill>
                <a:blip r:embed="rId3"/>
                <a:stretch>
                  <a:fillRect l="-993" t="-6667" r="-545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89827" y="5739987"/>
                <a:ext cx="7705732" cy="3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波函數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沿本徵函數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展開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，就是對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測量得到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結果是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的振幅。</a:t>
                </a:r>
                <a:endParaRPr lang="en-US" altLang="zh-TW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7" y="5739987"/>
                <a:ext cx="7705732" cy="376770"/>
              </a:xfrm>
              <a:prstGeom prst="rect">
                <a:avLst/>
              </a:prstGeom>
              <a:blipFill>
                <a:blip r:embed="rId4"/>
                <a:stretch>
                  <a:fillRect l="-65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1200330" y="1034388"/>
                <a:ext cx="3587694" cy="17114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zh-TW" alt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zh-TW" alt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330" y="1034388"/>
                <a:ext cx="3587694" cy="1711494"/>
              </a:xfrm>
              <a:prstGeom prst="rect">
                <a:avLst/>
              </a:prstGeom>
              <a:blipFill>
                <a:blip r:embed="rId5"/>
                <a:stretch>
                  <a:fillRect l="-15194" t="-58824" b="-89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DD64CB7E-269D-34F7-5A06-56A8443BE28B}"/>
                  </a:ext>
                </a:extLst>
              </p:cNvPr>
              <p:cNvSpPr txBox="1"/>
              <p:nvPr/>
            </p:nvSpPr>
            <p:spPr bwMode="auto">
              <a:xfrm>
                <a:off x="6437196" y="3008020"/>
                <a:ext cx="2106081" cy="3767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DD64CB7E-269D-34F7-5A06-56A8443BE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7196" y="3008020"/>
                <a:ext cx="2106081" cy="376770"/>
              </a:xfrm>
              <a:prstGeom prst="rect">
                <a:avLst/>
              </a:prstGeom>
              <a:blipFill>
                <a:blip r:embed="rId6"/>
                <a:stretch>
                  <a:fillRect t="-3226"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E5F25E6-129C-3F55-79AF-E71125E71752}"/>
              </a:ext>
            </a:extLst>
          </p:cNvPr>
          <p:cNvSpPr txBox="1"/>
          <p:nvPr/>
        </p:nvSpPr>
        <p:spPr bwMode="auto">
          <a:xfrm>
            <a:off x="2836733" y="6205509"/>
            <a:ext cx="3593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 Theorem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測量定理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387FD8-D5F7-068C-180F-38E84D99A175}"/>
                  </a:ext>
                </a:extLst>
              </p:cNvPr>
              <p:cNvSpPr txBox="1"/>
              <p:nvPr/>
            </p:nvSpPr>
            <p:spPr bwMode="auto">
              <a:xfrm>
                <a:off x="1134262" y="571822"/>
                <a:ext cx="70236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我們可以利用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計算在此狀態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下能量的期望值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來驗證以上猜測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387FD8-D5F7-068C-180F-38E84D99A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4262" y="571822"/>
                <a:ext cx="7023657" cy="369332"/>
              </a:xfrm>
              <a:prstGeom prst="rect">
                <a:avLst/>
              </a:prstGeom>
              <a:blipFill>
                <a:blip r:embed="rId7"/>
                <a:stretch>
                  <a:fillRect l="-722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17FE5464-7729-98BD-E1DA-A975C7E14659}"/>
                  </a:ext>
                </a:extLst>
              </p:cNvPr>
              <p:cNvSpPr txBox="1"/>
              <p:nvPr/>
            </p:nvSpPr>
            <p:spPr bwMode="auto">
              <a:xfrm>
                <a:off x="6430122" y="3431895"/>
                <a:ext cx="2577372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17FE5464-7729-98BD-E1DA-A975C7E14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0122" y="3431895"/>
                <a:ext cx="2577372" cy="904543"/>
              </a:xfrm>
              <a:prstGeom prst="rect">
                <a:avLst/>
              </a:prstGeom>
              <a:blipFill>
                <a:blip r:embed="rId8"/>
                <a:stretch>
                  <a:fillRect l="-11275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9CEF3206-8A2D-27F2-1B52-94B51B9A5028}"/>
                  </a:ext>
                </a:extLst>
              </p:cNvPr>
              <p:cNvSpPr txBox="1"/>
              <p:nvPr/>
            </p:nvSpPr>
            <p:spPr bwMode="auto">
              <a:xfrm>
                <a:off x="1207514" y="2808085"/>
                <a:ext cx="3294141" cy="157408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altLang="zh-TW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9CEF3206-8A2D-27F2-1B52-94B51B9A5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514" y="2808085"/>
                <a:ext cx="3294141" cy="1574085"/>
              </a:xfrm>
              <a:prstGeom prst="rect">
                <a:avLst/>
              </a:prstGeom>
              <a:blipFill>
                <a:blip r:embed="rId9"/>
                <a:stretch>
                  <a:fillRect l="-14615" t="-64000" b="-81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C2355B4C-8CD2-D5AA-DA63-6DD3F8D7FDCA}"/>
                  </a:ext>
                </a:extLst>
              </p:cNvPr>
              <p:cNvSpPr txBox="1"/>
              <p:nvPr/>
            </p:nvSpPr>
            <p:spPr bwMode="auto">
              <a:xfrm>
                <a:off x="1200331" y="4479848"/>
                <a:ext cx="2075526" cy="7645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C2355B4C-8CD2-D5AA-DA63-6DD3F8D7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331" y="4479848"/>
                <a:ext cx="2075526" cy="764505"/>
              </a:xfrm>
              <a:prstGeom prst="rect">
                <a:avLst/>
              </a:prstGeom>
              <a:blipFill>
                <a:blip r:embed="rId10"/>
                <a:stretch>
                  <a:fillRect l="-6098" t="-122951" b="-1704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6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" grpId="0" animBg="1"/>
      <p:bldP spid="6" grpId="0"/>
      <p:bldP spid="5" grpId="0" animBg="1"/>
      <p:bldP spid="9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AEAA8-F906-B599-608F-97AA4195B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52" b="19355"/>
          <a:stretch/>
        </p:blipFill>
        <p:spPr>
          <a:xfrm>
            <a:off x="604464" y="4077072"/>
            <a:ext cx="8063996" cy="1080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DF4196-1425-E436-4FC9-1CB1AD4A2C8C}"/>
              </a:ext>
            </a:extLst>
          </p:cNvPr>
          <p:cNvSpPr/>
          <p:nvPr/>
        </p:nvSpPr>
        <p:spPr>
          <a:xfrm>
            <a:off x="604464" y="4869160"/>
            <a:ext cx="727235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262EB-B936-31B9-330E-A1F1A0B1D609}"/>
                  </a:ext>
                </a:extLst>
              </p:cNvPr>
              <p:cNvSpPr txBox="1"/>
              <p:nvPr/>
            </p:nvSpPr>
            <p:spPr bwMode="auto">
              <a:xfrm>
                <a:off x="523091" y="5287572"/>
                <a:ext cx="82809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沒有遺漏，可見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的測量結果只能是本徵值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其中之一，不能是其他的值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262EB-B936-31B9-330E-A1F1A0B1D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091" y="5287572"/>
                <a:ext cx="8280920" cy="369332"/>
              </a:xfrm>
              <a:prstGeom prst="rect">
                <a:avLst/>
              </a:prstGeom>
              <a:blipFill>
                <a:blip r:embed="rId3"/>
                <a:stretch>
                  <a:fillRect l="-76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0094E09-D832-2817-3541-7720BEA3A2D0}"/>
                  </a:ext>
                </a:extLst>
              </p:cNvPr>
              <p:cNvSpPr txBox="1"/>
              <p:nvPr/>
            </p:nvSpPr>
            <p:spPr bwMode="auto">
              <a:xfrm>
                <a:off x="647020" y="3179424"/>
                <a:ext cx="1787563" cy="7645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0094E09-D832-2817-3541-7720BEA3A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020" y="3179424"/>
                <a:ext cx="1787563" cy="764505"/>
              </a:xfrm>
              <a:prstGeom prst="rect">
                <a:avLst/>
              </a:prstGeom>
              <a:blipFill>
                <a:blip r:embed="rId4"/>
                <a:stretch>
                  <a:fillRect l="-31690" t="-122951" b="-1704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3416DD3B-84D6-AD97-3605-8EB5DFB5855D}"/>
                  </a:ext>
                </a:extLst>
              </p:cNvPr>
              <p:cNvSpPr txBox="1"/>
              <p:nvPr/>
            </p:nvSpPr>
            <p:spPr bwMode="auto">
              <a:xfrm>
                <a:off x="647020" y="1191103"/>
                <a:ext cx="5850249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zh-TW" alt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3416DD3B-84D6-AD97-3605-8EB5DFB5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020" y="1191103"/>
                <a:ext cx="5850249" cy="901914"/>
              </a:xfrm>
              <a:prstGeom prst="rect">
                <a:avLst/>
              </a:prstGeom>
              <a:blipFill>
                <a:blip r:embed="rId5"/>
                <a:stretch>
                  <a:fillRect l="-3896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F8BCC89-E33F-389E-1D3B-1EC5CA6F13C8}"/>
                  </a:ext>
                </a:extLst>
              </p:cNvPr>
              <p:cNvSpPr txBox="1"/>
              <p:nvPr/>
            </p:nvSpPr>
            <p:spPr bwMode="auto">
              <a:xfrm>
                <a:off x="647020" y="2172397"/>
                <a:ext cx="5706233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F8BCC89-E33F-389E-1D3B-1EC5CA6F1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020" y="2172397"/>
                <a:ext cx="5706233" cy="901914"/>
              </a:xfrm>
              <a:prstGeom prst="rect">
                <a:avLst/>
              </a:prstGeom>
              <a:blipFill>
                <a:blip r:embed="rId6"/>
                <a:stretch>
                  <a:fillRect l="-3769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C3F416-1FB0-4D19-56D3-C977B9C2E1BD}"/>
                  </a:ext>
                </a:extLst>
              </p:cNvPr>
              <p:cNvSpPr/>
              <p:nvPr/>
            </p:nvSpPr>
            <p:spPr>
              <a:xfrm>
                <a:off x="614915" y="726651"/>
                <a:ext cx="69132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如果真是如此，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機率總和必須等於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C3F416-1FB0-4D19-56D3-C977B9C2E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15" y="726651"/>
                <a:ext cx="6913218" cy="369332"/>
              </a:xfrm>
              <a:prstGeom prst="rect">
                <a:avLst/>
              </a:prstGeom>
              <a:blipFill>
                <a:blip r:embed="rId7"/>
                <a:stretch>
                  <a:fillRect l="-73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5190967-7D68-C26A-2564-C2184769B0BC}"/>
              </a:ext>
            </a:extLst>
          </p:cNvPr>
          <p:cNvSpPr txBox="1"/>
          <p:nvPr/>
        </p:nvSpPr>
        <p:spPr bwMode="auto">
          <a:xfrm>
            <a:off x="523980" y="6107146"/>
            <a:ext cx="8172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到此，無限大位能井內的電子，不一定是在定態，能量的量子化完全確立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DA3EE3-B1D7-AAB5-5A63-EBB25466C043}"/>
                  </a:ext>
                </a:extLst>
              </p:cNvPr>
              <p:cNvSpPr txBox="1"/>
              <p:nvPr/>
            </p:nvSpPr>
            <p:spPr bwMode="auto">
              <a:xfrm>
                <a:off x="523091" y="5697359"/>
                <a:ext cx="59117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如果還會測到其他值，總機率就要超過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了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DA3EE3-B1D7-AAB5-5A63-EBB25466C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091" y="5697359"/>
                <a:ext cx="5911752" cy="369332"/>
              </a:xfrm>
              <a:prstGeom prst="rect">
                <a:avLst/>
              </a:prstGeom>
              <a:blipFill>
                <a:blip r:embed="rId8"/>
                <a:stretch>
                  <a:fillRect l="-107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DE209-C7D3-270B-17F9-9DDFF799A312}"/>
                  </a:ext>
                </a:extLst>
              </p:cNvPr>
              <p:cNvSpPr txBox="1"/>
              <p:nvPr/>
            </p:nvSpPr>
            <p:spPr bwMode="auto">
              <a:xfrm>
                <a:off x="604464" y="317629"/>
                <a:ext cx="77544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這強烈暗示測量能量時，得到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結果</m:t>
                    </m:r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只能</m:t>
                    </m:r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是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其中之一！不會測到其他的值</a:t>
                </a:r>
                <a:r>
                  <a:rPr 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DE209-C7D3-270B-17F9-9DDFF799A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464" y="317629"/>
                <a:ext cx="7754436" cy="369332"/>
              </a:xfrm>
              <a:prstGeom prst="rect">
                <a:avLst/>
              </a:prstGeom>
              <a:blipFill>
                <a:blip r:embed="rId9"/>
                <a:stretch>
                  <a:fillRect l="-654" t="-3226" r="-490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5EF25313-2A15-795D-4346-775B6B269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9"/>
          <a:stretch/>
        </p:blipFill>
        <p:spPr bwMode="auto">
          <a:xfrm>
            <a:off x="6578248" y="1190329"/>
            <a:ext cx="2225763" cy="265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7" grpId="0" animBg="1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158105" y="2117518"/>
                <a:ext cx="72505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所以第一次的測量使粒子的狀態由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瞬間崩潰變成了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105" y="2117518"/>
                <a:ext cx="7250582" cy="369332"/>
              </a:xfrm>
              <a:prstGeom prst="rect">
                <a:avLst/>
              </a:prstGeom>
              <a:blipFill>
                <a:blip r:embed="rId2"/>
                <a:stretch>
                  <a:fillRect l="-70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167668" y="766430"/>
                <a:ext cx="6924520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剛測量完時，立刻再作一次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能量</a:t>
                </a:r>
                <a14:m>
                  <m:oMath xmlns:m="http://schemas.openxmlformats.org/officeDocument/2006/math">
                    <m:r>
                      <a:rPr kumimoji="0" lang="zh-TW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的測量，結果一定確定</m:t>
                    </m:r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還</m:t>
                    </m:r>
                    <m:r>
                      <a:rPr kumimoji="0" lang="zh-TW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是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68" y="766430"/>
                <a:ext cx="6924520" cy="378758"/>
              </a:xfrm>
              <a:prstGeom prst="rect">
                <a:avLst/>
              </a:prstGeom>
              <a:blipFill>
                <a:blip r:embed="rId3"/>
                <a:stretch>
                  <a:fillRect l="-917" t="-6452" b="-161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67668" y="1628169"/>
                <a:ext cx="60288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可見第一次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剛測完時，粒子狀態應該就是本徵函數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68" y="1628169"/>
                <a:ext cx="6028842" cy="369332"/>
              </a:xfrm>
              <a:prstGeom prst="rect">
                <a:avLst/>
              </a:prstGeom>
              <a:blipFill>
                <a:blip r:embed="rId4"/>
                <a:stretch>
                  <a:fillRect l="-1053" t="-6667" r="-63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1177727" y="346936"/>
                <a:ext cx="64171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對任一狀態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作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量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000000"/>
                        </a:solidFill>
                        <a:latin typeface="Cambria Math"/>
                      </a:rPr>
                      <m:t>的測量</m:t>
                    </m:r>
                  </m:oMath>
                </a14:m>
                <a:r>
                  <a:rPr lang="zh-TW" altLang="en-US" sz="1800" dirty="0"/>
                  <a:t>，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/>
                      </a:rPr>
                      <m:t>若所得到的結果是</m:t>
                    </m:r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某一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727" y="346936"/>
                <a:ext cx="6417140" cy="369332"/>
              </a:xfrm>
              <a:prstGeom prst="rect">
                <a:avLst/>
              </a:prstGeom>
              <a:blipFill>
                <a:blip r:embed="rId5"/>
                <a:stretch>
                  <a:fillRect l="-789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3404131" y="2507575"/>
                <a:ext cx="1944216" cy="4832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kumimoji="0" lang="zh-TW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kumimoji="0" lang="zh-TW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acc>
                            <m:accPr>
                              <m:chr m:val="̂"/>
                              <m:ctrlPr>
                                <a:rPr kumimoji="0" lang="zh-TW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brk m:alnAt="1"/>
                            </m:r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4131" y="2507575"/>
                <a:ext cx="1944216" cy="483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15">
            <a:extLst>
              <a:ext uri="{FF2B5EF4-FFF2-40B4-BE49-F238E27FC236}">
                <a16:creationId xmlns:a16="http://schemas.microsoft.com/office/drawing/2014/main" id="{2289B76F-3EBF-83DA-89D0-25F99347CD6F}"/>
              </a:ext>
            </a:extLst>
          </p:cNvPr>
          <p:cNvSpPr/>
          <p:nvPr/>
        </p:nvSpPr>
        <p:spPr>
          <a:xfrm>
            <a:off x="1157391" y="1198829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測量結果確定的狀態就是該物理量算子的本徵態。</a:t>
            </a:r>
            <a:endParaRPr lang="zh-TW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B8E24-24B1-6D18-A581-CA07329F92B6}"/>
              </a:ext>
            </a:extLst>
          </p:cNvPr>
          <p:cNvSpPr txBox="1"/>
          <p:nvPr/>
        </p:nvSpPr>
        <p:spPr bwMode="auto">
          <a:xfrm>
            <a:off x="1157391" y="2982740"/>
            <a:ext cx="703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當然每一次測量結果不會是確定的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  <a:r>
              <a:rPr lang="zh-TW" altLang="en-US" sz="1800" dirty="0"/>
              <a:t>崩潰變成的狀態也就不確定。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橢圓 9">
            <a:extLst>
              <a:ext uri="{FF2B5EF4-FFF2-40B4-BE49-F238E27FC236}">
                <a16:creationId xmlns:a16="http://schemas.microsoft.com/office/drawing/2014/main" id="{BE68A05F-A9EC-8320-17F1-8EFD044CBA7B}"/>
              </a:ext>
            </a:extLst>
          </p:cNvPr>
          <p:cNvSpPr/>
          <p:nvPr/>
        </p:nvSpPr>
        <p:spPr>
          <a:xfrm>
            <a:off x="567834" y="4469668"/>
            <a:ext cx="214313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10">
            <a:extLst>
              <a:ext uri="{FF2B5EF4-FFF2-40B4-BE49-F238E27FC236}">
                <a16:creationId xmlns:a16="http://schemas.microsoft.com/office/drawing/2014/main" id="{90A19895-6210-8542-02CA-D6C08AEE8724}"/>
              </a:ext>
            </a:extLst>
          </p:cNvPr>
          <p:cNvSpPr/>
          <p:nvPr/>
        </p:nvSpPr>
        <p:spPr>
          <a:xfrm>
            <a:off x="4211147" y="4469668"/>
            <a:ext cx="214312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接點 12">
            <a:extLst>
              <a:ext uri="{FF2B5EF4-FFF2-40B4-BE49-F238E27FC236}">
                <a16:creationId xmlns:a16="http://schemas.microsoft.com/office/drawing/2014/main" id="{4EC00029-C962-1D1E-9608-F99B58665BA6}"/>
              </a:ext>
            </a:extLst>
          </p:cNvPr>
          <p:cNvCxnSpPr>
            <a:stCxn id="3" idx="7"/>
          </p:cNvCxnSpPr>
          <p:nvPr/>
        </p:nvCxnSpPr>
        <p:spPr>
          <a:xfrm rot="5400000" flipH="1" flipV="1">
            <a:off x="1321897" y="3398106"/>
            <a:ext cx="531812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14">
            <a:extLst>
              <a:ext uri="{FF2B5EF4-FFF2-40B4-BE49-F238E27FC236}">
                <a16:creationId xmlns:a16="http://schemas.microsoft.com/office/drawing/2014/main" id="{E4930A95-A8C0-F0D7-A93C-6588C5F3701F}"/>
              </a:ext>
            </a:extLst>
          </p:cNvPr>
          <p:cNvCxnSpPr>
            <a:endCxn id="6" idx="1"/>
          </p:cNvCxnSpPr>
          <p:nvPr/>
        </p:nvCxnSpPr>
        <p:spPr>
          <a:xfrm>
            <a:off x="2425209" y="3969606"/>
            <a:ext cx="1817688" cy="53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8A4680B7-9CA0-A6B1-4FA9-FD0C855F6C65}"/>
                  </a:ext>
                </a:extLst>
              </p:cNvPr>
              <p:cNvSpPr/>
              <p:nvPr/>
            </p:nvSpPr>
            <p:spPr>
              <a:xfrm>
                <a:off x="643101" y="4827627"/>
                <a:ext cx="3599796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8A4680B7-9CA0-A6B1-4FA9-FD0C855F6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01" y="4827627"/>
                <a:ext cx="3599796" cy="612732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05F2B0F6-F0BE-7153-BE7A-F16DDF0301E0}"/>
              </a:ext>
            </a:extLst>
          </p:cNvPr>
          <p:cNvSpPr/>
          <p:nvPr/>
        </p:nvSpPr>
        <p:spPr>
          <a:xfrm rot="19820672">
            <a:off x="5034806" y="4490857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EC055-1CC0-65AE-7A8A-93B38D97EB64}"/>
                  </a:ext>
                </a:extLst>
              </p:cNvPr>
              <p:cNvSpPr txBox="1"/>
              <p:nvPr/>
            </p:nvSpPr>
            <p:spPr bwMode="auto">
              <a:xfrm rot="19855196">
                <a:off x="4416137" y="3823147"/>
                <a:ext cx="1765420" cy="5806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EC055-1CC0-65AE-7A8A-93B38D97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855196">
                <a:off x="4416137" y="3823147"/>
                <a:ext cx="1765420" cy="580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B3A856F2-032E-3009-038F-396D1EB9000E}"/>
              </a:ext>
            </a:extLst>
          </p:cNvPr>
          <p:cNvSpPr/>
          <p:nvPr/>
        </p:nvSpPr>
        <p:spPr>
          <a:xfrm>
            <a:off x="4517135" y="5392249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33ACF-5CE7-0F64-FDD8-BE2001A184FE}"/>
                  </a:ext>
                </a:extLst>
              </p:cNvPr>
              <p:cNvSpPr txBox="1"/>
              <p:nvPr/>
            </p:nvSpPr>
            <p:spPr bwMode="auto">
              <a:xfrm>
                <a:off x="4557248" y="4986394"/>
                <a:ext cx="914461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33ACF-5CE7-0F64-FDD8-BE2001A18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248" y="4986394"/>
                <a:ext cx="91446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278DCD97-B043-C7FB-FD71-8A3DDA44A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75580" b="7276"/>
          <a:stretch/>
        </p:blipFill>
        <p:spPr bwMode="auto">
          <a:xfrm>
            <a:off x="6588224" y="4265137"/>
            <a:ext cx="2227528" cy="4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5EBEDC8B-1590-56CE-3D71-3172EAE30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8584" b="40869"/>
          <a:stretch/>
        </p:blipFill>
        <p:spPr bwMode="auto">
          <a:xfrm>
            <a:off x="6588224" y="5157192"/>
            <a:ext cx="2227528" cy="5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D47E71A7-F16E-9241-F3BA-E32EDCBBC1A4}"/>
              </a:ext>
            </a:extLst>
          </p:cNvPr>
          <p:cNvSpPr/>
          <p:nvPr/>
        </p:nvSpPr>
        <p:spPr>
          <a:xfrm rot="1885604">
            <a:off x="4922413" y="5908786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8264D2-A87D-44D3-F95C-221232BEB0B2}"/>
                  </a:ext>
                </a:extLst>
              </p:cNvPr>
              <p:cNvSpPr txBox="1"/>
              <p:nvPr/>
            </p:nvSpPr>
            <p:spPr bwMode="auto">
              <a:xfrm>
                <a:off x="5754167" y="5983755"/>
                <a:ext cx="457230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8264D2-A87D-44D3-F95C-221232BE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4167" y="5983755"/>
                <a:ext cx="45723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53160-D614-33A7-479E-A9FFC4240D51}"/>
                  </a:ext>
                </a:extLst>
              </p:cNvPr>
              <p:cNvSpPr txBox="1"/>
              <p:nvPr/>
            </p:nvSpPr>
            <p:spPr bwMode="auto">
              <a:xfrm>
                <a:off x="5865656" y="4235512"/>
                <a:ext cx="648971" cy="3385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53160-D614-33A7-479E-A9FFC4240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5656" y="4235512"/>
                <a:ext cx="648971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265BB-D22C-AD7E-FE43-17DBC2A35D3B}"/>
                  </a:ext>
                </a:extLst>
              </p:cNvPr>
              <p:cNvSpPr txBox="1"/>
              <p:nvPr/>
            </p:nvSpPr>
            <p:spPr bwMode="auto">
              <a:xfrm>
                <a:off x="5597123" y="5200736"/>
                <a:ext cx="750639" cy="5549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265BB-D22C-AD7E-FE43-17DBC2A3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123" y="5200736"/>
                <a:ext cx="750639" cy="554960"/>
              </a:xfrm>
              <a:prstGeom prst="rect">
                <a:avLst/>
              </a:prstGeom>
              <a:blipFill>
                <a:blip r:embed="rId13"/>
                <a:stretch>
                  <a:fillRect r="-1667"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91DCFE-0092-F169-B25D-AF0BEF826840}"/>
                  </a:ext>
                </a:extLst>
              </p:cNvPr>
              <p:cNvSpPr txBox="1"/>
              <p:nvPr/>
            </p:nvSpPr>
            <p:spPr bwMode="auto">
              <a:xfrm>
                <a:off x="6347761" y="5994752"/>
                <a:ext cx="22275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但不會測到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91DCFE-0092-F169-B25D-AF0BEF826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7761" y="5994752"/>
                <a:ext cx="2227527" cy="369332"/>
              </a:xfrm>
              <a:prstGeom prst="rect">
                <a:avLst/>
              </a:prstGeom>
              <a:blipFill>
                <a:blip r:embed="rId14"/>
                <a:stretch>
                  <a:fillRect l="-226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文字方塊 2"/>
          <p:cNvSpPr txBox="1">
            <a:spLocks noChangeArrowheads="1"/>
          </p:cNvSpPr>
          <p:nvPr/>
        </p:nvSpPr>
        <p:spPr bwMode="auto">
          <a:xfrm>
            <a:off x="3574488" y="328509"/>
            <a:ext cx="1986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階梯狀位能散射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5796136" y="1208255"/>
                <a:ext cx="918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1208255"/>
                <a:ext cx="91800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3574488" y="799777"/>
                <a:ext cx="199593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=0,    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4488" y="799777"/>
                <a:ext cx="1995931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3578971" y="1208255"/>
                <a:ext cx="1986057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,  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8971" y="1208255"/>
                <a:ext cx="19860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14" name="Picture 2" descr="\\Mac\Dropbox\Documents\課程\Halliday10E\Image Gallery\CH38\halliday_10e_fig_38_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35605" r="17166" b="3911"/>
          <a:stretch/>
        </p:blipFill>
        <p:spPr bwMode="auto">
          <a:xfrm>
            <a:off x="2395841" y="1772816"/>
            <a:ext cx="4352317" cy="28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4122869" y="2572278"/>
                <a:ext cx="364402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2869" y="2572278"/>
                <a:ext cx="3644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A506D11-4B6A-6587-A807-570BBAE0E7A8}"/>
              </a:ext>
            </a:extLst>
          </p:cNvPr>
          <p:cNvSpPr txBox="1"/>
          <p:nvPr/>
        </p:nvSpPr>
        <p:spPr bwMode="auto">
          <a:xfrm>
            <a:off x="1835696" y="4711368"/>
            <a:ext cx="6048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解這個位能下的定態，即能量的本徵函數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E60FA-A5A0-3316-A1AB-4350AB7EE0D5}"/>
              </a:ext>
            </a:extLst>
          </p:cNvPr>
          <p:cNvSpPr txBox="1"/>
          <p:nvPr/>
        </p:nvSpPr>
        <p:spPr bwMode="auto">
          <a:xfrm>
            <a:off x="1835696" y="517831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也就是解與時間無關的薛丁格方程式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4">
                <a:extLst>
                  <a:ext uri="{FF2B5EF4-FFF2-40B4-BE49-F238E27FC236}">
                    <a16:creationId xmlns:a16="http://schemas.microsoft.com/office/drawing/2014/main" id="{F515C5DE-B0C8-D523-2778-8FE60C614DA9}"/>
                  </a:ext>
                </a:extLst>
              </p:cNvPr>
              <p:cNvSpPr txBox="1"/>
              <p:nvPr/>
            </p:nvSpPr>
            <p:spPr bwMode="auto">
              <a:xfrm>
                <a:off x="1931252" y="5645262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4">
                <a:extLst>
                  <a:ext uri="{FF2B5EF4-FFF2-40B4-BE49-F238E27FC236}">
                    <a16:creationId xmlns:a16="http://schemas.microsoft.com/office/drawing/2014/main" id="{F515C5DE-B0C8-D523-2778-8FE60C614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1252" y="5645262"/>
                <a:ext cx="4435573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圖片 1" descr="wave 0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53155" r="55504" b="19987"/>
          <a:stretch/>
        </p:blipFill>
        <p:spPr bwMode="auto">
          <a:xfrm>
            <a:off x="2379662" y="4679350"/>
            <a:ext cx="4041775" cy="200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文字方塊 2"/>
          <p:cNvSpPr txBox="1">
            <a:spLocks noChangeArrowheads="1"/>
          </p:cNvSpPr>
          <p:nvPr/>
        </p:nvSpPr>
        <p:spPr bwMode="auto">
          <a:xfrm>
            <a:off x="3417423" y="32391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反射與透射</a:t>
            </a:r>
          </a:p>
        </p:txBody>
      </p:sp>
      <p:sp>
        <p:nvSpPr>
          <p:cNvPr id="39948" name="文字方塊 5"/>
          <p:cNvSpPr txBox="1">
            <a:spLocks noChangeArrowheads="1"/>
          </p:cNvSpPr>
          <p:nvPr/>
        </p:nvSpPr>
        <p:spPr bwMode="auto">
          <a:xfrm>
            <a:off x="950912" y="4953794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入射波</a:t>
            </a:r>
          </a:p>
        </p:txBody>
      </p:sp>
      <p:sp>
        <p:nvSpPr>
          <p:cNvPr id="39949" name="文字方塊 6"/>
          <p:cNvSpPr txBox="1">
            <a:spLocks noChangeArrowheads="1"/>
          </p:cNvSpPr>
          <p:nvPr/>
        </p:nvSpPr>
        <p:spPr bwMode="auto">
          <a:xfrm>
            <a:off x="950912" y="6025356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反射波</a:t>
            </a:r>
          </a:p>
        </p:txBody>
      </p:sp>
      <p:sp>
        <p:nvSpPr>
          <p:cNvPr id="39950" name="文字方塊 7"/>
          <p:cNvSpPr txBox="1">
            <a:spLocks noChangeArrowheads="1"/>
          </p:cNvSpPr>
          <p:nvPr/>
        </p:nvSpPr>
        <p:spPr bwMode="auto">
          <a:xfrm>
            <a:off x="6594475" y="5096669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透射波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1736725" y="5096669"/>
            <a:ext cx="928687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808162" y="5882481"/>
            <a:ext cx="1643063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39950" idx="1"/>
          </p:cNvCxnSpPr>
          <p:nvPr/>
        </p:nvCxnSpPr>
        <p:spPr>
          <a:xfrm rot="10800000" flipV="1">
            <a:off x="5665787" y="5280819"/>
            <a:ext cx="928688" cy="673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向右箭號 12"/>
          <p:cNvSpPr/>
          <p:nvPr/>
        </p:nvSpPr>
        <p:spPr>
          <a:xfrm>
            <a:off x="3165475" y="4882356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094287" y="4739481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flipH="1">
            <a:off x="1808162" y="5525294"/>
            <a:ext cx="65246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958" name="文字方塊 20"/>
          <p:cNvSpPr txBox="1">
            <a:spLocks noChangeArrowheads="1"/>
          </p:cNvSpPr>
          <p:nvPr/>
        </p:nvSpPr>
        <p:spPr bwMode="auto">
          <a:xfrm>
            <a:off x="764378" y="779092"/>
            <a:ext cx="727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在兩個區域內分別都是自由粒子，自由電子波定態解可以適用：</a:t>
            </a:r>
          </a:p>
        </p:txBody>
      </p:sp>
      <p:sp>
        <p:nvSpPr>
          <p:cNvPr id="39959" name="文字方塊 22"/>
          <p:cNvSpPr txBox="1">
            <a:spLocks noChangeArrowheads="1"/>
          </p:cNvSpPr>
          <p:nvPr/>
        </p:nvSpPr>
        <p:spPr bwMode="auto">
          <a:xfrm>
            <a:off x="764379" y="4101359"/>
            <a:ext cx="727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由左向右入射的正弦波，在邊境產生向右的透射波，及向左的反射波。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4260974" y="1237733"/>
                <a:ext cx="2338461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0974" y="1237733"/>
                <a:ext cx="2338461" cy="378245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4274517" y="2668270"/>
                <a:ext cx="1378391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4517" y="2668270"/>
                <a:ext cx="1378391" cy="378245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4260973" y="3065495"/>
                <a:ext cx="2058512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𝑞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0973" y="3065495"/>
                <a:ext cx="2058512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4271033" y="1660158"/>
                <a:ext cx="1329146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1033" y="1660158"/>
                <a:ext cx="1329146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3335775" y="1249563"/>
                <a:ext cx="802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5775" y="1249563"/>
                <a:ext cx="8023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3378638" y="2668270"/>
                <a:ext cx="802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8638" y="2668270"/>
                <a:ext cx="80239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 bwMode="auto">
              <a:xfrm>
                <a:off x="6563298" y="3336178"/>
                <a:ext cx="80913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𝑞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3298" y="3336178"/>
                <a:ext cx="809132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 bwMode="auto">
              <a:xfrm>
                <a:off x="7740352" y="3336178"/>
                <a:ext cx="99995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0352" y="3336178"/>
                <a:ext cx="99995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\\Mac\Dropbox\Documents\課程\Halliday10E\Image Gallery\CH38\halliday_10e_fig_38_1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35605" r="17166" b="3911"/>
          <a:stretch/>
        </p:blipFill>
        <p:spPr bwMode="auto">
          <a:xfrm>
            <a:off x="172953" y="1342361"/>
            <a:ext cx="3127541" cy="20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 bwMode="auto">
              <a:xfrm>
                <a:off x="1416942" y="1844436"/>
                <a:ext cx="293278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942" y="1844436"/>
                <a:ext cx="29327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F150FB-006D-E363-3CB5-E59A3020EA1C}"/>
                  </a:ext>
                </a:extLst>
              </p:cNvPr>
              <p:cNvSpPr txBox="1"/>
              <p:nvPr/>
            </p:nvSpPr>
            <p:spPr bwMode="auto">
              <a:xfrm>
                <a:off x="5843508" y="2351893"/>
                <a:ext cx="2896798" cy="655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若只考慮由左入射的波，</a:t>
                </a:r>
                <a:r>
                  <a:rPr lang="en-US" altLang="zh-TW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的部分可忽略。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F150FB-006D-E363-3CB5-E59A3020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3508" y="2351893"/>
                <a:ext cx="2896798" cy="655244"/>
              </a:xfrm>
              <a:prstGeom prst="rect">
                <a:avLst/>
              </a:prstGeom>
              <a:blipFill>
                <a:blip r:embed="rId13"/>
                <a:stretch>
                  <a:fillRect l="-1747" t="-5769" b="-13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49" grpId="0"/>
      <p:bldP spid="39950" grpId="0"/>
      <p:bldP spid="13" grpId="0" animBg="1"/>
      <p:bldP spid="15" grpId="0" animBg="1"/>
      <p:bldP spid="16" grpId="0" animBg="1"/>
      <p:bldP spid="39959" grpId="0"/>
      <p:bldP spid="26" grpId="0" animBg="1"/>
      <p:bldP spid="24" grpId="0" animBg="1"/>
      <p:bldP spid="28" grpId="0"/>
      <p:bldP spid="29" grpId="0" animBg="1"/>
      <p:bldP spid="30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4706A320-474C-59D9-75C2-17A82CE97504}"/>
                  </a:ext>
                </a:extLst>
              </p:cNvPr>
              <p:cNvSpPr txBox="1"/>
              <p:nvPr/>
            </p:nvSpPr>
            <p:spPr bwMode="auto">
              <a:xfrm>
                <a:off x="2605545" y="1598989"/>
                <a:ext cx="2190343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4706A320-474C-59D9-75C2-17A82CE97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545" y="1598989"/>
                <a:ext cx="2190343" cy="378245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5">
                <a:extLst>
                  <a:ext uri="{FF2B5EF4-FFF2-40B4-BE49-F238E27FC236}">
                    <a16:creationId xmlns:a16="http://schemas.microsoft.com/office/drawing/2014/main" id="{D7C3AA64-CCBB-883C-09AD-C0A06E0007B8}"/>
                  </a:ext>
                </a:extLst>
              </p:cNvPr>
              <p:cNvSpPr txBox="1"/>
              <p:nvPr/>
            </p:nvSpPr>
            <p:spPr bwMode="auto">
              <a:xfrm>
                <a:off x="2619617" y="2057337"/>
                <a:ext cx="1378391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5">
                <a:extLst>
                  <a:ext uri="{FF2B5EF4-FFF2-40B4-BE49-F238E27FC236}">
                    <a16:creationId xmlns:a16="http://schemas.microsoft.com/office/drawing/2014/main" id="{D7C3AA64-CCBB-883C-09AD-C0A06E000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617" y="2057337"/>
                <a:ext cx="1378391" cy="378245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210BFBA9-23C2-C0E6-A73B-AB51A665F9F2}"/>
                  </a:ext>
                </a:extLst>
              </p:cNvPr>
              <p:cNvSpPr txBox="1"/>
              <p:nvPr/>
            </p:nvSpPr>
            <p:spPr bwMode="auto">
              <a:xfrm>
                <a:off x="1680346" y="1610819"/>
                <a:ext cx="802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210BFBA9-23C2-C0E6-A73B-AB51A665F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0346" y="1610819"/>
                <a:ext cx="8023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7">
                <a:extLst>
                  <a:ext uri="{FF2B5EF4-FFF2-40B4-BE49-F238E27FC236}">
                    <a16:creationId xmlns:a16="http://schemas.microsoft.com/office/drawing/2014/main" id="{3D6FB3C8-2E66-D868-180E-18BDE5124AEB}"/>
                  </a:ext>
                </a:extLst>
              </p:cNvPr>
              <p:cNvSpPr txBox="1"/>
              <p:nvPr/>
            </p:nvSpPr>
            <p:spPr bwMode="auto">
              <a:xfrm>
                <a:off x="1680345" y="2066250"/>
                <a:ext cx="802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27">
                <a:extLst>
                  <a:ext uri="{FF2B5EF4-FFF2-40B4-BE49-F238E27FC236}">
                    <a16:creationId xmlns:a16="http://schemas.microsoft.com/office/drawing/2014/main" id="{3D6FB3C8-2E66-D868-180E-18BDE5124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0345" y="2066250"/>
                <a:ext cx="8023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22">
            <a:extLst>
              <a:ext uri="{FF2B5EF4-FFF2-40B4-BE49-F238E27FC236}">
                <a16:creationId xmlns:a16="http://schemas.microsoft.com/office/drawing/2014/main" id="{0BDEDF8E-5327-3790-9292-A08456B3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13" y="315342"/>
            <a:ext cx="5004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由左向右入射的波，嚴格應該用波包處理，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1EE2AC-B696-6E64-0198-62C601CB6461}"/>
                  </a:ext>
                </a:extLst>
              </p:cNvPr>
              <p:cNvSpPr txBox="1"/>
              <p:nvPr/>
            </p:nvSpPr>
            <p:spPr bwMode="auto">
              <a:xfrm>
                <a:off x="1183613" y="697469"/>
                <a:ext cx="6772763" cy="37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但我們先以自由電子波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近似，所以就取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1EE2AC-B696-6E64-0198-62C601CB6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613" y="697469"/>
                <a:ext cx="6772763" cy="378245"/>
              </a:xfrm>
              <a:prstGeom prst="rect">
                <a:avLst/>
              </a:prstGeom>
              <a:blipFill>
                <a:blip r:embed="rId6"/>
                <a:stretch>
                  <a:fillRect l="-749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9A8D9449-DE96-739F-721E-B922B99929FC}"/>
                  </a:ext>
                </a:extLst>
              </p:cNvPr>
              <p:cNvSpPr txBox="1"/>
              <p:nvPr/>
            </p:nvSpPr>
            <p:spPr bwMode="auto">
              <a:xfrm>
                <a:off x="1183613" y="2589056"/>
                <a:ext cx="70567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在邊界原點連續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，可以得到兩個連續條件，正好求解得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9A8D9449-DE96-739F-721E-B922B999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613" y="2589056"/>
                <a:ext cx="7056759" cy="369332"/>
              </a:xfrm>
              <a:prstGeom prst="rect">
                <a:avLst/>
              </a:prstGeom>
              <a:blipFill>
                <a:blip r:embed="rId7"/>
                <a:stretch>
                  <a:fillRect l="-180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4">
                <a:extLst>
                  <a:ext uri="{FF2B5EF4-FFF2-40B4-BE49-F238E27FC236}">
                    <a16:creationId xmlns:a16="http://schemas.microsoft.com/office/drawing/2014/main" id="{F5946E71-8DD6-3265-0D96-1DC841C08C09}"/>
                  </a:ext>
                </a:extLst>
              </p:cNvPr>
              <p:cNvSpPr txBox="1"/>
              <p:nvPr/>
            </p:nvSpPr>
            <p:spPr bwMode="auto">
              <a:xfrm>
                <a:off x="1290911" y="3189048"/>
                <a:ext cx="1251240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24">
                <a:extLst>
                  <a:ext uri="{FF2B5EF4-FFF2-40B4-BE49-F238E27FC236}">
                    <a16:creationId xmlns:a16="http://schemas.microsoft.com/office/drawing/2014/main" id="{F5946E71-8DD6-3265-0D96-1DC841C08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0911" y="3189048"/>
                <a:ext cx="12512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4">
                <a:extLst>
                  <a:ext uri="{FF2B5EF4-FFF2-40B4-BE49-F238E27FC236}">
                    <a16:creationId xmlns:a16="http://schemas.microsoft.com/office/drawing/2014/main" id="{597F7720-2EDE-2DD4-8CFF-5D5A4A559501}"/>
                  </a:ext>
                </a:extLst>
              </p:cNvPr>
              <p:cNvSpPr txBox="1"/>
              <p:nvPr/>
            </p:nvSpPr>
            <p:spPr bwMode="auto">
              <a:xfrm>
                <a:off x="1290912" y="3692331"/>
                <a:ext cx="153065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𝑞𝑇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24">
                <a:extLst>
                  <a:ext uri="{FF2B5EF4-FFF2-40B4-BE49-F238E27FC236}">
                    <a16:creationId xmlns:a16="http://schemas.microsoft.com/office/drawing/2014/main" id="{597F7720-2EDE-2DD4-8CFF-5D5A4A559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0912" y="3692331"/>
                <a:ext cx="1530657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4">
                <a:extLst>
                  <a:ext uri="{FF2B5EF4-FFF2-40B4-BE49-F238E27FC236}">
                    <a16:creationId xmlns:a16="http://schemas.microsoft.com/office/drawing/2014/main" id="{3280CA9F-D1B2-FEDE-FD04-22CA30489E25}"/>
                  </a:ext>
                </a:extLst>
              </p:cNvPr>
              <p:cNvSpPr txBox="1"/>
              <p:nvPr/>
            </p:nvSpPr>
            <p:spPr bwMode="auto">
              <a:xfrm>
                <a:off x="5053817" y="3041251"/>
                <a:ext cx="1245469" cy="6649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24">
                <a:extLst>
                  <a:ext uri="{FF2B5EF4-FFF2-40B4-BE49-F238E27FC236}">
                    <a16:creationId xmlns:a16="http://schemas.microsoft.com/office/drawing/2014/main" id="{3280CA9F-D1B2-FEDE-FD04-22CA30489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3817" y="3041251"/>
                <a:ext cx="1245469" cy="664926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4">
                <a:extLst>
                  <a:ext uri="{FF2B5EF4-FFF2-40B4-BE49-F238E27FC236}">
                    <a16:creationId xmlns:a16="http://schemas.microsoft.com/office/drawing/2014/main" id="{C80153AD-7B15-53C9-5775-12A8B80FBCCB}"/>
                  </a:ext>
                </a:extLst>
              </p:cNvPr>
              <p:cNvSpPr txBox="1"/>
              <p:nvPr/>
            </p:nvSpPr>
            <p:spPr bwMode="auto">
              <a:xfrm>
                <a:off x="5076056" y="3789040"/>
                <a:ext cx="1234184" cy="68326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24">
                <a:extLst>
                  <a:ext uri="{FF2B5EF4-FFF2-40B4-BE49-F238E27FC236}">
                    <a16:creationId xmlns:a16="http://schemas.microsoft.com/office/drawing/2014/main" id="{C80153AD-7B15-53C9-5775-12A8B80FB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3789040"/>
                <a:ext cx="1234184" cy="683264"/>
              </a:xfrm>
              <a:prstGeom prst="rect">
                <a:avLst/>
              </a:prstGeom>
              <a:blipFill>
                <a:blip r:embed="rId11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697C7066-8C67-7EDC-C86E-ED8ED0699301}"/>
              </a:ext>
            </a:extLst>
          </p:cNvPr>
          <p:cNvSpPr/>
          <p:nvPr/>
        </p:nvSpPr>
        <p:spPr>
          <a:xfrm>
            <a:off x="3663106" y="3533022"/>
            <a:ext cx="549174" cy="31861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2BCED-7829-B9E9-5D17-E73A7593A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48667"/>
          <a:stretch/>
        </p:blipFill>
        <p:spPr>
          <a:xfrm>
            <a:off x="807027" y="4993349"/>
            <a:ext cx="3102427" cy="1592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9F592-6310-95C9-53D3-A23BF205C6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0898" t="42767" r="24802" b="9501"/>
          <a:stretch/>
        </p:blipFill>
        <p:spPr>
          <a:xfrm>
            <a:off x="4310858" y="4993349"/>
            <a:ext cx="3208956" cy="1592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8DFE75BE-6F73-2D57-5F19-D13AC136C5FF}"/>
                  </a:ext>
                </a:extLst>
              </p:cNvPr>
              <p:cNvSpPr txBox="1"/>
              <p:nvPr/>
            </p:nvSpPr>
            <p:spPr bwMode="auto">
              <a:xfrm>
                <a:off x="1267508" y="4534887"/>
                <a:ext cx="70567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決定了反射波強度，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決定了透射波強度。</a:t>
                </a:r>
                <a:endParaRPr lang="zh-CN" alt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8DFE75BE-6F73-2D57-5F19-D13AC136C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508" y="4534887"/>
                <a:ext cx="7056759" cy="369332"/>
              </a:xfrm>
              <a:prstGeom prst="rect">
                <a:avLst/>
              </a:prstGeom>
              <a:blipFill>
                <a:blip r:embed="rId14"/>
                <a:stretch>
                  <a:fillRect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4">
                <a:extLst>
                  <a:ext uri="{FF2B5EF4-FFF2-40B4-BE49-F238E27FC236}">
                    <a16:creationId xmlns:a16="http://schemas.microsoft.com/office/drawing/2014/main" id="{39583A69-A3FA-8748-B66B-ADB735B06231}"/>
                  </a:ext>
                </a:extLst>
              </p:cNvPr>
              <p:cNvSpPr txBox="1"/>
              <p:nvPr/>
            </p:nvSpPr>
            <p:spPr bwMode="auto">
              <a:xfrm>
                <a:off x="5508104" y="1598988"/>
                <a:ext cx="2552237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𝑖𝑘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𝑖𝑘𝑅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24">
                <a:extLst>
                  <a:ext uri="{FF2B5EF4-FFF2-40B4-BE49-F238E27FC236}">
                    <a16:creationId xmlns:a16="http://schemas.microsoft.com/office/drawing/2014/main" id="{39583A69-A3FA-8748-B66B-ADB735B0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1598988"/>
                <a:ext cx="2552237" cy="378245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5">
                <a:extLst>
                  <a:ext uri="{FF2B5EF4-FFF2-40B4-BE49-F238E27FC236}">
                    <a16:creationId xmlns:a16="http://schemas.microsoft.com/office/drawing/2014/main" id="{2943F46D-0A5F-BDA8-985E-7F4F5E234E2D}"/>
                  </a:ext>
                </a:extLst>
              </p:cNvPr>
              <p:cNvSpPr txBox="1"/>
              <p:nvPr/>
            </p:nvSpPr>
            <p:spPr bwMode="auto">
              <a:xfrm>
                <a:off x="5508104" y="2057336"/>
                <a:ext cx="1577163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𝑖𝑞𝑇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25">
                <a:extLst>
                  <a:ext uri="{FF2B5EF4-FFF2-40B4-BE49-F238E27FC236}">
                    <a16:creationId xmlns:a16="http://schemas.microsoft.com/office/drawing/2014/main" id="{2943F46D-0A5F-BDA8-985E-7F4F5E23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2057336"/>
                <a:ext cx="1577163" cy="378245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D746A44-7B24-E4C5-E099-1E54362C1637}"/>
                  </a:ext>
                </a:extLst>
              </p:cNvPr>
              <p:cNvSpPr txBox="1"/>
              <p:nvPr/>
            </p:nvSpPr>
            <p:spPr bwMode="auto">
              <a:xfrm>
                <a:off x="1183613" y="1108913"/>
                <a:ext cx="77194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之後可將此定態解乘高斯分布的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進行疊加，那入射部分就真的是波包了。</a:t>
                </a: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D746A44-7B24-E4C5-E099-1E54362C1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613" y="1108913"/>
                <a:ext cx="7719418" cy="369332"/>
              </a:xfrm>
              <a:prstGeom prst="rect">
                <a:avLst/>
              </a:prstGeom>
              <a:blipFill>
                <a:blip r:embed="rId17"/>
                <a:stretch>
                  <a:fillRect l="-658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8">
                <a:extLst>
                  <a:ext uri="{FF2B5EF4-FFF2-40B4-BE49-F238E27FC236}">
                    <a16:creationId xmlns:a16="http://schemas.microsoft.com/office/drawing/2014/main" id="{DC91F9C4-93EB-7C33-C137-DEBE9F3980EE}"/>
                  </a:ext>
                </a:extLst>
              </p:cNvPr>
              <p:cNvSpPr txBox="1"/>
              <p:nvPr/>
            </p:nvSpPr>
            <p:spPr bwMode="auto">
              <a:xfrm>
                <a:off x="6671818" y="3787098"/>
                <a:ext cx="146155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𝑞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&gt;1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28">
                <a:extLst>
                  <a:ext uri="{FF2B5EF4-FFF2-40B4-BE49-F238E27FC236}">
                    <a16:creationId xmlns:a16="http://schemas.microsoft.com/office/drawing/2014/main" id="{DC91F9C4-93EB-7C33-C137-DEBE9F398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1818" y="3787098"/>
                <a:ext cx="1461554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3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8" grpId="0"/>
      <p:bldP spid="10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01" name="Text Box 10"/>
              <p:cNvSpPr txBox="1">
                <a:spLocks noChangeArrowheads="1"/>
              </p:cNvSpPr>
              <p:nvPr/>
            </p:nvSpPr>
            <p:spPr bwMode="auto">
              <a:xfrm>
                <a:off x="632685" y="938557"/>
                <a:ext cx="7521299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測量一個物理量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時的不確定性，由測量結果分布的</a:t>
                </a:r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標準差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來描述 ：</a:t>
                </a:r>
              </a:p>
            </p:txBody>
          </p:sp>
        </mc:Choice>
        <mc:Fallback xmlns="">
          <p:sp>
            <p:nvSpPr>
              <p:cNvPr id="8090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685" y="938557"/>
                <a:ext cx="7521299" cy="378758"/>
              </a:xfrm>
              <a:prstGeom prst="rect">
                <a:avLst/>
              </a:prstGeom>
              <a:blipFill>
                <a:blip r:embed="rId2"/>
                <a:stretch>
                  <a:fillRect l="-673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BD5C51F5-C265-2A6A-1CFB-150FB52A1304}"/>
                  </a:ext>
                </a:extLst>
              </p:cNvPr>
              <p:cNvSpPr txBox="1"/>
              <p:nvPr/>
            </p:nvSpPr>
            <p:spPr bwMode="auto">
              <a:xfrm>
                <a:off x="607719" y="3886271"/>
                <a:ext cx="5563531" cy="10387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BD5C51F5-C265-2A6A-1CFB-150FB52A1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19" y="3886271"/>
                <a:ext cx="5563531" cy="1038746"/>
              </a:xfrm>
              <a:prstGeom prst="rect">
                <a:avLst/>
              </a:prstGeom>
              <a:blipFill>
                <a:blip r:embed="rId3"/>
                <a:stretch>
                  <a:fillRect l="-10274" t="-89024" b="-145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A70A0043-84E7-5783-E06F-990350B2E344}"/>
                  </a:ext>
                </a:extLst>
              </p:cNvPr>
              <p:cNvSpPr txBox="1"/>
              <p:nvPr/>
            </p:nvSpPr>
            <p:spPr bwMode="auto">
              <a:xfrm>
                <a:off x="636022" y="2839384"/>
                <a:ext cx="588019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A70A0043-84E7-5783-E06F-990350B2E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022" y="2839384"/>
                <a:ext cx="58801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2" descr="0007">
            <a:extLst>
              <a:ext uri="{FF2B5EF4-FFF2-40B4-BE49-F238E27FC236}">
                <a16:creationId xmlns:a16="http://schemas.microsoft.com/office/drawing/2014/main" id="{29AAAC5C-6E09-A8CD-0BB2-EC42F7F9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44"/>
            <a:ext cx="2454339" cy="20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5D4923-8493-DC15-65F1-96A64C90C2B4}"/>
              </a:ext>
            </a:extLst>
          </p:cNvPr>
          <p:cNvSpPr txBox="1"/>
          <p:nvPr/>
        </p:nvSpPr>
        <p:spPr bwMode="auto">
          <a:xfrm>
            <a:off x="643865" y="1375857"/>
            <a:ext cx="7510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可定義為「測量值與期望值的差」的平方的期望值的開根號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EAFC7674-4387-CC5D-6590-EB10866E6AFE}"/>
                  </a:ext>
                </a:extLst>
              </p:cNvPr>
              <p:cNvSpPr txBox="1"/>
              <p:nvPr/>
            </p:nvSpPr>
            <p:spPr bwMode="auto">
              <a:xfrm>
                <a:off x="636024" y="5501618"/>
                <a:ext cx="212440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EAFC7674-4387-CC5D-6590-EB10866E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024" y="5501618"/>
                <a:ext cx="21244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6AFF9693-367F-49F9-999B-97B32C6867EB}"/>
                  </a:ext>
                </a:extLst>
              </p:cNvPr>
              <p:cNvSpPr txBox="1"/>
              <p:nvPr/>
            </p:nvSpPr>
            <p:spPr bwMode="auto">
              <a:xfrm>
                <a:off x="3120469" y="5501618"/>
                <a:ext cx="212440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6AFF9693-367F-49F9-999B-97B32C686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0469" y="5501618"/>
                <a:ext cx="2124406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87F78175-6459-AF71-E342-F91791D03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023" y="4996510"/>
                <a:ext cx="6300870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位置與動量的不確定性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，現在可以精確定義與計算了。</a:t>
                </a:r>
              </a:p>
            </p:txBody>
          </p:sp>
        </mc:Choice>
        <mc:Fallback xmlns="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87F78175-6459-AF71-E342-F91791D03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023" y="4996510"/>
                <a:ext cx="6300870" cy="378758"/>
              </a:xfrm>
              <a:prstGeom prst="rect">
                <a:avLst/>
              </a:prstGeom>
              <a:blipFill>
                <a:blip r:embed="rId8"/>
                <a:stretch>
                  <a:fillRect l="-602" t="-6452" r="-60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289FAA0-66F8-5112-3380-0131BC58AFAA}"/>
                  </a:ext>
                </a:extLst>
              </p:cNvPr>
              <p:cNvSpPr txBox="1"/>
              <p:nvPr/>
            </p:nvSpPr>
            <p:spPr bwMode="auto">
              <a:xfrm>
                <a:off x="628979" y="1838036"/>
                <a:ext cx="229613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289FAA0-66F8-5112-3380-0131BC58A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979" y="1838036"/>
                <a:ext cx="22961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04E93CF-F31A-1DC5-E8C6-9D53E64537FE}"/>
              </a:ext>
            </a:extLst>
          </p:cNvPr>
          <p:cNvSpPr txBox="1"/>
          <p:nvPr/>
        </p:nvSpPr>
        <p:spPr bwMode="auto">
          <a:xfrm>
            <a:off x="628979" y="2466392"/>
            <a:ext cx="201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此式可化簡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B417A-9539-4226-D05E-BA96F28DBDCD}"/>
              </a:ext>
            </a:extLst>
          </p:cNvPr>
          <p:cNvSpPr txBox="1"/>
          <p:nvPr/>
        </p:nvSpPr>
        <p:spPr bwMode="auto">
          <a:xfrm>
            <a:off x="582220" y="3390589"/>
            <a:ext cx="4924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這兩個期望值都可以用波函數計算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1542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F86E41-0B47-06F3-D752-AEC514CE74F1}"/>
                  </a:ext>
                </a:extLst>
              </p:cNvPr>
              <p:cNvSpPr txBox="1"/>
              <p:nvPr/>
            </p:nvSpPr>
            <p:spPr bwMode="auto">
              <a:xfrm>
                <a:off x="984713" y="4218217"/>
                <a:ext cx="4805033" cy="61786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𝑘𝑥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𝐸𝑡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/ℏ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𝑘𝑥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𝐸𝑡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/ℏ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𝐸𝑡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/ℏ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F86E41-0B47-06F3-D752-AEC514CE7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713" y="4218217"/>
                <a:ext cx="4805033" cy="617861"/>
              </a:xfrm>
              <a:prstGeom prst="rect">
                <a:avLst/>
              </a:prstGeom>
              <a:blipFill>
                <a:blip r:embed="rId2"/>
                <a:stretch>
                  <a:fillRect l="-1053" t="-230612" r="-526" b="-3306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CE73054-C476-3119-F53C-C9569BD8380D}"/>
              </a:ext>
            </a:extLst>
          </p:cNvPr>
          <p:cNvSpPr txBox="1"/>
          <p:nvPr/>
        </p:nvSpPr>
        <p:spPr bwMode="auto">
          <a:xfrm>
            <a:off x="896542" y="3809466"/>
            <a:ext cx="6678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我們得到的定態解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乘上時間演化就是完整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的波函數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pic>
        <p:nvPicPr>
          <p:cNvPr id="7" name="圖片 1" descr="wave 001.jpg">
            <a:extLst>
              <a:ext uri="{FF2B5EF4-FFF2-40B4-BE49-F238E27FC236}">
                <a16:creationId xmlns:a16="http://schemas.microsoft.com/office/drawing/2014/main" id="{8786443B-15B2-2EB0-9E82-CFC58F8B5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53155" r="55504" b="19987"/>
          <a:stretch/>
        </p:blipFill>
        <p:spPr bwMode="auto">
          <a:xfrm>
            <a:off x="2297761" y="1481913"/>
            <a:ext cx="4041775" cy="200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5">
            <a:extLst>
              <a:ext uri="{FF2B5EF4-FFF2-40B4-BE49-F238E27FC236}">
                <a16:creationId xmlns:a16="http://schemas.microsoft.com/office/drawing/2014/main" id="{FE2CF800-E171-20F8-B013-C1DDDEAB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1" y="1756357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入射波</a:t>
            </a:r>
          </a:p>
        </p:txBody>
      </p:sp>
      <p:sp>
        <p:nvSpPr>
          <p:cNvPr id="9" name="文字方塊 6">
            <a:extLst>
              <a:ext uri="{FF2B5EF4-FFF2-40B4-BE49-F238E27FC236}">
                <a16:creationId xmlns:a16="http://schemas.microsoft.com/office/drawing/2014/main" id="{2701AF09-EAEF-DD3C-5C5F-F2612E43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1" y="2827919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反射波</a:t>
            </a:r>
          </a:p>
        </p:txBody>
      </p:sp>
      <p:sp>
        <p:nvSpPr>
          <p:cNvPr id="10" name="文字方塊 7">
            <a:extLst>
              <a:ext uri="{FF2B5EF4-FFF2-40B4-BE49-F238E27FC236}">
                <a16:creationId xmlns:a16="http://schemas.microsoft.com/office/drawing/2014/main" id="{04183799-902F-6584-2427-289C4164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574" y="1899232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透射波</a:t>
            </a:r>
          </a:p>
        </p:txBody>
      </p:sp>
      <p:cxnSp>
        <p:nvCxnSpPr>
          <p:cNvPr id="11" name="直線單箭頭接點 9">
            <a:extLst>
              <a:ext uri="{FF2B5EF4-FFF2-40B4-BE49-F238E27FC236}">
                <a16:creationId xmlns:a16="http://schemas.microsoft.com/office/drawing/2014/main" id="{78C7F7A5-4D0B-10D7-FC74-408DB691DCD8}"/>
              </a:ext>
            </a:extLst>
          </p:cNvPr>
          <p:cNvCxnSpPr/>
          <p:nvPr/>
        </p:nvCxnSpPr>
        <p:spPr>
          <a:xfrm>
            <a:off x="1654824" y="1899232"/>
            <a:ext cx="928687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0">
            <a:extLst>
              <a:ext uri="{FF2B5EF4-FFF2-40B4-BE49-F238E27FC236}">
                <a16:creationId xmlns:a16="http://schemas.microsoft.com/office/drawing/2014/main" id="{03DC39ED-65B7-6E33-85C5-B101984748F5}"/>
              </a:ext>
            </a:extLst>
          </p:cNvPr>
          <p:cNvCxnSpPr/>
          <p:nvPr/>
        </p:nvCxnSpPr>
        <p:spPr>
          <a:xfrm flipV="1">
            <a:off x="1726261" y="2685044"/>
            <a:ext cx="1643063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3">
            <a:extLst>
              <a:ext uri="{FF2B5EF4-FFF2-40B4-BE49-F238E27FC236}">
                <a16:creationId xmlns:a16="http://schemas.microsoft.com/office/drawing/2014/main" id="{F05E2F4F-5601-FED7-CCFE-C963C6173EB1}"/>
              </a:ext>
            </a:extLst>
          </p:cNvPr>
          <p:cNvCxnSpPr>
            <a:stCxn id="10" idx="1"/>
          </p:cNvCxnSpPr>
          <p:nvPr/>
        </p:nvCxnSpPr>
        <p:spPr>
          <a:xfrm rot="10800000" flipV="1">
            <a:off x="5583886" y="2083382"/>
            <a:ext cx="928688" cy="673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向右箭號 12">
            <a:extLst>
              <a:ext uri="{FF2B5EF4-FFF2-40B4-BE49-F238E27FC236}">
                <a16:creationId xmlns:a16="http://schemas.microsoft.com/office/drawing/2014/main" id="{3D7BFD2D-3FB6-1F8E-CFD5-DE792D9F058D}"/>
              </a:ext>
            </a:extLst>
          </p:cNvPr>
          <p:cNvSpPr/>
          <p:nvPr/>
        </p:nvSpPr>
        <p:spPr>
          <a:xfrm>
            <a:off x="3083574" y="1684919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向右箭號 14">
            <a:extLst>
              <a:ext uri="{FF2B5EF4-FFF2-40B4-BE49-F238E27FC236}">
                <a16:creationId xmlns:a16="http://schemas.microsoft.com/office/drawing/2014/main" id="{7B668979-8342-8884-72DA-4A8FBEB7CCD7}"/>
              </a:ext>
            </a:extLst>
          </p:cNvPr>
          <p:cNvSpPr/>
          <p:nvPr/>
        </p:nvSpPr>
        <p:spPr>
          <a:xfrm>
            <a:off x="5012386" y="1542044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向右箭號 15">
            <a:extLst>
              <a:ext uri="{FF2B5EF4-FFF2-40B4-BE49-F238E27FC236}">
                <a16:creationId xmlns:a16="http://schemas.microsoft.com/office/drawing/2014/main" id="{086B76E7-CE06-2F12-54D2-725FAE0FE519}"/>
              </a:ext>
            </a:extLst>
          </p:cNvPr>
          <p:cNvSpPr/>
          <p:nvPr/>
        </p:nvSpPr>
        <p:spPr>
          <a:xfrm flipH="1">
            <a:off x="1726261" y="2327857"/>
            <a:ext cx="65246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文字方塊 22">
            <a:extLst>
              <a:ext uri="{FF2B5EF4-FFF2-40B4-BE49-F238E27FC236}">
                <a16:creationId xmlns:a16="http://schemas.microsoft.com/office/drawing/2014/main" id="{DF5E9DD7-3CF2-75D8-D097-4D0E904F1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13" y="5006755"/>
            <a:ext cx="727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入射波的相位會向右傳播，透射波也向右，反射波的相位向左傳播。</a:t>
            </a:r>
          </a:p>
        </p:txBody>
      </p:sp>
    </p:spTree>
    <p:extLst>
      <p:ext uri="{BB962C8B-B14F-4D97-AF65-F5344CB8AC3E}">
        <p14:creationId xmlns:p14="http://schemas.microsoft.com/office/powerpoint/2010/main" val="2183283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文字方塊 2"/>
          <p:cNvSpPr txBox="1">
            <a:spLocks noChangeArrowheads="1"/>
          </p:cNvSpPr>
          <p:nvPr/>
        </p:nvSpPr>
        <p:spPr bwMode="auto">
          <a:xfrm>
            <a:off x="3419872" y="1163883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機率分布</a:t>
            </a:r>
          </a:p>
        </p:txBody>
      </p:sp>
      <p:sp>
        <p:nvSpPr>
          <p:cNvPr id="75780" name="文字方塊 10"/>
          <p:cNvSpPr txBox="1">
            <a:spLocks noChangeArrowheads="1"/>
          </p:cNvSpPr>
          <p:nvPr/>
        </p:nvSpPr>
        <p:spPr bwMode="auto">
          <a:xfrm>
            <a:off x="1630362" y="5013176"/>
            <a:ext cx="588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反射的波與入射波疊加干涉！機率分布與位置有關。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003B0-91D0-0FFE-4C22-7D49B634B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30" t="-190" r="24802" b="9250"/>
          <a:stretch/>
        </p:blipFill>
        <p:spPr>
          <a:xfrm>
            <a:off x="251520" y="1785054"/>
            <a:ext cx="3375245" cy="2998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1FA355-7D67-DF34-1DBB-B70051A0D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87" y="1785054"/>
            <a:ext cx="4889500" cy="2971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0A8E41-DF7C-4169-3E5F-DBEF9B195141}"/>
              </a:ext>
            </a:extLst>
          </p:cNvPr>
          <p:cNvSpPr/>
          <p:nvPr/>
        </p:nvSpPr>
        <p:spPr>
          <a:xfrm>
            <a:off x="6516216" y="3068960"/>
            <a:ext cx="99742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D21B0-D136-9609-040B-9F7659984948}"/>
              </a:ext>
            </a:extLst>
          </p:cNvPr>
          <p:cNvSpPr/>
          <p:nvPr/>
        </p:nvSpPr>
        <p:spPr>
          <a:xfrm>
            <a:off x="6588224" y="4005064"/>
            <a:ext cx="99742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DE967-ABB1-296E-BC20-9EF173CA557E}"/>
              </a:ext>
            </a:extLst>
          </p:cNvPr>
          <p:cNvSpPr txBox="1"/>
          <p:nvPr/>
        </p:nvSpPr>
        <p:spPr bwMode="auto">
          <a:xfrm>
            <a:off x="1630362" y="5421496"/>
            <a:ext cx="5317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但機率總和是無限大，以上的解並不能歸一化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文字方塊 3"/>
          <p:cNvSpPr txBox="1">
            <a:spLocks noChangeArrowheads="1"/>
          </p:cNvSpPr>
          <p:nvPr/>
        </p:nvSpPr>
        <p:spPr bwMode="auto">
          <a:xfrm>
            <a:off x="5077041" y="1543480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如果</a:t>
            </a:r>
          </a:p>
        </p:txBody>
      </p:sp>
      <p:sp>
        <p:nvSpPr>
          <p:cNvPr id="40965" name="Text Box 16"/>
          <p:cNvSpPr txBox="1">
            <a:spLocks noChangeArrowheads="1"/>
          </p:cNvSpPr>
          <p:nvPr/>
        </p:nvSpPr>
        <p:spPr bwMode="auto">
          <a:xfrm>
            <a:off x="3745128" y="823534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階梯狀位能全反射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5714844" y="1543480"/>
                <a:ext cx="918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4844" y="1543480"/>
                <a:ext cx="91800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\\Mac\Dropbox\Documents\課程\Halliday10E\Image Gallery\CH38\halliday_10e_fig_38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55874" r="17166" b="3912"/>
          <a:stretch/>
        </p:blipFill>
        <p:spPr bwMode="auto">
          <a:xfrm>
            <a:off x="2249116" y="3327884"/>
            <a:ext cx="4645767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249116" y="2535796"/>
            <a:ext cx="464576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2249116" y="3894908"/>
            <a:ext cx="450041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4571999" y="3450169"/>
                <a:ext cx="4986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9" y="3450169"/>
                <a:ext cx="4986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 bwMode="auto">
          <a:xfrm>
            <a:off x="3983581" y="3143218"/>
            <a:ext cx="5040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\\Mac\Dropbox\Documents\課程\Halliday10E\Image Gallery\CH38\halliday_10e_fig_38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44663" r="52681" b="46278"/>
          <a:stretch/>
        </p:blipFill>
        <p:spPr bwMode="auto">
          <a:xfrm>
            <a:off x="2945830" y="3764743"/>
            <a:ext cx="1391518" cy="3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接點 16"/>
          <p:cNvCxnSpPr>
            <a:stCxn id="7" idx="0"/>
          </p:cNvCxnSpPr>
          <p:nvPr/>
        </p:nvCxnSpPr>
        <p:spPr>
          <a:xfrm flipH="1" flipV="1">
            <a:off x="4571999" y="2792470"/>
            <a:ext cx="1" cy="53541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4575067" y="2607804"/>
                <a:ext cx="4364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5067" y="2607804"/>
                <a:ext cx="4364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5CC2C4F4-B581-C9D8-8517-D812BA842DE5}"/>
                  </a:ext>
                </a:extLst>
              </p:cNvPr>
              <p:cNvSpPr txBox="1"/>
              <p:nvPr/>
            </p:nvSpPr>
            <p:spPr bwMode="auto">
              <a:xfrm>
                <a:off x="2906532" y="1354338"/>
                <a:ext cx="199593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=0,    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5CC2C4F4-B581-C9D8-8517-D812BA842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6532" y="1354338"/>
                <a:ext cx="199593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7">
                <a:extLst>
                  <a:ext uri="{FF2B5EF4-FFF2-40B4-BE49-F238E27FC236}">
                    <a16:creationId xmlns:a16="http://schemas.microsoft.com/office/drawing/2014/main" id="{14B12446-21AD-5294-81DE-29CAB8294370}"/>
                  </a:ext>
                </a:extLst>
              </p:cNvPr>
              <p:cNvSpPr txBox="1"/>
              <p:nvPr/>
            </p:nvSpPr>
            <p:spPr bwMode="auto">
              <a:xfrm>
                <a:off x="2911015" y="1762816"/>
                <a:ext cx="198605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,  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7">
                <a:extLst>
                  <a:ext uri="{FF2B5EF4-FFF2-40B4-BE49-F238E27FC236}">
                    <a16:creationId xmlns:a16="http://schemas.microsoft.com/office/drawing/2014/main" id="{14B12446-21AD-5294-81DE-29CAB829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1015" y="1762816"/>
                <a:ext cx="1986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Rectangle 7"/>
          <p:cNvSpPr>
            <a:spLocks noChangeArrowheads="1"/>
          </p:cNvSpPr>
          <p:nvPr/>
        </p:nvSpPr>
        <p:spPr bwMode="auto">
          <a:xfrm>
            <a:off x="0" y="3635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6" name="Text Box 8"/>
          <p:cNvSpPr txBox="1">
            <a:spLocks noChangeArrowheads="1"/>
          </p:cNvSpPr>
          <p:nvPr/>
        </p:nvSpPr>
        <p:spPr bwMode="auto">
          <a:xfrm>
            <a:off x="3335557" y="2596612"/>
            <a:ext cx="392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古典粒子不能存在這樣的區域</a:t>
            </a:r>
            <a:endParaRPr lang="en-US" altLang="zh-TW" dirty="0"/>
          </a:p>
        </p:txBody>
      </p:sp>
      <p:sp>
        <p:nvSpPr>
          <p:cNvPr id="2" name="矩形 15"/>
          <p:cNvSpPr>
            <a:spLocks noChangeArrowheads="1"/>
          </p:cNvSpPr>
          <p:nvPr/>
        </p:nvSpPr>
        <p:spPr bwMode="auto">
          <a:xfrm>
            <a:off x="1475656" y="5157192"/>
            <a:ext cx="7396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在量子力學中，波函數還是有解，只是不再是正弦波，而是指數函數。</a:t>
            </a:r>
            <a:endParaRPr lang="en-US" altLang="zh-TW" dirty="0"/>
          </a:p>
        </p:txBody>
      </p:sp>
      <p:sp>
        <p:nvSpPr>
          <p:cNvPr id="4" name="文字方塊 16"/>
          <p:cNvSpPr txBox="1">
            <a:spLocks noChangeArrowheads="1"/>
          </p:cNvSpPr>
          <p:nvPr/>
        </p:nvSpPr>
        <p:spPr bwMode="auto">
          <a:xfrm>
            <a:off x="1442113" y="3161302"/>
            <a:ext cx="4707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但與時間無關的薛丁格方程式依舊有解：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2417549" y="2580847"/>
                <a:ext cx="918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7549" y="2580847"/>
                <a:ext cx="91800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5072239" y="3617523"/>
                <a:ext cx="2057743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𝜅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2239" y="3617523"/>
                <a:ext cx="2057743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1534742" y="3611163"/>
                <a:ext cx="3450560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742" y="3611163"/>
                <a:ext cx="3450560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1534742" y="3617523"/>
                <a:ext cx="161172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742" y="3617523"/>
                <a:ext cx="1611723" cy="648126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1548471" y="4688517"/>
                <a:ext cx="222932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b="0" i="1" smtClean="0">
                              <a:latin typeface="Cambria Math"/>
                            </a:rPr>
                            <m:t>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471" y="4688517"/>
                <a:ext cx="2229328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483796" y="5604867"/>
                <a:ext cx="76602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波函數若向右隨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增加，則在無限遠處波函數發散，不可能，因此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𝐷</m:t>
                    </m:r>
                    <m:r>
                      <a:rPr lang="en-US" altLang="zh-TW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3796" y="5604867"/>
                <a:ext cx="7660203" cy="369332"/>
              </a:xfrm>
              <a:prstGeom prst="rect">
                <a:avLst/>
              </a:prstGeom>
              <a:blipFill>
                <a:blip r:embed="rId7"/>
                <a:stretch>
                  <a:fillRect l="-66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1">
                <a:extLst>
                  <a:ext uri="{FF2B5EF4-FFF2-40B4-BE49-F238E27FC236}">
                    <a16:creationId xmlns:a16="http://schemas.microsoft.com/office/drawing/2014/main" id="{EF6E7629-F723-D9FD-078B-40A79396F701}"/>
                  </a:ext>
                </a:extLst>
              </p:cNvPr>
              <p:cNvSpPr txBox="1"/>
              <p:nvPr/>
            </p:nvSpPr>
            <p:spPr bwMode="auto">
              <a:xfrm>
                <a:off x="2369203" y="490252"/>
                <a:ext cx="2190343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1">
                <a:extLst>
                  <a:ext uri="{FF2B5EF4-FFF2-40B4-BE49-F238E27FC236}">
                    <a16:creationId xmlns:a16="http://schemas.microsoft.com/office/drawing/2014/main" id="{EF6E7629-F723-D9FD-078B-40A79396F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203" y="490252"/>
                <a:ext cx="2190343" cy="378245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2">
                <a:extLst>
                  <a:ext uri="{FF2B5EF4-FFF2-40B4-BE49-F238E27FC236}">
                    <a16:creationId xmlns:a16="http://schemas.microsoft.com/office/drawing/2014/main" id="{12D25F1A-5E30-7075-3EBB-1E55469F02B4}"/>
                  </a:ext>
                </a:extLst>
              </p:cNvPr>
              <p:cNvSpPr txBox="1"/>
              <p:nvPr/>
            </p:nvSpPr>
            <p:spPr bwMode="auto">
              <a:xfrm>
                <a:off x="1437345" y="490252"/>
                <a:ext cx="802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2">
                <a:extLst>
                  <a:ext uri="{FF2B5EF4-FFF2-40B4-BE49-F238E27FC236}">
                    <a16:creationId xmlns:a16="http://schemas.microsoft.com/office/drawing/2014/main" id="{12D25F1A-5E30-7075-3EBB-1E55469F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345" y="490252"/>
                <a:ext cx="8023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6">
                <a:extLst>
                  <a:ext uri="{FF2B5EF4-FFF2-40B4-BE49-F238E27FC236}">
                    <a16:creationId xmlns:a16="http://schemas.microsoft.com/office/drawing/2014/main" id="{6DBB0E54-339A-A9CE-66F3-880300FCA6CA}"/>
                  </a:ext>
                </a:extLst>
              </p:cNvPr>
              <p:cNvSpPr txBox="1"/>
              <p:nvPr/>
            </p:nvSpPr>
            <p:spPr bwMode="auto">
              <a:xfrm>
                <a:off x="4741142" y="139269"/>
                <a:ext cx="1329146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26">
                <a:extLst>
                  <a:ext uri="{FF2B5EF4-FFF2-40B4-BE49-F238E27FC236}">
                    <a16:creationId xmlns:a16="http://schemas.microsoft.com/office/drawing/2014/main" id="{6DBB0E54-339A-A9CE-66F3-880300FCA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1142" y="139269"/>
                <a:ext cx="1329146" cy="910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2">
                <a:extLst>
                  <a:ext uri="{FF2B5EF4-FFF2-40B4-BE49-F238E27FC236}">
                    <a16:creationId xmlns:a16="http://schemas.microsoft.com/office/drawing/2014/main" id="{022CA8A3-9D17-516C-2041-5229A8B5A7F3}"/>
                  </a:ext>
                </a:extLst>
              </p:cNvPr>
              <p:cNvSpPr txBox="1"/>
              <p:nvPr/>
            </p:nvSpPr>
            <p:spPr bwMode="auto">
              <a:xfrm>
                <a:off x="1475656" y="2580871"/>
                <a:ext cx="802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2">
                <a:extLst>
                  <a:ext uri="{FF2B5EF4-FFF2-40B4-BE49-F238E27FC236}">
                    <a16:creationId xmlns:a16="http://schemas.microsoft.com/office/drawing/2014/main" id="{022CA8A3-9D17-516C-2041-5229A8B5A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2580871"/>
                <a:ext cx="80239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0F7B36E-CA71-AB1F-3A47-22376DCC10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7961" y="1125146"/>
            <a:ext cx="3436278" cy="1386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7">
                <a:extLst>
                  <a:ext uri="{FF2B5EF4-FFF2-40B4-BE49-F238E27FC236}">
                    <a16:creationId xmlns:a16="http://schemas.microsoft.com/office/drawing/2014/main" id="{5E43BE6F-42BF-2C4D-9542-232271DE5C77}"/>
                  </a:ext>
                </a:extLst>
              </p:cNvPr>
              <p:cNvSpPr txBox="1"/>
              <p:nvPr/>
            </p:nvSpPr>
            <p:spPr bwMode="auto">
              <a:xfrm>
                <a:off x="1534742" y="6122829"/>
                <a:ext cx="144090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27">
                <a:extLst>
                  <a:ext uri="{FF2B5EF4-FFF2-40B4-BE49-F238E27FC236}">
                    <a16:creationId xmlns:a16="http://schemas.microsoft.com/office/drawing/2014/main" id="{5E43BE6F-42BF-2C4D-9542-232271DE5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742" y="6122829"/>
                <a:ext cx="1440907" cy="369332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BABB4E5-858E-754F-41D6-399BB846A1B5}"/>
              </a:ext>
            </a:extLst>
          </p:cNvPr>
          <p:cNvSpPr txBox="1"/>
          <p:nvPr/>
        </p:nvSpPr>
        <p:spPr bwMode="auto">
          <a:xfrm>
            <a:off x="3127961" y="6122829"/>
            <a:ext cx="5044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進入折返點內禁止區後，振幅會指數遞減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3" grpId="0" animBg="1"/>
      <p:bldP spid="26" grpId="0" animBg="1"/>
      <p:bldP spid="26" grpId="1" animBg="1"/>
      <p:bldP spid="27" grpId="0" animBg="1"/>
      <p:bldP spid="28" grpId="0" animBg="1"/>
      <p:bldP spid="5" grpId="0"/>
      <p:bldP spid="11" grpId="0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C34BB-2FC8-EF49-4C44-CFFE778F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23" y="2404147"/>
            <a:ext cx="4919350" cy="2715340"/>
          </a:xfrm>
          <a:prstGeom prst="rect">
            <a:avLst/>
          </a:prstGeom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635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 flipH="1" flipV="1">
            <a:off x="2631039" y="4271315"/>
            <a:ext cx="345776" cy="948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240593" y="875310"/>
                <a:ext cx="144090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0593" y="875310"/>
                <a:ext cx="1440907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1239118" y="397153"/>
                <a:ext cx="2190343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9118" y="397153"/>
                <a:ext cx="2190343" cy="378245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3975422" y="406066"/>
                <a:ext cx="802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5422" y="406066"/>
                <a:ext cx="8023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006270" y="831718"/>
                <a:ext cx="802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6270" y="831718"/>
                <a:ext cx="8023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 flipH="1" flipV="1">
            <a:off x="4921031" y="4423715"/>
            <a:ext cx="432048" cy="795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8678E2C9-9D79-D718-5647-BD249BDFC628}"/>
                  </a:ext>
                </a:extLst>
              </p:cNvPr>
              <p:cNvSpPr txBox="1"/>
              <p:nvPr/>
            </p:nvSpPr>
            <p:spPr bwMode="auto">
              <a:xfrm>
                <a:off x="1259577" y="1627220"/>
                <a:ext cx="1251240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8678E2C9-9D79-D718-5647-BD249BDFC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577" y="1627220"/>
                <a:ext cx="12512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2CD7A7D9-E17D-0EED-3300-0C34A395320C}"/>
                  </a:ext>
                </a:extLst>
              </p:cNvPr>
              <p:cNvSpPr txBox="1"/>
              <p:nvPr/>
            </p:nvSpPr>
            <p:spPr bwMode="auto">
              <a:xfrm>
                <a:off x="2834896" y="1618581"/>
                <a:ext cx="1581780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2CD7A7D9-E17D-0EED-3300-0C34A3953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4896" y="1618581"/>
                <a:ext cx="15817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4">
                <a:extLst>
                  <a:ext uri="{FF2B5EF4-FFF2-40B4-BE49-F238E27FC236}">
                    <a16:creationId xmlns:a16="http://schemas.microsoft.com/office/drawing/2014/main" id="{89189FD7-FD6B-4468-96FB-5FA167660C3E}"/>
                  </a:ext>
                </a:extLst>
              </p:cNvPr>
              <p:cNvSpPr txBox="1"/>
              <p:nvPr/>
            </p:nvSpPr>
            <p:spPr bwMode="auto">
              <a:xfrm>
                <a:off x="6565985" y="1220699"/>
                <a:ext cx="1318438" cy="62286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4">
                <a:extLst>
                  <a:ext uri="{FF2B5EF4-FFF2-40B4-BE49-F238E27FC236}">
                    <a16:creationId xmlns:a16="http://schemas.microsoft.com/office/drawing/2014/main" id="{89189FD7-FD6B-4468-96FB-5FA167660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5985" y="1220699"/>
                <a:ext cx="1318438" cy="622863"/>
              </a:xfrm>
              <a:prstGeom prst="rect">
                <a:avLst/>
              </a:prstGeom>
              <a:blipFill>
                <a:blip r:embed="rId9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4">
                <a:extLst>
                  <a:ext uri="{FF2B5EF4-FFF2-40B4-BE49-F238E27FC236}">
                    <a16:creationId xmlns:a16="http://schemas.microsoft.com/office/drawing/2014/main" id="{74309431-A430-3DCD-EC5F-7AE3E5D27EE9}"/>
                  </a:ext>
                </a:extLst>
              </p:cNvPr>
              <p:cNvSpPr txBox="1"/>
              <p:nvPr/>
            </p:nvSpPr>
            <p:spPr bwMode="auto">
              <a:xfrm>
                <a:off x="6588224" y="1968488"/>
                <a:ext cx="1307153" cy="62286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24">
                <a:extLst>
                  <a:ext uri="{FF2B5EF4-FFF2-40B4-BE49-F238E27FC236}">
                    <a16:creationId xmlns:a16="http://schemas.microsoft.com/office/drawing/2014/main" id="{74309431-A430-3DCD-EC5F-7AE3E5D27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1968488"/>
                <a:ext cx="1307153" cy="622863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AD8292-9641-A461-9F57-9C7AC2C9BB11}"/>
                  </a:ext>
                </a:extLst>
              </p:cNvPr>
              <p:cNvSpPr txBox="1"/>
              <p:nvPr/>
            </p:nvSpPr>
            <p:spPr bwMode="auto">
              <a:xfrm>
                <a:off x="1259577" y="2017428"/>
                <a:ext cx="44644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與之前式子相同，只要以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替代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即可！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AD8292-9641-A461-9F57-9C7AC2C9B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577" y="2017428"/>
                <a:ext cx="4464496" cy="369332"/>
              </a:xfrm>
              <a:prstGeom prst="rect">
                <a:avLst/>
              </a:prstGeom>
              <a:blipFill>
                <a:blip r:embed="rId11"/>
                <a:stretch>
                  <a:fillRect l="-1136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43FE82F8-1157-56FC-6DED-4B011F341D55}"/>
                  </a:ext>
                </a:extLst>
              </p:cNvPr>
              <p:cNvSpPr txBox="1"/>
              <p:nvPr/>
            </p:nvSpPr>
            <p:spPr bwMode="auto">
              <a:xfrm>
                <a:off x="1259633" y="1238563"/>
                <a:ext cx="45365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同樣要求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在邊界原點連續，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43FE82F8-1157-56FC-6DED-4B011F341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3" y="1238563"/>
                <a:ext cx="4536504" cy="369332"/>
              </a:xfrm>
              <a:prstGeom prst="rect">
                <a:avLst/>
              </a:prstGeom>
              <a:blipFill>
                <a:blip r:embed="rId12"/>
                <a:stretch>
                  <a:fillRect l="-11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70FA536C-1B1F-C666-1F2D-A4E9953FF3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8175" y="5819989"/>
                <a:ext cx="70962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在禁止區，機率密度不再是常數，而是隨滲透距離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指數遞減了！</a:t>
                </a:r>
              </a:p>
            </p:txBody>
          </p:sp>
        </mc:Choice>
        <mc:Fallback xmlns="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70FA536C-1B1F-C666-1F2D-A4E9953FF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8175" y="5819989"/>
                <a:ext cx="7096234" cy="369332"/>
              </a:xfrm>
              <a:prstGeom prst="rect">
                <a:avLst/>
              </a:prstGeom>
              <a:blipFill>
                <a:blip r:embed="rId13"/>
                <a:stretch>
                  <a:fillRect l="-716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7">
                <a:extLst>
                  <a:ext uri="{FF2B5EF4-FFF2-40B4-BE49-F238E27FC236}">
                    <a16:creationId xmlns:a16="http://schemas.microsoft.com/office/drawing/2014/main" id="{9939E5BA-00A1-A603-E859-98BAABEF5FEA}"/>
                  </a:ext>
                </a:extLst>
              </p:cNvPr>
              <p:cNvSpPr txBox="1"/>
              <p:nvPr/>
            </p:nvSpPr>
            <p:spPr bwMode="auto">
              <a:xfrm>
                <a:off x="1148175" y="5194486"/>
                <a:ext cx="7555273" cy="5595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TW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ℏ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ℏ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7">
                <a:extLst>
                  <a:ext uri="{FF2B5EF4-FFF2-40B4-BE49-F238E27FC236}">
                    <a16:creationId xmlns:a16="http://schemas.microsoft.com/office/drawing/2014/main" id="{9939E5BA-00A1-A603-E859-98BAABEF5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8175" y="5194486"/>
                <a:ext cx="7555273" cy="559512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2C699-A8D0-67EF-1FF9-2142F1FBD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0"/>
          <a:stretch/>
        </p:blipFill>
        <p:spPr>
          <a:xfrm>
            <a:off x="722111" y="137397"/>
            <a:ext cx="4372170" cy="2376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8F258-D452-E1E4-2F24-D46F0A6EF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19" r="53000"/>
          <a:stretch/>
        </p:blipFill>
        <p:spPr>
          <a:xfrm>
            <a:off x="5312342" y="1422158"/>
            <a:ext cx="3384426" cy="670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5937AA7E-CCA4-9B21-650A-24D6BD7150B4}"/>
                  </a:ext>
                </a:extLst>
              </p:cNvPr>
              <p:cNvSpPr txBox="1"/>
              <p:nvPr/>
            </p:nvSpPr>
            <p:spPr bwMode="auto">
              <a:xfrm>
                <a:off x="1625346" y="4406819"/>
                <a:ext cx="4165115" cy="38792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5937AA7E-CCA4-9B21-650A-24D6BD715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5346" y="4406819"/>
                <a:ext cx="4165115" cy="387927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24">
                <a:extLst>
                  <a:ext uri="{FF2B5EF4-FFF2-40B4-BE49-F238E27FC236}">
                    <a16:creationId xmlns:a16="http://schemas.microsoft.com/office/drawing/2014/main" id="{11284F81-D94A-B711-4814-251B329CE0F3}"/>
                  </a:ext>
                </a:extLst>
              </p:cNvPr>
              <p:cNvSpPr txBox="1"/>
              <p:nvPr/>
            </p:nvSpPr>
            <p:spPr bwMode="auto">
              <a:xfrm>
                <a:off x="4125227" y="3362977"/>
                <a:ext cx="3767122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5" name="文字方塊 24">
                <a:extLst>
                  <a:ext uri="{FF2B5EF4-FFF2-40B4-BE49-F238E27FC236}">
                    <a16:creationId xmlns:a16="http://schemas.microsoft.com/office/drawing/2014/main" id="{11284F81-D94A-B711-4814-251B329C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227" y="3362977"/>
                <a:ext cx="3767122" cy="625749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24">
                <a:extLst>
                  <a:ext uri="{FF2B5EF4-FFF2-40B4-BE49-F238E27FC236}">
                    <a16:creationId xmlns:a16="http://schemas.microsoft.com/office/drawing/2014/main" id="{95C1144C-33BF-3F2D-9E6D-1C69A58BB68B}"/>
                  </a:ext>
                </a:extLst>
              </p:cNvPr>
              <p:cNvSpPr txBox="1"/>
              <p:nvPr/>
            </p:nvSpPr>
            <p:spPr bwMode="auto">
              <a:xfrm>
                <a:off x="1621294" y="2631081"/>
                <a:ext cx="2348785" cy="38254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6" name="文字方塊 24">
                <a:extLst>
                  <a:ext uri="{FF2B5EF4-FFF2-40B4-BE49-F238E27FC236}">
                    <a16:creationId xmlns:a16="http://schemas.microsoft.com/office/drawing/2014/main" id="{95C1144C-33BF-3F2D-9E6D-1C69A58BB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1294" y="2631081"/>
                <a:ext cx="2348785" cy="382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CE528A-B634-B370-012F-5508C9C32F31}"/>
                  </a:ext>
                </a:extLst>
              </p:cNvPr>
              <p:cNvSpPr txBox="1"/>
              <p:nvPr/>
            </p:nvSpPr>
            <p:spPr bwMode="auto">
              <a:xfrm>
                <a:off x="1593933" y="3995106"/>
                <a:ext cx="63367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反射波與入射波振幅相同，但相差一個相角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由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決定。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CE528A-B634-B370-012F-5508C9C32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933" y="3995106"/>
                <a:ext cx="6336704" cy="369332"/>
              </a:xfrm>
              <a:prstGeom prst="rect">
                <a:avLst/>
              </a:prstGeom>
              <a:blipFill>
                <a:blip r:embed="rId6"/>
                <a:stretch>
                  <a:fillRect l="-80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24">
                <a:extLst>
                  <a:ext uri="{FF2B5EF4-FFF2-40B4-BE49-F238E27FC236}">
                    <a16:creationId xmlns:a16="http://schemas.microsoft.com/office/drawing/2014/main" id="{EDACB3B1-6EFF-CEA6-1903-EF7CCEB916B2}"/>
                  </a:ext>
                </a:extLst>
              </p:cNvPr>
              <p:cNvSpPr txBox="1"/>
              <p:nvPr/>
            </p:nvSpPr>
            <p:spPr bwMode="auto">
              <a:xfrm>
                <a:off x="1621295" y="4890947"/>
                <a:ext cx="2162964" cy="45967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8" name="文字方塊 24">
                <a:extLst>
                  <a:ext uri="{FF2B5EF4-FFF2-40B4-BE49-F238E27FC236}">
                    <a16:creationId xmlns:a16="http://schemas.microsoft.com/office/drawing/2014/main" id="{EDACB3B1-6EFF-CEA6-1903-EF7CCEB91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1295" y="4890947"/>
                <a:ext cx="2162964" cy="459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BE71FBA-C901-BB81-A129-BFCA5A64A2C2}"/>
              </a:ext>
            </a:extLst>
          </p:cNvPr>
          <p:cNvSpPr txBox="1"/>
          <p:nvPr/>
        </p:nvSpPr>
        <p:spPr bwMode="auto">
          <a:xfrm>
            <a:off x="3848250" y="4936120"/>
            <a:ext cx="4848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反射率為1，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完全反射。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透射率是零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15">
            <a:extLst>
              <a:ext uri="{FF2B5EF4-FFF2-40B4-BE49-F238E27FC236}">
                <a16:creationId xmlns:a16="http://schemas.microsoft.com/office/drawing/2014/main" id="{E06FB7EB-ADEF-5A05-F969-AF2FB003F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517232"/>
            <a:ext cx="734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在禁止區，雖然有滲透機率，可算出機率流為零，並沒有機率流進去！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268B3A6C-E793-4AA9-1FB6-7A8E26D9FBE9}"/>
                  </a:ext>
                </a:extLst>
              </p:cNvPr>
              <p:cNvSpPr txBox="1"/>
              <p:nvPr/>
            </p:nvSpPr>
            <p:spPr bwMode="auto">
              <a:xfrm>
                <a:off x="1625347" y="5962905"/>
                <a:ext cx="3312958" cy="6267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268B3A6C-E793-4AA9-1FB6-7A8E26D9F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5347" y="5962905"/>
                <a:ext cx="3312958" cy="626710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31CE9-BC89-C46B-F7B3-3C6DEA7EE4FC}"/>
                  </a:ext>
                </a:extLst>
              </p:cNvPr>
              <p:cNvSpPr txBox="1"/>
              <p:nvPr/>
            </p:nvSpPr>
            <p:spPr bwMode="auto">
              <a:xfrm>
                <a:off x="5094281" y="6053171"/>
                <a:ext cx="34621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對實數的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兩項抵消</a:t>
                </a:r>
                <a:r>
                  <a:rPr lang="en-US" dirty="0"/>
                  <a:t>，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31CE9-BC89-C46B-F7B3-3C6DEA7EE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4281" y="6053171"/>
                <a:ext cx="3462141" cy="369332"/>
              </a:xfrm>
              <a:prstGeom prst="rect">
                <a:avLst/>
              </a:prstGeom>
              <a:blipFill>
                <a:blip r:embed="rId9"/>
                <a:stretch>
                  <a:fillRect l="-1832" t="-6667" r="-7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24">
                <a:extLst>
                  <a:ext uri="{FF2B5EF4-FFF2-40B4-BE49-F238E27FC236}">
                    <a16:creationId xmlns:a16="http://schemas.microsoft.com/office/drawing/2014/main" id="{80E525C5-4B7F-984C-AB48-C66B8AECC14C}"/>
                  </a:ext>
                </a:extLst>
              </p:cNvPr>
              <p:cNvSpPr txBox="1"/>
              <p:nvPr/>
            </p:nvSpPr>
            <p:spPr bwMode="auto">
              <a:xfrm>
                <a:off x="1621294" y="3618208"/>
                <a:ext cx="2226956" cy="38254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12" name="文字方塊 24">
                <a:extLst>
                  <a:ext uri="{FF2B5EF4-FFF2-40B4-BE49-F238E27FC236}">
                    <a16:creationId xmlns:a16="http://schemas.microsoft.com/office/drawing/2014/main" id="{80E525C5-4B7F-984C-AB48-C66B8AEC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1294" y="3618208"/>
                <a:ext cx="2226956" cy="3825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45B873-2A45-A7C0-B211-6095174E5169}"/>
                  </a:ext>
                </a:extLst>
              </p:cNvPr>
              <p:cNvSpPr txBox="1"/>
              <p:nvPr/>
            </p:nvSpPr>
            <p:spPr bwMode="auto">
              <a:xfrm>
                <a:off x="4125227" y="2629676"/>
                <a:ext cx="1187115" cy="56669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45B873-2A45-A7C0-B211-6095174E5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227" y="2629676"/>
                <a:ext cx="1187115" cy="566694"/>
              </a:xfrm>
              <a:prstGeom prst="rect">
                <a:avLst/>
              </a:prstGeom>
              <a:blipFill>
                <a:blip r:embed="rId11"/>
                <a:stretch>
                  <a:fillRect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5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0" grpId="0"/>
      <p:bldP spid="11" grpId="0" animBg="1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D0713-3536-2304-47EF-8FF27E85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36650"/>
            <a:ext cx="6819900" cy="458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A51172B3-F768-16A3-18BD-CD859E3E948B}"/>
                  </a:ext>
                </a:extLst>
              </p:cNvPr>
              <p:cNvSpPr txBox="1"/>
              <p:nvPr/>
            </p:nvSpPr>
            <p:spPr bwMode="auto">
              <a:xfrm>
                <a:off x="4102576" y="548680"/>
                <a:ext cx="122257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=0.5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A51172B3-F768-16A3-18BD-CD859E3E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2576" y="548680"/>
                <a:ext cx="1222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3167DFA0-BBC3-47A1-B4AA-94E005A706FD}"/>
                  </a:ext>
                </a:extLst>
              </p:cNvPr>
              <p:cNvSpPr txBox="1"/>
              <p:nvPr/>
            </p:nvSpPr>
            <p:spPr bwMode="auto">
              <a:xfrm>
                <a:off x="5652120" y="451858"/>
                <a:ext cx="823815" cy="56297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3167DFA0-BBC3-47A1-B4AA-94E005A70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120" y="451858"/>
                <a:ext cx="823815" cy="562975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742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ChangeArrowheads="1"/>
          </p:cNvSpPr>
          <p:nvPr/>
        </p:nvSpPr>
        <p:spPr bwMode="auto">
          <a:xfrm>
            <a:off x="-1044624" y="206084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75" name="Text Box 8"/>
          <p:cNvSpPr txBox="1">
            <a:spLocks noChangeArrowheads="1"/>
          </p:cNvSpPr>
          <p:nvPr/>
        </p:nvSpPr>
        <p:spPr bwMode="auto">
          <a:xfrm>
            <a:off x="1475656" y="2038908"/>
            <a:ext cx="707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但如果這位能只持續很小一個範圍，位能很薄，粒子便能滲透過去，</a:t>
            </a:r>
            <a:endParaRPr lang="en-US" altLang="zh-TW" dirty="0"/>
          </a:p>
        </p:txBody>
      </p:sp>
      <p:pic>
        <p:nvPicPr>
          <p:cNvPr id="79876" name="Picture 10" descr="F38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1"/>
          <a:stretch>
            <a:fillRect/>
          </a:stretch>
        </p:blipFill>
        <p:spPr bwMode="auto">
          <a:xfrm>
            <a:off x="2627784" y="3068960"/>
            <a:ext cx="3348192" cy="24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12"/>
          <p:cNvSpPr txBox="1">
            <a:spLocks noChangeArrowheads="1"/>
          </p:cNvSpPr>
          <p:nvPr/>
        </p:nvSpPr>
        <p:spPr bwMode="auto">
          <a:xfrm>
            <a:off x="2771800" y="1021505"/>
            <a:ext cx="2869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穿隧效應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Tunneling Effect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9850" y="251093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dirty="0"/>
              <a:t>在位能壘後方形成一個自由粒子波！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4827595" y="3641206"/>
                <a:ext cx="498618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7595" y="3641206"/>
                <a:ext cx="4986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897F77E7-6FD2-4287-C06D-DCEA86130F97}"/>
                  </a:ext>
                </a:extLst>
              </p:cNvPr>
              <p:cNvSpPr txBox="1"/>
              <p:nvPr/>
            </p:nvSpPr>
            <p:spPr bwMode="auto">
              <a:xfrm>
                <a:off x="4607764" y="5276312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897F77E7-6FD2-4287-C06D-DCEA86130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7764" y="5276312"/>
                <a:ext cx="36004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15">
            <a:extLst>
              <a:ext uri="{FF2B5EF4-FFF2-40B4-BE49-F238E27FC236}">
                <a16:creationId xmlns:a16="http://schemas.microsoft.com/office/drawing/2014/main" id="{41657C92-9588-FDE4-B7D3-52D8A82B8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850" y="1568119"/>
            <a:ext cx="734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在禁止區，雖然有滲透機率，可算出機率流為零，並沒有機率流進去！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圖片 1" descr="wave 003.jpg"/>
          <p:cNvPicPr>
            <a:picLocks noChangeAspect="1"/>
          </p:cNvPicPr>
          <p:nvPr/>
        </p:nvPicPr>
        <p:blipFill>
          <a:blip r:embed="rId2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3" b="43661"/>
          <a:stretch>
            <a:fillRect/>
          </a:stretch>
        </p:blipFill>
        <p:spPr bwMode="auto">
          <a:xfrm>
            <a:off x="1857375" y="928688"/>
            <a:ext cx="428625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hia-Hung Chang\Downloads\Data\Knight\Media\Chapter41\Images\41_31Figure-F.jpg">
            <a:extLst>
              <a:ext uri="{FF2B5EF4-FFF2-40B4-BE49-F238E27FC236}">
                <a16:creationId xmlns:a16="http://schemas.microsoft.com/office/drawing/2014/main" id="{9C92DDCA-BEB8-9BA9-DB2C-D7A5467E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22" y="244738"/>
            <a:ext cx="3738750" cy="285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3" name="Rectangle 1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4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>
            <a:off x="173288" y="62832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Tunneling effect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穿隧效應</a:t>
            </a:r>
          </a:p>
        </p:txBody>
      </p:sp>
      <p:sp>
        <p:nvSpPr>
          <p:cNvPr id="45066" name="Text Box 17"/>
          <p:cNvSpPr txBox="1">
            <a:spLocks noChangeArrowheads="1"/>
          </p:cNvSpPr>
          <p:nvPr/>
        </p:nvSpPr>
        <p:spPr bwMode="auto">
          <a:xfrm>
            <a:off x="3929063" y="371475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機率密度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7" name="Text Box 18"/>
              <p:cNvSpPr txBox="1">
                <a:spLocks noChangeArrowheads="1"/>
              </p:cNvSpPr>
              <p:nvPr/>
            </p:nvSpPr>
            <p:spPr bwMode="auto">
              <a:xfrm>
                <a:off x="3946524" y="4589049"/>
                <a:ext cx="21281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穿透後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dirty="0"/>
                  <a:t>機率</a:t>
                </a:r>
              </a:p>
            </p:txBody>
          </p:sp>
        </mc:Choice>
        <mc:Fallback xmlns="">
          <p:sp>
            <p:nvSpPr>
              <p:cNvPr id="4506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524" y="4589049"/>
                <a:ext cx="2128147" cy="369332"/>
              </a:xfrm>
              <a:prstGeom prst="rect">
                <a:avLst/>
              </a:prstGeom>
              <a:blipFill>
                <a:blip r:embed="rId3"/>
                <a:stretch>
                  <a:fillRect l="-2367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8" name="Picture 6" descr="F38_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3"/>
          <a:stretch>
            <a:fillRect/>
          </a:stretch>
        </p:blipFill>
        <p:spPr bwMode="auto">
          <a:xfrm>
            <a:off x="136525" y="3286125"/>
            <a:ext cx="36734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文字方塊 13"/>
          <p:cNvSpPr txBox="1">
            <a:spLocks noChangeArrowheads="1"/>
          </p:cNvSpPr>
          <p:nvPr/>
        </p:nvSpPr>
        <p:spPr bwMode="auto">
          <a:xfrm>
            <a:off x="3929063" y="3286922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在位壘中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70" name="文字方塊 14"/>
              <p:cNvSpPr txBox="1">
                <a:spLocks noChangeArrowheads="1"/>
              </p:cNvSpPr>
              <p:nvPr/>
            </p:nvSpPr>
            <p:spPr bwMode="auto">
              <a:xfrm>
                <a:off x="3942811" y="4164208"/>
                <a:ext cx="45139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隨距離而指數遞減。在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/>
                  <a:t>要連續。</a:t>
                </a:r>
              </a:p>
            </p:txBody>
          </p:sp>
        </mc:Choice>
        <mc:Fallback xmlns="">
          <p:sp>
            <p:nvSpPr>
              <p:cNvPr id="45070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2811" y="4164208"/>
                <a:ext cx="4513908" cy="369332"/>
              </a:xfrm>
              <a:prstGeom prst="rect">
                <a:avLst/>
              </a:prstGeom>
              <a:blipFill>
                <a:blip r:embed="rId5"/>
                <a:stretch>
                  <a:fillRect l="-1124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71" name="文字方塊 14"/>
          <p:cNvSpPr txBox="1">
            <a:spLocks noChangeArrowheads="1"/>
          </p:cNvSpPr>
          <p:nvPr/>
        </p:nvSpPr>
        <p:spPr bwMode="auto">
          <a:xfrm>
            <a:off x="1280434" y="5270070"/>
            <a:ext cx="691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一個電子有這麼多的機率會穿透，其餘的機率則反彈回來！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5076388" y="3275939"/>
                <a:ext cx="1631857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388" y="3275939"/>
                <a:ext cx="1631857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5064958" y="3738420"/>
                <a:ext cx="2531378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958" y="3738420"/>
                <a:ext cx="253137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5824452" y="4572604"/>
                <a:ext cx="2128147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4452" y="4572604"/>
                <a:ext cx="212814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45D2A8CE-5E4F-8C8E-BEE7-EA08DCB421D9}"/>
                  </a:ext>
                </a:extLst>
              </p:cNvPr>
              <p:cNvSpPr txBox="1"/>
              <p:nvPr/>
            </p:nvSpPr>
            <p:spPr bwMode="auto">
              <a:xfrm>
                <a:off x="5010597" y="2020445"/>
                <a:ext cx="335196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45D2A8CE-5E4F-8C8E-BEE7-EA08DCB42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0597" y="2020445"/>
                <a:ext cx="335196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DCA999C9-30F0-4DBF-99E9-915E4EE50968}"/>
                  </a:ext>
                </a:extLst>
              </p:cNvPr>
              <p:cNvSpPr txBox="1"/>
              <p:nvPr/>
            </p:nvSpPr>
            <p:spPr bwMode="auto">
              <a:xfrm>
                <a:off x="2411760" y="4877564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DCA999C9-30F0-4DBF-99E9-915E4EE50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4877564"/>
                <a:ext cx="3600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2">
                <a:extLst>
                  <a:ext uri="{FF2B5EF4-FFF2-40B4-BE49-F238E27FC236}">
                    <a16:creationId xmlns:a16="http://schemas.microsoft.com/office/drawing/2014/main" id="{7E94F56C-7034-F6F6-383D-624CC4EBF975}"/>
                  </a:ext>
                </a:extLst>
              </p:cNvPr>
              <p:cNvSpPr txBox="1"/>
              <p:nvPr/>
            </p:nvSpPr>
            <p:spPr bwMode="auto">
              <a:xfrm>
                <a:off x="1382888" y="5702563"/>
                <a:ext cx="2057743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𝜅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22">
                <a:extLst>
                  <a:ext uri="{FF2B5EF4-FFF2-40B4-BE49-F238E27FC236}">
                    <a16:creationId xmlns:a16="http://schemas.microsoft.com/office/drawing/2014/main" id="{7E94F56C-7034-F6F6-383D-624CC4EBF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2888" y="5702563"/>
                <a:ext cx="2057743" cy="910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EEEFE1-ED1A-E6B7-9527-DA9CFAF5F719}"/>
                  </a:ext>
                </a:extLst>
              </p:cNvPr>
              <p:cNvSpPr txBox="1"/>
              <p:nvPr/>
            </p:nvSpPr>
            <p:spPr bwMode="auto">
              <a:xfrm>
                <a:off x="3440631" y="5956609"/>
                <a:ext cx="47525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能量差距越小，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越小，穿透率越大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EEEFE1-ED1A-E6B7-9527-DA9CFAF5F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0631" y="5956609"/>
                <a:ext cx="4752528" cy="369332"/>
              </a:xfrm>
              <a:prstGeom prst="rect">
                <a:avLst/>
              </a:prstGeom>
              <a:blipFill>
                <a:blip r:embed="rId12"/>
                <a:stretch>
                  <a:fillRect l="-1064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40EF1E4B-B628-8B5C-FDE7-C47F34C1F2CB}"/>
                  </a:ext>
                </a:extLst>
              </p:cNvPr>
              <p:cNvSpPr txBox="1"/>
              <p:nvPr/>
            </p:nvSpPr>
            <p:spPr bwMode="auto">
              <a:xfrm>
                <a:off x="702718" y="1395111"/>
                <a:ext cx="3887090" cy="53399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40EF1E4B-B628-8B5C-FDE7-C47F34C1F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718" y="1395111"/>
                <a:ext cx="3887090" cy="533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362CA80-1E0A-010D-9183-5EE716E8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81" y="121890"/>
            <a:ext cx="3801265" cy="321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18E1C542-CC3C-B506-7EFE-8819F2FAFF48}"/>
                  </a:ext>
                </a:extLst>
              </p:cNvPr>
              <p:cNvSpPr txBox="1"/>
              <p:nvPr/>
            </p:nvSpPr>
            <p:spPr bwMode="auto">
              <a:xfrm>
                <a:off x="726548" y="610641"/>
                <a:ext cx="2124406" cy="44050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18E1C542-CC3C-B506-7EFE-8819F2FAF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548" y="610641"/>
                <a:ext cx="2124406" cy="44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4FA71DA3-C928-D08E-72F0-35FB5315E492}"/>
                  </a:ext>
                </a:extLst>
              </p:cNvPr>
              <p:cNvSpPr txBox="1"/>
              <p:nvPr/>
            </p:nvSpPr>
            <p:spPr bwMode="auto">
              <a:xfrm>
                <a:off x="728350" y="2205317"/>
                <a:ext cx="3271159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4FA71DA3-C928-D08E-72F0-35FB5315E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350" y="2205317"/>
                <a:ext cx="3271159" cy="901914"/>
              </a:xfrm>
              <a:prstGeom prst="rect">
                <a:avLst/>
              </a:prstGeom>
              <a:blipFill>
                <a:blip r:embed="rId5"/>
                <a:stretch>
                  <a:fillRect l="-1550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F74B189-802A-02ED-A895-B63195A356A9}"/>
              </a:ext>
            </a:extLst>
          </p:cNvPr>
          <p:cNvSpPr txBox="1"/>
          <p:nvPr/>
        </p:nvSpPr>
        <p:spPr bwMode="auto">
          <a:xfrm>
            <a:off x="702718" y="3216315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首先要將波包函數歸一化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7168102A-0CE2-CADA-6EFC-C5DED937A19D}"/>
                  </a:ext>
                </a:extLst>
              </p:cNvPr>
              <p:cNvSpPr txBox="1"/>
              <p:nvPr/>
            </p:nvSpPr>
            <p:spPr bwMode="auto">
              <a:xfrm>
                <a:off x="724778" y="3645024"/>
                <a:ext cx="643951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1=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7168102A-0CE2-CADA-6EFC-C5DED937A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778" y="3645024"/>
                <a:ext cx="6439510" cy="901914"/>
              </a:xfrm>
              <a:prstGeom prst="rect">
                <a:avLst/>
              </a:prstGeom>
              <a:blipFill>
                <a:blip r:embed="rId6"/>
                <a:stretch>
                  <a:fillRect l="-5720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6">
                <a:extLst>
                  <a:ext uri="{FF2B5EF4-FFF2-40B4-BE49-F238E27FC236}">
                    <a16:creationId xmlns:a16="http://schemas.microsoft.com/office/drawing/2014/main" id="{CC3A95E7-FFAF-087F-8D70-B7664FF2B73A}"/>
                  </a:ext>
                </a:extLst>
              </p:cNvPr>
              <p:cNvSpPr txBox="1"/>
              <p:nvPr/>
            </p:nvSpPr>
            <p:spPr bwMode="auto">
              <a:xfrm>
                <a:off x="4146352" y="601125"/>
                <a:ext cx="822469" cy="6127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6">
                <a:extLst>
                  <a:ext uri="{FF2B5EF4-FFF2-40B4-BE49-F238E27FC236}">
                    <a16:creationId xmlns:a16="http://schemas.microsoft.com/office/drawing/2014/main" id="{CC3A95E7-FFAF-087F-8D70-B7664FF2B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6352" y="601125"/>
                <a:ext cx="822469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93BA56C-E1C2-C641-7DC1-48575E239597}"/>
                  </a:ext>
                </a:extLst>
              </p:cNvPr>
              <p:cNvSpPr txBox="1"/>
              <p:nvPr/>
            </p:nvSpPr>
            <p:spPr bwMode="auto">
              <a:xfrm>
                <a:off x="7668344" y="3781099"/>
                <a:ext cx="1164341" cy="6560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93BA56C-E1C2-C641-7DC1-48575E23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44" y="3781099"/>
                <a:ext cx="1164341" cy="656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6F50CBA0-A716-6860-DC1D-118AE7893E5E}"/>
                  </a:ext>
                </a:extLst>
              </p:cNvPr>
              <p:cNvSpPr txBox="1"/>
              <p:nvPr/>
            </p:nvSpPr>
            <p:spPr bwMode="auto">
              <a:xfrm>
                <a:off x="724422" y="4715208"/>
                <a:ext cx="7804091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6F50CBA0-A716-6860-DC1D-118AE7893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422" y="4715208"/>
                <a:ext cx="7804091" cy="901914"/>
              </a:xfrm>
              <a:prstGeom prst="rect">
                <a:avLst/>
              </a:prstGeom>
              <a:blipFill>
                <a:blip r:embed="rId9"/>
                <a:stretch>
                  <a:fillRect l="-1138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3">
                <a:extLst>
                  <a:ext uri="{FF2B5EF4-FFF2-40B4-BE49-F238E27FC236}">
                    <a16:creationId xmlns:a16="http://schemas.microsoft.com/office/drawing/2014/main" id="{E3E06686-C50E-C97E-81CB-8D025C9F9725}"/>
                  </a:ext>
                </a:extLst>
              </p:cNvPr>
              <p:cNvSpPr txBox="1"/>
              <p:nvPr/>
            </p:nvSpPr>
            <p:spPr bwMode="auto">
              <a:xfrm>
                <a:off x="724422" y="5753072"/>
                <a:ext cx="4063246" cy="7146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rad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7" name="文字方塊 13">
                <a:extLst>
                  <a:ext uri="{FF2B5EF4-FFF2-40B4-BE49-F238E27FC236}">
                    <a16:creationId xmlns:a16="http://schemas.microsoft.com/office/drawing/2014/main" id="{E3E06686-C50E-C97E-81CB-8D025C9F9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422" y="5753072"/>
                <a:ext cx="4063246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38FC35A6-99FD-F100-4EAA-04AD161D5463}"/>
                  </a:ext>
                </a:extLst>
              </p:cNvPr>
              <p:cNvSpPr txBox="1"/>
              <p:nvPr/>
            </p:nvSpPr>
            <p:spPr bwMode="auto">
              <a:xfrm>
                <a:off x="5047815" y="5777333"/>
                <a:ext cx="2800596" cy="6560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38FC35A6-99FD-F100-4EAA-04AD161D5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7815" y="5777333"/>
                <a:ext cx="2800596" cy="6560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90909B-3777-D20E-F44C-FA6189DBB3E4}"/>
                  </a:ext>
                </a:extLst>
              </p:cNvPr>
              <p:cNvSpPr txBox="1"/>
              <p:nvPr/>
            </p:nvSpPr>
            <p:spPr bwMode="auto">
              <a:xfrm>
                <a:off x="720066" y="151602"/>
                <a:ext cx="49327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讓我們試一下計算波包的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不確定性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90909B-3777-D20E-F44C-FA6189DBB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66" y="151602"/>
                <a:ext cx="4932718" cy="369332"/>
              </a:xfrm>
              <a:prstGeom prst="rect">
                <a:avLst/>
              </a:prstGeom>
              <a:blipFill>
                <a:blip r:embed="rId12"/>
                <a:stretch>
                  <a:fillRect l="-1028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2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9">
                <a:extLst>
                  <a:ext uri="{FF2B5EF4-FFF2-40B4-BE49-F238E27FC236}">
                    <a16:creationId xmlns:a16="http://schemas.microsoft.com/office/drawing/2014/main" id="{0253B4B1-F1DA-4CC9-5304-C04DEDB5906C}"/>
                  </a:ext>
                </a:extLst>
              </p:cNvPr>
              <p:cNvSpPr txBox="1"/>
              <p:nvPr/>
            </p:nvSpPr>
            <p:spPr bwMode="auto">
              <a:xfrm>
                <a:off x="715636" y="1867753"/>
                <a:ext cx="123764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9">
                <a:extLst>
                  <a:ext uri="{FF2B5EF4-FFF2-40B4-BE49-F238E27FC236}">
                    <a16:creationId xmlns:a16="http://schemas.microsoft.com/office/drawing/2014/main" id="{0253B4B1-F1DA-4CC9-5304-C04DEDB59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636" y="1867753"/>
                <a:ext cx="123764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9">
                <a:extLst>
                  <a:ext uri="{FF2B5EF4-FFF2-40B4-BE49-F238E27FC236}">
                    <a16:creationId xmlns:a16="http://schemas.microsoft.com/office/drawing/2014/main" id="{C08F3618-1669-AB8F-A186-ACA8020F1C0E}"/>
                  </a:ext>
                </a:extLst>
              </p:cNvPr>
              <p:cNvSpPr txBox="1"/>
              <p:nvPr/>
            </p:nvSpPr>
            <p:spPr bwMode="auto">
              <a:xfrm>
                <a:off x="698743" y="781771"/>
                <a:ext cx="80239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9">
                <a:extLst>
                  <a:ext uri="{FF2B5EF4-FFF2-40B4-BE49-F238E27FC236}">
                    <a16:creationId xmlns:a16="http://schemas.microsoft.com/office/drawing/2014/main" id="{C08F3618-1669-AB8F-A186-ACA8020F1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743" y="781771"/>
                <a:ext cx="8023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9">
                <a:extLst>
                  <a:ext uri="{FF2B5EF4-FFF2-40B4-BE49-F238E27FC236}">
                    <a16:creationId xmlns:a16="http://schemas.microsoft.com/office/drawing/2014/main" id="{0D7F1A16-9563-6EE2-8163-4FF1702C8D8F}"/>
                  </a:ext>
                </a:extLst>
              </p:cNvPr>
              <p:cNvSpPr txBox="1"/>
              <p:nvPr/>
            </p:nvSpPr>
            <p:spPr bwMode="auto">
              <a:xfrm>
                <a:off x="703228" y="1269766"/>
                <a:ext cx="2043829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9">
                <a:extLst>
                  <a:ext uri="{FF2B5EF4-FFF2-40B4-BE49-F238E27FC236}">
                    <a16:creationId xmlns:a16="http://schemas.microsoft.com/office/drawing/2014/main" id="{0D7F1A16-9563-6EE2-8163-4FF1702C8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28" y="1269766"/>
                <a:ext cx="2043829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2BE5A20B-8B77-2BCA-43A1-D308C7A042E1}"/>
                  </a:ext>
                </a:extLst>
              </p:cNvPr>
              <p:cNvSpPr txBox="1"/>
              <p:nvPr/>
            </p:nvSpPr>
            <p:spPr bwMode="auto">
              <a:xfrm>
                <a:off x="3460267" y="733302"/>
                <a:ext cx="1371594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2BE5A20B-8B77-2BCA-43A1-D308C7A04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267" y="733302"/>
                <a:ext cx="1371594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2">
                <a:extLst>
                  <a:ext uri="{FF2B5EF4-FFF2-40B4-BE49-F238E27FC236}">
                    <a16:creationId xmlns:a16="http://schemas.microsoft.com/office/drawing/2014/main" id="{72FD14F7-415E-C289-45FD-1C87200F6CEB}"/>
                  </a:ext>
                </a:extLst>
              </p:cNvPr>
              <p:cNvSpPr txBox="1"/>
              <p:nvPr/>
            </p:nvSpPr>
            <p:spPr bwMode="auto">
              <a:xfrm>
                <a:off x="2960531" y="2380820"/>
                <a:ext cx="2057743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𝜅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22">
                <a:extLst>
                  <a:ext uri="{FF2B5EF4-FFF2-40B4-BE49-F238E27FC236}">
                    <a16:creationId xmlns:a16="http://schemas.microsoft.com/office/drawing/2014/main" id="{72FD14F7-415E-C289-45FD-1C87200F6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0531" y="2380820"/>
                <a:ext cx="2057743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7">
                <a:extLst>
                  <a:ext uri="{FF2B5EF4-FFF2-40B4-BE49-F238E27FC236}">
                    <a16:creationId xmlns:a16="http://schemas.microsoft.com/office/drawing/2014/main" id="{69F0560C-71AF-C88E-6567-858694864F55}"/>
                  </a:ext>
                </a:extLst>
              </p:cNvPr>
              <p:cNvSpPr txBox="1"/>
              <p:nvPr/>
            </p:nvSpPr>
            <p:spPr bwMode="auto">
              <a:xfrm>
                <a:off x="704819" y="2380820"/>
                <a:ext cx="2220929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b="0" i="1" smtClean="0">
                              <a:latin typeface="Cambria Math"/>
                            </a:rPr>
                            <m:t>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27">
                <a:extLst>
                  <a:ext uri="{FF2B5EF4-FFF2-40B4-BE49-F238E27FC236}">
                    <a16:creationId xmlns:a16="http://schemas.microsoft.com/office/drawing/2014/main" id="{69F0560C-71AF-C88E-6567-858694864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19" y="2380820"/>
                <a:ext cx="2220929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9">
                <a:extLst>
                  <a:ext uri="{FF2B5EF4-FFF2-40B4-BE49-F238E27FC236}">
                    <a16:creationId xmlns:a16="http://schemas.microsoft.com/office/drawing/2014/main" id="{DD9A053F-640E-30D5-693D-12E75F56BF0A}"/>
                  </a:ext>
                </a:extLst>
              </p:cNvPr>
              <p:cNvSpPr txBox="1"/>
              <p:nvPr/>
            </p:nvSpPr>
            <p:spPr bwMode="auto">
              <a:xfrm>
                <a:off x="672855" y="3482279"/>
                <a:ext cx="1363387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9">
                <a:extLst>
                  <a:ext uri="{FF2B5EF4-FFF2-40B4-BE49-F238E27FC236}">
                    <a16:creationId xmlns:a16="http://schemas.microsoft.com/office/drawing/2014/main" id="{DD9A053F-640E-30D5-693D-12E75F56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855" y="3482279"/>
                <a:ext cx="1363387" cy="37824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9">
                <a:extLst>
                  <a:ext uri="{FF2B5EF4-FFF2-40B4-BE49-F238E27FC236}">
                    <a16:creationId xmlns:a16="http://schemas.microsoft.com/office/drawing/2014/main" id="{C22101C4-8079-328D-E901-0A1136A64DD8}"/>
                  </a:ext>
                </a:extLst>
              </p:cNvPr>
              <p:cNvSpPr txBox="1"/>
              <p:nvPr/>
            </p:nvSpPr>
            <p:spPr bwMode="auto">
              <a:xfrm>
                <a:off x="672855" y="2969487"/>
                <a:ext cx="80804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9">
                <a:extLst>
                  <a:ext uri="{FF2B5EF4-FFF2-40B4-BE49-F238E27FC236}">
                    <a16:creationId xmlns:a16="http://schemas.microsoft.com/office/drawing/2014/main" id="{C22101C4-8079-328D-E901-0A1136A6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855" y="2969487"/>
                <a:ext cx="80804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" descr="wave 003.jpg">
            <a:extLst>
              <a:ext uri="{FF2B5EF4-FFF2-40B4-BE49-F238E27FC236}">
                <a16:creationId xmlns:a16="http://schemas.microsoft.com/office/drawing/2014/main" id="{0A3A9033-98E4-8359-6AD0-8625622DDB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6" t="30940" b="53682"/>
          <a:stretch/>
        </p:blipFill>
        <p:spPr bwMode="auto">
          <a:xfrm>
            <a:off x="5076056" y="3221369"/>
            <a:ext cx="3788952" cy="112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6BB313-B99E-150A-9E44-BEF1E8AA74D4}"/>
                  </a:ext>
                </a:extLst>
              </p:cNvPr>
              <p:cNvSpPr txBox="1"/>
              <p:nvPr/>
            </p:nvSpPr>
            <p:spPr bwMode="auto">
              <a:xfrm>
                <a:off x="646120" y="4369844"/>
                <a:ext cx="33498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TW" dirty="0"/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TW" dirty="0"/>
                  <a:t>在兩邊界</a:t>
                </a:r>
                <a:r>
                  <a:rPr lang="en-GB" dirty="0"/>
                  <a:t>都要</a:t>
                </a:r>
                <a:r>
                  <a:rPr lang="en-TW" dirty="0"/>
                  <a:t>連續，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6BB313-B99E-150A-9E44-BEF1E8AA7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120" y="4369844"/>
                <a:ext cx="3349816" cy="369332"/>
              </a:xfrm>
              <a:prstGeom prst="rect">
                <a:avLst/>
              </a:prstGeom>
              <a:blipFill>
                <a:blip r:embed="rId11"/>
                <a:stretch>
                  <a:fillRect l="-377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9">
                <a:extLst>
                  <a:ext uri="{FF2B5EF4-FFF2-40B4-BE49-F238E27FC236}">
                    <a16:creationId xmlns:a16="http://schemas.microsoft.com/office/drawing/2014/main" id="{439289B8-4515-252C-4D05-C77B7737AB74}"/>
                  </a:ext>
                </a:extLst>
              </p:cNvPr>
              <p:cNvSpPr txBox="1"/>
              <p:nvPr/>
            </p:nvSpPr>
            <p:spPr bwMode="auto">
              <a:xfrm>
                <a:off x="2747057" y="4891549"/>
                <a:ext cx="2225096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19">
                <a:extLst>
                  <a:ext uri="{FF2B5EF4-FFF2-40B4-BE49-F238E27FC236}">
                    <a16:creationId xmlns:a16="http://schemas.microsoft.com/office/drawing/2014/main" id="{439289B8-4515-252C-4D05-C77B7737A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7057" y="4891549"/>
                <a:ext cx="2225096" cy="618246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9">
                <a:extLst>
                  <a:ext uri="{FF2B5EF4-FFF2-40B4-BE49-F238E27FC236}">
                    <a16:creationId xmlns:a16="http://schemas.microsoft.com/office/drawing/2014/main" id="{1AF8F1E3-E83F-0D46-0638-666BCCC8D160}"/>
                  </a:ext>
                </a:extLst>
              </p:cNvPr>
              <p:cNvSpPr txBox="1"/>
              <p:nvPr/>
            </p:nvSpPr>
            <p:spPr bwMode="auto">
              <a:xfrm>
                <a:off x="703228" y="1269766"/>
                <a:ext cx="2190343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19">
                <a:extLst>
                  <a:ext uri="{FF2B5EF4-FFF2-40B4-BE49-F238E27FC236}">
                    <a16:creationId xmlns:a16="http://schemas.microsoft.com/office/drawing/2014/main" id="{1AF8F1E3-E83F-0D46-0638-666BCCC8D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28" y="1269766"/>
                <a:ext cx="2190343" cy="378245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9">
                <a:extLst>
                  <a:ext uri="{FF2B5EF4-FFF2-40B4-BE49-F238E27FC236}">
                    <a16:creationId xmlns:a16="http://schemas.microsoft.com/office/drawing/2014/main" id="{CD39D822-21B5-5F88-E283-D92D454D20A8}"/>
                  </a:ext>
                </a:extLst>
              </p:cNvPr>
              <p:cNvSpPr txBox="1"/>
              <p:nvPr/>
            </p:nvSpPr>
            <p:spPr bwMode="auto">
              <a:xfrm>
                <a:off x="3407905" y="5647280"/>
                <a:ext cx="3031664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𝑖𝑘𝑎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19">
                <a:extLst>
                  <a:ext uri="{FF2B5EF4-FFF2-40B4-BE49-F238E27FC236}">
                    <a16:creationId xmlns:a16="http://schemas.microsoft.com/office/drawing/2014/main" id="{CD39D822-21B5-5F88-E283-D92D454D2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7905" y="5647280"/>
                <a:ext cx="3031664" cy="6182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9">
                <a:extLst>
                  <a:ext uri="{FF2B5EF4-FFF2-40B4-BE49-F238E27FC236}">
                    <a16:creationId xmlns:a16="http://schemas.microsoft.com/office/drawing/2014/main" id="{74744BE2-E691-BB82-F3E5-43B09CBA62FA}"/>
                  </a:ext>
                </a:extLst>
              </p:cNvPr>
              <p:cNvSpPr txBox="1"/>
              <p:nvPr/>
            </p:nvSpPr>
            <p:spPr bwMode="auto">
              <a:xfrm>
                <a:off x="697738" y="4891549"/>
                <a:ext cx="169065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9">
                <a:extLst>
                  <a:ext uri="{FF2B5EF4-FFF2-40B4-BE49-F238E27FC236}">
                    <a16:creationId xmlns:a16="http://schemas.microsoft.com/office/drawing/2014/main" id="{74744BE2-E691-BB82-F3E5-43B09CBA6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738" y="4891549"/>
                <a:ext cx="169065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9">
                <a:extLst>
                  <a:ext uri="{FF2B5EF4-FFF2-40B4-BE49-F238E27FC236}">
                    <a16:creationId xmlns:a16="http://schemas.microsoft.com/office/drawing/2014/main" id="{F4B16369-F27D-9668-49D2-45A403CDE939}"/>
                  </a:ext>
                </a:extLst>
              </p:cNvPr>
              <p:cNvSpPr txBox="1"/>
              <p:nvPr/>
            </p:nvSpPr>
            <p:spPr bwMode="auto">
              <a:xfrm>
                <a:off x="675133" y="5778759"/>
                <a:ext cx="2481449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𝑖𝑘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𝜅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9">
                <a:extLst>
                  <a:ext uri="{FF2B5EF4-FFF2-40B4-BE49-F238E27FC236}">
                    <a16:creationId xmlns:a16="http://schemas.microsoft.com/office/drawing/2014/main" id="{F4B16369-F27D-9668-49D2-45A403CDE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133" y="5778759"/>
                <a:ext cx="2481449" cy="37824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29D5112-ED81-A9E0-AC71-646E43DDE7F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7405" t="28746" r="1299" b="42482"/>
          <a:stretch/>
        </p:blipFill>
        <p:spPr>
          <a:xfrm>
            <a:off x="5076056" y="764704"/>
            <a:ext cx="3752808" cy="2344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78EE0-B5C5-1C30-4A95-AB7D07034516}"/>
              </a:ext>
            </a:extLst>
          </p:cNvPr>
          <p:cNvSpPr txBox="1"/>
          <p:nvPr/>
        </p:nvSpPr>
        <p:spPr bwMode="auto">
          <a:xfrm>
            <a:off x="3407905" y="260648"/>
            <a:ext cx="2028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比較嚴格的計算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DC989-8B6E-359F-C5E0-0BC6D989F956}"/>
              </a:ext>
            </a:extLst>
          </p:cNvPr>
          <p:cNvSpPr txBox="1"/>
          <p:nvPr/>
        </p:nvSpPr>
        <p:spPr bwMode="auto">
          <a:xfrm>
            <a:off x="1953283" y="1889912"/>
            <a:ext cx="375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在位壘中，指數遞增也要列入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9">
                <a:extLst>
                  <a:ext uri="{FF2B5EF4-FFF2-40B4-BE49-F238E27FC236}">
                    <a16:creationId xmlns:a16="http://schemas.microsoft.com/office/drawing/2014/main" id="{60B86A6A-04FA-9726-ADAD-D0D273CA2536}"/>
                  </a:ext>
                </a:extLst>
              </p:cNvPr>
              <p:cNvSpPr txBox="1"/>
              <p:nvPr/>
            </p:nvSpPr>
            <p:spPr bwMode="auto">
              <a:xfrm>
                <a:off x="5304891" y="4891549"/>
                <a:ext cx="80239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9">
                <a:extLst>
                  <a:ext uri="{FF2B5EF4-FFF2-40B4-BE49-F238E27FC236}">
                    <a16:creationId xmlns:a16="http://schemas.microsoft.com/office/drawing/2014/main" id="{60B86A6A-04FA-9726-ADAD-D0D273CA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4891" y="4891549"/>
                <a:ext cx="80239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9">
                <a:extLst>
                  <a:ext uri="{FF2B5EF4-FFF2-40B4-BE49-F238E27FC236}">
                    <a16:creationId xmlns:a16="http://schemas.microsoft.com/office/drawing/2014/main" id="{07B5F978-0EB0-D3E9-5DFF-E92224723AD4}"/>
                  </a:ext>
                </a:extLst>
              </p:cNvPr>
              <p:cNvSpPr txBox="1"/>
              <p:nvPr/>
            </p:nvSpPr>
            <p:spPr bwMode="auto">
              <a:xfrm>
                <a:off x="6974973" y="5689158"/>
                <a:ext cx="80804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9">
                <a:extLst>
                  <a:ext uri="{FF2B5EF4-FFF2-40B4-BE49-F238E27FC236}">
                    <a16:creationId xmlns:a16="http://schemas.microsoft.com/office/drawing/2014/main" id="{07B5F978-0EB0-D3E9-5DFF-E92224723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4973" y="5689158"/>
                <a:ext cx="80804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5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18" grpId="0" animBg="1"/>
      <p:bldP spid="21" grpId="0"/>
      <p:bldP spid="23" grpId="0" animBg="1"/>
      <p:bldP spid="26" grpId="0" animBg="1"/>
      <p:bldP spid="2" grpId="0" animBg="1"/>
      <p:bldP spid="3" grpId="0" animBg="1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359CA-CD66-BD04-F29A-1F853ECB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123"/>
            <a:ext cx="6912768" cy="65177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AE7FE2-FC9E-A067-BAC7-02BBBBBA7017}"/>
              </a:ext>
            </a:extLst>
          </p:cNvPr>
          <p:cNvSpPr/>
          <p:nvPr/>
        </p:nvSpPr>
        <p:spPr>
          <a:xfrm>
            <a:off x="3131840" y="777484"/>
            <a:ext cx="417646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DEB54-6D57-FB28-8DAD-45111262A6D5}"/>
              </a:ext>
            </a:extLst>
          </p:cNvPr>
          <p:cNvSpPr/>
          <p:nvPr/>
        </p:nvSpPr>
        <p:spPr>
          <a:xfrm>
            <a:off x="1763688" y="3069216"/>
            <a:ext cx="4392488" cy="1223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6B05A3-4757-0F63-8479-471CB3C5BE43}"/>
                  </a:ext>
                </a:extLst>
              </p:cNvPr>
              <p:cNvSpPr txBox="1"/>
              <p:nvPr/>
            </p:nvSpPr>
            <p:spPr bwMode="auto">
              <a:xfrm>
                <a:off x="251489" y="1024291"/>
                <a:ext cx="2430473" cy="58650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6B05A3-4757-0F63-8479-471CB3C5B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89" y="1024291"/>
                <a:ext cx="2430473" cy="586507"/>
              </a:xfrm>
              <a:prstGeom prst="rect">
                <a:avLst/>
              </a:prstGeom>
              <a:blipFill>
                <a:blip r:embed="rId3"/>
                <a:stretch>
                  <a:fillRect b="-127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9779D6-7A20-5B17-CBEE-78402E27FC53}"/>
                  </a:ext>
                </a:extLst>
              </p:cNvPr>
              <p:cNvSpPr txBox="1"/>
              <p:nvPr/>
            </p:nvSpPr>
            <p:spPr bwMode="auto">
              <a:xfrm>
                <a:off x="3337168" y="885791"/>
                <a:ext cx="437427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9779D6-7A20-5B17-CBEE-78402E27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168" y="885791"/>
                <a:ext cx="437427" cy="276999"/>
              </a:xfrm>
              <a:prstGeom prst="rect">
                <a:avLst/>
              </a:prstGeom>
              <a:blipFill>
                <a:blip r:embed="rId4"/>
                <a:stretch>
                  <a:fillRect t="-4348" r="-277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B590DE-6F31-07FC-388B-358720166707}"/>
                  </a:ext>
                </a:extLst>
              </p:cNvPr>
              <p:cNvSpPr txBox="1"/>
              <p:nvPr/>
            </p:nvSpPr>
            <p:spPr bwMode="auto">
              <a:xfrm>
                <a:off x="3337169" y="5504707"/>
                <a:ext cx="437427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B590DE-6F31-07FC-388B-35872016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169" y="5504707"/>
                <a:ext cx="437427" cy="276999"/>
              </a:xfrm>
              <a:prstGeom prst="rect">
                <a:avLst/>
              </a:prstGeom>
              <a:blipFill>
                <a:blip r:embed="rId5"/>
                <a:stretch>
                  <a:fillRect t="-4348" r="-2778"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27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Chia-Hung Chang\Pictures\2008-04-14 波包\波包 00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4893" r="53658" b="26437"/>
          <a:stretch>
            <a:fillRect/>
          </a:stretch>
        </p:blipFill>
        <p:spPr bwMode="auto">
          <a:xfrm>
            <a:off x="2547938" y="3784600"/>
            <a:ext cx="24431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字方塊 4"/>
          <p:cNvSpPr txBox="1">
            <a:spLocks noChangeArrowheads="1"/>
          </p:cNvSpPr>
          <p:nvPr/>
        </p:nvSpPr>
        <p:spPr bwMode="auto">
          <a:xfrm>
            <a:off x="469900" y="6201330"/>
            <a:ext cx="604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對於波包，動量與位置的不準度滿足測不準原理！</a:t>
            </a: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3418436" y="209489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波包的寬度</a:t>
            </a:r>
          </a:p>
        </p:txBody>
      </p:sp>
      <p:pic>
        <p:nvPicPr>
          <p:cNvPr id="36870" name="Picture 3" descr="C:\Users\Chia-Hung Chang\Pictures\2008-04-14 波包\波包 002.jpg"/>
          <p:cNvPicPr>
            <a:picLocks noChangeAspect="1" noChangeArrowheads="1"/>
          </p:cNvPicPr>
          <p:nvPr/>
        </p:nvPicPr>
        <p:blipFill rotWithShape="1"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2" t="4904" r="14989" b="29240"/>
          <a:stretch/>
        </p:blipFill>
        <p:spPr bwMode="auto">
          <a:xfrm>
            <a:off x="2476500" y="1069975"/>
            <a:ext cx="2308225" cy="22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71" name="文字方塊 9"/>
              <p:cNvSpPr txBox="1">
                <a:spLocks noChangeArrowheads="1"/>
              </p:cNvSpPr>
              <p:nvPr/>
            </p:nvSpPr>
            <p:spPr bwMode="auto">
              <a:xfrm>
                <a:off x="396124" y="587313"/>
                <a:ext cx="84243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如果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的分布是高斯分布，寬度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zh-TW" altLang="en-US" dirty="0"/>
                  <a:t>即是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TW" altLang="en-US" dirty="0"/>
                  <a:t>測量的不準度：</a:t>
                </a:r>
              </a:p>
            </p:txBody>
          </p:sp>
        </mc:Choice>
        <mc:Fallback xmlns="">
          <p:sp>
            <p:nvSpPr>
              <p:cNvPr id="36871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124" y="587313"/>
                <a:ext cx="8424347" cy="369332"/>
              </a:xfrm>
              <a:prstGeom prst="rect">
                <a:avLst/>
              </a:prstGeom>
              <a:blipFill>
                <a:blip r:embed="rId3"/>
                <a:stretch>
                  <a:fillRect l="-60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2" name="文字方塊 10"/>
              <p:cNvSpPr txBox="1">
                <a:spLocks noChangeArrowheads="1"/>
              </p:cNvSpPr>
              <p:nvPr/>
            </p:nvSpPr>
            <p:spPr bwMode="auto">
              <a:xfrm>
                <a:off x="4119562" y="1998663"/>
                <a:ext cx="59645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sz="16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altLang="zh-TW" sz="1600" i="0" dirty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72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9562" y="1998663"/>
                <a:ext cx="596453" cy="338554"/>
              </a:xfrm>
              <a:prstGeom prst="rect">
                <a:avLst/>
              </a:prstGeom>
              <a:blipFill>
                <a:blip r:embed="rId4"/>
                <a:stretch>
                  <a:fillRect t="-3704" b="-22222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3" name="文字方塊 11"/>
              <p:cNvSpPr txBox="1">
                <a:spLocks noChangeArrowheads="1"/>
              </p:cNvSpPr>
              <p:nvPr/>
            </p:nvSpPr>
            <p:spPr bwMode="auto">
              <a:xfrm>
                <a:off x="4333875" y="4641850"/>
                <a:ext cx="633413" cy="369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i="0" dirty="0" smtClean="0">
                          <a:latin typeface="Cambria Math"/>
                        </a:rPr>
                        <m:t>Δ</m:t>
                      </m:r>
                      <m:r>
                        <a:rPr lang="en-US" altLang="zh-TW" i="1" dirty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73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3875" y="4641850"/>
                <a:ext cx="633413" cy="369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4" name="文字方塊 12"/>
              <p:cNvSpPr txBox="1">
                <a:spLocks noChangeArrowheads="1"/>
              </p:cNvSpPr>
              <p:nvPr/>
            </p:nvSpPr>
            <p:spPr bwMode="auto">
              <a:xfrm>
                <a:off x="396124" y="3284538"/>
                <a:ext cx="87478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波函數強度分布也是一個高斯分布，中心點在原點，寬度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即是位置測量的不準度：</a:t>
                </a:r>
              </a:p>
            </p:txBody>
          </p:sp>
        </mc:Choice>
        <mc:Fallback xmlns="">
          <p:sp>
            <p:nvSpPr>
              <p:cNvPr id="36874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124" y="3284538"/>
                <a:ext cx="8747876" cy="369332"/>
              </a:xfrm>
              <a:prstGeom prst="rect">
                <a:avLst/>
              </a:prstGeom>
              <a:blipFill>
                <a:blip r:embed="rId6"/>
                <a:stretch>
                  <a:fillRect l="-58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5350265" y="5679726"/>
                <a:ext cx="1249253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altLang="zh-TW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ℏ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0265" y="5679726"/>
                <a:ext cx="124925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6">
                <a:extLst>
                  <a:ext uri="{FF2B5EF4-FFF2-40B4-BE49-F238E27FC236}">
                    <a16:creationId xmlns:a16="http://schemas.microsoft.com/office/drawing/2014/main" id="{3D0E76CE-324E-3D07-035D-05ED3B624B72}"/>
                  </a:ext>
                </a:extLst>
              </p:cNvPr>
              <p:cNvSpPr txBox="1"/>
              <p:nvPr/>
            </p:nvSpPr>
            <p:spPr bwMode="auto">
              <a:xfrm>
                <a:off x="5361560" y="1654055"/>
                <a:ext cx="2364237" cy="4907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6">
                <a:extLst>
                  <a:ext uri="{FF2B5EF4-FFF2-40B4-BE49-F238E27FC236}">
                    <a16:creationId xmlns:a16="http://schemas.microsoft.com/office/drawing/2014/main" id="{3D0E76CE-324E-3D07-035D-05ED3B624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560" y="1654055"/>
                <a:ext cx="2364237" cy="490712"/>
              </a:xfrm>
              <a:prstGeom prst="rect">
                <a:avLst/>
              </a:prstGeom>
              <a:blipFill>
                <a:blip r:embed="rId8"/>
                <a:stretch>
                  <a:fillRect b="-128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E5CFB7-FC51-84ED-8244-BC988E951E5A}"/>
                  </a:ext>
                </a:extLst>
              </p:cNvPr>
              <p:cNvSpPr txBox="1"/>
              <p:nvPr/>
            </p:nvSpPr>
            <p:spPr bwMode="auto">
              <a:xfrm>
                <a:off x="5361560" y="2263167"/>
                <a:ext cx="1453108" cy="3724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=ℏ/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ra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E5CFB7-FC51-84ED-8244-BC988E95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560" y="2263167"/>
                <a:ext cx="1453108" cy="372410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E89A44E-06A0-35C7-E230-7F21B6F81073}"/>
                  </a:ext>
                </a:extLst>
              </p:cNvPr>
              <p:cNvSpPr txBox="1"/>
              <p:nvPr/>
            </p:nvSpPr>
            <p:spPr bwMode="auto">
              <a:xfrm>
                <a:off x="5361560" y="3789352"/>
                <a:ext cx="1832296" cy="53399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E89A44E-06A0-35C7-E230-7F21B6F81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560" y="3789352"/>
                <a:ext cx="1832296" cy="5339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ED03C1-7AD9-0ED3-CBDD-D4174C33655F}"/>
                  </a:ext>
                </a:extLst>
              </p:cNvPr>
              <p:cNvSpPr txBox="1"/>
              <p:nvPr/>
            </p:nvSpPr>
            <p:spPr bwMode="auto">
              <a:xfrm>
                <a:off x="5361560" y="4555190"/>
                <a:ext cx="1226664" cy="3724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ra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ED03C1-7AD9-0ED3-CBDD-D4174C336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560" y="4555190"/>
                <a:ext cx="1226664" cy="3724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02D90646-F58A-B3E7-1170-95A41073BC35}"/>
                  </a:ext>
                </a:extLst>
              </p:cNvPr>
              <p:cNvSpPr txBox="1"/>
              <p:nvPr/>
            </p:nvSpPr>
            <p:spPr bwMode="auto">
              <a:xfrm>
                <a:off x="2623283" y="1094416"/>
                <a:ext cx="803810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02D90646-F58A-B3E7-1170-95A41073B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3283" y="1094416"/>
                <a:ext cx="803810" cy="307777"/>
              </a:xfrm>
              <a:prstGeom prst="rect">
                <a:avLst/>
              </a:prstGeom>
              <a:blipFill>
                <a:blip r:embed="rId12"/>
                <a:stretch>
                  <a:fillRect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CE742-EB7C-142F-DFD2-AD0FBB0E2517}"/>
                  </a:ext>
                </a:extLst>
              </p:cNvPr>
              <p:cNvSpPr txBox="1"/>
              <p:nvPr/>
            </p:nvSpPr>
            <p:spPr bwMode="auto">
              <a:xfrm>
                <a:off x="4931508" y="1183749"/>
                <a:ext cx="38293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若取極值的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左右位置為寬度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CE742-EB7C-142F-DFD2-AD0FBB0E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1508" y="1183749"/>
                <a:ext cx="3829371" cy="369332"/>
              </a:xfrm>
              <a:prstGeom prst="rect">
                <a:avLst/>
              </a:prstGeom>
              <a:blipFill>
                <a:blip r:embed="rId13"/>
                <a:stretch>
                  <a:fillRect l="-1325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A8E5B4F7-9549-F702-6542-9E89CB4CB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7004" y="2927351"/>
                <a:ext cx="20901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A8E5B4F7-9549-F702-6542-9E89CB4C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7004" y="2927351"/>
                <a:ext cx="209011" cy="338554"/>
              </a:xfrm>
              <a:prstGeom prst="rect">
                <a:avLst/>
              </a:prstGeom>
              <a:blipFill>
                <a:blip r:embed="rId14"/>
                <a:stretch>
                  <a:fillRect r="-2777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852A1BD1-BC16-C674-4646-61DBF2348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5075" y="2945210"/>
                <a:ext cx="44888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852A1BD1-BC16-C674-4646-61DBF2348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5075" y="2945210"/>
                <a:ext cx="448888" cy="338554"/>
              </a:xfrm>
              <a:prstGeom prst="rect">
                <a:avLst/>
              </a:prstGeom>
              <a:blipFill>
                <a:blip r:embed="rId15"/>
                <a:stretch>
                  <a:fillRect b="-357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7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id="{FA4EAA22-7AE2-55EF-27B3-664C8E27B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085" y="1736714"/>
                <a:ext cx="48965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動量測量結果在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𝑑𝑝</m:t>
                    </m:r>
                  </m:oMath>
                </a14:m>
                <a:r>
                  <a:rPr lang="zh-TW" altLang="en-US" dirty="0"/>
                  <a:t>之間發現的機率：</a:t>
                </a:r>
              </a:p>
            </p:txBody>
          </p:sp>
        </mc:Choice>
        <mc:Fallback xmlns=""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id="{FA4EAA22-7AE2-55EF-27B3-664C8E27B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085" y="1736714"/>
                <a:ext cx="4896544" cy="369332"/>
              </a:xfrm>
              <a:prstGeom prst="rect">
                <a:avLst/>
              </a:prstGeom>
              <a:blipFill>
                <a:blip r:embed="rId2"/>
                <a:stretch>
                  <a:fillRect l="-103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96A5825-EA86-3314-64E9-171A14B6BD85}"/>
                  </a:ext>
                </a:extLst>
              </p:cNvPr>
              <p:cNvSpPr txBox="1"/>
              <p:nvPr/>
            </p:nvSpPr>
            <p:spPr bwMode="auto">
              <a:xfrm>
                <a:off x="694991" y="2177367"/>
                <a:ext cx="348977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𝑑𝑝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96A5825-EA86-3314-64E9-171A14B6B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991" y="2177367"/>
                <a:ext cx="348977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Chia-Hung Chang\Pictures\2008-04-14 波包\波包 002.jpg">
            <a:extLst>
              <a:ext uri="{FF2B5EF4-FFF2-40B4-BE49-F238E27FC236}">
                <a16:creationId xmlns:a16="http://schemas.microsoft.com/office/drawing/2014/main" id="{8341F4C5-3516-441F-2336-811626A13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2" t="4904" r="14989" b="29240"/>
          <a:stretch/>
        </p:blipFill>
        <p:spPr bwMode="auto">
          <a:xfrm>
            <a:off x="5558629" y="629819"/>
            <a:ext cx="2970615" cy="22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0">
            <a:extLst>
              <a:ext uri="{FF2B5EF4-FFF2-40B4-BE49-F238E27FC236}">
                <a16:creationId xmlns:a16="http://schemas.microsoft.com/office/drawing/2014/main" id="{C7D9EB4C-2C6D-1D6F-62A9-AAE1A00D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91" y="1567436"/>
            <a:ext cx="59645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6">
                <a:extLst>
                  <a:ext uri="{FF2B5EF4-FFF2-40B4-BE49-F238E27FC236}">
                    <a16:creationId xmlns:a16="http://schemas.microsoft.com/office/drawing/2014/main" id="{87FE0882-CD99-9F36-A114-8B14C72BB773}"/>
                  </a:ext>
                </a:extLst>
              </p:cNvPr>
              <p:cNvSpPr txBox="1"/>
              <p:nvPr/>
            </p:nvSpPr>
            <p:spPr bwMode="auto">
              <a:xfrm>
                <a:off x="6047838" y="669771"/>
                <a:ext cx="803810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6">
                <a:extLst>
                  <a:ext uri="{FF2B5EF4-FFF2-40B4-BE49-F238E27FC236}">
                    <a16:creationId xmlns:a16="http://schemas.microsoft.com/office/drawing/2014/main" id="{87FE0882-CD99-9F36-A114-8B14C72B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7838" y="669771"/>
                <a:ext cx="803810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C916AC24-8755-F378-F448-39C7C4007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47277" y="2484831"/>
                <a:ext cx="20901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C916AC24-8755-F378-F448-39C7C4007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7277" y="2484831"/>
                <a:ext cx="209011" cy="338554"/>
              </a:xfrm>
              <a:prstGeom prst="rect">
                <a:avLst/>
              </a:prstGeom>
              <a:blipFill>
                <a:blip r:embed="rId6"/>
                <a:stretch>
                  <a:fillRect r="-35294" b="-357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0">
            <a:extLst>
              <a:ext uri="{FF2B5EF4-FFF2-40B4-BE49-F238E27FC236}">
                <a16:creationId xmlns:a16="http://schemas.microsoft.com/office/drawing/2014/main" id="{9EB9F671-4DE1-40F9-EA94-C4CD6A88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203" y="2505054"/>
            <a:ext cx="76820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274ADA7-2CC8-4196-FDAA-5B74B722A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203" y="1521884"/>
            <a:ext cx="101841" cy="9331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DFB42DCC-6D09-6C92-416F-29643A55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02" y="1255366"/>
            <a:ext cx="437098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動量的期望值怎麼算？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FC019F2D-D153-4995-705A-0A862A4B80DA}"/>
                  </a:ext>
                </a:extLst>
              </p:cNvPr>
              <p:cNvSpPr txBox="1"/>
              <p:nvPr/>
            </p:nvSpPr>
            <p:spPr bwMode="auto">
              <a:xfrm>
                <a:off x="683568" y="3212976"/>
                <a:ext cx="5364088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FC019F2D-D153-4995-705A-0A862A4B8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212976"/>
                <a:ext cx="5364088" cy="901914"/>
              </a:xfrm>
              <a:prstGeom prst="rect">
                <a:avLst/>
              </a:prstGeom>
              <a:blipFill>
                <a:blip r:embed="rId7"/>
                <a:stretch>
                  <a:fillRect l="-2123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3">
            <a:extLst>
              <a:ext uri="{FF2B5EF4-FFF2-40B4-BE49-F238E27FC236}">
                <a16:creationId xmlns:a16="http://schemas.microsoft.com/office/drawing/2014/main" id="{CA3039C1-9397-2BB8-694F-7AFBC182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02" y="2732327"/>
            <a:ext cx="437098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動量的期望值想當然爾：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3">
                <a:extLst>
                  <a:ext uri="{FF2B5EF4-FFF2-40B4-BE49-F238E27FC236}">
                    <a16:creationId xmlns:a16="http://schemas.microsoft.com/office/drawing/2014/main" id="{03B058F3-D8B0-1AF7-0298-893FAF69585F}"/>
                  </a:ext>
                </a:extLst>
              </p:cNvPr>
              <p:cNvSpPr txBox="1"/>
              <p:nvPr/>
            </p:nvSpPr>
            <p:spPr bwMode="auto">
              <a:xfrm>
                <a:off x="694990" y="4770863"/>
                <a:ext cx="6541305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6" name="文字方塊 13">
                <a:extLst>
                  <a:ext uri="{FF2B5EF4-FFF2-40B4-BE49-F238E27FC236}">
                    <a16:creationId xmlns:a16="http://schemas.microsoft.com/office/drawing/2014/main" id="{03B058F3-D8B0-1AF7-0298-893FAF695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990" y="4770863"/>
                <a:ext cx="6541305" cy="901914"/>
              </a:xfrm>
              <a:prstGeom prst="rect">
                <a:avLst/>
              </a:prstGeom>
              <a:blipFill>
                <a:blip r:embed="rId8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13">
            <a:extLst>
              <a:ext uri="{FF2B5EF4-FFF2-40B4-BE49-F238E27FC236}">
                <a16:creationId xmlns:a16="http://schemas.microsoft.com/office/drawing/2014/main" id="{FD9C765B-95C9-C327-2DAA-5B8B594E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16" y="4290597"/>
            <a:ext cx="6216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期待：動量的函數，例如動能的期望值也可同樣方式記算：</a:t>
            </a:r>
          </a:p>
        </p:txBody>
      </p:sp>
    </p:spTree>
    <p:extLst>
      <p:ext uri="{BB962C8B-B14F-4D97-AF65-F5344CB8AC3E}">
        <p14:creationId xmlns:p14="http://schemas.microsoft.com/office/powerpoint/2010/main" val="20467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B771D-EC9C-A384-8632-470D777D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71"/>
          <a:stretch/>
        </p:blipFill>
        <p:spPr>
          <a:xfrm>
            <a:off x="701240" y="287208"/>
            <a:ext cx="7505348" cy="108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F00537-D591-C6C3-0DD7-384F4B0D07A1}"/>
                  </a:ext>
                </a:extLst>
              </p:cNvPr>
              <p:cNvSpPr txBox="1"/>
              <p:nvPr/>
            </p:nvSpPr>
            <p:spPr bwMode="auto">
              <a:xfrm>
                <a:off x="3653568" y="575240"/>
                <a:ext cx="2088232" cy="3929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F00537-D591-C6C3-0DD7-384F4B0D0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3568" y="575240"/>
                <a:ext cx="2088232" cy="392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D22E2A1-AE21-77CE-4FE2-D7035CA11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r="2829" b="66236"/>
          <a:stretch/>
        </p:blipFill>
        <p:spPr>
          <a:xfrm>
            <a:off x="5887153" y="283039"/>
            <a:ext cx="2806975" cy="1628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6">
                <a:extLst>
                  <a:ext uri="{FF2B5EF4-FFF2-40B4-BE49-F238E27FC236}">
                    <a16:creationId xmlns:a16="http://schemas.microsoft.com/office/drawing/2014/main" id="{455E9D6A-E411-D893-B66E-4F959646D079}"/>
                  </a:ext>
                </a:extLst>
              </p:cNvPr>
              <p:cNvSpPr txBox="1"/>
              <p:nvPr/>
            </p:nvSpPr>
            <p:spPr bwMode="auto">
              <a:xfrm>
                <a:off x="130207" y="2058702"/>
                <a:ext cx="8883586" cy="97270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/ℏ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zh-CN" altLang="en-US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＝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/ℏ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/ℏ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6">
                <a:extLst>
                  <a:ext uri="{FF2B5EF4-FFF2-40B4-BE49-F238E27FC236}">
                    <a16:creationId xmlns:a16="http://schemas.microsoft.com/office/drawing/2014/main" id="{455E9D6A-E411-D893-B66E-4F959646D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207" y="2058702"/>
                <a:ext cx="8883586" cy="972702"/>
              </a:xfrm>
              <a:prstGeom prst="rect">
                <a:avLst/>
              </a:prstGeom>
              <a:blipFill>
                <a:blip r:embed="rId5"/>
                <a:stretch>
                  <a:fillRect t="-100000" b="-15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53401D-87EB-FE9E-4C67-B5495EC0EDB2}"/>
                  </a:ext>
                </a:extLst>
              </p:cNvPr>
              <p:cNvSpPr txBox="1"/>
              <p:nvPr/>
            </p:nvSpPr>
            <p:spPr bwMode="auto">
              <a:xfrm>
                <a:off x="1023326" y="3134106"/>
                <a:ext cx="4212176" cy="97270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𝜇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𝑝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/ℏ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/ℏ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𝜇</m:t>
                                              </m:r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𝑝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/ℏ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/ℏ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53401D-87EB-FE9E-4C67-B5495EC0E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326" y="3134106"/>
                <a:ext cx="4212176" cy="972702"/>
              </a:xfrm>
              <a:prstGeom prst="rect">
                <a:avLst/>
              </a:prstGeom>
              <a:blipFill>
                <a:blip r:embed="rId6"/>
                <a:stretch>
                  <a:fillRect t="-152564" r="-17417" b="-2243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2EC9CF-3913-8F8C-81E5-C2EFDD4FA6CB}"/>
                  </a:ext>
                </a:extLst>
              </p:cNvPr>
              <p:cNvSpPr txBox="1"/>
              <p:nvPr/>
            </p:nvSpPr>
            <p:spPr bwMode="auto">
              <a:xfrm>
                <a:off x="1023326" y="4209510"/>
                <a:ext cx="5500586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/ℏ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/ℏ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/ℏ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2EC9CF-3913-8F8C-81E5-C2EFDD4FA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326" y="4209510"/>
                <a:ext cx="5500586" cy="664606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6">
                <a:extLst>
                  <a:ext uri="{FF2B5EF4-FFF2-40B4-BE49-F238E27FC236}">
                    <a16:creationId xmlns:a16="http://schemas.microsoft.com/office/drawing/2014/main" id="{51B726E2-955A-840C-90DD-3AA1D19FAF84}"/>
                  </a:ext>
                </a:extLst>
              </p:cNvPr>
              <p:cNvSpPr txBox="1"/>
              <p:nvPr/>
            </p:nvSpPr>
            <p:spPr bwMode="auto">
              <a:xfrm>
                <a:off x="1000289" y="5454516"/>
                <a:ext cx="2198872" cy="9019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𝑑𝑝</m:t>
                          </m:r>
                          <m:r>
                            <m:rPr>
                              <m:nor/>
                            </m:rPr>
                            <a:rPr lang="zh-CN" alt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6">
                <a:extLst>
                  <a:ext uri="{FF2B5EF4-FFF2-40B4-BE49-F238E27FC236}">
                    <a16:creationId xmlns:a16="http://schemas.microsoft.com/office/drawing/2014/main" id="{51B726E2-955A-840C-90DD-3AA1D19FA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289" y="5454516"/>
                <a:ext cx="2198872" cy="901914"/>
              </a:xfrm>
              <a:prstGeom prst="rect">
                <a:avLst/>
              </a:prstGeom>
              <a:blipFill>
                <a:blip r:embed="rId8"/>
                <a:stretch>
                  <a:fillRect l="-34857" t="-111111" b="-17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BE7E5A-DE49-711B-180D-CDAB23F89CD1}"/>
                  </a:ext>
                </a:extLst>
              </p:cNvPr>
              <p:cNvSpPr txBox="1"/>
              <p:nvPr/>
            </p:nvSpPr>
            <p:spPr bwMode="auto">
              <a:xfrm>
                <a:off x="6804248" y="4355672"/>
                <a:ext cx="1243730" cy="37228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BE7E5A-DE49-711B-180D-CDAB23F89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248" y="4355672"/>
                <a:ext cx="1243730" cy="372281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F5BDAA8-629F-235E-54FA-83BC2AFAC263}"/>
              </a:ext>
            </a:extLst>
          </p:cNvPr>
          <p:cNvSpPr txBox="1"/>
          <p:nvPr/>
        </p:nvSpPr>
        <p:spPr bwMode="auto">
          <a:xfrm>
            <a:off x="1023326" y="5085184"/>
            <a:ext cx="1892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可以驗證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8619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12616</TotalTime>
  <Words>4242</Words>
  <Application>Microsoft Macintosh PowerPoint</Application>
  <PresentationFormat>On-screen Show (4:3)</PresentationFormat>
  <Paragraphs>559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PMingLiU</vt:lpstr>
      <vt:lpstr>Arial</vt:lpstr>
      <vt:lpstr>Calibri</vt:lpstr>
      <vt:lpstr>Cambria Math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700</cp:revision>
  <dcterms:created xsi:type="dcterms:W3CDTF">2008-03-17T12:32:20Z</dcterms:created>
  <dcterms:modified xsi:type="dcterms:W3CDTF">2023-12-17T14:37:22Z</dcterms:modified>
</cp:coreProperties>
</file>