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3" r:id="rId2"/>
    <p:sldId id="295" r:id="rId3"/>
    <p:sldId id="340" r:id="rId4"/>
    <p:sldId id="341" r:id="rId5"/>
    <p:sldId id="348" r:id="rId6"/>
    <p:sldId id="309" r:id="rId7"/>
    <p:sldId id="296" r:id="rId8"/>
    <p:sldId id="366" r:id="rId9"/>
    <p:sldId id="405" r:id="rId10"/>
    <p:sldId id="412" r:id="rId11"/>
    <p:sldId id="413" r:id="rId12"/>
    <p:sldId id="414" r:id="rId13"/>
    <p:sldId id="415" r:id="rId14"/>
    <p:sldId id="416" r:id="rId15"/>
    <p:sldId id="399" r:id="rId16"/>
    <p:sldId id="298" r:id="rId17"/>
    <p:sldId id="256" r:id="rId18"/>
    <p:sldId id="421" r:id="rId19"/>
    <p:sldId id="417" r:id="rId20"/>
    <p:sldId id="435" r:id="rId21"/>
    <p:sldId id="400" r:id="rId22"/>
    <p:sldId id="257" r:id="rId23"/>
    <p:sldId id="292" r:id="rId24"/>
    <p:sldId id="420" r:id="rId25"/>
    <p:sldId id="258" r:id="rId26"/>
    <p:sldId id="402" r:id="rId27"/>
    <p:sldId id="410" r:id="rId28"/>
    <p:sldId id="339" r:id="rId29"/>
    <p:sldId id="269" r:id="rId30"/>
    <p:sldId id="429" r:id="rId31"/>
    <p:sldId id="431" r:id="rId32"/>
    <p:sldId id="428" r:id="rId33"/>
    <p:sldId id="422" r:id="rId34"/>
    <p:sldId id="302" r:id="rId35"/>
    <p:sldId id="423" r:id="rId36"/>
    <p:sldId id="349" r:id="rId37"/>
    <p:sldId id="355" r:id="rId38"/>
    <p:sldId id="357" r:id="rId39"/>
    <p:sldId id="356" r:id="rId40"/>
    <p:sldId id="427" r:id="rId41"/>
    <p:sldId id="426" r:id="rId42"/>
    <p:sldId id="346" r:id="rId43"/>
    <p:sldId id="419" r:id="rId44"/>
    <p:sldId id="381" r:id="rId45"/>
    <p:sldId id="382" r:id="rId46"/>
    <p:sldId id="424" r:id="rId47"/>
    <p:sldId id="384" r:id="rId48"/>
    <p:sldId id="433" r:id="rId49"/>
    <p:sldId id="434" r:id="rId50"/>
    <p:sldId id="391" r:id="rId51"/>
    <p:sldId id="392" r:id="rId52"/>
    <p:sldId id="380" r:id="rId53"/>
    <p:sldId id="372" r:id="rId54"/>
    <p:sldId id="373" r:id="rId55"/>
    <p:sldId id="271" r:id="rId56"/>
    <p:sldId id="432" r:id="rId57"/>
    <p:sldId id="386" r:id="rId58"/>
    <p:sldId id="387" r:id="rId59"/>
    <p:sldId id="388" r:id="rId60"/>
    <p:sldId id="389" r:id="rId61"/>
    <p:sldId id="390" r:id="rId62"/>
    <p:sldId id="393" r:id="rId63"/>
    <p:sldId id="394" r:id="rId64"/>
    <p:sldId id="263" r:id="rId65"/>
    <p:sldId id="264" r:id="rId66"/>
    <p:sldId id="268" r:id="rId67"/>
    <p:sldId id="361" r:id="rId68"/>
    <p:sldId id="266" r:id="rId69"/>
    <p:sldId id="395" r:id="rId70"/>
    <p:sldId id="267" r:id="rId71"/>
    <p:sldId id="404" r:id="rId72"/>
    <p:sldId id="285" r:id="rId73"/>
    <p:sldId id="332" r:id="rId74"/>
    <p:sldId id="362" r:id="rId75"/>
    <p:sldId id="279" r:id="rId76"/>
    <p:sldId id="333" r:id="rId77"/>
    <p:sldId id="272" r:id="rId78"/>
    <p:sldId id="411" r:id="rId79"/>
    <p:sldId id="286" r:id="rId80"/>
    <p:sldId id="409" r:id="rId81"/>
    <p:sldId id="425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EBFCFF"/>
    <a:srgbClr val="CCFFFF"/>
    <a:srgbClr val="FF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40"/>
    <p:restoredTop sz="94660"/>
  </p:normalViewPr>
  <p:slideViewPr>
    <p:cSldViewPr>
      <p:cViewPr varScale="1">
        <p:scale>
          <a:sx n="128" d="100"/>
          <a:sy n="128" d="100"/>
        </p:scale>
        <p:origin x="115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B403C-74D3-4BF8-9FA1-1BEBC81A66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994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27646-AECE-4FAA-9EC5-3CEBD82B56B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613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E76D0-CEFC-4B07-95D6-8745EF2B82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848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376BD-2F9E-4DBD-AA91-455F3173ABB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925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35B3F-80D8-4B2F-A694-729D6DE752E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050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663A-6500-4A0B-B7CF-B2BAB0CC38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030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0E700-704F-459D-99CE-C665DC6FF03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270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03E6-4EB8-46E5-842A-66360B373A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884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AFF3A-9B64-4697-BA47-41D4593570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727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76F03-A47B-4DC9-9DAD-03C446AF1A8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976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00094-F31D-47EC-8B94-27727CC5477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537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3C2B5E90-571E-4734-B76F-216FF87491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en.wikipedia.org/wiki/Image:RoyalSociety20040420CopyrightKaihsuTai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c/Davy_Humphry_desk_color_Howard.jpg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8/M_Faraday_Th_Phillips_oil_1842.jp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1.jpeg"/><Relationship Id="rId4" Type="http://schemas.openxmlformats.org/officeDocument/2006/relationships/hyperlink" Target="http://upload.wikimedia.org/wikipedia/commons/8/88/M_Faraday_Th_Phillips_oil_1842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1.jpeg"/><Relationship Id="rId7" Type="http://schemas.openxmlformats.org/officeDocument/2006/relationships/hyperlink" Target="http://en.wikipedia.org/wiki/File:Wollaston_William_Hyde_Jackson_color.jpg" TargetMode="External"/><Relationship Id="rId2" Type="http://schemas.openxmlformats.org/officeDocument/2006/relationships/hyperlink" Target="http://upload.wikimedia.org/wikipedia/commons/8/88/M_Faraday_Th_Phillips_oil_184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6.jpeg"/><Relationship Id="rId4" Type="http://schemas.openxmlformats.org/officeDocument/2006/relationships/hyperlink" Target="http://scienceworld.wolfram.com/biography/photo-credits.html#Dav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upload.wikimedia.org/wikipedia/en/5/58/Faraday-signature.jpg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ajIIGHPeuU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1.png"/><Relationship Id="rId4" Type="http://schemas.openxmlformats.org/officeDocument/2006/relationships/image" Target="../media/image4.wmf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5.jpe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620.png"/><Relationship Id="rId12" Type="http://schemas.openxmlformats.org/officeDocument/2006/relationships/image" Target="../media/image60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90.png"/><Relationship Id="rId15" Type="http://schemas.openxmlformats.org/officeDocument/2006/relationships/image" Target="../media/image640.png"/><Relationship Id="rId10" Type="http://schemas.openxmlformats.org/officeDocument/2006/relationships/image" Target="../media/image720.png"/><Relationship Id="rId9" Type="http://schemas.openxmlformats.org/officeDocument/2006/relationships/image" Target="../media/image60.jpeg"/><Relationship Id="rId14" Type="http://schemas.openxmlformats.org/officeDocument/2006/relationships/image" Target="../media/image630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image" Target="../media/image67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60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2.mp4"/><Relationship Id="rId7" Type="http://schemas.openxmlformats.org/officeDocument/2006/relationships/image" Target="../media/image79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techtv.mit.edu/collections/physicsdemos/videos/871-physics-demo-lenz-s-law" TargetMode="Externa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97.wmf"/><Relationship Id="rId3" Type="http://schemas.openxmlformats.org/officeDocument/2006/relationships/image" Target="../media/image92.jpeg"/><Relationship Id="rId7" Type="http://schemas.openxmlformats.org/officeDocument/2006/relationships/image" Target="../media/image94.wmf"/><Relationship Id="rId12" Type="http://schemas.openxmlformats.org/officeDocument/2006/relationships/oleObject" Target="../embeddings/oleObject7.bin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6.wmf"/><Relationship Id="rId5" Type="http://schemas.openxmlformats.org/officeDocument/2006/relationships/image" Target="../media/image93.wmf"/><Relationship Id="rId15" Type="http://schemas.openxmlformats.org/officeDocument/2006/relationships/image" Target="../media/image113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9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7.wmf"/></Relationships>
</file>

<file path=ppt/slides/_rels/slide5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9.png"/><Relationship Id="rId3" Type="http://schemas.openxmlformats.org/officeDocument/2006/relationships/image" Target="../media/image99.jpeg"/><Relationship Id="rId21" Type="http://schemas.openxmlformats.org/officeDocument/2006/relationships/image" Target="../media/image106.png"/><Relationship Id="rId7" Type="http://schemas.openxmlformats.org/officeDocument/2006/relationships/image" Target="../media/image104.png"/><Relationship Id="rId17" Type="http://schemas.openxmlformats.org/officeDocument/2006/relationships/image" Target="../media/image118.png"/><Relationship Id="rId2" Type="http://schemas.openxmlformats.org/officeDocument/2006/relationships/image" Target="../media/image51.jpe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100.png"/><Relationship Id="rId15" Type="http://schemas.openxmlformats.org/officeDocument/2006/relationships/image" Target="../media/image1130.png"/><Relationship Id="rId19" Type="http://schemas.openxmlformats.org/officeDocument/2006/relationships/image" Target="../media/image12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0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5.png"/><Relationship Id="rId5" Type="http://schemas.openxmlformats.org/officeDocument/2006/relationships/image" Target="../media/image103.tiff"/><Relationship Id="rId4" Type="http://schemas.openxmlformats.org/officeDocument/2006/relationships/hyperlink" Target="http://techtv.mit.edu/collections/physicsdemos/videos/823-mit-physics-demo-levitating-magnet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7.png"/><Relationship Id="rId5" Type="http://schemas.openxmlformats.org/officeDocument/2006/relationships/image" Target="../media/image106.tiff"/><Relationship Id="rId4" Type="http://schemas.openxmlformats.org/officeDocument/2006/relationships/hyperlink" Target="http://techtv.mit.edu/collections/physicsdemos/videos/800-physics-demo-superconducto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%E7%A3%81%E6%B5%AE%E7%81%AB%E8%BB%8A&amp;source=images&amp;cd=&amp;cad=rja&amp;docid=BPKeOdGQq_3hpM&amp;tbnid=4Qpm1uKXDmpqIM:&amp;ved=0CAUQjRw&amp;url=http://www.chinapage.org/road/maglev/maglev.html&amp;ei=_naMUaHZJseKkAWpy4DQBw&amp;psig=AFQjCNFqMy_ZcfRB4psvYPhoQVfl_eFoxA&amp;ust=1368246388639183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hyperlink" Target="http://www.google.com.tw/url?sa=i&amp;rct=j&amp;q=%E7%A3%81%E6%B5%AE%E7%81%AB%E8%BB%8A&amp;source=images&amp;cd=&amp;cad=rja&amp;docid=FLmEBtxowuKPNM&amp;tbnid=d-vpw2NED-TziM:&amp;ved=0CAUQjRw&amp;url=http://kids.yam.com/why/article/article549.html&amp;ei=Y3eMUYjsNtDqlAWo8IDABw&amp;psig=AFQjCNFqMy_ZcfRB4psvYPhoQVfl_eFoxA&amp;ust=1368246388639183" TargetMode="External"/><Relationship Id="rId4" Type="http://schemas.openxmlformats.org/officeDocument/2006/relationships/image" Target="../media/image10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40.png"/><Relationship Id="rId7" Type="http://schemas.openxmlformats.org/officeDocument/2006/relationships/image" Target="../media/image122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1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8.png"/><Relationship Id="rId4" Type="http://schemas.openxmlformats.org/officeDocument/2006/relationships/image" Target="../media/image1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4.jpeg"/><Relationship Id="rId7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3.png"/><Relationship Id="rId18" Type="http://schemas.openxmlformats.org/officeDocument/2006/relationships/image" Target="../media/image139.png"/><Relationship Id="rId3" Type="http://schemas.openxmlformats.org/officeDocument/2006/relationships/image" Target="../media/image131.jpeg"/><Relationship Id="rId21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image" Target="../media/image130.jpeg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36.png"/><Relationship Id="rId23" Type="http://schemas.openxmlformats.org/officeDocument/2006/relationships/image" Target="../media/image135.png"/><Relationship Id="rId19" Type="http://schemas.openxmlformats.org/officeDocument/2006/relationships/image" Target="../media/image140.png"/><Relationship Id="rId14" Type="http://schemas.openxmlformats.org/officeDocument/2006/relationships/image" Target="../media/image132.png"/><Relationship Id="rId22" Type="http://schemas.openxmlformats.org/officeDocument/2006/relationships/image" Target="../media/image134.png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2" Type="http://schemas.openxmlformats.org/officeDocument/2006/relationships/image" Target="../media/image147.png"/><Relationship Id="rId2" Type="http://schemas.openxmlformats.org/officeDocument/2006/relationships/image" Target="../media/image132.jpe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3.png"/><Relationship Id="rId14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png"/><Relationship Id="rId3" Type="http://schemas.openxmlformats.org/officeDocument/2006/relationships/image" Target="../media/image134.jpeg"/><Relationship Id="rId12" Type="http://schemas.openxmlformats.org/officeDocument/2006/relationships/image" Target="../media/image15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4.png"/><Relationship Id="rId10" Type="http://schemas.openxmlformats.org/officeDocument/2006/relationships/image" Target="../media/image1530.png"/><Relationship Id="rId4" Type="http://schemas.openxmlformats.org/officeDocument/2006/relationships/image" Target="../media/image13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18" Type="http://schemas.openxmlformats.org/officeDocument/2006/relationships/image" Target="../media/image166.png"/><Relationship Id="rId3" Type="http://schemas.openxmlformats.org/officeDocument/2006/relationships/image" Target="../media/image138.jpeg"/><Relationship Id="rId21" Type="http://schemas.openxmlformats.org/officeDocument/2006/relationships/image" Target="../media/image159.png"/><Relationship Id="rId7" Type="http://schemas.openxmlformats.org/officeDocument/2006/relationships/oleObject" Target="../embeddings/oleObject11.bin"/><Relationship Id="rId17" Type="http://schemas.openxmlformats.org/officeDocument/2006/relationships/image" Target="../media/image165.png"/><Relationship Id="rId2" Type="http://schemas.openxmlformats.org/officeDocument/2006/relationships/image" Target="../media/image137.jpeg"/><Relationship Id="rId16" Type="http://schemas.openxmlformats.org/officeDocument/2006/relationships/image" Target="../media/image16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wmf"/><Relationship Id="rId5" Type="http://schemas.openxmlformats.org/officeDocument/2006/relationships/oleObject" Target="../embeddings/oleObject10.bin"/><Relationship Id="rId19" Type="http://schemas.openxmlformats.org/officeDocument/2006/relationships/image" Target="../media/image167.png"/><Relationship Id="rId4" Type="http://schemas.openxmlformats.org/officeDocument/2006/relationships/image" Target="../media/image139.jpeg"/><Relationship Id="rId22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9.jpeg"/><Relationship Id="rId7" Type="http://schemas.openxmlformats.org/officeDocument/2006/relationships/image" Target="../media/image16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hyperlink" Target="http://upload.wikimedia.org/wikipedia/en/5/58/Faraday-signatur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8/M_Faraday_Th_Phillips_oil_1842.jpg" TargetMode="External"/><Relationship Id="rId5" Type="http://schemas.openxmlformats.org/officeDocument/2006/relationships/image" Target="../media/image10.jpeg"/><Relationship Id="rId4" Type="http://schemas.openxmlformats.org/officeDocument/2006/relationships/hyperlink" Target="http://upload.wikimedia.org/wikipedia/commons/5/5b/Faraday-Millikan-Gale-1913.jpg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hyperlink" Target="http://upload.wikimedia.org/wikipedia/commons/3/33/JamesClerkMaxwell-KatherineMaxwell-186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image" Target="../media/image175.png"/><Relationship Id="rId12" Type="http://schemas.openxmlformats.org/officeDocument/2006/relationships/image" Target="../media/image181.png"/><Relationship Id="rId17" Type="http://schemas.openxmlformats.org/officeDocument/2006/relationships/image" Target="../media/image174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0.png"/><Relationship Id="rId15" Type="http://schemas.openxmlformats.org/officeDocument/2006/relationships/image" Target="../media/image172.png"/><Relationship Id="rId14" Type="http://schemas.openxmlformats.org/officeDocument/2006/relationships/image" Target="../media/image1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29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60400"/>
            <a:ext cx="860145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4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1832972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56" y="1524000"/>
            <a:ext cx="3015905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60356" y="990600"/>
            <a:ext cx="3176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Humphry Davy (1820-1827) </a:t>
            </a:r>
          </a:p>
        </p:txBody>
      </p:sp>
    </p:spTree>
    <p:extLst>
      <p:ext uri="{BB962C8B-B14F-4D97-AF65-F5344CB8AC3E}">
        <p14:creationId xmlns:p14="http://schemas.microsoft.com/office/powerpoint/2010/main" val="351689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The premises of The Royal Society, 6-9 Carlton House Terrace, London (first four properties only).">
            <a:hlinkClick r:id="rId2" tooltip="The premises of The Royal Society, 6-9 Carlton House Terrace, London (first four properties only)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1143000" y="53757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Society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\\psf\Home\Downloads\royal-socie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46220"/>
            <a:ext cx="3810000" cy="25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Royal Institu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50620"/>
            <a:ext cx="4471988" cy="27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486400" y="609600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Institute</a:t>
            </a:r>
          </a:p>
        </p:txBody>
      </p:sp>
    </p:spTree>
    <p:extLst>
      <p:ext uri="{BB962C8B-B14F-4D97-AF65-F5344CB8AC3E}">
        <p14:creationId xmlns:p14="http://schemas.microsoft.com/office/powerpoint/2010/main" val="19926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psf\Home\Downloads\Faraday_Michael_Christmas_lecture_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5" y="344241"/>
            <a:ext cx="546163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040" y="344241"/>
            <a:ext cx="1725051" cy="227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3937678"/>
            <a:ext cx="4279978" cy="28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28" y="3944332"/>
            <a:ext cx="3896190" cy="19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192180" y="6151010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Royal Institute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7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Royal Instit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914400"/>
            <a:ext cx="4471988" cy="27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8" descr="Image:Davy Humphry desk color Howar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54" y="3840480"/>
            <a:ext cx="23336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5121"/>
            <a:ext cx="3533775" cy="491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Image:M Faraday Th Phillips oil 184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40480"/>
            <a:ext cx="2179271" cy="281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53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2.bridgemanart.com/cgi-bin/bridgemanImage.cgi/400wm.TRI.6561010.7055475/98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61651"/>
            <a:ext cx="5334000" cy="470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37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3937679"/>
            <a:ext cx="4075449" cy="270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28" y="3944332"/>
            <a:ext cx="3896190" cy="19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192180" y="6151010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/>
              <a:t>Royal Institute</a:t>
            </a:r>
            <a:endParaRPr lang="zh-TW" altLang="en-US" sz="1800" dirty="0"/>
          </a:p>
        </p:txBody>
      </p:sp>
      <p:pic>
        <p:nvPicPr>
          <p:cNvPr id="7" name="Picture 2" descr="http://images2.bridgemanart.com/cgi-bin/bridgemanImage.cgi/400wm.TRI.6561010.7055475/984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0" y="260648"/>
            <a:ext cx="4046389" cy="356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4801528" y="1412776"/>
            <a:ext cx="4162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“I am constantly engaged in observing the works of Nature and tracing the manner in which she directs the arrangement and order of the world.” 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63223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63688" y="1340768"/>
            <a:ext cx="3505200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314" name="Picture 2" descr="Faraday motor 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35052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文字方塊 3"/>
          <p:cNvSpPr txBox="1">
            <a:spLocks noChangeArrowheads="1"/>
          </p:cNvSpPr>
          <p:nvPr/>
        </p:nvSpPr>
        <p:spPr bwMode="auto">
          <a:xfrm>
            <a:off x="1776778" y="921371"/>
            <a:ext cx="48114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因此製造出第一個電動馬達 </a:t>
            </a:r>
            <a:r>
              <a:rPr lang="en-US" altLang="zh-TW" sz="1800" dirty="0"/>
              <a:t>Sep. 3, 1821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4" descr="29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81" y="1853332"/>
            <a:ext cx="2018938" cy="20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接點 6"/>
          <p:cNvCxnSpPr/>
          <p:nvPr/>
        </p:nvCxnSpPr>
        <p:spPr>
          <a:xfrm>
            <a:off x="7435169" y="1462014"/>
            <a:ext cx="1" cy="27347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7308304" y="1064228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 err="1"/>
              <a:t>i</a:t>
            </a:r>
            <a:endParaRPr lang="zh-TW" altLang="en-US" sz="2000" i="1" dirty="0"/>
          </a:p>
        </p:txBody>
      </p:sp>
      <p:pic>
        <p:nvPicPr>
          <p:cNvPr id="13321" name="Picture 9" descr="Image:M Faraday Th Phillips oil 184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827" y="4365104"/>
            <a:ext cx="1616430" cy="20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D:\Dropbox\Documents\課程\YoungTextBook\Images\Chapter27\A_Images\A_Figures_and_Photos\27_39_Figur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25772"/>
          <a:stretch>
            <a:fillRect/>
          </a:stretch>
        </p:blipFill>
        <p:spPr bwMode="auto">
          <a:xfrm>
            <a:off x="1776778" y="4375642"/>
            <a:ext cx="1965004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FB30E-06E8-DABE-EB3D-662443BD4177}"/>
              </a:ext>
            </a:extLst>
          </p:cNvPr>
          <p:cNvSpPr txBox="1"/>
          <p:nvPr/>
        </p:nvSpPr>
        <p:spPr>
          <a:xfrm>
            <a:off x="1741033" y="451659"/>
            <a:ext cx="6194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法拉第把磁鐵放在通電的迴路旁邊，電線會開始移動。</a:t>
            </a:r>
            <a:endParaRPr lang="en-TW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178720" y="1027584"/>
            <a:ext cx="3313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14339" name="Picture 9" descr="Image:M Faraday Th Phillips oil 184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5" y="756121"/>
            <a:ext cx="1919287" cy="248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2" descr="Dav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38" y="756121"/>
            <a:ext cx="2531718" cy="25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閃電 5"/>
          <p:cNvSpPr/>
          <p:nvPr/>
        </p:nvSpPr>
        <p:spPr>
          <a:xfrm>
            <a:off x="3264563" y="1976448"/>
            <a:ext cx="776227" cy="60757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4342" name="Picture 5" descr="Royal Institu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3" y="3386474"/>
            <a:ext cx="2130174" cy="132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文字方塊 7"/>
          <p:cNvSpPr txBox="1">
            <a:spLocks noChangeArrowheads="1"/>
          </p:cNvSpPr>
          <p:nvPr/>
        </p:nvSpPr>
        <p:spPr bwMode="auto">
          <a:xfrm>
            <a:off x="3484847" y="4311865"/>
            <a:ext cx="1500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/>
              <a:t>1820-1831</a:t>
            </a:r>
            <a:endParaRPr lang="zh-TW" altLang="en-US" sz="2000" dirty="0"/>
          </a:p>
        </p:txBody>
      </p:sp>
      <p:sp>
        <p:nvSpPr>
          <p:cNvPr id="14344" name="矩形 9"/>
          <p:cNvSpPr>
            <a:spLocks noChangeArrowheads="1"/>
          </p:cNvSpPr>
          <p:nvPr/>
        </p:nvSpPr>
        <p:spPr bwMode="auto">
          <a:xfrm>
            <a:off x="4572000" y="3268118"/>
            <a:ext cx="321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Sir </a:t>
            </a:r>
            <a:r>
              <a:rPr lang="en-US" altLang="zh-TW" sz="1800" dirty="0" err="1"/>
              <a:t>Humphry</a:t>
            </a:r>
            <a:r>
              <a:rPr lang="en-US" altLang="zh-TW" sz="1800" dirty="0"/>
              <a:t> Davy 1778-1829 </a:t>
            </a:r>
            <a:endParaRPr lang="zh-TW" altLang="en-US" sz="1800" dirty="0"/>
          </a:p>
        </p:txBody>
      </p:sp>
      <p:pic>
        <p:nvPicPr>
          <p:cNvPr id="14345" name="Picture 11" descr="http://upload.wikimedia.org/wikipedia/commons/thumb/7/7d/Wollaston_William_Hyde_Jackson_color.jpg/220px-Wollaston_William_Hyde_Jackson_colo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60" y="1470432"/>
            <a:ext cx="1356256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文字方塊 10"/>
          <p:cNvSpPr txBox="1">
            <a:spLocks noChangeArrowheads="1"/>
          </p:cNvSpPr>
          <p:nvPr/>
        </p:nvSpPr>
        <p:spPr bwMode="auto">
          <a:xfrm>
            <a:off x="960056" y="4802788"/>
            <a:ext cx="7413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Davy</a:t>
            </a:r>
            <a:r>
              <a:rPr lang="zh-TW" altLang="en-US" sz="1800" dirty="0"/>
              <a:t>覺得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的實驗縹竊</a:t>
            </a:r>
            <a:r>
              <a:rPr lang="en-US" altLang="zh-TW" sz="1800" dirty="0"/>
              <a:t>Wollaston</a:t>
            </a:r>
            <a:r>
              <a:rPr lang="zh-TW" altLang="en-US" sz="1800" dirty="0"/>
              <a:t>的想法，</a:t>
            </a:r>
            <a:endParaRPr lang="en-US" altLang="zh-TW" sz="1800" dirty="0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60056" y="5607742"/>
            <a:ext cx="7629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Faraday</a:t>
            </a:r>
            <a:r>
              <a:rPr lang="zh-TW" altLang="en-US" sz="1800" dirty="0"/>
              <a:t>雖然還是成功進入</a:t>
            </a:r>
            <a:r>
              <a:rPr lang="en-US" altLang="zh-TW" sz="1800" dirty="0"/>
              <a:t>Royal Institute</a:t>
            </a:r>
            <a:r>
              <a:rPr lang="zh-TW" altLang="en-US" sz="1800" dirty="0"/>
              <a:t>，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2FF76-2E62-8842-B77F-3F3AB7123E4B}"/>
              </a:ext>
            </a:extLst>
          </p:cNvPr>
          <p:cNvSpPr/>
          <p:nvPr/>
        </p:nvSpPr>
        <p:spPr>
          <a:xfrm>
            <a:off x="960056" y="5188550"/>
            <a:ext cx="7341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因而大力阻止他一手提拔的學生成為</a:t>
            </a:r>
            <a:r>
              <a:rPr lang="en-US" altLang="zh-TW" sz="1800" dirty="0"/>
              <a:t>Royal Institute</a:t>
            </a:r>
            <a:r>
              <a:rPr lang="zh-TW" altLang="en-US" sz="1800" dirty="0"/>
              <a:t>正式會員。</a:t>
            </a:r>
            <a:endParaRPr lang="en-TW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1EDE5-DD80-D749-9199-4888137DC7EA}"/>
              </a:ext>
            </a:extLst>
          </p:cNvPr>
          <p:cNvSpPr/>
          <p:nvPr/>
        </p:nvSpPr>
        <p:spPr>
          <a:xfrm>
            <a:off x="960056" y="6030151"/>
            <a:ext cx="6549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但有十年他停止所有電磁學的研究。直到</a:t>
            </a:r>
            <a:r>
              <a:rPr lang="en-US" altLang="zh-TW" sz="1800" dirty="0"/>
              <a:t>Davy</a:t>
            </a:r>
            <a:r>
              <a:rPr lang="zh-TW" altLang="en-US" sz="1800" dirty="0"/>
              <a:t>過世。</a:t>
            </a:r>
            <a:endParaRPr lang="en-TW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psf\Home\Downloads\Faraday_Michael_Christmas_lecture_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33" y="296018"/>
            <a:ext cx="4743527" cy="31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34105"/>
            <a:ext cx="1725051" cy="227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70" y="3483091"/>
            <a:ext cx="4279978" cy="28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age:Faraday-signatur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97429"/>
            <a:ext cx="2733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farad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44267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93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nducti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467" y="820643"/>
            <a:ext cx="1584176" cy="23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850545" y="635977"/>
            <a:ext cx="300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電磁感應 </a:t>
            </a:r>
            <a:r>
              <a:rPr lang="en-US" altLang="zh-TW" sz="1800" dirty="0">
                <a:solidFill>
                  <a:srgbClr val="FF0000"/>
                </a:solidFill>
              </a:rPr>
              <a:t>Induction 1831</a:t>
            </a: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680187" y="2089325"/>
            <a:ext cx="6052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可見有磁場不會產生電流，但磁場變化時就會產生電流！</a:t>
            </a:r>
          </a:p>
        </p:txBody>
      </p:sp>
      <p:pic>
        <p:nvPicPr>
          <p:cNvPr id="9" name="Picture 2" descr="induction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26" y="3257387"/>
            <a:ext cx="63357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nduction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0" t="53241" r="13776" b="8830"/>
          <a:stretch>
            <a:fillRect/>
          </a:stretch>
        </p:blipFill>
        <p:spPr bwMode="auto">
          <a:xfrm>
            <a:off x="7533538" y="3815440"/>
            <a:ext cx="12954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:\Dropbox\Documents\課程\YoungTextBook\Images\Chapter29\A_Images\A_Figures_and_Photos\29_01_Figu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8" t="57822" r="24200" b="29787"/>
          <a:stretch>
            <a:fillRect/>
          </a:stretch>
        </p:blipFill>
        <p:spPr bwMode="auto">
          <a:xfrm>
            <a:off x="4077402" y="5129050"/>
            <a:ext cx="120015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119C8-B894-0830-93F4-25EFEC1D6222}"/>
              </a:ext>
            </a:extLst>
          </p:cNvPr>
          <p:cNvSpPr txBox="1"/>
          <p:nvPr/>
        </p:nvSpPr>
        <p:spPr>
          <a:xfrm>
            <a:off x="680187" y="1201446"/>
            <a:ext cx="6406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/>
              <a:t>當甲線圈的電流打開或關閉時，乙線圈會突然出現一個電流。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98800-31EE-DCD4-B2E0-E83FA30EF016}"/>
              </a:ext>
            </a:extLst>
          </p:cNvPr>
          <p:cNvSpPr txBox="1"/>
          <p:nvPr/>
        </p:nvSpPr>
        <p:spPr>
          <a:xfrm>
            <a:off x="680187" y="16407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然後就消失了</a:t>
            </a:r>
            <a:r>
              <a:rPr lang="zh-TW" alt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en-TW" sz="1800" dirty="0">
                <a:effectLst/>
              </a:rPr>
              <a:t> 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0687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ight3"/>
          <p:cNvPicPr>
            <a:picLocks noChangeAspect="1" noChangeArrowheads="1"/>
          </p:cNvPicPr>
          <p:nvPr/>
        </p:nvPicPr>
        <p:blipFill>
          <a:blip r:embed="rId2" cstate="print">
            <a:lum bright="-3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>
            <a:fillRect/>
          </a:stretch>
        </p:blipFill>
        <p:spPr bwMode="auto">
          <a:xfrm>
            <a:off x="3059112" y="1157620"/>
            <a:ext cx="280987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文字方塊 2"/>
          <p:cNvSpPr txBox="1">
            <a:spLocks noChangeArrowheads="1"/>
          </p:cNvSpPr>
          <p:nvPr/>
        </p:nvSpPr>
        <p:spPr bwMode="auto">
          <a:xfrm>
            <a:off x="2267744" y="620688"/>
            <a:ext cx="3456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現在讓靜止的場開始動起來吧！</a:t>
            </a:r>
          </a:p>
        </p:txBody>
      </p:sp>
      <p:sp>
        <p:nvSpPr>
          <p:cNvPr id="2055" name="文字方塊 6"/>
          <p:cNvSpPr txBox="1">
            <a:spLocks noChangeArrowheads="1"/>
          </p:cNvSpPr>
          <p:nvPr/>
        </p:nvSpPr>
        <p:spPr bwMode="auto">
          <a:xfrm>
            <a:off x="2267744" y="5805264"/>
            <a:ext cx="5545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與時間相關的變動電磁場會滿足甚麼物理定律？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568930" y="2606033"/>
                <a:ext cx="1171422" cy="40293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30" y="2606033"/>
                <a:ext cx="1171422" cy="4029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568930" y="3161364"/>
                <a:ext cx="117142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, 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30" y="3161364"/>
                <a:ext cx="117142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nducti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54837"/>
            <a:ext cx="1584176" cy="23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267125" y="657614"/>
            <a:ext cx="300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電磁感應 </a:t>
            </a:r>
            <a:r>
              <a:rPr lang="en-US" altLang="zh-TW" sz="1800" dirty="0">
                <a:solidFill>
                  <a:srgbClr val="FF0000"/>
                </a:solidFill>
              </a:rPr>
              <a:t>Induction 1831</a:t>
            </a: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4284537" y="2622171"/>
            <a:ext cx="3786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磁場變化時產生電流！</a:t>
            </a:r>
          </a:p>
        </p:txBody>
      </p:sp>
      <p:pic>
        <p:nvPicPr>
          <p:cNvPr id="16390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3"/>
          <a:stretch/>
        </p:blipFill>
        <p:spPr bwMode="auto">
          <a:xfrm>
            <a:off x="866871" y="686932"/>
            <a:ext cx="3171825" cy="39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50"/>
          <a:stretch/>
        </p:blipFill>
        <p:spPr bwMode="auto">
          <a:xfrm>
            <a:off x="866871" y="4495762"/>
            <a:ext cx="3171825" cy="20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4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r="15004"/>
          <a:stretch/>
        </p:blipFill>
        <p:spPr bwMode="auto">
          <a:xfrm>
            <a:off x="1413205" y="2414812"/>
            <a:ext cx="2867470" cy="250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19" y="955790"/>
            <a:ext cx="3667990" cy="396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8"/>
          <p:cNvSpPr txBox="1">
            <a:spLocks noChangeArrowheads="1"/>
          </p:cNvSpPr>
          <p:nvPr/>
        </p:nvSpPr>
        <p:spPr bwMode="auto">
          <a:xfrm>
            <a:off x="1838503" y="5708317"/>
            <a:ext cx="61245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/>
              <a:t>“</a:t>
            </a:r>
            <a:r>
              <a:rPr lang="en-US" altLang="zh-TW" sz="2000" dirty="0" err="1"/>
              <a:t>Expts</a:t>
            </a:r>
            <a:r>
              <a:rPr lang="en-US" altLang="zh-TW" sz="2000" dirty="0"/>
              <a:t> on the </a:t>
            </a:r>
            <a:r>
              <a:rPr lang="en-US" altLang="zh-TW" sz="2000" dirty="0">
                <a:solidFill>
                  <a:srgbClr val="FF0000"/>
                </a:solidFill>
              </a:rPr>
              <a:t>Production of Electricity from Magnetism</a:t>
            </a:r>
            <a:r>
              <a:rPr lang="en-US" altLang="zh-TW" sz="2000" dirty="0"/>
              <a:t>.”</a:t>
            </a:r>
            <a:endParaRPr lang="zh-TW" altLang="en-US" sz="2000" dirty="0"/>
          </a:p>
        </p:txBody>
      </p:sp>
      <p:sp>
        <p:nvSpPr>
          <p:cNvPr id="6" name="文字方塊 9"/>
          <p:cNvSpPr txBox="1">
            <a:spLocks noChangeArrowheads="1"/>
          </p:cNvSpPr>
          <p:nvPr/>
        </p:nvSpPr>
        <p:spPr bwMode="auto">
          <a:xfrm>
            <a:off x="1864683" y="5184491"/>
            <a:ext cx="3787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法拉第實驗室日誌  </a:t>
            </a:r>
            <a:r>
              <a:rPr lang="en-US" altLang="zh-TW" sz="1800" dirty="0"/>
              <a:t>Aug 29, 1831 </a:t>
            </a:r>
            <a:endParaRPr lang="zh-TW" altLang="en-US" sz="1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19" y="955789"/>
            <a:ext cx="2671622" cy="139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083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947149" y="5078233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磁場變化產生感應電流！</a:t>
            </a:r>
          </a:p>
        </p:txBody>
      </p:sp>
      <p:pic>
        <p:nvPicPr>
          <p:cNvPr id="17411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49" y="2205656"/>
            <a:ext cx="2776979" cy="267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919687" y="5517232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靠近線圈的磁鐵也能在線圈上產生電流！</a:t>
            </a:r>
          </a:p>
        </p:txBody>
      </p:sp>
      <p:pic>
        <p:nvPicPr>
          <p:cNvPr id="5" name="圖片 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17681" r="41664" b="41160"/>
          <a:stretch/>
        </p:blipFill>
        <p:spPr>
          <a:xfrm>
            <a:off x="2926437" y="548680"/>
            <a:ext cx="3048000" cy="141086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000884" y="4342487"/>
            <a:ext cx="55234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因為導線內電荷靜止，推動感應電流的一定是電場！</a:t>
            </a:r>
          </a:p>
        </p:txBody>
      </p:sp>
      <p:sp>
        <p:nvSpPr>
          <p:cNvPr id="19459" name="文字方塊 5"/>
          <p:cNvSpPr txBox="1">
            <a:spLocks noChangeArrowheads="1"/>
          </p:cNvSpPr>
          <p:nvPr/>
        </p:nvSpPr>
        <p:spPr bwMode="auto">
          <a:xfrm>
            <a:off x="1998150" y="5260558"/>
            <a:ext cx="5976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法拉第發現：磁場變化產生感應電場，推動了感應電流。</a:t>
            </a:r>
          </a:p>
        </p:txBody>
      </p:sp>
      <p:pic>
        <p:nvPicPr>
          <p:cNvPr id="19460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96" y="602886"/>
            <a:ext cx="3096344" cy="29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000884" y="3843246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能推動靜止電荷的只有電力！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969550" y="5733256"/>
            <a:ext cx="685092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/>
              <a:t>在這一天之前，物理學家以為所有的電場都是由電荷所產生！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2098007" y="4894763"/>
            <a:ext cx="6002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當磁場的變化為反向時，感應電流方向也會是反向。</a:t>
            </a:r>
          </a:p>
        </p:txBody>
      </p:sp>
      <p:pic>
        <p:nvPicPr>
          <p:cNvPr id="8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70" y="1772816"/>
            <a:ext cx="3096344" cy="29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2112778" y="908720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法拉第進行了一系列的實驗：</a:t>
            </a:r>
          </a:p>
        </p:txBody>
      </p:sp>
    </p:spTree>
    <p:extLst>
      <p:ext uri="{BB962C8B-B14F-4D97-AF65-F5344CB8AC3E}">
        <p14:creationId xmlns:p14="http://schemas.microsoft.com/office/powerpoint/2010/main" val="2374632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nduction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133041" cy="272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文字方塊 3"/>
          <p:cNvSpPr txBox="1">
            <a:spLocks noChangeArrowheads="1"/>
          </p:cNvSpPr>
          <p:nvPr/>
        </p:nvSpPr>
        <p:spPr bwMode="auto">
          <a:xfrm>
            <a:off x="1682509" y="4876129"/>
            <a:ext cx="3887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感應電流正比於磁場的變化率！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680751" y="4415189"/>
            <a:ext cx="6491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當磁場的變化為一餘弦函數時，感應電流方向會是正弦函數。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915816" y="908719"/>
            <a:ext cx="2717121" cy="57238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2555776" y="37948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感應電流與導線的面積有關。</a:t>
            </a:r>
          </a:p>
        </p:txBody>
      </p:sp>
    </p:spTree>
    <p:extLst>
      <p:ext uri="{BB962C8B-B14F-4D97-AF65-F5344CB8AC3E}">
        <p14:creationId xmlns:p14="http://schemas.microsoft.com/office/powerpoint/2010/main" val="3538578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947585" y="946497"/>
            <a:ext cx="2063238" cy="334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矩形 5"/>
              <p:cNvSpPr>
                <a:spLocks noChangeArrowheads="1"/>
              </p:cNvSpPr>
              <p:nvPr/>
            </p:nvSpPr>
            <p:spPr bwMode="auto">
              <a:xfrm>
                <a:off x="947585" y="5574150"/>
                <a:ext cx="6403420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法拉第總結：磁場通量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1800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的時變率：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，決定了感應電流。</a:t>
                </a:r>
              </a:p>
            </p:txBody>
          </p:sp>
        </mc:Choice>
        <mc:Fallback xmlns="">
          <p:sp>
            <p:nvSpPr>
              <p:cNvPr id="22532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585" y="5574150"/>
                <a:ext cx="6403420" cy="491288"/>
              </a:xfrm>
              <a:prstGeom prst="rect">
                <a:avLst/>
              </a:prstGeom>
              <a:blipFill>
                <a:blip r:embed="rId3"/>
                <a:stretch>
                  <a:fillRect l="-792" b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3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1" r="68507" b="12312"/>
          <a:stretch>
            <a:fillRect/>
          </a:stretch>
        </p:blipFill>
        <p:spPr bwMode="auto">
          <a:xfrm>
            <a:off x="3236346" y="3237854"/>
            <a:ext cx="20716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fig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t="7661" b="79202"/>
          <a:stretch>
            <a:fillRect/>
          </a:stretch>
        </p:blipFill>
        <p:spPr bwMode="auto">
          <a:xfrm>
            <a:off x="5252471" y="3237854"/>
            <a:ext cx="1851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文字方塊 9"/>
          <p:cNvSpPr txBox="1">
            <a:spLocks noChangeArrowheads="1"/>
          </p:cNvSpPr>
          <p:nvPr/>
        </p:nvSpPr>
        <p:spPr bwMode="auto">
          <a:xfrm>
            <a:off x="922506" y="405359"/>
            <a:ext cx="6620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以不同方向來將磁鐵靠近線圈，發現感應電流與磁鐵角度有關。</a:t>
            </a:r>
          </a:p>
        </p:txBody>
      </p:sp>
      <p:sp>
        <p:nvSpPr>
          <p:cNvPr id="11" name="矩形 10"/>
          <p:cNvSpPr/>
          <p:nvPr/>
        </p:nvSpPr>
        <p:spPr>
          <a:xfrm>
            <a:off x="4533334" y="3814117"/>
            <a:ext cx="14287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58026" y="4653136"/>
            <a:ext cx="627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感應電流與磁場變化、導線面積與角度都有關！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947585" y="5085184"/>
            <a:ext cx="7305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最自然的猜想，是通過線圈的磁力線數目的變化率決定了感應電流。</a:t>
            </a: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A33F1F9E-B56A-CB44-AB4F-002FBD96F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914" y="6099229"/>
            <a:ext cx="5976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磁場通量的時間變化產生感應電場，推動了感應電流。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1324DE-9869-59BF-49D8-9D7A72811304}"/>
                  </a:ext>
                </a:extLst>
              </p:cNvPr>
              <p:cNvSpPr txBox="1"/>
              <p:nvPr/>
            </p:nvSpPr>
            <p:spPr>
              <a:xfrm>
                <a:off x="4630181" y="3753018"/>
                <a:ext cx="57637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en-TW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1324DE-9869-59BF-49D8-9D7A72811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81" y="3753018"/>
                <a:ext cx="576375" cy="276999"/>
              </a:xfrm>
              <a:prstGeom prst="rect">
                <a:avLst/>
              </a:prstGeom>
              <a:blipFill>
                <a:blip r:embed="rId5"/>
                <a:stretch>
                  <a:fillRect l="-8696" r="-8696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282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403350" y="3169380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481875" y="6093296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感應電場線是</a:t>
            </a:r>
            <a:r>
              <a:rPr lang="zh-TW" altLang="en-US" sz="1800" dirty="0">
                <a:solidFill>
                  <a:srgbClr val="FF0000"/>
                </a:solidFill>
              </a:rPr>
              <a:t>漩渦狀的封閉曲線</a:t>
            </a:r>
            <a:r>
              <a:rPr lang="zh-TW" altLang="en-US" sz="1800" dirty="0"/>
              <a:t>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403349" y="958800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考慮一個如右圖，圓柱對稱的變化磁場：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421334" y="1378558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如此，推動電流的感應電場也必須是圓柱對稱！</a:t>
            </a:r>
          </a:p>
        </p:txBody>
      </p:sp>
      <p:pic>
        <p:nvPicPr>
          <p:cNvPr id="20486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7" y="382748"/>
            <a:ext cx="1884892" cy="274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403348" y="1781650"/>
            <a:ext cx="460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圓柱對稱的電場只可能是放射狀或漩渦狀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403350" y="2288721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但放射狀電場對電流沒有貢獻。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936876" y="3024918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712914" y="4248880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936876" y="5041043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657601" y="4248880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1403349" y="404664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感應電場與一般電場很不一樣：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481875" y="5661248"/>
            <a:ext cx="690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latin typeface="Cambria Math"/>
              </a:rPr>
              <a:t>因為封閉迴路內的感應電流，是由沿迴路方向的電場推動的，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1490474" y="1104012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621368" y="4184382"/>
            <a:ext cx="6479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感應電場線是</a:t>
            </a:r>
            <a:r>
              <a:rPr lang="zh-TW" altLang="en-US" sz="1800" dirty="0">
                <a:solidFill>
                  <a:srgbClr val="FF0000"/>
                </a:solidFill>
              </a:rPr>
              <a:t>漩渦狀的封閉曲線，如同電流產生的磁場線</a:t>
            </a:r>
            <a:r>
              <a:rPr lang="zh-TW" altLang="en-US" sz="1800" dirty="0"/>
              <a:t>！</a:t>
            </a:r>
          </a:p>
        </p:txBody>
      </p:sp>
      <p:pic>
        <p:nvPicPr>
          <p:cNvPr id="6152" name="Picture 8" descr="fig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7" b="27039"/>
          <a:stretch>
            <a:fillRect/>
          </a:stretch>
        </p:blipFill>
        <p:spPr bwMode="auto">
          <a:xfrm>
            <a:off x="5508104" y="1700808"/>
            <a:ext cx="19859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文字方塊 9"/>
          <p:cNvSpPr txBox="1">
            <a:spLocks noChangeArrowheads="1"/>
          </p:cNvSpPr>
          <p:nvPr/>
        </p:nvSpPr>
        <p:spPr bwMode="auto">
          <a:xfrm>
            <a:off x="1609670" y="3722058"/>
            <a:ext cx="554461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電場有電荷以外其它的來源！且性質差異甚大。</a:t>
            </a:r>
          </a:p>
        </p:txBody>
      </p:sp>
      <p:sp>
        <p:nvSpPr>
          <p:cNvPr id="11" name="橢圓 10"/>
          <p:cNvSpPr/>
          <p:nvPr/>
        </p:nvSpPr>
        <p:spPr>
          <a:xfrm>
            <a:off x="1909574" y="1519937"/>
            <a:ext cx="1800225" cy="1728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609670" y="4668222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可見捕捉漩渦狀場的電場線積分不為零！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blipFill>
                <a:blip r:embed="rId4"/>
                <a:stretch>
                  <a:fillRect l="-49206" t="-128788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">
            <a:extLst>
              <a:ext uri="{FF2B5EF4-FFF2-40B4-BE49-F238E27FC236}">
                <a16:creationId xmlns:a16="http://schemas.microsoft.com/office/drawing/2014/main" id="{6819491E-2B68-8B9E-6FA8-0930475D481E}"/>
              </a:ext>
            </a:extLst>
          </p:cNvPr>
          <p:cNvSpPr txBox="1"/>
          <p:nvPr/>
        </p:nvSpPr>
        <p:spPr>
          <a:xfrm>
            <a:off x="1609670" y="6105124"/>
            <a:ext cx="636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若有感應電場，</a:t>
            </a:r>
            <a:r>
              <a:rPr lang="zh-TW" altLang="en-US" sz="1800" dirty="0">
                <a:latin typeface="Cambria Math"/>
              </a:rPr>
              <a:t>則電荷繞</a:t>
            </a:r>
            <a:r>
              <a:rPr kumimoji="1" lang="zh-TW" altLang="en-US" sz="1800" dirty="0">
                <a:latin typeface="Cambria Math"/>
              </a:rPr>
              <a:t>迴路一圈回到出發點，會被作功。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899988" y="2057468"/>
            <a:ext cx="3152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372200" y="187331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庫倫定律</a:t>
            </a:r>
          </a:p>
        </p:txBody>
      </p:sp>
      <p:pic>
        <p:nvPicPr>
          <p:cNvPr id="3077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271588" y="342906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2576388" y="3124268"/>
            <a:ext cx="1066800" cy="4191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3566988" y="2971868"/>
            <a:ext cx="3810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138373"/>
              </p:ext>
            </p:extLst>
          </p:nvPr>
        </p:nvGraphicFramePr>
        <p:xfrm>
          <a:off x="3033588" y="3352868"/>
          <a:ext cx="2349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588" y="3352868"/>
                        <a:ext cx="23495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294569"/>
              </p:ext>
            </p:extLst>
          </p:nvPr>
        </p:nvGraphicFramePr>
        <p:xfrm>
          <a:off x="3719388" y="2590868"/>
          <a:ext cx="37623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203024" progId="Equation.3">
                  <p:embed/>
                </p:oleObj>
              </mc:Choice>
              <mc:Fallback>
                <p:oleObj name="方程式" r:id="rId5" imgW="152268" imgH="20302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388" y="2590868"/>
                        <a:ext cx="37623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文字方塊 12"/>
          <p:cNvSpPr txBox="1">
            <a:spLocks noChangeArrowheads="1"/>
          </p:cNvSpPr>
          <p:nvPr/>
        </p:nvSpPr>
        <p:spPr bwMode="auto">
          <a:xfrm>
            <a:off x="4355976" y="3733868"/>
            <a:ext cx="439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如此這個定律就違反相對論！</a:t>
            </a:r>
          </a:p>
        </p:txBody>
      </p:sp>
      <p:sp>
        <p:nvSpPr>
          <p:cNvPr id="3083" name="文字方塊 13"/>
          <p:cNvSpPr txBox="1">
            <a:spLocks noChangeArrowheads="1"/>
          </p:cNvSpPr>
          <p:nvPr/>
        </p:nvSpPr>
        <p:spPr bwMode="auto">
          <a:xfrm>
            <a:off x="4355976" y="4277686"/>
            <a:ext cx="4716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電荷如果突然改變位置，距離 </a:t>
            </a:r>
            <a:r>
              <a:rPr lang="en-US" altLang="zh-TW" sz="1800" i="1" dirty="0"/>
              <a:t>r</a:t>
            </a:r>
            <a:r>
              <a:rPr lang="zh-TW" altLang="en-US" sz="1800" dirty="0"/>
              <a:t> 會立刻改變。</a:t>
            </a:r>
          </a:p>
        </p:txBody>
      </p:sp>
      <p:sp>
        <p:nvSpPr>
          <p:cNvPr id="3084" name="文字方塊 14"/>
          <p:cNvSpPr txBox="1">
            <a:spLocks noChangeArrowheads="1"/>
          </p:cNvSpPr>
          <p:nvPr/>
        </p:nvSpPr>
        <p:spPr bwMode="auto">
          <a:xfrm>
            <a:off x="4355976" y="4663391"/>
            <a:ext cx="4319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上式右方的表示式會立刻改變。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5" name="文字方塊 15"/>
              <p:cNvSpPr txBox="1">
                <a:spLocks noChangeArrowheads="1"/>
              </p:cNvSpPr>
              <p:nvPr/>
            </p:nvSpPr>
            <p:spPr bwMode="auto">
              <a:xfrm>
                <a:off x="4355976" y="5398876"/>
                <a:ext cx="460851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但左方的電場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sz="1800" dirty="0"/>
                  <a:t>最快也要 </a:t>
                </a:r>
                <a:r>
                  <a:rPr lang="en-US" altLang="zh-TW" sz="1800" i="1" dirty="0"/>
                  <a:t>r</a:t>
                </a:r>
                <a:r>
                  <a:rPr lang="en-US" altLang="zh-TW" sz="1800" dirty="0"/>
                  <a:t>/</a:t>
                </a:r>
                <a:r>
                  <a:rPr lang="en-US" altLang="zh-TW" sz="1800" i="1" dirty="0"/>
                  <a:t>c</a:t>
                </a:r>
                <a:r>
                  <a:rPr lang="zh-TW" altLang="en-US" sz="1800" dirty="0"/>
                  <a:t>之後才有變化。</a:t>
                </a:r>
              </a:p>
            </p:txBody>
          </p:sp>
        </mc:Choice>
        <mc:Fallback xmlns="">
          <p:sp>
            <p:nvSpPr>
              <p:cNvPr id="3085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5398876"/>
                <a:ext cx="4608512" cy="402931"/>
              </a:xfrm>
              <a:prstGeom prst="rect">
                <a:avLst/>
              </a:prstGeom>
              <a:blipFill>
                <a:blip r:embed="rId8"/>
                <a:stretch>
                  <a:fillRect l="-1099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6" name="文字方塊 16"/>
          <p:cNvSpPr txBox="1">
            <a:spLocks noChangeArrowheads="1"/>
          </p:cNvSpPr>
          <p:nvPr/>
        </p:nvSpPr>
        <p:spPr bwMode="auto">
          <a:xfrm>
            <a:off x="4355976" y="6027683"/>
            <a:ext cx="4392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因此新版庫倫定律的左右不可能相等。</a:t>
            </a:r>
          </a:p>
        </p:txBody>
      </p:sp>
      <p:sp>
        <p:nvSpPr>
          <p:cNvPr id="15" name="向右箭號 14"/>
          <p:cNvSpPr/>
          <p:nvPr/>
        </p:nvSpPr>
        <p:spPr>
          <a:xfrm rot="10800000">
            <a:off x="1616787" y="3479305"/>
            <a:ext cx="731001" cy="286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向下箭號 16"/>
          <p:cNvSpPr/>
          <p:nvPr/>
        </p:nvSpPr>
        <p:spPr>
          <a:xfrm>
            <a:off x="5424363" y="2241618"/>
            <a:ext cx="431800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文字方塊 7"/>
          <p:cNvSpPr txBox="1">
            <a:spLocks noChangeArrowheads="1"/>
          </p:cNvSpPr>
          <p:nvPr/>
        </p:nvSpPr>
        <p:spPr bwMode="auto">
          <a:xfrm>
            <a:off x="899988" y="833927"/>
            <a:ext cx="6192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然後要求在等式中的所有量，時間是一樣的。</a:t>
            </a:r>
          </a:p>
        </p:txBody>
      </p:sp>
      <p:sp>
        <p:nvSpPr>
          <p:cNvPr id="19" name="文字方塊 5"/>
          <p:cNvSpPr txBox="1">
            <a:spLocks noChangeArrowheads="1"/>
          </p:cNvSpPr>
          <p:nvPr/>
        </p:nvSpPr>
        <p:spPr bwMode="auto">
          <a:xfrm>
            <a:off x="900893" y="414171"/>
            <a:ext cx="712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最簡單的方式就是延用靜電磁學的物理定律方程式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900893" y="1268760"/>
                <a:ext cx="36186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dirty="0"/>
                  <a:t>畢竟力學就是如此：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r>
                      <a:rPr lang="en-US" altLang="zh-TW" sz="1800" b="0" i="1" smtClean="0">
                        <a:latin typeface="Cambria Math"/>
                      </a:rPr>
                      <m:t>𝑚𝑎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893" y="1268760"/>
                <a:ext cx="3618683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518" t="-655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 bwMode="auto">
          <a:xfrm>
            <a:off x="4355976" y="3333818"/>
            <a:ext cx="3418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但場是存在整個空間的物理量。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464718" y="1543420"/>
                <a:ext cx="1600630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18" y="1543420"/>
                <a:ext cx="1600630" cy="65979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4464718" y="2641970"/>
                <a:ext cx="2453812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18" y="2641970"/>
                <a:ext cx="2453812" cy="65979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" descr="F22_06">
            <a:extLst>
              <a:ext uri="{FF2B5EF4-FFF2-40B4-BE49-F238E27FC236}">
                <a16:creationId xmlns:a16="http://schemas.microsoft.com/office/drawing/2014/main" id="{B6782788-E4F9-E743-8B1B-A616D8B8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1272697" y="342906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C3982B-4924-714D-BAC6-39C7B6BDDBB2}"/>
              </a:ext>
            </a:extLst>
          </p:cNvPr>
          <p:cNvSpPr/>
          <p:nvPr/>
        </p:nvSpPr>
        <p:spPr>
          <a:xfrm>
            <a:off x="2347788" y="3429000"/>
            <a:ext cx="304800" cy="381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3083" grpId="0"/>
      <p:bldP spid="3084" grpId="0"/>
      <p:bldP spid="3085" grpId="0"/>
      <p:bldP spid="3086" grpId="0"/>
      <p:bldP spid="15" grpId="0" animBg="1"/>
      <p:bldP spid="17" grpId="0" animBg="1"/>
      <p:bldP spid="3" grpId="0"/>
      <p:bldP spid="29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467544" y="1058947"/>
            <a:ext cx="4740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dirty="0"/>
              <a:t>此功</a:t>
            </a:r>
            <a:r>
              <a:rPr lang="zh-TW" altLang="en-US" sz="1800" dirty="0"/>
              <a:t>稱為電動勢</a:t>
            </a:r>
            <a:r>
              <a:rPr lang="en-US" altLang="zh-TW" sz="1800" dirty="0"/>
              <a:t>Elector-Motive Force</a:t>
            </a:r>
            <a:r>
              <a:rPr lang="zh-TW" altLang="en-US" sz="1800" dirty="0"/>
              <a:t> </a:t>
            </a:r>
            <a:r>
              <a:rPr lang="en-US" altLang="zh-TW" sz="1800" dirty="0"/>
              <a:t>(EMF)</a:t>
            </a:r>
            <a:r>
              <a:rPr lang="zh-TW" altLang="en-US" sz="1800" dirty="0"/>
              <a:t>。</a:t>
            </a:r>
          </a:p>
        </p:txBody>
      </p:sp>
      <p:sp>
        <p:nvSpPr>
          <p:cNvPr id="31749" name="文字方塊 10"/>
          <p:cNvSpPr txBox="1">
            <a:spLocks noChangeArrowheads="1"/>
          </p:cNvSpPr>
          <p:nvPr/>
        </p:nvSpPr>
        <p:spPr bwMode="auto">
          <a:xfrm>
            <a:off x="467544" y="1860033"/>
            <a:ext cx="7980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電動勢定義為單位電荷繞</a:t>
            </a:r>
            <a:r>
              <a:rPr lang="zh-TW" altLang="en-US" sz="1800" dirty="0">
                <a:latin typeface="Cambria Math"/>
              </a:rPr>
              <a:t>迴路</a:t>
            </a:r>
            <a:r>
              <a:rPr lang="zh-TW" altLang="en-US" sz="1800" dirty="0"/>
              <a:t>一圈時，它會被作的功。</a:t>
            </a:r>
          </a:p>
        </p:txBody>
      </p:sp>
      <p:pic>
        <p:nvPicPr>
          <p:cNvPr id="3175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53" y="3194611"/>
            <a:ext cx="163243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84054" y="2320957"/>
                <a:ext cx="2374168" cy="7597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4054" y="2320957"/>
                <a:ext cx="2374168" cy="759760"/>
              </a:xfrm>
              <a:prstGeom prst="rect">
                <a:avLst/>
              </a:prstGeom>
              <a:blipFill>
                <a:blip r:embed="rId3"/>
                <a:stretch>
                  <a:fillRect t="-62295" b="-557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A1B3A27-6D94-1A4E-8CB0-08D0E400BD50}"/>
                  </a:ext>
                </a:extLst>
              </p:cNvPr>
              <p:cNvSpPr txBox="1"/>
              <p:nvPr/>
            </p:nvSpPr>
            <p:spPr bwMode="auto">
              <a:xfrm>
                <a:off x="487008" y="219868"/>
                <a:ext cx="1611712" cy="8188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A1B3A27-6D94-1A4E-8CB0-08D0E400B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8" y="219868"/>
                <a:ext cx="1611712" cy="818879"/>
              </a:xfrm>
              <a:prstGeom prst="rect">
                <a:avLst/>
              </a:prstGeom>
              <a:blipFill>
                <a:blip r:embed="rId4"/>
                <a:stretch>
                  <a:fillRect l="-46875" t="-127273" b="-1848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9F97E80A-4CC1-E74F-916D-38E0056479B4}"/>
              </a:ext>
            </a:extLst>
          </p:cNvPr>
          <p:cNvSpPr txBox="1"/>
          <p:nvPr/>
        </p:nvSpPr>
        <p:spPr>
          <a:xfrm>
            <a:off x="2098720" y="442966"/>
            <a:ext cx="5411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那麼繞迴路一圈回到出發點，電荷會被作功。</a:t>
            </a:r>
          </a:p>
        </p:txBody>
      </p:sp>
      <p:pic>
        <p:nvPicPr>
          <p:cNvPr id="11" name="Picture 18" descr="3110b">
            <a:extLst>
              <a:ext uri="{FF2B5EF4-FFF2-40B4-BE49-F238E27FC236}">
                <a16:creationId xmlns:a16="http://schemas.microsoft.com/office/drawing/2014/main" id="{EA5F5FF4-6B6D-9A40-B97D-2AFAEAB5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6" b="13167"/>
          <a:stretch>
            <a:fillRect/>
          </a:stretch>
        </p:blipFill>
        <p:spPr bwMode="auto">
          <a:xfrm>
            <a:off x="3571138" y="3167180"/>
            <a:ext cx="26638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5C99D179-0AC5-3A45-A995-AFEFA847C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650" y="453560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C98A8B8-7D31-E244-B835-84BFE8330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8550" y="4535605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12FAA82-2381-E84E-85FE-84838D1F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3" y="4464167"/>
            <a:ext cx="6477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192DCA57-20B3-8446-B2B7-15E76025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465791"/>
            <a:ext cx="8676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電動勢</a:t>
            </a:r>
            <a:r>
              <a:rPr lang="zh-CN" altLang="en-US" sz="1800" dirty="0"/>
              <a:t>這個詞是用來描述迴路中任何推動電荷的力，電力、磁力甚至電池的化學能！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6DA170A-1D15-5E46-9EA2-D4E17704809C}"/>
                  </a:ext>
                </a:extLst>
              </p:cNvPr>
              <p:cNvSpPr txBox="1"/>
              <p:nvPr/>
            </p:nvSpPr>
            <p:spPr bwMode="auto">
              <a:xfrm>
                <a:off x="1618053" y="6017939"/>
                <a:ext cx="2188886" cy="65755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6DA170A-1D15-5E46-9EA2-D4E177048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8053" y="6017939"/>
                <a:ext cx="2188886" cy="657552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6E4836E9-7A64-9448-808C-B59264930D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008" y="5593487"/>
                <a:ext cx="669756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當電荷 </a:t>
                </a:r>
                <a:r>
                  <a:rPr lang="en-US" altLang="zh-TW" sz="1800" i="1" dirty="0"/>
                  <a:t>q</a:t>
                </a:r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流過電池時，電池的化學能會對電荷作功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 dirty="0" err="1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zh-TW" altLang="en-US" sz="2000" dirty="0"/>
                  <a:t>。</a:t>
                </a:r>
              </a:p>
            </p:txBody>
          </p:sp>
        </mc:Choice>
        <mc:Fallback xmlns=""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6E4836E9-7A64-9448-808C-B59264930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8" y="5593487"/>
                <a:ext cx="6697562" cy="400110"/>
              </a:xfrm>
              <a:prstGeom prst="rect">
                <a:avLst/>
              </a:prstGeom>
              <a:blipFill>
                <a:blip r:embed="rId7"/>
                <a:stretch>
                  <a:fillRect l="-567" t="-606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7">
            <a:extLst>
              <a:ext uri="{FF2B5EF4-FFF2-40B4-BE49-F238E27FC236}">
                <a16:creationId xmlns:a16="http://schemas.microsoft.com/office/drawing/2014/main" id="{3990DCFB-FCE2-234E-B793-D151CDB5B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788" y="6119930"/>
            <a:ext cx="5200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電動勢</a:t>
            </a:r>
            <a:r>
              <a:rPr lang="zh-CN" altLang="en-US" sz="1800" dirty="0"/>
              <a:t>等於電池的電壓！電動勢的典型就是電池。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0379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 animBg="1"/>
      <p:bldP spid="16" grpId="0" animBg="1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59832" y="1340768"/>
            <a:ext cx="2282997" cy="188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文字方塊 10"/>
          <p:cNvSpPr txBox="1">
            <a:spLocks noChangeArrowheads="1"/>
          </p:cNvSpPr>
          <p:nvPr/>
        </p:nvSpPr>
        <p:spPr bwMode="auto">
          <a:xfrm>
            <a:off x="888386" y="3259428"/>
            <a:ext cx="800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在電磁感應的情況：感應電動勢根據定義，就等於感應電場沿迴路的線積分：</a:t>
            </a:r>
          </a:p>
        </p:txBody>
      </p:sp>
      <p:sp>
        <p:nvSpPr>
          <p:cNvPr id="8" name="橢圓 7"/>
          <p:cNvSpPr/>
          <p:nvPr/>
        </p:nvSpPr>
        <p:spPr>
          <a:xfrm>
            <a:off x="3204735" y="1482277"/>
            <a:ext cx="1644711" cy="1642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175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96" y="1330117"/>
            <a:ext cx="1275012" cy="185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blipFill>
                <a:blip r:embed="rId4"/>
                <a:stretch>
                  <a:fillRect t="-117143" b="-17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相當於此等效電池的電壓 </a:t>
                </a:r>
                <a:r>
                  <a:rPr lang="en-US" altLang="zh-TW" sz="1800" i="1" dirty="0">
                    <a:solidFill>
                      <a:srgbClr val="FF0000"/>
                    </a:solidFill>
                  </a:rPr>
                  <a:t>V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blipFill>
                <a:blip r:embed="rId5"/>
                <a:stretch>
                  <a:fillRect l="-1672" t="-6452" r="-1003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9">
            <a:extLst>
              <a:ext uri="{FF2B5EF4-FFF2-40B4-BE49-F238E27FC236}">
                <a16:creationId xmlns:a16="http://schemas.microsoft.com/office/drawing/2014/main" id="{8F387F6B-99D5-F340-9145-F9F12B33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86" y="4786652"/>
            <a:ext cx="7147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FF0000"/>
                </a:solidFill>
              </a:rPr>
              <a:t>感應電場的</a:t>
            </a:r>
            <a:r>
              <a:rPr lang="zh-TW" altLang="en-US" sz="1800" dirty="0">
                <a:solidFill>
                  <a:srgbClr val="FF0000"/>
                </a:solidFill>
              </a:rPr>
              <a:t>感應</a:t>
            </a:r>
            <a:r>
              <a:rPr lang="zh-CN" altLang="en-US" sz="1800" dirty="0">
                <a:solidFill>
                  <a:srgbClr val="FF0000"/>
                </a:solidFill>
              </a:rPr>
              <a:t>電動勢</a:t>
            </a:r>
            <a:r>
              <a:rPr lang="zh-TW" altLang="en-US" sz="1800" dirty="0">
                <a:solidFill>
                  <a:srgbClr val="FF0000"/>
                </a:solidFill>
              </a:rPr>
              <a:t>的效果猶如一個不存在的電池：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/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/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如此有一定電阻的迴路內的感應電流就正比於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blipFill>
                <a:blip r:embed="rId7"/>
                <a:stretch>
                  <a:fillRect l="-105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619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15360" y="566258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>
          <a:xfrm>
            <a:off x="3231384" y="750588"/>
            <a:ext cx="216024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259632" y="4149080"/>
            <a:ext cx="7588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因此，感應電動勢，等於曲線內曲面的磁通量變化。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3380727" y="4722430"/>
                <a:ext cx="1673093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0727" y="4722430"/>
                <a:ext cx="1673093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法拉第由實驗總結：磁場通量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1800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的時變率：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，決定了感應電流。</a:t>
                </a:r>
              </a:p>
            </p:txBody>
          </p:sp>
        </mc:Choice>
        <mc:Fallback xmlns=""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blipFill>
                <a:blip r:embed="rId4"/>
                <a:stretch>
                  <a:fillRect l="-692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/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根據歐姆定律，迴路內的感應電流就正比於相當於一電池的</a:t>
                </a:r>
                <a:r>
                  <a:rPr lang="en-US" altLang="zh-TW" sz="1800" dirty="0">
                    <a:solidFill>
                      <a:schemeClr val="tx1"/>
                    </a:solidFill>
                  </a:rPr>
                  <a:t>Emf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。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blipFill>
                <a:blip r:embed="rId5"/>
                <a:stretch>
                  <a:fillRect l="-669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/>
              <p:nvPr/>
            </p:nvSpPr>
            <p:spPr bwMode="auto">
              <a:xfrm>
                <a:off x="5391624" y="4661708"/>
                <a:ext cx="1873019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1624" y="4661708"/>
                <a:ext cx="1873019" cy="739690"/>
              </a:xfrm>
              <a:prstGeom prst="rect">
                <a:avLst/>
              </a:prstGeom>
              <a:blipFill>
                <a:blip r:embed="rId6"/>
                <a:stretch>
                  <a:fillRect l="-12081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/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blipFill>
                <a:blip r:embed="rId7"/>
                <a:stretch>
                  <a:fillRect l="-5013" t="-140000" b="-21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EB57ADD-54F3-0AB9-C9A6-6AE67A3C33B3}"/>
              </a:ext>
            </a:extLst>
          </p:cNvPr>
          <p:cNvSpPr txBox="1"/>
          <p:nvPr/>
        </p:nvSpPr>
        <p:spPr>
          <a:xfrm>
            <a:off x="1259632" y="5418665"/>
            <a:ext cx="774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在許多應用，磁場會垂直於平面，且是均勻磁場，磁通量的定義可以簡化</a:t>
            </a:r>
            <a:r>
              <a:rPr lang="en-GB" sz="1800" dirty="0">
                <a:latin typeface="Cambria Math"/>
              </a:rPr>
              <a:t>：</a:t>
            </a:r>
            <a:endParaRPr kumimoji="1" lang="en-TW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230702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411760" y="1503472"/>
            <a:ext cx="4941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以上的結果可以推廣到非圓柱對稱的迴路。</a:t>
            </a:r>
          </a:p>
        </p:txBody>
      </p:sp>
      <p:pic>
        <p:nvPicPr>
          <p:cNvPr id="3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8" b="7137"/>
          <a:stretch/>
        </p:blipFill>
        <p:spPr>
          <a:xfrm>
            <a:off x="3059832" y="2102932"/>
            <a:ext cx="2717121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755F22A-39A9-1B45-8645-95578FA40697}"/>
                  </a:ext>
                </a:extLst>
              </p:cNvPr>
              <p:cNvSpPr txBox="1"/>
              <p:nvPr/>
            </p:nvSpPr>
            <p:spPr bwMode="auto">
              <a:xfrm>
                <a:off x="3518292" y="4161860"/>
                <a:ext cx="1800200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755F22A-39A9-1B45-8645-95578FA40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8292" y="4161860"/>
                <a:ext cx="1800200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3272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"/>
          <p:cNvSpPr txBox="1">
            <a:spLocks noChangeArrowheads="1"/>
          </p:cNvSpPr>
          <p:nvPr/>
        </p:nvSpPr>
        <p:spPr bwMode="auto">
          <a:xfrm>
            <a:off x="5436096" y="5153953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Faraday</a:t>
            </a:r>
            <a:r>
              <a:rPr lang="en-US" altLang="zh-TW" sz="1800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 dirty="0">
                <a:solidFill>
                  <a:srgbClr val="FF0000"/>
                </a:solidFill>
              </a:rPr>
              <a:t>s Law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3555" name="Text Box 21"/>
          <p:cNvSpPr txBox="1">
            <a:spLocks noChangeArrowheads="1"/>
          </p:cNvSpPr>
          <p:nvPr/>
        </p:nvSpPr>
        <p:spPr bwMode="auto">
          <a:xfrm>
            <a:off x="1259632" y="4581128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</a:t>
            </a:r>
            <a:r>
              <a:rPr lang="zh-TW" altLang="en-US" sz="1800" dirty="0">
                <a:solidFill>
                  <a:srgbClr val="FF0000"/>
                </a:solidFill>
              </a:rPr>
              <a:t>任意封閉曲線</a:t>
            </a:r>
            <a:r>
              <a:rPr lang="zh-TW" altLang="en-US" sz="1800" dirty="0"/>
              <a:t>的線積分等於通過該曲線內的磁通量的變化！</a:t>
            </a:r>
          </a:p>
        </p:txBody>
      </p:sp>
      <p:pic>
        <p:nvPicPr>
          <p:cNvPr id="23556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1691680" y="667657"/>
            <a:ext cx="1909430" cy="309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29_31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2" b="2803"/>
          <a:stretch/>
        </p:blipFill>
        <p:spPr>
          <a:xfrm>
            <a:off x="3882165" y="748934"/>
            <a:ext cx="3531356" cy="289285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5DFCEBA-E72B-AA45-959B-7182E663F79D}"/>
              </a:ext>
            </a:extLst>
          </p:cNvPr>
          <p:cNvSpPr/>
          <p:nvPr/>
        </p:nvSpPr>
        <p:spPr>
          <a:xfrm>
            <a:off x="1259632" y="4130519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對任意迴路，感應電動勢等於感應電場的線積分。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DECAE6D-7760-904D-8F7B-467D2857245E}"/>
              </a:ext>
            </a:extLst>
          </p:cNvPr>
          <p:cNvSpPr txBox="1"/>
          <p:nvPr/>
        </p:nvSpPr>
        <p:spPr>
          <a:xfrm>
            <a:off x="1259631" y="5931893"/>
            <a:ext cx="590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solidFill>
                  <a:srgbClr val="FF0000"/>
                </a:solidFill>
                <a:latin typeface="Cambria Math"/>
              </a:rPr>
              <a:t>無論迴路存在與否，法拉第定律都是正確的！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2A0F6606-CFF1-AD1F-BF13-F79B16D777A6}"/>
                  </a:ext>
                </a:extLst>
              </p:cNvPr>
              <p:cNvSpPr txBox="1"/>
              <p:nvPr/>
            </p:nvSpPr>
            <p:spPr bwMode="auto">
              <a:xfrm>
                <a:off x="2889041" y="4995554"/>
                <a:ext cx="2519759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2A0F6606-CFF1-AD1F-BF13-F79B16D77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9041" y="4995554"/>
                <a:ext cx="2519759" cy="818879"/>
              </a:xfrm>
              <a:prstGeom prst="rect">
                <a:avLst/>
              </a:prstGeom>
              <a:blipFill>
                <a:blip r:embed="rId4"/>
                <a:stretch>
                  <a:fillRect l="-14573" t="-132308" b="-190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8" b="7137"/>
          <a:stretch/>
        </p:blipFill>
        <p:spPr>
          <a:xfrm>
            <a:off x="2424563" y="1349042"/>
            <a:ext cx="2717121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331640" y="5013176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但此差異，在實用上，可以由一個電壓為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</a:rPr>
                      <m:t>𝑉</m:t>
                    </m:r>
                    <m:r>
                      <a:rPr lang="en-US" altLang="zh-TW" sz="1800" i="1" smtClean="0">
                        <a:latin typeface="Cambria Math"/>
                      </a:rPr>
                      <m:t>=ℇ</m:t>
                    </m:r>
                  </m:oMath>
                </a14:m>
                <a:r>
                  <a:rPr lang="zh-TW" altLang="en-US" sz="1800" dirty="0"/>
                  <a:t>的等效電池所產生。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5013176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>
            <a:off x="4152755" y="2807904"/>
            <a:ext cx="0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224763" y="2898614"/>
            <a:ext cx="0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blipFill>
                <a:blip r:embed="rId4"/>
                <a:stretch>
                  <a:fillRect l="-44737" t="-132308" b="-18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 bwMode="auto">
          <a:xfrm>
            <a:off x="1331640" y="414908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電場的線積分不再如靜電場一樣是零：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331640" y="4581128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有了變化的磁場，繞封閉迴路一圈，電位不再回到相同的值。</a:t>
            </a:r>
          </a:p>
        </p:txBody>
      </p:sp>
    </p:spTree>
    <p:extLst>
      <p:ext uri="{BB962C8B-B14F-4D97-AF65-F5344CB8AC3E}">
        <p14:creationId xmlns:p14="http://schemas.microsoft.com/office/powerpoint/2010/main" val="2375617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65175"/>
            <a:ext cx="15875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F30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r="12575" b="62347"/>
          <a:stretch>
            <a:fillRect/>
          </a:stretch>
        </p:blipFill>
        <p:spPr bwMode="auto">
          <a:xfrm>
            <a:off x="4356100" y="836613"/>
            <a:ext cx="20875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文字方塊 3"/>
          <p:cNvSpPr txBox="1">
            <a:spLocks noChangeArrowheads="1"/>
          </p:cNvSpPr>
          <p:nvPr/>
        </p:nvSpPr>
        <p:spPr bwMode="auto">
          <a:xfrm>
            <a:off x="1908175" y="3284538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在線圈的區域內：</a:t>
            </a:r>
          </a:p>
        </p:txBody>
      </p:sp>
      <p:sp>
        <p:nvSpPr>
          <p:cNvPr id="34822" name="文字方塊 5"/>
          <p:cNvSpPr txBox="1">
            <a:spLocks noChangeArrowheads="1"/>
          </p:cNvSpPr>
          <p:nvPr/>
        </p:nvSpPr>
        <p:spPr bwMode="auto">
          <a:xfrm>
            <a:off x="1908175" y="3789363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因此在線圈的區域內電位不存在。</a:t>
            </a:r>
          </a:p>
        </p:txBody>
      </p:sp>
      <p:sp>
        <p:nvSpPr>
          <p:cNvPr id="34823" name="文字方塊 6"/>
          <p:cNvSpPr txBox="1">
            <a:spLocks noChangeArrowheads="1"/>
          </p:cNvSpPr>
          <p:nvPr/>
        </p:nvSpPr>
        <p:spPr bwMode="auto">
          <a:xfrm>
            <a:off x="1908175" y="4724400"/>
            <a:ext cx="496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在電路內，線圈區域外，電位是存在的。</a:t>
            </a:r>
          </a:p>
        </p:txBody>
      </p:sp>
      <p:sp>
        <p:nvSpPr>
          <p:cNvPr id="34825" name="文字方塊 9"/>
          <p:cNvSpPr txBox="1">
            <a:spLocks noChangeArrowheads="1"/>
          </p:cNvSpPr>
          <p:nvPr/>
        </p:nvSpPr>
        <p:spPr bwMode="auto">
          <a:xfrm>
            <a:off x="5003800" y="5803900"/>
            <a:ext cx="284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線圈的效果猶如一個電池。</a:t>
            </a:r>
          </a:p>
        </p:txBody>
      </p:sp>
      <p:sp>
        <p:nvSpPr>
          <p:cNvPr id="34826" name="矩形 9"/>
          <p:cNvSpPr>
            <a:spLocks noChangeArrowheads="1"/>
          </p:cNvSpPr>
          <p:nvPr/>
        </p:nvSpPr>
        <p:spPr bwMode="auto">
          <a:xfrm>
            <a:off x="1908175" y="5229225"/>
            <a:ext cx="633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電荷通過線圈後，感應電場會對它作功，因此電位增加。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4427538" y="908050"/>
            <a:ext cx="0" cy="18716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文字方塊 12"/>
          <p:cNvSpPr txBox="1">
            <a:spLocks noChangeArrowheads="1"/>
          </p:cNvSpPr>
          <p:nvPr/>
        </p:nvSpPr>
        <p:spPr bwMode="auto">
          <a:xfrm>
            <a:off x="1908175" y="429260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如果線圈連在一個電路內。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3922712" y="2970484"/>
                <a:ext cx="1477169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2712" y="2970484"/>
                <a:ext cx="147716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968175" y="5618829"/>
                <a:ext cx="2975623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8175" y="5618829"/>
                <a:ext cx="2975623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041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48BFCEB-C098-0B45-8476-85199191F6F5}"/>
              </a:ext>
            </a:extLst>
          </p:cNvPr>
          <p:cNvSpPr/>
          <p:nvPr/>
        </p:nvSpPr>
        <p:spPr>
          <a:xfrm>
            <a:off x="2843213" y="1116916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843213" y="1916113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0"/>
          <p:cNvSpPr txBox="1">
            <a:spLocks noChangeArrowheads="1"/>
          </p:cNvSpPr>
          <p:nvPr/>
        </p:nvSpPr>
        <p:spPr bwMode="auto">
          <a:xfrm>
            <a:off x="6372225" y="44370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Faraday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95288" y="371633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H="1">
            <a:off x="3780098" y="2565401"/>
            <a:ext cx="144202" cy="53753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>
            <a:off x="4284663" y="2565400"/>
            <a:ext cx="71437" cy="48855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356100" y="3213100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219700" y="2852738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888438" y="59176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通過曲線內的磁通量精確地說即是以此曲線為邊界的曲面的磁通量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10526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1193500" y="2024062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21"/>
          <p:cNvSpPr txBox="1">
            <a:spLocks noChangeArrowheads="1"/>
          </p:cNvSpPr>
          <p:nvPr/>
        </p:nvSpPr>
        <p:spPr bwMode="auto">
          <a:xfrm>
            <a:off x="359569" y="3752850"/>
            <a:ext cx="8351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感應電場沿封閉曲線 </a:t>
            </a:r>
            <a:r>
              <a:rPr lang="en-US" altLang="zh-TW" sz="1800" i="1"/>
              <a:t>C</a:t>
            </a:r>
            <a:r>
              <a:rPr lang="zh-TW" altLang="en-US" sz="1800"/>
              <a:t> 的線積分等於以此曲線為邊界的曲面 </a:t>
            </a:r>
            <a:r>
              <a:rPr lang="en-US" altLang="zh-TW" sz="1800" i="1"/>
              <a:t>S</a:t>
            </a:r>
            <a:r>
              <a:rPr lang="zh-TW" altLang="en-US" sz="1800"/>
              <a:t> 的磁通量的變化率！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1698325" y="1590674"/>
            <a:ext cx="574675" cy="108108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2633363" y="1447799"/>
            <a:ext cx="0" cy="1223963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2706388" y="3319462"/>
            <a:ext cx="971550" cy="714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3569988" y="2959099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3" name="文字方塊 14"/>
          <p:cNvSpPr txBox="1">
            <a:spLocks noChangeArrowheads="1"/>
          </p:cNvSpPr>
          <p:nvPr/>
        </p:nvSpPr>
        <p:spPr bwMode="auto">
          <a:xfrm>
            <a:off x="4031655" y="5488525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微分形式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169104" y="4256211"/>
                <a:ext cx="4732767" cy="84164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 dirty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104" y="4256211"/>
                <a:ext cx="4732767" cy="84164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 descr="scan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871" b="18468"/>
          <a:stretch>
            <a:fillRect/>
          </a:stretch>
        </p:blipFill>
        <p:spPr bwMode="auto">
          <a:xfrm>
            <a:off x="5094833" y="408861"/>
            <a:ext cx="2194818" cy="305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2210509" y="5310857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509" y="5310857"/>
                <a:ext cx="1676485" cy="70827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300192" y="1935609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935609"/>
                <a:ext cx="238331" cy="215444"/>
              </a:xfrm>
              <a:prstGeom prst="rect">
                <a:avLst/>
              </a:prstGeom>
              <a:blipFill rotWithShape="1">
                <a:blip r:embed="rId1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630890" y="416793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890" y="416793"/>
                <a:ext cx="238331" cy="215444"/>
              </a:xfrm>
              <a:prstGeom prst="rect">
                <a:avLst/>
              </a:prstGeom>
              <a:blipFill rotWithShape="1"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868144" y="427733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427733"/>
                <a:ext cx="238331" cy="215444"/>
              </a:xfrm>
              <a:prstGeom prst="rect">
                <a:avLst/>
              </a:prstGeom>
              <a:blipFill rotWithShape="1"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409769" y="524515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769" y="524515"/>
                <a:ext cx="238331" cy="215444"/>
              </a:xfrm>
              <a:prstGeom prst="rect">
                <a:avLst/>
              </a:prstGeom>
              <a:blipFill rotWithShape="1">
                <a:blip r:embed="rId1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767669" y="1266351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669" y="1266351"/>
                <a:ext cx="238331" cy="246221"/>
              </a:xfrm>
              <a:prstGeom prst="rect">
                <a:avLst/>
              </a:prstGeom>
              <a:blipFill rotWithShape="1">
                <a:blip r:embed="rId14"/>
                <a:stretch>
                  <a:fillRect l="-7692" r="-7692" b="-7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258138" y="2835988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138" y="2835988"/>
                <a:ext cx="238331" cy="246221"/>
              </a:xfrm>
              <a:prstGeom prst="rect">
                <a:avLst/>
              </a:prstGeom>
              <a:blipFill rotWithShape="1">
                <a:blip r:embed="rId15"/>
                <a:stretch>
                  <a:fillRect l="-10256" r="-2564" b="-73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3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317"/>
          <a:stretch>
            <a:fillRect/>
          </a:stretch>
        </p:blipFill>
        <p:spPr bwMode="auto">
          <a:xfrm>
            <a:off x="3203575" y="188913"/>
            <a:ext cx="24669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21"/>
          <p:cNvSpPr txBox="1">
            <a:spLocks noChangeArrowheads="1"/>
          </p:cNvSpPr>
          <p:nvPr/>
        </p:nvSpPr>
        <p:spPr bwMode="auto">
          <a:xfrm>
            <a:off x="2195513" y="5013325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以此曲線 </a:t>
            </a:r>
            <a:r>
              <a:rPr lang="en-US" altLang="zh-TW" sz="1800" i="1"/>
              <a:t>C</a:t>
            </a:r>
            <a:r>
              <a:rPr lang="zh-TW" altLang="en-US" sz="1800"/>
              <a:t>為邊界的曲面 </a:t>
            </a:r>
            <a:r>
              <a:rPr lang="en-US" altLang="zh-TW" sz="1800" i="1"/>
              <a:t>S</a:t>
            </a:r>
            <a:r>
              <a:rPr lang="zh-TW" altLang="en-US" sz="1800"/>
              <a:t> 有很多個！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995936" y="188913"/>
            <a:ext cx="144264" cy="43180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endCxn id="26626" idx="0"/>
          </p:cNvCxnSpPr>
          <p:nvPr/>
        </p:nvCxnSpPr>
        <p:spPr>
          <a:xfrm flipV="1">
            <a:off x="4427538" y="188913"/>
            <a:ext cx="9525" cy="50323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Text Box 21"/>
          <p:cNvSpPr txBox="1">
            <a:spLocks noChangeArrowheads="1"/>
          </p:cNvSpPr>
          <p:nvPr/>
        </p:nvSpPr>
        <p:spPr bwMode="auto">
          <a:xfrm>
            <a:off x="2195513" y="5373688"/>
            <a:ext cx="511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因為磁力線數目永遠守恆！它們磁通量都相等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267181" y="5877272"/>
                <a:ext cx="4825099" cy="78329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181" y="5877272"/>
                <a:ext cx="4825099" cy="78329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651867" y="183259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867" y="183259"/>
                <a:ext cx="238331" cy="246221"/>
              </a:xfrm>
              <a:prstGeom prst="rect">
                <a:avLst/>
              </a:prstGeom>
              <a:blipFill rotWithShape="1">
                <a:blip r:embed="rId7"/>
                <a:stretch>
                  <a:fillRect l="-7692" r="-7692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65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563888" y="1862929"/>
                <a:ext cx="207973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862929"/>
                <a:ext cx="2079737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4" descr="24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2" b="17455"/>
          <a:stretch/>
        </p:blipFill>
        <p:spPr bwMode="auto">
          <a:xfrm>
            <a:off x="1119236" y="853996"/>
            <a:ext cx="1728788" cy="244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文字方塊 2"/>
          <p:cNvSpPr txBox="1">
            <a:spLocks noChangeArrowheads="1"/>
          </p:cNvSpPr>
          <p:nvPr/>
        </p:nvSpPr>
        <p:spPr bwMode="auto">
          <a:xfrm>
            <a:off x="1135650" y="334775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如果是高斯定律呢？</a:t>
            </a:r>
          </a:p>
        </p:txBody>
      </p:sp>
      <p:sp>
        <p:nvSpPr>
          <p:cNvPr id="4101" name="文字方塊 4"/>
          <p:cNvSpPr txBox="1">
            <a:spLocks noChangeArrowheads="1"/>
          </p:cNvSpPr>
          <p:nvPr/>
        </p:nvSpPr>
        <p:spPr bwMode="auto">
          <a:xfrm>
            <a:off x="3424286" y="2926181"/>
            <a:ext cx="309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這樣作竟然不違反相對論！</a:t>
            </a:r>
          </a:p>
        </p:txBody>
      </p:sp>
      <p:sp>
        <p:nvSpPr>
          <p:cNvPr id="4102" name="文字方塊 5"/>
          <p:cNvSpPr txBox="1">
            <a:spLocks noChangeArrowheads="1"/>
          </p:cNvSpPr>
          <p:nvPr/>
        </p:nvSpPr>
        <p:spPr bwMode="auto">
          <a:xfrm>
            <a:off x="1089105" y="3475893"/>
            <a:ext cx="611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突然移動高斯面內的一電荷，</a:t>
            </a:r>
            <a:endParaRPr lang="en-US" altLang="zh-TW" sz="1800" dirty="0"/>
          </a:p>
        </p:txBody>
      </p:sp>
      <p:sp>
        <p:nvSpPr>
          <p:cNvPr id="4103" name="文字方塊 6"/>
          <p:cNvSpPr txBox="1">
            <a:spLocks noChangeArrowheads="1"/>
          </p:cNvSpPr>
          <p:nvPr/>
        </p:nvSpPr>
        <p:spPr bwMode="auto">
          <a:xfrm>
            <a:off x="1060113" y="4380993"/>
            <a:ext cx="6840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而右式，因為該移動電荷依舊在封閉曲面內，來不及離開高斯面，</a:t>
            </a:r>
          </a:p>
        </p:txBody>
      </p:sp>
      <p:sp>
        <p:nvSpPr>
          <p:cNvPr id="4104" name="文字方塊 7"/>
          <p:cNvSpPr txBox="1">
            <a:spLocks noChangeArrowheads="1"/>
          </p:cNvSpPr>
          <p:nvPr/>
        </p:nvSpPr>
        <p:spPr bwMode="auto">
          <a:xfrm>
            <a:off x="1060113" y="5476582"/>
            <a:ext cx="7668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等電荷以小於光的速度離開曲面，此時曲面上電場已有時間作完變化了！</a:t>
            </a:r>
          </a:p>
        </p:txBody>
      </p:sp>
      <p:sp>
        <p:nvSpPr>
          <p:cNvPr id="9" name="向右箭號 8"/>
          <p:cNvSpPr/>
          <p:nvPr/>
        </p:nvSpPr>
        <p:spPr>
          <a:xfrm rot="17555400">
            <a:off x="1890761" y="2065756"/>
            <a:ext cx="431800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06" name="文字方塊 5"/>
          <p:cNvSpPr txBox="1">
            <a:spLocks noChangeArrowheads="1"/>
          </p:cNvSpPr>
          <p:nvPr/>
        </p:nvSpPr>
        <p:spPr bwMode="auto">
          <a:xfrm>
            <a:off x="1049386" y="4838620"/>
            <a:ext cx="5472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右式也不會立刻改變（不像庫倫定律）。</a:t>
            </a:r>
            <a:endParaRPr lang="en-US" altLang="zh-TW" sz="1800" dirty="0"/>
          </a:p>
        </p:txBody>
      </p:sp>
      <p:sp>
        <p:nvSpPr>
          <p:cNvPr id="12" name="向下箭號 11"/>
          <p:cNvSpPr/>
          <p:nvPr/>
        </p:nvSpPr>
        <p:spPr>
          <a:xfrm>
            <a:off x="4503786" y="1486318"/>
            <a:ext cx="360363" cy="358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文字方塊 7"/>
          <p:cNvSpPr txBox="1">
            <a:spLocks noChangeArrowheads="1"/>
          </p:cNvSpPr>
          <p:nvPr/>
        </p:nvSpPr>
        <p:spPr bwMode="auto">
          <a:xfrm>
            <a:off x="4872811" y="1475761"/>
            <a:ext cx="4142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要求在等式中的所有量，時間是一樣的。</a:t>
            </a:r>
          </a:p>
        </p:txBody>
      </p:sp>
      <p:sp>
        <p:nvSpPr>
          <p:cNvPr id="2" name="矩形 1"/>
          <p:cNvSpPr/>
          <p:nvPr/>
        </p:nvSpPr>
        <p:spPr>
          <a:xfrm>
            <a:off x="1060113" y="3937253"/>
            <a:ext cx="6552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依據相對論，左式中高斯面上的電場不會立刻改變。</a:t>
            </a:r>
            <a:endParaRPr lang="en-US" altLang="zh-TW" sz="1800" dirty="0"/>
          </a:p>
        </p:txBody>
      </p:sp>
      <p:cxnSp>
        <p:nvCxnSpPr>
          <p:cNvPr id="4" name="直線單箭頭接點 3"/>
          <p:cNvCxnSpPr/>
          <p:nvPr/>
        </p:nvCxnSpPr>
        <p:spPr>
          <a:xfrm flipH="1" flipV="1">
            <a:off x="3839714" y="2478422"/>
            <a:ext cx="156222" cy="155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</p:cNvCxnSpPr>
          <p:nvPr/>
        </p:nvCxnSpPr>
        <p:spPr>
          <a:xfrm flipV="1">
            <a:off x="4193643" y="2158373"/>
            <a:ext cx="1085116" cy="2407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 bwMode="auto">
          <a:xfrm>
            <a:off x="3250004" y="6010294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不違反相對論，而且進一步研究證實它的確是正確的。</a:t>
            </a:r>
          </a:p>
        </p:txBody>
      </p:sp>
      <p:sp>
        <p:nvSpPr>
          <p:cNvPr id="16" name="矩形 15"/>
          <p:cNvSpPr/>
          <p:nvPr/>
        </p:nvSpPr>
        <p:spPr>
          <a:xfrm>
            <a:off x="1115616" y="853996"/>
            <a:ext cx="432048" cy="878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563888" y="518925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18925"/>
                <a:ext cx="1579600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128542" y="5845914"/>
                <a:ext cx="207973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542" y="5845914"/>
                <a:ext cx="2079737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3" grpId="0"/>
      <p:bldP spid="4104" grpId="0"/>
      <p:bldP spid="9" grpId="0" animBg="1"/>
      <p:bldP spid="4106" grpId="0"/>
      <p:bldP spid="2" grpId="0"/>
      <p:bldP spid="15" grpId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48BFCEB-C098-0B45-8476-85199191F6F5}"/>
              </a:ext>
            </a:extLst>
          </p:cNvPr>
          <p:cNvSpPr/>
          <p:nvPr/>
        </p:nvSpPr>
        <p:spPr>
          <a:xfrm>
            <a:off x="2843213" y="1116916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843213" y="1916113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0"/>
          <p:cNvSpPr txBox="1">
            <a:spLocks noChangeArrowheads="1"/>
          </p:cNvSpPr>
          <p:nvPr/>
        </p:nvSpPr>
        <p:spPr bwMode="auto">
          <a:xfrm>
            <a:off x="6372225" y="44370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Faraday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95288" y="371633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H="1">
            <a:off x="3780098" y="2565401"/>
            <a:ext cx="144202" cy="53753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>
            <a:off x="4284663" y="2565400"/>
            <a:ext cx="71437" cy="48855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356100" y="3213100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219700" y="2852738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10526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285B0C7C-C684-654F-9705-0D9EA2D82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67741"/>
          <a:stretch/>
        </p:blipFill>
        <p:spPr bwMode="auto">
          <a:xfrm>
            <a:off x="6324586" y="2361651"/>
            <a:ext cx="2447926" cy="10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8A4BE50-78CA-8E49-978F-26F855E58634}"/>
              </a:ext>
            </a:extLst>
          </p:cNvPr>
          <p:cNvSpPr txBox="1"/>
          <p:nvPr/>
        </p:nvSpPr>
        <p:spPr bwMode="auto">
          <a:xfrm>
            <a:off x="395288" y="5156436"/>
            <a:ext cx="8641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路徑會有一個方向，此方向與曲面的方向以右手定則規定！注意方程式中的負號！</a:t>
            </a:r>
            <a:endParaRPr kumimoji="1" lang="zh-TW" altLang="en-US" sz="1800" dirty="0"/>
          </a:p>
        </p:txBody>
      </p:sp>
      <p:cxnSp>
        <p:nvCxnSpPr>
          <p:cNvPr id="21" name="直線單箭頭接點 16">
            <a:extLst>
              <a:ext uri="{FF2B5EF4-FFF2-40B4-BE49-F238E27FC236}">
                <a16:creationId xmlns:a16="http://schemas.microsoft.com/office/drawing/2014/main" id="{C77CCBDA-6E03-B647-BFEE-43E50D354792}"/>
              </a:ext>
            </a:extLst>
          </p:cNvPr>
          <p:cNvCxnSpPr>
            <a:cxnSpLocks/>
          </p:cNvCxnSpPr>
          <p:nvPr/>
        </p:nvCxnSpPr>
        <p:spPr>
          <a:xfrm flipV="1">
            <a:off x="7020272" y="1873162"/>
            <a:ext cx="0" cy="69223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/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  <a:blipFill>
                <a:blip r:embed="rId7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398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BFC7BF-6141-734A-A55C-28247AB8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617965"/>
            <a:ext cx="3816424" cy="285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83E46E-4B64-6547-A1D8-96810C6D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617965"/>
            <a:ext cx="3675887" cy="28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80B2E-714E-C64C-A100-9E460649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5" y="3645005"/>
            <a:ext cx="3816424" cy="310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987FD3-5832-7E41-A83A-91CA1792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675887" cy="31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97821B3-05B5-ED46-BD89-0D88535C6D8F}"/>
                  </a:ext>
                </a:extLst>
              </p:cNvPr>
              <p:cNvSpPr txBox="1"/>
              <p:nvPr/>
            </p:nvSpPr>
            <p:spPr bwMode="auto">
              <a:xfrm>
                <a:off x="2410949" y="70939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97821B3-05B5-ED46-BD89-0D88535C6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0949" y="70939"/>
                <a:ext cx="3746037" cy="739690"/>
              </a:xfrm>
              <a:prstGeom prst="rect">
                <a:avLst/>
              </a:prstGeom>
              <a:blipFill>
                <a:blip r:embed="rId6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2780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 r="76004" b="23797"/>
          <a:stretch/>
        </p:blipFill>
        <p:spPr bwMode="auto">
          <a:xfrm>
            <a:off x="1116013" y="1383766"/>
            <a:ext cx="2592288" cy="257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099719" y="4869160"/>
            <a:ext cx="7429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感應電場若產生電流，此感應電流生成的磁場洽會消弱磁通量的變化。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099718" y="5327154"/>
            <a:ext cx="742949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但法拉第定律的迴路只是一假想的封閉曲線，並不一定有導體存在。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099719" y="6093916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線圈使通過它的磁場具有慣性！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31669" y="751419"/>
            <a:ext cx="410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 </a:t>
            </a:r>
            <a:r>
              <a:rPr lang="en-US" altLang="zh-TW" sz="1800" dirty="0"/>
              <a:t>Lenz</a:t>
            </a:r>
            <a:r>
              <a:rPr lang="en-US" altLang="zh-TW" sz="1800" dirty="0">
                <a:latin typeface="Arial" charset="0"/>
              </a:rPr>
              <a:t>’</a:t>
            </a:r>
            <a:r>
              <a:rPr lang="en-US" altLang="zh-TW" sz="1800" dirty="0"/>
              <a:t>s Law </a:t>
            </a:r>
            <a:r>
              <a:rPr lang="zh-TW" altLang="en-US" sz="1800" dirty="0"/>
              <a:t>判斷感應電場的方向</a:t>
            </a:r>
          </a:p>
        </p:txBody>
      </p:sp>
      <p:pic>
        <p:nvPicPr>
          <p:cNvPr id="7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8" t="13647" r="25052" b="23627"/>
          <a:stretch/>
        </p:blipFill>
        <p:spPr bwMode="auto">
          <a:xfrm>
            <a:off x="4295354" y="1367269"/>
            <a:ext cx="2565005" cy="257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C592025-E198-634D-AB6A-CC0B80453E05}"/>
                  </a:ext>
                </a:extLst>
              </p:cNvPr>
              <p:cNvSpPr txBox="1"/>
              <p:nvPr/>
            </p:nvSpPr>
            <p:spPr bwMode="auto">
              <a:xfrm>
                <a:off x="2431967" y="4045399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C592025-E198-634D-AB6A-CC0B80453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1967" y="4045399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95462"/>
            <a:ext cx="8547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29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619672" y="544796"/>
            <a:ext cx="5904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導體迴路中的電磁感應會引發感應電流產生推拒的磁場：</a:t>
            </a:r>
          </a:p>
        </p:txBody>
      </p:sp>
      <p:pic>
        <p:nvPicPr>
          <p:cNvPr id="5" name="Picture 4" descr="induction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56" y="1086812"/>
            <a:ext cx="79934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8E6EEFC-D531-144E-AA45-1A3083355AF5}"/>
              </a:ext>
            </a:extLst>
          </p:cNvPr>
          <p:cNvSpPr txBox="1"/>
          <p:nvPr/>
        </p:nvSpPr>
        <p:spPr>
          <a:xfrm>
            <a:off x="833696" y="5176416"/>
            <a:ext cx="683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以左圖為例，靠近線圈的磁鐵南極使向右磁場增加，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8927443-5EE9-CE44-AC93-F3269540E7BD}"/>
              </a:ext>
            </a:extLst>
          </p:cNvPr>
          <p:cNvSpPr txBox="1"/>
          <p:nvPr/>
        </p:nvSpPr>
        <p:spPr>
          <a:xfrm>
            <a:off x="827584" y="560290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00" dirty="0">
                <a:latin typeface="Cambria Math"/>
              </a:rPr>
              <a:t>根據</a:t>
            </a:r>
            <a:r>
              <a:rPr kumimoji="1" lang="en-US" altLang="zh-CN" sz="1800" dirty="0">
                <a:latin typeface="Cambria Math"/>
              </a:rPr>
              <a:t>Lenz Law</a:t>
            </a:r>
            <a:r>
              <a:rPr kumimoji="1" lang="zh-CN" altLang="en-US" sz="1800" dirty="0">
                <a:latin typeface="Cambria Math"/>
              </a:rPr>
              <a:t>，線圈感應電流引發的磁場會削弱磁場變化，因此場線向左。</a:t>
            </a:r>
            <a:endParaRPr kumimoji="1" lang="zh-TW" altLang="en-US" sz="1800" dirty="0">
              <a:latin typeface="Cambria Math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EC4F89F-4714-F046-9E87-976CF2C0CDD0}"/>
              </a:ext>
            </a:extLst>
          </p:cNvPr>
          <p:cNvSpPr txBox="1"/>
          <p:nvPr/>
        </p:nvSpPr>
        <p:spPr>
          <a:xfrm>
            <a:off x="820328" y="602939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線圈此端為南極，兩個南極會彼此互斥！</a:t>
            </a:r>
          </a:p>
        </p:txBody>
      </p:sp>
      <p:cxnSp>
        <p:nvCxnSpPr>
          <p:cNvPr id="7" name="直線箭頭接點 6">
            <a:extLst>
              <a:ext uri="{FF2B5EF4-FFF2-40B4-BE49-F238E27FC236}">
                <a16:creationId xmlns:a16="http://schemas.microsoft.com/office/drawing/2014/main" id="{2DD6E230-76EC-2344-A8FA-938B81F0F1C4}"/>
              </a:ext>
            </a:extLst>
          </p:cNvPr>
          <p:cNvCxnSpPr>
            <a:cxnSpLocks/>
          </p:cNvCxnSpPr>
          <p:nvPr/>
        </p:nvCxnSpPr>
        <p:spPr>
          <a:xfrm>
            <a:off x="2123728" y="2348880"/>
            <a:ext cx="648072" cy="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id="{2313E68D-D39B-154D-8257-2E3D00315517}"/>
              </a:ext>
            </a:extLst>
          </p:cNvPr>
          <p:cNvCxnSpPr>
            <a:cxnSpLocks/>
          </p:cNvCxnSpPr>
          <p:nvPr/>
        </p:nvCxnSpPr>
        <p:spPr>
          <a:xfrm flipH="1">
            <a:off x="1619672" y="2492896"/>
            <a:ext cx="504056" cy="0"/>
          </a:xfrm>
          <a:prstGeom prst="straightConnector1">
            <a:avLst/>
          </a:prstGeom>
          <a:ln w="25400">
            <a:solidFill>
              <a:srgbClr val="7030A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462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q3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>
            <a:fillRect/>
          </a:stretch>
        </p:blipFill>
        <p:spPr bwMode="auto">
          <a:xfrm>
            <a:off x="1806849" y="1722015"/>
            <a:ext cx="5530302" cy="473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文字方塊 1"/>
          <p:cNvSpPr txBox="1">
            <a:spLocks noChangeArrowheads="1"/>
          </p:cNvSpPr>
          <p:nvPr/>
        </p:nvSpPr>
        <p:spPr bwMode="auto">
          <a:xfrm>
            <a:off x="1775791" y="620688"/>
            <a:ext cx="596456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線圈中突然出現或增加的磁場，會在線圈感應產生電流。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031D4F-A86D-FF46-BA11-1A7AF92612C6}"/>
              </a:ext>
            </a:extLst>
          </p:cNvPr>
          <p:cNvSpPr txBox="1"/>
          <p:nvPr/>
        </p:nvSpPr>
        <p:spPr>
          <a:xfrm>
            <a:off x="1759632" y="1156131"/>
            <a:ext cx="694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此電流產生的磁場必定與外加磁場互斥！而產生排拒！</a:t>
            </a:r>
          </a:p>
        </p:txBody>
      </p:sp>
    </p:spTree>
    <p:extLst>
      <p:ext uri="{BB962C8B-B14F-4D97-AF65-F5344CB8AC3E}">
        <p14:creationId xmlns:p14="http://schemas.microsoft.com/office/powerpoint/2010/main" val="2803491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196752"/>
            <a:ext cx="4896718" cy="3672408"/>
          </a:xfrm>
          <a:prstGeom prst="rect">
            <a:avLst/>
          </a:prstGeom>
        </p:spPr>
      </p:pic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3699806" y="5085184"/>
            <a:ext cx="1744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Jumping Ring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867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1"/>
          <p:cNvSpPr>
            <a:spLocks noChangeArrowheads="1"/>
          </p:cNvSpPr>
          <p:nvPr/>
        </p:nvSpPr>
        <p:spPr bwMode="auto">
          <a:xfrm>
            <a:off x="3839360" y="4907382"/>
            <a:ext cx="1446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Lenz's Law</a:t>
            </a:r>
            <a:endParaRPr lang="zh-TW" altLang="en-US" sz="2000" dirty="0"/>
          </a:p>
        </p:txBody>
      </p:sp>
      <p:sp>
        <p:nvSpPr>
          <p:cNvPr id="44036" name="文字方塊 3"/>
          <p:cNvSpPr txBox="1">
            <a:spLocks noChangeArrowheads="1"/>
          </p:cNvSpPr>
          <p:nvPr/>
        </p:nvSpPr>
        <p:spPr bwMode="auto">
          <a:xfrm>
            <a:off x="1476375" y="5301208"/>
            <a:ext cx="6840538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磁鐵通過金屬管造成的磁場變化，使金屬管感應產生推拒的磁性，減緩磁鐵的下落。</a:t>
            </a:r>
          </a:p>
        </p:txBody>
      </p:sp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24537" r="41879" b="7423"/>
          <a:stretch/>
        </p:blipFill>
        <p:spPr>
          <a:xfrm>
            <a:off x="323528" y="764704"/>
            <a:ext cx="1890667" cy="1423800"/>
          </a:xfrm>
          <a:prstGeom prst="rect">
            <a:avLst/>
          </a:prstGeom>
        </p:spPr>
      </p:pic>
      <p:pic>
        <p:nvPicPr>
          <p:cNvPr id="3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4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5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6" name="Lenz's Law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83768" y="764703"/>
            <a:ext cx="4824536" cy="36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9DC24-1B16-9248-C989-72CC0F9F2EDA}"/>
              </a:ext>
            </a:extLst>
          </p:cNvPr>
          <p:cNvSpPr txBox="1"/>
          <p:nvPr/>
        </p:nvSpPr>
        <p:spPr>
          <a:xfrm>
            <a:off x="3995936" y="34083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無線充電</a:t>
            </a:r>
            <a:endParaRPr kumimoji="1" lang="en-TW" sz="1800" dirty="0">
              <a:latin typeface="Cambria Math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E43463D9-7838-F64A-7A57-6529554E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45" y="710167"/>
            <a:ext cx="4048617" cy="286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Wireless Power Charging Technologies - Advantages and How it Works">
            <a:extLst>
              <a:ext uri="{FF2B5EF4-FFF2-40B4-BE49-F238E27FC236}">
                <a16:creationId xmlns:a16="http://schemas.microsoft.com/office/drawing/2014/main" id="{234CA124-33BC-4118-890F-5B26421B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9" y="710167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Wireless Power Solutions - Wireless Charging | Powermat • 100% Wireless">
            <a:extLst>
              <a:ext uri="{FF2B5EF4-FFF2-40B4-BE49-F238E27FC236}">
                <a16:creationId xmlns:a16="http://schemas.microsoft.com/office/drawing/2014/main" id="{B854B672-7AD0-8EE6-8E78-0B3C21A5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76222"/>
            <a:ext cx="26416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hat is wireless charging and how does it work? | Android Central">
            <a:extLst>
              <a:ext uri="{FF2B5EF4-FFF2-40B4-BE49-F238E27FC236}">
                <a16:creationId xmlns:a16="http://schemas.microsoft.com/office/drawing/2014/main" id="{C5A55B1F-30D8-23E1-B2F2-BD795817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437112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55609B-833E-8BAB-0B3E-8C48E06AB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73" y="4465344"/>
            <a:ext cx="2987824" cy="18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DNT180820_Wirelesscharging_NT31P1">
            <a:extLst>
              <a:ext uri="{FF2B5EF4-FFF2-40B4-BE49-F238E27FC236}">
                <a16:creationId xmlns:a16="http://schemas.microsoft.com/office/drawing/2014/main" id="{82387976-A655-DCB1-2DA6-02B62AD35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9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文字方塊 4"/>
          <p:cNvSpPr txBox="1">
            <a:spLocks noChangeArrowheads="1"/>
          </p:cNvSpPr>
          <p:nvPr/>
        </p:nvSpPr>
        <p:spPr bwMode="auto">
          <a:xfrm>
            <a:off x="3380269" y="1774463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高斯定律的微分形式，對任一個點成立</a:t>
            </a:r>
          </a:p>
        </p:txBody>
      </p:sp>
      <p:sp>
        <p:nvSpPr>
          <p:cNvPr id="5125" name="文字方塊 6"/>
          <p:cNvSpPr txBox="1">
            <a:spLocks noChangeArrowheads="1"/>
          </p:cNvSpPr>
          <p:nvPr/>
        </p:nvSpPr>
        <p:spPr bwMode="auto">
          <a:xfrm>
            <a:off x="1448493" y="1028100"/>
            <a:ext cx="446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從微分形式看更明顯：</a:t>
            </a:r>
          </a:p>
        </p:txBody>
      </p:sp>
      <p:sp>
        <p:nvSpPr>
          <p:cNvPr id="5127" name="文字方塊 9"/>
          <p:cNvSpPr txBox="1">
            <a:spLocks noChangeArrowheads="1"/>
          </p:cNvSpPr>
          <p:nvPr/>
        </p:nvSpPr>
        <p:spPr bwMode="auto">
          <a:xfrm>
            <a:off x="1447199" y="3805531"/>
            <a:ext cx="554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高斯定律是一個點的性質，完全沒有超距的問題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1587923" y="4741436"/>
            <a:ext cx="4318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447199" y="2981737"/>
                <a:ext cx="2116540" cy="6858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99" y="2981737"/>
                <a:ext cx="2116540" cy="6858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1448493" y="1616493"/>
                <a:ext cx="1749389" cy="6858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493" y="1616493"/>
                <a:ext cx="1749389" cy="6858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4"/>
          <p:cNvSpPr txBox="1">
            <a:spLocks noChangeArrowheads="1"/>
          </p:cNvSpPr>
          <p:nvPr/>
        </p:nvSpPr>
        <p:spPr bwMode="auto">
          <a:xfrm>
            <a:off x="1448493" y="2418303"/>
            <a:ext cx="4740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合理推想：此高斯定律，對任一時間也成立。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313634" y="4439946"/>
                <a:ext cx="2079737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634" y="4439946"/>
                <a:ext cx="2079737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9"/>
          <p:cNvSpPr txBox="1">
            <a:spLocks noChangeArrowheads="1"/>
          </p:cNvSpPr>
          <p:nvPr/>
        </p:nvSpPr>
        <p:spPr bwMode="auto">
          <a:xfrm>
            <a:off x="1464477" y="5461516"/>
            <a:ext cx="6740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因此推導出來的高斯定律積分型式，也完全沒有超距的問題。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32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656865" cy="53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D9DEFBD-ECEA-4A45-925C-B45D54DD1420}"/>
              </a:ext>
            </a:extLst>
          </p:cNvPr>
          <p:cNvSpPr txBox="1"/>
          <p:nvPr/>
        </p:nvSpPr>
        <p:spPr>
          <a:xfrm>
            <a:off x="1823868" y="62068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latin typeface="Cambria Math"/>
              </a:rPr>
              <a:t>在變化的磁場中被感應的也可以是一連續的導體：</a:t>
            </a:r>
            <a:endParaRPr kumimoji="1" lang="zh-TW" altLang="en-US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255328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Dropbox\Documents\課程\YoungTextBook\Images\Chapter29\A_Images\A_Figures_and_Photos\29_2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547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B0A6404-A3BC-DD48-9FCE-6F965A886A8C}"/>
              </a:ext>
            </a:extLst>
          </p:cNvPr>
          <p:cNvSpPr txBox="1"/>
          <p:nvPr/>
        </p:nvSpPr>
        <p:spPr>
          <a:xfrm>
            <a:off x="4139952" y="58052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金屬探測器</a:t>
            </a:r>
          </a:p>
        </p:txBody>
      </p:sp>
    </p:spTree>
    <p:extLst>
      <p:ext uri="{BB962C8B-B14F-4D97-AF65-F5344CB8AC3E}">
        <p14:creationId xmlns:p14="http://schemas.microsoft.com/office/powerpoint/2010/main" val="1928660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ropbox\Documents\課程\YoungTextBook\Images\Chapter29\A_Images\A_Figures_and_Photos\29_Pg967_Un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>
            <a:fillRect/>
          </a:stretch>
        </p:blipFill>
        <p:spPr bwMode="auto">
          <a:xfrm>
            <a:off x="468313" y="1773238"/>
            <a:ext cx="431958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D:\Dropbox\Documents\課程\YoungTextBook\Images\Chapter29\A_Images\A_Figures_and_Photos\29_15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24274"/>
          <a:stretch>
            <a:fillRect/>
          </a:stretch>
        </p:blipFill>
        <p:spPr bwMode="auto">
          <a:xfrm>
            <a:off x="4932363" y="2035175"/>
            <a:ext cx="3773487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文字方塊 5"/>
          <p:cNvSpPr txBox="1">
            <a:spLocks noChangeArrowheads="1"/>
          </p:cNvSpPr>
          <p:nvPr/>
        </p:nvSpPr>
        <p:spPr bwMode="auto">
          <a:xfrm>
            <a:off x="2484438" y="1268413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磁場不變時，改變線圈大小也會產生電流</a:t>
            </a:r>
          </a:p>
        </p:txBody>
      </p:sp>
      <p:sp>
        <p:nvSpPr>
          <p:cNvPr id="35845" name="文字方塊 6"/>
          <p:cNvSpPr txBox="1">
            <a:spLocks noChangeArrowheads="1"/>
          </p:cNvSpPr>
          <p:nvPr/>
        </p:nvSpPr>
        <p:spPr bwMode="auto">
          <a:xfrm>
            <a:off x="2195513" y="45085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但這是磁力，因為線圈中的電荷在磁場中移動，而不是電力。</a:t>
            </a:r>
          </a:p>
        </p:txBody>
      </p:sp>
      <p:sp>
        <p:nvSpPr>
          <p:cNvPr id="35846" name="文字方塊 7"/>
          <p:cNvSpPr txBox="1">
            <a:spLocks noChangeArrowheads="1"/>
          </p:cNvSpPr>
          <p:nvPr/>
        </p:nvSpPr>
        <p:spPr bwMode="auto">
          <a:xfrm>
            <a:off x="2195513" y="4941888"/>
            <a:ext cx="612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運氣很好的是此磁力的效應也由磁通量的變化決定。</a:t>
            </a:r>
          </a:p>
        </p:txBody>
      </p:sp>
      <p:sp>
        <p:nvSpPr>
          <p:cNvPr id="35847" name="文字方塊 1"/>
          <p:cNvSpPr txBox="1">
            <a:spLocks noChangeArrowheads="1"/>
          </p:cNvSpPr>
          <p:nvPr/>
        </p:nvSpPr>
        <p:spPr bwMode="auto">
          <a:xfrm>
            <a:off x="2484438" y="765175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另外一個不同但常被一起討論的現象：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3110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7"/>
          <a:stretch>
            <a:fillRect/>
          </a:stretch>
        </p:blipFill>
        <p:spPr bwMode="auto">
          <a:xfrm>
            <a:off x="5003800" y="1052513"/>
            <a:ext cx="26177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F3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>
            <a:fillRect/>
          </a:stretch>
        </p:blipFill>
        <p:spPr bwMode="auto">
          <a:xfrm>
            <a:off x="1547813" y="838200"/>
            <a:ext cx="26495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1403350" y="191770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1547813" y="1917700"/>
            <a:ext cx="287337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2051050" y="1196975"/>
            <a:ext cx="287338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2051050" y="292576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5002213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5218113" y="2205038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4" name="Rectangle 9"/>
          <p:cNvSpPr>
            <a:spLocks noChangeArrowheads="1"/>
          </p:cNvSpPr>
          <p:nvPr/>
        </p:nvSpPr>
        <p:spPr bwMode="auto">
          <a:xfrm>
            <a:off x="5146675" y="148431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5003800" y="2349500"/>
            <a:ext cx="5032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graphicFrame>
        <p:nvGraphicFramePr>
          <p:cNvPr id="36876" name="Object 14"/>
          <p:cNvGraphicFramePr>
            <a:graphicFrameLocks noChangeAspect="1"/>
          </p:cNvGraphicFramePr>
          <p:nvPr/>
        </p:nvGraphicFramePr>
        <p:xfrm>
          <a:off x="5507038" y="2349500"/>
          <a:ext cx="20478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26725" imgH="177415" progId="Equation.3">
                  <p:embed/>
                </p:oleObj>
              </mc:Choice>
              <mc:Fallback>
                <p:oleObj name="方程式" r:id="rId4" imgW="126725" imgH="17741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2349500"/>
                        <a:ext cx="204787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1547813" y="5732463"/>
            <a:ext cx="568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所產生的電動勢竟然也等於磁通量變化率。</a:t>
            </a:r>
          </a:p>
        </p:txBody>
      </p:sp>
      <p:graphicFrame>
        <p:nvGraphicFramePr>
          <p:cNvPr id="36878" name="Object 19"/>
          <p:cNvGraphicFramePr>
            <a:graphicFrameLocks noChangeAspect="1"/>
          </p:cNvGraphicFramePr>
          <p:nvPr/>
        </p:nvGraphicFramePr>
        <p:xfrm>
          <a:off x="4370388" y="30337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14151" imgH="215619" progId="Equation.3">
                  <p:embed/>
                </p:oleObj>
              </mc:Choice>
              <mc:Fallback>
                <p:oleObj name="方程式" r:id="rId6" imgW="114151" imgH="215619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0388" y="30337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9" name="Text Box 23"/>
          <p:cNvSpPr txBox="1">
            <a:spLocks noChangeArrowheads="1"/>
          </p:cNvSpPr>
          <p:nvPr/>
        </p:nvSpPr>
        <p:spPr bwMode="auto">
          <a:xfrm>
            <a:off x="1474788" y="333375"/>
            <a:ext cx="6408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考慮一個在磁場中移動的迴路！</a:t>
            </a:r>
          </a:p>
        </p:txBody>
      </p:sp>
      <p:graphicFrame>
        <p:nvGraphicFramePr>
          <p:cNvPr id="36881" name="Object 22"/>
          <p:cNvGraphicFramePr>
            <a:graphicFrameLocks noChangeAspect="1"/>
          </p:cNvGraphicFramePr>
          <p:nvPr/>
        </p:nvGraphicFramePr>
        <p:xfrm>
          <a:off x="7431088" y="2070100"/>
          <a:ext cx="246062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52268" imgH="164957" progId="Equation.3">
                  <p:embed/>
                </p:oleObj>
              </mc:Choice>
              <mc:Fallback>
                <p:oleObj name="方程式" r:id="rId8" imgW="152268" imgH="164957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2070100"/>
                        <a:ext cx="246062" cy="2651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82" name="Object 23"/>
          <p:cNvGraphicFramePr>
            <a:graphicFrameLocks noChangeAspect="1"/>
          </p:cNvGraphicFramePr>
          <p:nvPr/>
        </p:nvGraphicFramePr>
        <p:xfrm>
          <a:off x="6370638" y="917575"/>
          <a:ext cx="204787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26780" imgH="164814" progId="Equation.3">
                  <p:embed/>
                </p:oleObj>
              </mc:Choice>
              <mc:Fallback>
                <p:oleObj name="方程式" r:id="rId10" imgW="126780" imgH="164814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0638" y="917575"/>
                        <a:ext cx="204787" cy="2651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線單箭頭接點 20"/>
          <p:cNvCxnSpPr/>
          <p:nvPr/>
        </p:nvCxnSpPr>
        <p:spPr>
          <a:xfrm flipV="1">
            <a:off x="1763713" y="1989138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884" name="Object 7"/>
          <p:cNvGraphicFramePr>
            <a:graphicFrameLocks noChangeAspect="1"/>
          </p:cNvGraphicFramePr>
          <p:nvPr/>
        </p:nvGraphicFramePr>
        <p:xfrm>
          <a:off x="1331913" y="2062163"/>
          <a:ext cx="3175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03112" imgH="241195" progId="Equation.3">
                  <p:embed/>
                </p:oleObj>
              </mc:Choice>
              <mc:Fallback>
                <p:oleObj name="方程式" r:id="rId12" imgW="203112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062163"/>
                        <a:ext cx="317500" cy="3762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85" name="文字方塊 22"/>
          <p:cNvSpPr txBox="1">
            <a:spLocks noChangeArrowheads="1"/>
          </p:cNvSpPr>
          <p:nvPr/>
        </p:nvSpPr>
        <p:spPr bwMode="auto">
          <a:xfrm>
            <a:off x="1476375" y="3789363"/>
            <a:ext cx="532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導線內的電荷在磁場中運動會受磁力！</a:t>
            </a:r>
          </a:p>
        </p:txBody>
      </p:sp>
      <p:sp>
        <p:nvSpPr>
          <p:cNvPr id="36886" name="矩形 1"/>
          <p:cNvSpPr>
            <a:spLocks noChangeArrowheads="1"/>
          </p:cNvSpPr>
          <p:nvPr/>
        </p:nvSpPr>
        <p:spPr bwMode="auto">
          <a:xfrm>
            <a:off x="1476375" y="4221163"/>
            <a:ext cx="6983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此磁力繞迴路一圈對單位電荷所做的功也可稱為電動勢。</a:t>
            </a:r>
          </a:p>
        </p:txBody>
      </p:sp>
      <p:sp>
        <p:nvSpPr>
          <p:cNvPr id="36887" name="Text Box 20"/>
          <p:cNvSpPr txBox="1">
            <a:spLocks noChangeArrowheads="1"/>
          </p:cNvSpPr>
          <p:nvPr/>
        </p:nvSpPr>
        <p:spPr bwMode="auto">
          <a:xfrm>
            <a:off x="1547813" y="6165850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廣義的法拉弟定律</a:t>
            </a:r>
          </a:p>
        </p:txBody>
      </p:sp>
      <p:sp>
        <p:nvSpPr>
          <p:cNvPr id="36888" name="Text Box 21"/>
          <p:cNvSpPr txBox="1">
            <a:spLocks noChangeArrowheads="1"/>
          </p:cNvSpPr>
          <p:nvPr/>
        </p:nvSpPr>
        <p:spPr bwMode="auto">
          <a:xfrm>
            <a:off x="3708400" y="6165850"/>
            <a:ext cx="4103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磁通量變化等於所產生的感應電動勢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1547081" y="4631669"/>
                <a:ext cx="4897127" cy="75982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𝐹𝐿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𝐵𝐿𝑣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𝑥𝐿𝐵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081" y="4631669"/>
                <a:ext cx="4897127" cy="75982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3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8"/>
          <a:stretch>
            <a:fillRect/>
          </a:stretch>
        </p:blipFill>
        <p:spPr bwMode="auto">
          <a:xfrm>
            <a:off x="1692275" y="908050"/>
            <a:ext cx="26495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547813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763713" y="1916113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195513" y="1268413"/>
            <a:ext cx="287337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195513" y="2997200"/>
            <a:ext cx="287337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37895" name="Picture 7" descr="F3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8"/>
          <a:stretch>
            <a:fillRect/>
          </a:stretch>
        </p:blipFill>
        <p:spPr bwMode="auto">
          <a:xfrm>
            <a:off x="5219700" y="908050"/>
            <a:ext cx="26495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5075238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292725" y="2060575"/>
            <a:ext cx="21590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724525" y="126841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5724525" y="2997200"/>
            <a:ext cx="287338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7092950" y="2997200"/>
            <a:ext cx="6477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H="1">
            <a:off x="4787900" y="1628775"/>
            <a:ext cx="576263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2" name="Text Box 16"/>
          <p:cNvSpPr txBox="1">
            <a:spLocks noChangeArrowheads="1"/>
          </p:cNvSpPr>
          <p:nvPr/>
        </p:nvSpPr>
        <p:spPr bwMode="auto">
          <a:xfrm>
            <a:off x="5211654" y="404664"/>
            <a:ext cx="3752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若由與迴路相對靜止的座標上觀察</a:t>
            </a:r>
          </a:p>
        </p:txBody>
      </p:sp>
      <p:sp>
        <p:nvSpPr>
          <p:cNvPr id="37903" name="Text Box 18"/>
          <p:cNvSpPr txBox="1">
            <a:spLocks noChangeArrowheads="1"/>
          </p:cNvSpPr>
          <p:nvPr/>
        </p:nvSpPr>
        <p:spPr bwMode="auto">
          <a:xfrm>
            <a:off x="5076825" y="4149725"/>
            <a:ext cx="34559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右圖中迴路中的電荷</a:t>
            </a:r>
            <a:r>
              <a:rPr lang="zh-TW" altLang="en-US" sz="1800">
                <a:solidFill>
                  <a:srgbClr val="FF0000"/>
                </a:solidFill>
              </a:rPr>
              <a:t>不受磁力，</a:t>
            </a:r>
            <a:r>
              <a:rPr lang="zh-TW" altLang="en-US" sz="1800"/>
              <a:t>電動勢只能來自</a:t>
            </a:r>
            <a:r>
              <a:rPr lang="zh-TW" altLang="en-US" sz="1800">
                <a:solidFill>
                  <a:srgbClr val="FF0000"/>
                </a:solidFill>
              </a:rPr>
              <a:t>電力</a:t>
            </a:r>
            <a:r>
              <a:rPr lang="zh-TW" altLang="en-US" sz="1800"/>
              <a:t>，因此磁通量改變會引發感應電場。</a:t>
            </a:r>
          </a:p>
        </p:txBody>
      </p:sp>
      <p:sp>
        <p:nvSpPr>
          <p:cNvPr id="19" name="文字方塊 19"/>
          <p:cNvSpPr txBox="1">
            <a:spLocks noChangeArrowheads="1"/>
          </p:cNvSpPr>
          <p:nvPr/>
        </p:nvSpPr>
        <p:spPr bwMode="auto">
          <a:xfrm>
            <a:off x="1403350" y="4221163"/>
            <a:ext cx="3176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迴路中的電荷在磁場中運動而受</a:t>
            </a:r>
            <a:r>
              <a:rPr lang="zh-TW" altLang="en-US" sz="1800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。因而產生電流。</a:t>
            </a:r>
          </a:p>
        </p:txBody>
      </p:sp>
      <p:sp>
        <p:nvSpPr>
          <p:cNvPr id="20" name="文字方塊 22"/>
          <p:cNvSpPr txBox="1">
            <a:spLocks noChangeArrowheads="1"/>
          </p:cNvSpPr>
          <p:nvPr/>
        </p:nvSpPr>
        <p:spPr bwMode="auto">
          <a:xfrm>
            <a:off x="1403350" y="5805488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在電磁學中，名目雖然會變，但結果似乎與觀察者的運動狀態無關。</a:t>
            </a:r>
          </a:p>
        </p:txBody>
      </p:sp>
      <p:sp>
        <p:nvSpPr>
          <p:cNvPr id="37906" name="Rectangle 3"/>
          <p:cNvSpPr>
            <a:spLocks noChangeArrowheads="1"/>
          </p:cNvSpPr>
          <p:nvPr/>
        </p:nvSpPr>
        <p:spPr bwMode="auto">
          <a:xfrm>
            <a:off x="1547813" y="19891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7" name="Rectangle 4"/>
          <p:cNvSpPr>
            <a:spLocks noChangeArrowheads="1"/>
          </p:cNvSpPr>
          <p:nvPr/>
        </p:nvSpPr>
        <p:spPr bwMode="auto">
          <a:xfrm>
            <a:off x="1692275" y="1989138"/>
            <a:ext cx="2873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cxnSp>
        <p:nvCxnSpPr>
          <p:cNvPr id="23" name="直線單箭頭接點 22"/>
          <p:cNvCxnSpPr/>
          <p:nvPr/>
        </p:nvCxnSpPr>
        <p:spPr>
          <a:xfrm flipV="1">
            <a:off x="1906588" y="2060575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909" name="Object 2"/>
          <p:cNvGraphicFramePr>
            <a:graphicFrameLocks noChangeAspect="1"/>
          </p:cNvGraphicFramePr>
          <p:nvPr/>
        </p:nvGraphicFramePr>
        <p:xfrm>
          <a:off x="1474788" y="2132013"/>
          <a:ext cx="317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03112" imgH="241195" progId="Equation.3">
                  <p:embed/>
                </p:oleObj>
              </mc:Choice>
              <mc:Fallback>
                <p:oleObj name="方程式" r:id="rId3" imgW="203112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88" y="2132013"/>
                        <a:ext cx="317500" cy="3778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0" name="Rectangle 3"/>
          <p:cNvSpPr>
            <a:spLocks noChangeArrowheads="1"/>
          </p:cNvSpPr>
          <p:nvPr/>
        </p:nvSpPr>
        <p:spPr bwMode="auto">
          <a:xfrm>
            <a:off x="5075238" y="19891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11" name="Rectangle 4"/>
          <p:cNvSpPr>
            <a:spLocks noChangeArrowheads="1"/>
          </p:cNvSpPr>
          <p:nvPr/>
        </p:nvSpPr>
        <p:spPr bwMode="auto">
          <a:xfrm>
            <a:off x="5219700" y="1989138"/>
            <a:ext cx="2873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cxnSp>
        <p:nvCxnSpPr>
          <p:cNvPr id="27" name="直線單箭頭接點 26"/>
          <p:cNvCxnSpPr/>
          <p:nvPr/>
        </p:nvCxnSpPr>
        <p:spPr>
          <a:xfrm flipV="1">
            <a:off x="5435600" y="2060575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913" name="Object 3"/>
          <p:cNvGraphicFramePr>
            <a:graphicFrameLocks noChangeAspect="1"/>
          </p:cNvGraphicFramePr>
          <p:nvPr/>
        </p:nvGraphicFramePr>
        <p:xfrm>
          <a:off x="5003800" y="2132013"/>
          <a:ext cx="317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03112" imgH="241195" progId="Equation.3">
                  <p:embed/>
                </p:oleObj>
              </mc:Choice>
              <mc:Fallback>
                <p:oleObj name="方程式" r:id="rId5" imgW="203112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132013"/>
                        <a:ext cx="317500" cy="3778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043608" y="404663"/>
            <a:ext cx="4010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若由與磁鐵相對靜止的座標上觀察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 animBg="1"/>
      <p:bldP spid="37893" grpId="0" animBg="1"/>
      <p:bldP spid="37894" grpId="0" animBg="1"/>
      <p:bldP spid="19" grpId="0"/>
      <p:bldP spid="20" grpId="0"/>
      <p:bldP spid="37906" grpId="0"/>
      <p:bldP spid="3790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5" t="28833" b="43029"/>
          <a:stretch/>
        </p:blipFill>
        <p:spPr bwMode="auto">
          <a:xfrm>
            <a:off x="901337" y="898207"/>
            <a:ext cx="2988857" cy="2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3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2" y="3687523"/>
            <a:ext cx="28797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13427" y="3687523"/>
            <a:ext cx="2873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i="1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20" name="Text Box 8"/>
              <p:cNvSpPr txBox="1">
                <a:spLocks noChangeArrowheads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blipFill>
                <a:blip r:embed="rId4"/>
                <a:stretch>
                  <a:fillRect r="-5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21" name="Text Box 9"/>
              <p:cNvSpPr txBox="1">
                <a:spLocks noChangeArrowheads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blipFill>
                <a:blip r:embed="rId5"/>
                <a:stretch>
                  <a:fillRect l="-27778" r="-22222" b="-8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836847" y="312852"/>
            <a:ext cx="5535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實際的計算：圓柱對稱的磁場變化所產生的感應電場</a:t>
            </a:r>
          </a:p>
        </p:txBody>
      </p:sp>
      <p:pic>
        <p:nvPicPr>
          <p:cNvPr id="1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52" y="404664"/>
            <a:ext cx="1761340" cy="25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1301856" y="1330255"/>
            <a:ext cx="1701428" cy="1697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000442" y="970215"/>
            <a:ext cx="230425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b="0" dirty="0"/>
                  <a:t>在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  <m:r>
                      <a:rPr lang="en-US" altLang="zh-TW" sz="1800" b="0" i="1" smtClean="0">
                        <a:latin typeface="Cambria Math"/>
                      </a:rPr>
                      <m:t>&gt;</m:t>
                    </m:r>
                    <m:r>
                      <a:rPr lang="en-US" altLang="zh-TW" sz="18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sz="1800" dirty="0"/>
                  <a:t>處的感應電場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blipFill>
                <a:blip r:embed="rId7"/>
                <a:stretch>
                  <a:fillRect l="-18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&lt;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/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2.0∙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2526730" y="2822129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2557686" y="2849115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0" name="Text Box 11"/>
          <p:cNvSpPr txBox="1">
            <a:spLocks noChangeArrowheads="1"/>
          </p:cNvSpPr>
          <p:nvPr/>
        </p:nvSpPr>
        <p:spPr bwMode="auto">
          <a:xfrm>
            <a:off x="3852292" y="3501579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2656905" y="2342704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39942" name="Oval 7"/>
          <p:cNvSpPr>
            <a:spLocks noChangeArrowheads="1"/>
          </p:cNvSpPr>
          <p:nvPr/>
        </p:nvSpPr>
        <p:spPr bwMode="auto">
          <a:xfrm>
            <a:off x="2820417" y="3406329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2926780" y="3290441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B</a:t>
            </a:r>
            <a:endParaRPr lang="en-US" altLang="zh-TW" sz="2400"/>
          </a:p>
        </p:txBody>
      </p:sp>
      <p:sp>
        <p:nvSpPr>
          <p:cNvPr id="39944" name="Line 5"/>
          <p:cNvSpPr>
            <a:spLocks noChangeShapeType="1"/>
          </p:cNvSpPr>
          <p:nvPr/>
        </p:nvSpPr>
        <p:spPr bwMode="auto">
          <a:xfrm>
            <a:off x="2153667" y="3596510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5" name="Line 4"/>
          <p:cNvSpPr>
            <a:spLocks noChangeShapeType="1"/>
          </p:cNvSpPr>
          <p:nvPr/>
        </p:nvSpPr>
        <p:spPr bwMode="auto">
          <a:xfrm flipV="1">
            <a:off x="2526730" y="2285554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970980" y="859979"/>
            <a:ext cx="67691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考慮如圖一方形的導體迴路，一邊邊長</a:t>
            </a:r>
            <a:r>
              <a:rPr lang="en-US" altLang="zh-TW" sz="1800" dirty="0"/>
              <a:t>2.0 cm</a:t>
            </a:r>
            <a:r>
              <a:rPr lang="zh-TW" altLang="en-US" sz="1800" dirty="0"/>
              <a:t>，置於</a:t>
            </a:r>
            <a:r>
              <a:rPr lang="en-US" altLang="zh-TW" sz="1800" dirty="0"/>
              <a:t>x-y</a:t>
            </a:r>
            <a:r>
              <a:rPr lang="zh-TW" altLang="en-US" sz="1800" dirty="0"/>
              <a:t>平面上，如圖方形的一角是原點。迴路的總電阻是</a:t>
            </a:r>
            <a:r>
              <a:rPr lang="en-US" altLang="zh-TW" sz="1800" dirty="0"/>
              <a:t>20.0</a:t>
            </a:r>
            <a:r>
              <a:rPr lang="en-US" altLang="zh-TW" sz="1800" dirty="0">
                <a:latin typeface="新細明體" pitchFamily="18" charset="-120"/>
              </a:rPr>
              <a:t>Ω</a:t>
            </a:r>
            <a:r>
              <a:rPr lang="zh-TW" altLang="en-US" sz="1800" dirty="0">
                <a:latin typeface="新細明體" pitchFamily="18" charset="-120"/>
              </a:rPr>
              <a:t>。</a:t>
            </a:r>
            <a:r>
              <a:rPr lang="zh-TW" altLang="en-US" sz="1800" dirty="0"/>
              <a:t>在空間中有一隨時間變化的磁場 </a:t>
            </a:r>
            <a:r>
              <a:rPr lang="en-US" altLang="zh-TW" sz="1800" i="1" dirty="0"/>
              <a:t>B</a:t>
            </a:r>
            <a:r>
              <a:rPr lang="zh-TW" altLang="en-US" sz="1800" dirty="0"/>
              <a:t>，磁場是指向</a:t>
            </a:r>
            <a:r>
              <a:rPr lang="en-US" altLang="zh-TW" sz="1800" dirty="0"/>
              <a:t>z</a:t>
            </a:r>
            <a:r>
              <a:rPr lang="zh-TW" altLang="en-US" sz="1800" dirty="0"/>
              <a:t>方向，也就是指出紙面的方向。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1600" dirty="0"/>
          </a:p>
        </p:txBody>
      </p:sp>
      <p:sp>
        <p:nvSpPr>
          <p:cNvPr id="39947" name="Rectangle 15"/>
          <p:cNvSpPr>
            <a:spLocks noChangeArrowheads="1"/>
          </p:cNvSpPr>
          <p:nvPr/>
        </p:nvSpPr>
        <p:spPr bwMode="auto">
          <a:xfrm>
            <a:off x="828104" y="3870687"/>
            <a:ext cx="7992368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zh-TW" altLang="en-US" sz="1100" dirty="0"/>
            </a:br>
            <a:endParaRPr lang="zh-TW" altLang="en-US" sz="2400" dirty="0"/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zh-TW" altLang="en-US" sz="1800" dirty="0"/>
              <a:t>假設磁場是均勻的，</a:t>
            </a:r>
            <a:r>
              <a:rPr lang="en-US" altLang="zh-TW" sz="1800" i="1" dirty="0"/>
              <a:t>B=</a:t>
            </a:r>
            <a:r>
              <a:rPr lang="en-US" altLang="zh-TW" sz="1800" dirty="0"/>
              <a:t>2.0 </a:t>
            </a:r>
            <a:r>
              <a:rPr lang="en-US" altLang="zh-TW" sz="1800" i="1" dirty="0"/>
              <a:t>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zh-TW" altLang="en-US" sz="1800" dirty="0"/>
              <a:t>，此處 </a:t>
            </a:r>
            <a:r>
              <a:rPr lang="en-US" altLang="zh-TW" sz="1800" i="1" dirty="0"/>
              <a:t>B</a:t>
            </a:r>
            <a:r>
              <a:rPr lang="zh-TW" altLang="en-US" sz="1800" dirty="0"/>
              <a:t>的單位是</a:t>
            </a:r>
            <a:r>
              <a:rPr lang="en-US" altLang="zh-TW" sz="1800" dirty="0"/>
              <a:t>tesla, </a:t>
            </a:r>
            <a:r>
              <a:rPr lang="zh-TW" altLang="en-US" sz="1800" dirty="0"/>
              <a:t>時間</a:t>
            </a:r>
            <a:r>
              <a:rPr lang="en-US" altLang="zh-TW" sz="1800" dirty="0"/>
              <a:t>t </a:t>
            </a:r>
            <a:r>
              <a:rPr lang="zh-TW" altLang="en-US" sz="1800" dirty="0"/>
              <a:t>是秒。請問在時間 </a:t>
            </a:r>
            <a:r>
              <a:rPr lang="en-US" altLang="zh-TW" sz="1800" i="1" dirty="0"/>
              <a:t>t = 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時，迴路內的電流是多大？方向在上圖中是順時鐘還是逆時鐘？</a:t>
            </a:r>
            <a:endParaRPr lang="en-US" altLang="zh-TW" sz="1800" dirty="0"/>
          </a:p>
          <a:p>
            <a:pPr>
              <a:spcBef>
                <a:spcPct val="0"/>
              </a:spcBef>
              <a:buNone/>
            </a:pPr>
            <a:endParaRPr lang="en-US" altLang="zh-TW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800" dirty="0"/>
              <a:t>B. </a:t>
            </a:r>
            <a:r>
              <a:rPr lang="zh-TW" altLang="en-US" sz="1800" dirty="0"/>
              <a:t>假設磁場是非均勻的，</a:t>
            </a:r>
            <a:r>
              <a:rPr lang="en-US" altLang="zh-TW" sz="1800" i="1" dirty="0"/>
              <a:t>B</a:t>
            </a:r>
            <a:r>
              <a:rPr lang="zh-TW" altLang="en-US" sz="1800" i="1" dirty="0"/>
              <a:t> </a:t>
            </a:r>
            <a:r>
              <a:rPr lang="en-US" altLang="zh-TW" sz="1800" i="1" dirty="0"/>
              <a:t>=</a:t>
            </a:r>
            <a:r>
              <a:rPr lang="zh-TW" altLang="en-US" sz="1800" i="1" dirty="0"/>
              <a:t> </a:t>
            </a:r>
            <a:r>
              <a:rPr lang="en-US" altLang="zh-TW" sz="1800" dirty="0"/>
              <a:t>2.0</a:t>
            </a:r>
            <a:r>
              <a:rPr lang="en-US" altLang="zh-TW" sz="1800" i="1" dirty="0"/>
              <a:t> 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en-US" altLang="zh-TW" sz="1800" i="1" dirty="0"/>
              <a:t>y</a:t>
            </a:r>
            <a:r>
              <a:rPr lang="zh-TW" altLang="en-US" sz="1800" dirty="0"/>
              <a:t>，這裡位置 </a:t>
            </a:r>
            <a:r>
              <a:rPr lang="en-US" altLang="zh-TW" sz="1800" i="1" dirty="0"/>
              <a:t>y</a:t>
            </a:r>
            <a:r>
              <a:rPr lang="zh-TW" altLang="en-US" sz="1800" i="1" dirty="0"/>
              <a:t> </a:t>
            </a:r>
            <a:r>
              <a:rPr lang="zh-TW" altLang="en-US" sz="1800" dirty="0"/>
              <a:t>的單位是公尺， 請問在時間 </a:t>
            </a:r>
            <a:r>
              <a:rPr lang="en-US" altLang="zh-TW" sz="1800" i="1" dirty="0"/>
              <a:t>t =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時，迴路內的感應電動勢是多少</a:t>
            </a:r>
            <a:r>
              <a:rPr lang="zh-TW" altLang="en-US" sz="1600" dirty="0"/>
              <a:t>？</a:t>
            </a:r>
            <a:endParaRPr lang="en-US" altLang="zh-TW" sz="1600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TW" sz="16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B6145E-47E8-6D4F-9888-18EB6EF3C578}"/>
              </a:ext>
            </a:extLst>
          </p:cNvPr>
          <p:cNvSpPr txBox="1"/>
          <p:nvPr/>
        </p:nvSpPr>
        <p:spPr>
          <a:xfrm>
            <a:off x="828104" y="288955"/>
            <a:ext cx="79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如果迴路不是圓，各處電場一般來說很難算，但電動勢則非常容易！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/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 dirty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</m:sup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blipFill>
                <a:blip r:embed="rId3"/>
                <a:stretch>
                  <a:fillRect l="-16197" t="-105405" b="-1648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0">
            <a:extLst>
              <a:ext uri="{FF2B5EF4-FFF2-40B4-BE49-F238E27FC236}">
                <a16:creationId xmlns:a16="http://schemas.microsoft.com/office/drawing/2014/main" id="{C10F4FF1-C0AC-4F4D-BEC9-FBF25FA47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871" y="2792628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C80153F-2F93-5E47-8A0C-87D6E1C0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827" y="2819614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EB625C58-BA17-C44C-A76E-CE777E73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433" y="3472078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9BC42DE7-7F4B-8346-8D4F-50C299F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046" y="2313203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09DDAF21-4C0E-2B43-A267-A93129449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558" y="3376828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B3C1FC5C-EEA8-A94D-881B-C8793A993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921" y="3260940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dirty="0"/>
              <a:t>B</a:t>
            </a:r>
            <a:endParaRPr lang="en-US" altLang="zh-TW" sz="2400" dirty="0"/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BFB4FA36-6FAA-6043-A3E9-C6BA69283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808" y="3567009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AD19446A-4F8D-2148-881A-E4E80D2165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871" y="2256053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FAE4AD-4D75-AF49-883D-3AC70ACB938A}"/>
              </a:ext>
            </a:extLst>
          </p:cNvPr>
          <p:cNvSpPr/>
          <p:nvPr/>
        </p:nvSpPr>
        <p:spPr>
          <a:xfrm>
            <a:off x="5552827" y="2996952"/>
            <a:ext cx="815181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blipFill>
                <a:blip r:embed="rId4"/>
                <a:stretch>
                  <a:fillRect b="-4705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EA445C48-A316-1248-AA13-36BED580BB66}"/>
              </a:ext>
            </a:extLst>
          </p:cNvPr>
          <p:cNvCxnSpPr/>
          <p:nvPr/>
        </p:nvCxnSpPr>
        <p:spPr>
          <a:xfrm>
            <a:off x="6444208" y="2996952"/>
            <a:ext cx="0" cy="1903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26">
            <a:extLst>
              <a:ext uri="{FF2B5EF4-FFF2-40B4-BE49-F238E27FC236}">
                <a16:creationId xmlns:a16="http://schemas.microsoft.com/office/drawing/2014/main" id="{0D915B82-DD44-114C-B92A-7D27C5F77C80}"/>
              </a:ext>
            </a:extLst>
          </p:cNvPr>
          <p:cNvCxnSpPr>
            <a:cxnSpLocks/>
          </p:cNvCxnSpPr>
          <p:nvPr/>
        </p:nvCxnSpPr>
        <p:spPr>
          <a:xfrm>
            <a:off x="5292080" y="3159538"/>
            <a:ext cx="0" cy="430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385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ropbox\Documents\課程\YoungTextBook\Images\Chapter29\A_Images\A_Figures_and_Photos\29_19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1851026"/>
            <a:ext cx="341312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D:\Dropbox\Documents\課程\YoungTextBook\Images\Chapter29\A_Images\A_Figures_and_Photos\29_19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44675"/>
            <a:ext cx="32797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516CA0A-9E07-0247-974B-0773193FB13F}"/>
              </a:ext>
            </a:extLst>
          </p:cNvPr>
          <p:cNvSpPr txBox="1"/>
          <p:nvPr/>
        </p:nvSpPr>
        <p:spPr>
          <a:xfrm>
            <a:off x="3635896" y="119675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TW" sz="1800" dirty="0">
                <a:latin typeface="Cambria Math"/>
              </a:rPr>
              <a:t>Eddy’s Current</a:t>
            </a:r>
            <a:endParaRPr kumimoji="1" lang="zh-TW" altLang="en-US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7143684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1"/>
          <p:cNvSpPr>
            <a:spLocks noChangeArrowheads="1"/>
          </p:cNvSpPr>
          <p:nvPr/>
        </p:nvSpPr>
        <p:spPr bwMode="auto">
          <a:xfrm>
            <a:off x="3544742" y="5085184"/>
            <a:ext cx="22124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Levitating Magnet</a:t>
            </a:r>
            <a:endParaRPr lang="zh-TW" altLang="en-US" sz="2000" dirty="0"/>
          </a:p>
        </p:txBody>
      </p:sp>
      <p:sp>
        <p:nvSpPr>
          <p:cNvPr id="47108" name="文字方塊 1"/>
          <p:cNvSpPr txBox="1">
            <a:spLocks noChangeArrowheads="1"/>
          </p:cNvSpPr>
          <p:nvPr/>
        </p:nvSpPr>
        <p:spPr bwMode="auto">
          <a:xfrm>
            <a:off x="1121963" y="5661248"/>
            <a:ext cx="7058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金屬盤在磁場中旋轉，磁力產生的電流，造成排拒的磁性，推起磁鐵。</a:t>
            </a:r>
          </a:p>
        </p:txBody>
      </p:sp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19687" r="15043" b="7839"/>
          <a:stretch/>
        </p:blipFill>
        <p:spPr>
          <a:xfrm>
            <a:off x="323528" y="476672"/>
            <a:ext cx="2907857" cy="1584176"/>
          </a:xfrm>
          <a:prstGeom prst="rect">
            <a:avLst/>
          </a:prstGeom>
        </p:spPr>
      </p:pic>
      <p:pic>
        <p:nvPicPr>
          <p:cNvPr id="3" name="Levitating Mag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620688"/>
            <a:ext cx="5328592" cy="39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3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矩形 1"/>
          <p:cNvSpPr>
            <a:spLocks noChangeArrowheads="1"/>
          </p:cNvSpPr>
          <p:nvPr/>
        </p:nvSpPr>
        <p:spPr bwMode="auto">
          <a:xfrm>
            <a:off x="3347864" y="5373216"/>
            <a:ext cx="19465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Superconductor</a:t>
            </a:r>
            <a:endParaRPr lang="zh-TW" altLang="en-US" sz="2000" dirty="0"/>
          </a:p>
        </p:txBody>
      </p:sp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8855" r="14103" b="8254"/>
          <a:stretch/>
        </p:blipFill>
        <p:spPr>
          <a:xfrm>
            <a:off x="539552" y="654079"/>
            <a:ext cx="2160240" cy="1167817"/>
          </a:xfrm>
          <a:prstGeom prst="rect">
            <a:avLst/>
          </a:prstGeom>
        </p:spPr>
      </p:pic>
      <p:pic>
        <p:nvPicPr>
          <p:cNvPr id="3" name="Superconduc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731132"/>
            <a:ext cx="5764694" cy="3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字方塊 8"/>
          <p:cNvSpPr txBox="1">
            <a:spLocks noChangeArrowheads="1"/>
          </p:cNvSpPr>
          <p:nvPr/>
        </p:nvSpPr>
        <p:spPr bwMode="auto">
          <a:xfrm>
            <a:off x="1157785" y="1052711"/>
            <a:ext cx="691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所以我們似乎可以大膽地，寫下變動電磁場的</a:t>
            </a:r>
            <a:r>
              <a:rPr lang="en-US" altLang="zh-TW" sz="1800" dirty="0"/>
              <a:t>Maxwell</a:t>
            </a:r>
            <a:r>
              <a:rPr lang="zh-TW" altLang="en-US" sz="1800" dirty="0"/>
              <a:t> </a:t>
            </a:r>
            <a:r>
              <a:rPr lang="en-US" altLang="zh-TW" sz="1800" dirty="0"/>
              <a:t>Equations</a:t>
            </a:r>
            <a:endParaRPr lang="zh-TW" altLang="en-US" sz="1800" dirty="0"/>
          </a:p>
        </p:txBody>
      </p:sp>
      <p:sp>
        <p:nvSpPr>
          <p:cNvPr id="6149" name="文字方塊 11"/>
          <p:cNvSpPr txBox="1">
            <a:spLocks noChangeArrowheads="1"/>
          </p:cNvSpPr>
          <p:nvPr/>
        </p:nvSpPr>
        <p:spPr bwMode="auto">
          <a:xfrm>
            <a:off x="1157785" y="3501008"/>
            <a:ext cx="489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基本是對的，但是  </a:t>
            </a:r>
            <a:r>
              <a:rPr lang="en-US" altLang="zh-TW" sz="1800"/>
              <a:t>Not so simple!</a:t>
            </a:r>
            <a:endParaRPr lang="zh-TW" altLang="en-US" sz="1800"/>
          </a:p>
        </p:txBody>
      </p:sp>
      <p:sp>
        <p:nvSpPr>
          <p:cNvPr id="6150" name="文字方塊 5"/>
          <p:cNvSpPr txBox="1">
            <a:spLocks noChangeArrowheads="1"/>
          </p:cNvSpPr>
          <p:nvPr/>
        </p:nvSpPr>
        <p:spPr bwMode="auto">
          <a:xfrm>
            <a:off x="1175231" y="5147900"/>
            <a:ext cx="7561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當電磁場隨時間變化時，有新的現象會出現！電磁感應！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4560943" y="4221088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206880" y="5661248"/>
            <a:ext cx="4589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磁場變化時會不會感應產生電場？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07904" y="1647978"/>
                <a:ext cx="219925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647978"/>
                <a:ext cx="2199255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34727" y="1663057"/>
                <a:ext cx="2079737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727" y="1663057"/>
                <a:ext cx="2079737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04789" y="3996591"/>
                <a:ext cx="2824299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789" y="3996591"/>
                <a:ext cx="282429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8" grpId="0"/>
      <p:bldP spid="9" grpId="0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ger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997200"/>
            <a:ext cx="32400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 descr="http://www.chinapage.org/road/maglev/maglev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55625"/>
            <a:ext cx="36496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http://kids.yam.com/i/why/upload/549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476375"/>
            <a:ext cx="1905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6983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36718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D:\Dropbox\Documents\課程\YoungTextBook\Images\Chapter29\A_Images\A_Figures_and_Photos\29_19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565400"/>
            <a:ext cx="29146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40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3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44450"/>
            <a:ext cx="3424237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979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3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349500"/>
            <a:ext cx="28860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310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3673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129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708400" y="981075"/>
            <a:ext cx="2665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Generator </a:t>
            </a:r>
            <a:r>
              <a:rPr lang="zh-TW" altLang="en-US" sz="1800"/>
              <a:t>發電機</a:t>
            </a:r>
          </a:p>
        </p:txBody>
      </p:sp>
      <p:pic>
        <p:nvPicPr>
          <p:cNvPr id="55299" name="Picture 4" descr="D:\Dropbox\Documents\課程\YoungTextBook\Images\Chapter29\A_Images\A_Figures_and_Photos\29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85471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文字方塊 3"/>
          <p:cNvSpPr txBox="1">
            <a:spLocks noChangeArrowheads="1"/>
          </p:cNvSpPr>
          <p:nvPr/>
        </p:nvSpPr>
        <p:spPr bwMode="auto">
          <a:xfrm>
            <a:off x="1116013" y="1484313"/>
            <a:ext cx="7559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這是運用線圈在磁場中運動時，線圈中電荷所受到的</a:t>
            </a:r>
            <a:r>
              <a:rPr lang="zh-TW" altLang="en-US" sz="1800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來產生電動勢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D:\Dropbox\Documents\課程\YoungTextBook\Images\Chapter29\A_Images\A_Figures_and_Photos\29_1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85471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induc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 b="4790"/>
          <a:stretch>
            <a:fillRect/>
          </a:stretch>
        </p:blipFill>
        <p:spPr bwMode="auto">
          <a:xfrm>
            <a:off x="1547813" y="1052513"/>
            <a:ext cx="61928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induc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00438"/>
            <a:ext cx="6119813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Dropbox\Documents\課程\YoungTextBook\Images\Chapter31\A_Images\A_Figures_and_Photos\31_2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334486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:\Dropbox\Documents\課程\YoungTextBook\Images\Chapter31\A_Images\A_Figures_and_Photos\31_2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30543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D:\Dropbox\Documents\課程\YoungTextBook\Images\Chapter31\A_Images\A_Figures_and_Photos\31_21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781300"/>
            <a:ext cx="3240087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D:\Dropbox\Documents\課程\YoungTextBook\Images\Chapter30\A_Images\A_Figures_and_Photos\30_03_Fig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/>
          <a:stretch>
            <a:fillRect/>
          </a:stretch>
        </p:blipFill>
        <p:spPr bwMode="auto">
          <a:xfrm>
            <a:off x="4859338" y="549275"/>
            <a:ext cx="184308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文字方塊 5"/>
          <p:cNvSpPr txBox="1">
            <a:spLocks noChangeArrowheads="1"/>
          </p:cNvSpPr>
          <p:nvPr/>
        </p:nvSpPr>
        <p:spPr bwMode="auto">
          <a:xfrm>
            <a:off x="1187450" y="836613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Mutual Induction </a:t>
            </a:r>
            <a:r>
              <a:rPr lang="zh-TW" altLang="en-US" sz="1800"/>
              <a:t>互感與變壓器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3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"/>
          <a:stretch>
            <a:fillRect/>
          </a:stretch>
        </p:blipFill>
        <p:spPr bwMode="auto">
          <a:xfrm>
            <a:off x="642284" y="1370445"/>
            <a:ext cx="7560840" cy="22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3085990" y="476672"/>
            <a:ext cx="2992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Self Induction </a:t>
            </a:r>
            <a:r>
              <a:rPr lang="zh-TW" altLang="en-US" sz="1800" dirty="0">
                <a:solidFill>
                  <a:srgbClr val="FF0000"/>
                </a:solidFill>
              </a:rPr>
              <a:t>自感與電感器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938888" y="5311475"/>
                <a:ext cx="2044085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88" y="5311475"/>
                <a:ext cx="2044085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835696" y="3789040"/>
                <a:ext cx="6974089" cy="495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電流變化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𝑑𝑖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改變線圈內的磁場，因此產生抵抗變化的感應電動勢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789040"/>
                <a:ext cx="6974089" cy="495264"/>
              </a:xfrm>
              <a:prstGeom prst="rect">
                <a:avLst/>
              </a:prstGeom>
              <a:blipFill>
                <a:blip r:embed="rId4"/>
                <a:stretch>
                  <a:fillRect l="-727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t="69160" r="58729" b="9086"/>
          <a:stretch/>
        </p:blipFill>
        <p:spPr bwMode="auto">
          <a:xfrm>
            <a:off x="3932277" y="1928244"/>
            <a:ext cx="629479" cy="33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71214" r="56515" b="8273"/>
          <a:stretch/>
        </p:blipFill>
        <p:spPr bwMode="auto">
          <a:xfrm>
            <a:off x="7267019" y="1928244"/>
            <a:ext cx="735496" cy="3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9201" r="50761" b="43169"/>
          <a:stretch/>
        </p:blipFill>
        <p:spPr bwMode="auto">
          <a:xfrm>
            <a:off x="4818747" y="1928244"/>
            <a:ext cx="1007988" cy="43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30219" r="52138" b="43505"/>
          <a:stretch/>
        </p:blipFill>
        <p:spPr bwMode="auto">
          <a:xfrm>
            <a:off x="7968034" y="1928244"/>
            <a:ext cx="927652" cy="4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43016" r="57253" b="43169"/>
          <a:stretch/>
        </p:blipFill>
        <p:spPr bwMode="auto">
          <a:xfrm flipH="1">
            <a:off x="4882844" y="2153544"/>
            <a:ext cx="794985" cy="2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46587" r="52138" b="43505"/>
          <a:stretch/>
        </p:blipFill>
        <p:spPr bwMode="auto">
          <a:xfrm flipH="1">
            <a:off x="7843083" y="2182821"/>
            <a:ext cx="853415" cy="14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4216070" y="5449540"/>
            <a:ext cx="3182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電動勢與電流變化率成正比！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959307" y="870641"/>
            <a:ext cx="435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改變通過線圈的電流，需要額外的努力：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4216070" y="5888466"/>
            <a:ext cx="3365311" cy="3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方向正相反於電流的變化。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938888" y="4838290"/>
                <a:ext cx="457732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𝑁𝐵𝐴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𝑛𝑙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𝑛𝑖𝐴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𝐿𝑖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88" y="4838290"/>
                <a:ext cx="4577328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B4231AE-ACBD-8B40-BC73-FFC6D55797C1}"/>
                  </a:ext>
                </a:extLst>
              </p:cNvPr>
              <p:cNvSpPr/>
              <p:nvPr/>
            </p:nvSpPr>
            <p:spPr>
              <a:xfrm>
                <a:off x="1835696" y="4227040"/>
                <a:ext cx="4941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此感應電動勢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/>
                  <a:t>宛如一個電池，抵抗電流變化。</a:t>
                </a: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B4231AE-ACBD-8B40-BC73-FFC6D5579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227040"/>
                <a:ext cx="4941802" cy="369332"/>
              </a:xfrm>
              <a:prstGeom prst="rect">
                <a:avLst/>
              </a:prstGeom>
              <a:blipFill>
                <a:blip r:embed="rId8"/>
                <a:stretch>
                  <a:fillRect l="-102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psf\Dropbox\Documents\課程\YoungTextBook\Images\Chapter30\A_Images\A_Figures_and_Photos\30_05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30" y="1516142"/>
            <a:ext cx="3321512" cy="31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t="72352" r="58729" b="9085"/>
          <a:stretch/>
        </p:blipFill>
        <p:spPr bwMode="auto">
          <a:xfrm rot="16200000">
            <a:off x="5544044" y="2797988"/>
            <a:ext cx="629479" cy="28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9201" r="50761" b="53921"/>
          <a:stretch/>
        </p:blipFill>
        <p:spPr bwMode="auto">
          <a:xfrm>
            <a:off x="4850795" y="1845554"/>
            <a:ext cx="1007988" cy="26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5"/>
              <p:cNvSpPr txBox="1">
                <a:spLocks noChangeArrowheads="1"/>
              </p:cNvSpPr>
              <p:nvPr/>
            </p:nvSpPr>
            <p:spPr bwMode="auto">
              <a:xfrm>
                <a:off x="1383316" y="4701025"/>
                <a:ext cx="5759450" cy="495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感應電動勢會抵抗磁場變化，也就是抵抗電流變化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𝑑𝑖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5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3316" y="4701025"/>
                <a:ext cx="5759450" cy="495264"/>
              </a:xfrm>
              <a:prstGeom prst="rect">
                <a:avLst/>
              </a:prstGeom>
              <a:blipFill rotWithShape="1">
                <a:blip r:embed="rId5"/>
                <a:stretch>
                  <a:fillRect l="-952" b="-74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6"/>
          <p:cNvSpPr>
            <a:spLocks noChangeArrowheads="1"/>
          </p:cNvSpPr>
          <p:nvPr/>
        </p:nvSpPr>
        <p:spPr bwMode="auto">
          <a:xfrm>
            <a:off x="1383316" y="5196289"/>
            <a:ext cx="7501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為了維持電流的變化，迴路必須付出一個電位差，來抵銷感應電動勢。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475539" y="5619183"/>
                <a:ext cx="305237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TW" sz="1800" i="1">
                          <a:latin typeface="Cambria Math"/>
                        </a:rPr>
                        <m:t>𝑉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539" y="5619183"/>
                <a:ext cx="305237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 bwMode="auto">
          <a:xfrm>
            <a:off x="1411037" y="1002794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要繼續如預期改變通過線圈的電流，必須額外付出一個電位差！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411037" y="580038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如果將電感線圈連在一個迴路內：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80112" y="5743640"/>
            <a:ext cx="2992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Inductor </a:t>
            </a:r>
            <a:r>
              <a:rPr lang="zh-TW" altLang="en-US" sz="1800" dirty="0">
                <a:solidFill>
                  <a:srgbClr val="FF0000"/>
                </a:solidFill>
              </a:rPr>
              <a:t>電感器</a:t>
            </a:r>
          </a:p>
        </p:txBody>
      </p:sp>
    </p:spTree>
    <p:extLst>
      <p:ext uri="{BB962C8B-B14F-4D97-AF65-F5344CB8AC3E}">
        <p14:creationId xmlns:p14="http://schemas.microsoft.com/office/powerpoint/2010/main" val="130584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magnet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1" t="6007" r="3348" b="9212"/>
          <a:stretch/>
        </p:blipFill>
        <p:spPr bwMode="auto">
          <a:xfrm>
            <a:off x="1604790" y="1395734"/>
            <a:ext cx="203307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字方塊 2"/>
          <p:cNvSpPr txBox="1">
            <a:spLocks noChangeArrowheads="1"/>
          </p:cNvSpPr>
          <p:nvPr/>
        </p:nvSpPr>
        <p:spPr bwMode="auto">
          <a:xfrm>
            <a:off x="1568025" y="963686"/>
            <a:ext cx="407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電能帶動磁，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533799" y="508475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在奧斯特及安培之後，物理學家就有一個很粗略的點子！</a:t>
            </a:r>
            <a:endParaRPr lang="en-US" altLang="zh-TW" sz="1800" dirty="0"/>
          </a:p>
        </p:txBody>
      </p:sp>
      <p:pic>
        <p:nvPicPr>
          <p:cNvPr id="6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14" y="4132038"/>
            <a:ext cx="2517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58414" y="4247279"/>
            <a:ext cx="36004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278494" y="4132037"/>
            <a:ext cx="1797695" cy="547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547664" y="3573016"/>
            <a:ext cx="6711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磁是否能帶動電呢？把磁鐵放在迴路旁邊，會不會產生電流？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文字方塊 5"/>
          <p:cNvSpPr txBox="1">
            <a:spLocks noChangeArrowheads="1"/>
          </p:cNvSpPr>
          <p:nvPr/>
        </p:nvSpPr>
        <p:spPr bwMode="auto">
          <a:xfrm>
            <a:off x="1042988" y="5225537"/>
            <a:ext cx="4033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一個電感器</a:t>
            </a:r>
            <a:r>
              <a:rPr lang="zh-TW" altLang="en-US" sz="1800">
                <a:solidFill>
                  <a:srgbClr val="FF0000"/>
                </a:solidFill>
              </a:rPr>
              <a:t>沿電流方向</a:t>
            </a:r>
            <a:r>
              <a:rPr lang="zh-TW" altLang="en-US" sz="1800"/>
              <a:t>的電位差：</a:t>
            </a:r>
          </a:p>
        </p:txBody>
      </p:sp>
      <p:pic>
        <p:nvPicPr>
          <p:cNvPr id="60421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4862067" y="3488967"/>
            <a:ext cx="3644900" cy="13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6"/>
          <a:stretch/>
        </p:blipFill>
        <p:spPr bwMode="auto">
          <a:xfrm>
            <a:off x="606151" y="3488967"/>
            <a:ext cx="3508375" cy="13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D:\Dropbox\Documents\課程\YoungTextBook\Images\Chapter30\A_Images\A_Figures_and_Photos\30_06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6" y="1468178"/>
            <a:ext cx="36210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9" descr="D:\Dropbox\Documents\課程\YoungTextBook\Images\Chapter30\A_Images\A_Figures_and_Photos\30_06_Figur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99" y="1485081"/>
            <a:ext cx="343693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332EAE0-5490-C047-A236-DB9A4DFC6DE0}"/>
                  </a:ext>
                </a:extLst>
              </p:cNvPr>
              <p:cNvSpPr/>
              <p:nvPr/>
            </p:nvSpPr>
            <p:spPr>
              <a:xfrm>
                <a:off x="4716016" y="5101358"/>
                <a:ext cx="1846595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332EAE0-5490-C047-A236-DB9A4DFC6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101358"/>
                <a:ext cx="1846595" cy="61824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C522465-B88F-1A4D-907D-73B8965B8CFD}"/>
                  </a:ext>
                </a:extLst>
              </p:cNvPr>
              <p:cNvSpPr/>
              <p:nvPr/>
            </p:nvSpPr>
            <p:spPr>
              <a:xfrm>
                <a:off x="2951094" y="4232066"/>
                <a:ext cx="1811457" cy="5013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</a:rPr>
                        <m:t>=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C522465-B88F-1A4D-907D-73B8965B8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94" y="4232066"/>
                <a:ext cx="1811457" cy="5013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6D24F5A-5435-C747-AD8C-C8C3542BC635}"/>
                  </a:ext>
                </a:extLst>
              </p:cNvPr>
              <p:cNvSpPr/>
              <p:nvPr/>
            </p:nvSpPr>
            <p:spPr>
              <a:xfrm>
                <a:off x="7312670" y="4242386"/>
                <a:ext cx="1811458" cy="5013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</a:rPr>
                        <m:t>=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6D24F5A-5435-C747-AD8C-C8C3542BC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670" y="4242386"/>
                <a:ext cx="1811458" cy="5013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34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425700" y="211232"/>
            <a:ext cx="4279392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16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9" descr="3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58"/>
          <a:stretch>
            <a:fillRect/>
          </a:stretch>
        </p:blipFill>
        <p:spPr bwMode="auto">
          <a:xfrm>
            <a:off x="935571" y="5209036"/>
            <a:ext cx="3096394" cy="13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1277305" y="263871"/>
            <a:ext cx="3276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將電容器與電感器連成</a:t>
            </a:r>
            <a:r>
              <a:rPr lang="en-US" altLang="zh-TW" sz="1800" dirty="0">
                <a:solidFill>
                  <a:srgbClr val="FF0000"/>
                </a:solidFill>
              </a:rPr>
              <a:t>LC</a:t>
            </a:r>
            <a:r>
              <a:rPr lang="zh-TW" altLang="en-US" sz="1800" dirty="0">
                <a:solidFill>
                  <a:srgbClr val="FF0000"/>
                </a:solidFill>
              </a:rPr>
              <a:t>電路</a:t>
            </a:r>
          </a:p>
        </p:txBody>
      </p:sp>
      <p:pic>
        <p:nvPicPr>
          <p:cNvPr id="61448" name="Picture 9" descr="D:\Dropbox\Documents\課程\YoungTextBook\Images\Chapter30\A_Images\A_Figures_and_Photos\30_15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74278"/>
            <a:ext cx="2304256" cy="37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文字方塊 8"/>
          <p:cNvSpPr txBox="1">
            <a:spLocks noChangeArrowheads="1"/>
          </p:cNvSpPr>
          <p:nvPr/>
        </p:nvSpPr>
        <p:spPr bwMode="auto">
          <a:xfrm>
            <a:off x="5003800" y="26035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繞導線一圈電位差為零：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4932363" y="2060575"/>
            <a:ext cx="3490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這個方程式與簡諧運動一模一樣！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5003800" y="5004316"/>
                <a:ext cx="4140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它們的解也就相同，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𝐼</m:t>
                    </m:r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1800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b="0" i="1" smtClean="0">
                                <a:latin typeface="Cambria Math"/>
                              </a:rPr>
                              <m:t>𝜔</m:t>
                            </m:r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altLang="zh-TW" sz="1800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zh-TW" altLang="en-US" sz="1800" b="0" i="1" smtClean="0">
                                <a:latin typeface="Cambria Math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3800" y="5004316"/>
                <a:ext cx="4140200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325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076825" y="5436116"/>
            <a:ext cx="3709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LC</a:t>
            </a:r>
            <a:r>
              <a:rPr lang="zh-TW" altLang="en-US" sz="1800"/>
              <a:t>電路會產生電磁震盪，頻率為：</a:t>
            </a: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6101952" y="3358733"/>
            <a:ext cx="25745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線圈（電感）使通過它的磁場具有慣性！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3E447A3-BE7C-F146-95EE-7FD6FBE05804}"/>
                  </a:ext>
                </a:extLst>
              </p:cNvPr>
              <p:cNvSpPr/>
              <p:nvPr/>
            </p:nvSpPr>
            <p:spPr>
              <a:xfrm>
                <a:off x="7073900" y="632425"/>
                <a:ext cx="1859612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3E447A3-BE7C-F146-95EE-7FD6FBE05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900" y="632425"/>
                <a:ext cx="1859612" cy="648126"/>
              </a:xfrm>
              <a:prstGeom prst="rect">
                <a:avLst/>
              </a:prstGeom>
              <a:blipFill>
                <a:blip r:embed="rId1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74A4011-8191-F545-9EC9-5A01186674CF}"/>
                  </a:ext>
                </a:extLst>
              </p:cNvPr>
              <p:cNvSpPr/>
              <p:nvPr/>
            </p:nvSpPr>
            <p:spPr>
              <a:xfrm>
                <a:off x="5051810" y="1354537"/>
                <a:ext cx="1686487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74A4011-8191-F545-9EC9-5A0118667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810" y="1354537"/>
                <a:ext cx="1686487" cy="648126"/>
              </a:xfrm>
              <a:prstGeom prst="rect">
                <a:avLst/>
              </a:prstGeom>
              <a:blipFill>
                <a:blip r:embed="rId1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640B5B7-EC09-524A-967E-32E33D29F00B}"/>
                  </a:ext>
                </a:extLst>
              </p:cNvPr>
              <p:cNvSpPr/>
              <p:nvPr/>
            </p:nvSpPr>
            <p:spPr>
              <a:xfrm>
                <a:off x="5003800" y="2476649"/>
                <a:ext cx="1819281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640B5B7-EC09-524A-967E-32E33D29F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00" y="2476649"/>
                <a:ext cx="1819281" cy="648126"/>
              </a:xfrm>
              <a:prstGeom prst="rect">
                <a:avLst/>
              </a:prstGeom>
              <a:blipFill>
                <a:blip r:embed="rId1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B1A136-EE1A-E847-B02E-18BFF67EA633}"/>
                  </a:ext>
                </a:extLst>
              </p:cNvPr>
              <p:cNvSpPr/>
              <p:nvPr/>
            </p:nvSpPr>
            <p:spPr>
              <a:xfrm>
                <a:off x="5053141" y="3312566"/>
                <a:ext cx="90992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B1A136-EE1A-E847-B02E-18BFF67EA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141" y="3312566"/>
                <a:ext cx="909929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47D1AB0-9CEE-0F4E-9693-D7F32CF6A668}"/>
                  </a:ext>
                </a:extLst>
              </p:cNvPr>
              <p:cNvSpPr/>
              <p:nvPr/>
            </p:nvSpPr>
            <p:spPr>
              <a:xfrm>
                <a:off x="5055966" y="3744366"/>
                <a:ext cx="8764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47D1AB0-9CEE-0F4E-9693-D7F32CF6A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966" y="3744366"/>
                <a:ext cx="876458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318ED4C-3894-694A-A777-53781F64A943}"/>
                  </a:ext>
                </a:extLst>
              </p:cNvPr>
              <p:cNvSpPr/>
              <p:nvPr/>
            </p:nvSpPr>
            <p:spPr>
              <a:xfrm>
                <a:off x="5075518" y="4198324"/>
                <a:ext cx="865173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318ED4C-3894-694A-A777-53781F64A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518" y="4198324"/>
                <a:ext cx="865173" cy="612732"/>
              </a:xfrm>
              <a:prstGeom prst="rect">
                <a:avLst/>
              </a:prstGeom>
              <a:blipFill>
                <a:blip r:embed="rId19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C904054-78F1-E040-8C61-FF5B4DC30CAF}"/>
                  </a:ext>
                </a:extLst>
              </p:cNvPr>
              <p:cNvSpPr/>
              <p:nvPr/>
            </p:nvSpPr>
            <p:spPr>
              <a:xfrm>
                <a:off x="5098995" y="5867130"/>
                <a:ext cx="1860125" cy="91345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C904054-78F1-E040-8C61-FF5B4DC30C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995" y="5867130"/>
                <a:ext cx="1860125" cy="91345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6EEB47FD-5733-BD4E-AFAD-449F4B04BA7F}"/>
                  </a:ext>
                </a:extLst>
              </p:cNvPr>
              <p:cNvSpPr/>
              <p:nvPr/>
            </p:nvSpPr>
            <p:spPr>
              <a:xfrm>
                <a:off x="5044733" y="643321"/>
                <a:ext cx="1663789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6EEB47FD-5733-BD4E-AFAD-449F4B04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33" y="643321"/>
                <a:ext cx="1663789" cy="618246"/>
              </a:xfrm>
              <a:prstGeom prst="rect">
                <a:avLst/>
              </a:prstGeom>
              <a:blipFill>
                <a:blip r:embed="rId2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6028B42D-F239-0048-A2D6-E1F934652219}"/>
              </a:ext>
            </a:extLst>
          </p:cNvPr>
          <p:cNvSpPr/>
          <p:nvPr/>
        </p:nvSpPr>
        <p:spPr>
          <a:xfrm>
            <a:off x="6812650" y="922073"/>
            <a:ext cx="220823" cy="172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90C61F-4A90-674D-861B-291BDE2DB292}"/>
                  </a:ext>
                </a:extLst>
              </p:cNvPr>
              <p:cNvSpPr/>
              <p:nvPr/>
            </p:nvSpPr>
            <p:spPr>
              <a:xfrm>
                <a:off x="2086090" y="1033524"/>
                <a:ext cx="2199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90C61F-4A90-674D-861B-291BDE2DB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090" y="1033524"/>
                <a:ext cx="219932" cy="276999"/>
              </a:xfrm>
              <a:prstGeom prst="rect">
                <a:avLst/>
              </a:prstGeom>
              <a:blipFill>
                <a:blip r:embed="rId22"/>
                <a:stretch>
                  <a:fillRect l="-33333" r="-27778" b="-2173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D533D3-0D55-B54D-BB5D-C3B0B3BD90C7}"/>
                  </a:ext>
                </a:extLst>
              </p:cNvPr>
              <p:cNvSpPr/>
              <p:nvPr/>
            </p:nvSpPr>
            <p:spPr>
              <a:xfrm>
                <a:off x="2915443" y="1003552"/>
                <a:ext cx="2199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D533D3-0D55-B54D-BB5D-C3B0B3BD9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443" y="1003552"/>
                <a:ext cx="219932" cy="276999"/>
              </a:xfrm>
              <a:prstGeom prst="rect">
                <a:avLst/>
              </a:prstGeom>
              <a:blipFill>
                <a:blip r:embed="rId23"/>
                <a:stretch>
                  <a:fillRect l="-27778" r="-27778" b="-272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文字方塊 6"/>
          <p:cNvSpPr txBox="1">
            <a:spLocks noChangeArrowheads="1"/>
          </p:cNvSpPr>
          <p:nvPr/>
        </p:nvSpPr>
        <p:spPr bwMode="auto">
          <a:xfrm>
            <a:off x="2700338" y="1125538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震盪的頻率非常高！</a:t>
            </a:r>
          </a:p>
        </p:txBody>
      </p:sp>
      <p:pic>
        <p:nvPicPr>
          <p:cNvPr id="62471" name="Picture 2" descr="D:\Dropbox\Documents\課程\YoungTextBook\Images\Chapter30\A_Images\A_Figures_and_Photos\30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20341" r="77254" b="44791"/>
          <a:stretch>
            <a:fillRect/>
          </a:stretch>
        </p:blipFill>
        <p:spPr bwMode="auto">
          <a:xfrm>
            <a:off x="5868145" y="1125538"/>
            <a:ext cx="1368152" cy="172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文字方塊 8"/>
          <p:cNvSpPr txBox="1">
            <a:spLocks noChangeArrowheads="1"/>
          </p:cNvSpPr>
          <p:nvPr/>
        </p:nvSpPr>
        <p:spPr bwMode="auto">
          <a:xfrm>
            <a:off x="2627313" y="5445125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可以成為電磁波的波源，也就是放射器！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652120" y="2965103"/>
                <a:ext cx="23408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𝑄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965103"/>
                <a:ext cx="2340834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B9E7FE0-EF49-8546-A8C8-A39878EA88F3}"/>
                  </a:ext>
                </a:extLst>
              </p:cNvPr>
              <p:cNvSpPr/>
              <p:nvPr/>
            </p:nvSpPr>
            <p:spPr>
              <a:xfrm>
                <a:off x="2700338" y="1681977"/>
                <a:ext cx="1860125" cy="91345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B9E7FE0-EF49-8546-A8C8-A39878EA8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1681977"/>
                <a:ext cx="1860125" cy="9134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9">
                <a:extLst>
                  <a:ext uri="{FF2B5EF4-FFF2-40B4-BE49-F238E27FC236}">
                    <a16:creationId xmlns:a16="http://schemas.microsoft.com/office/drawing/2014/main" id="{8013E2F8-C38F-F04C-BACD-E7881DC92C78}"/>
                  </a:ext>
                </a:extLst>
              </p:cNvPr>
              <p:cNvSpPr/>
              <p:nvPr/>
            </p:nvSpPr>
            <p:spPr>
              <a:xfrm>
                <a:off x="2672987" y="3502551"/>
                <a:ext cx="3889591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0.012∙1.5×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~7500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9">
                <a:extLst>
                  <a:ext uri="{FF2B5EF4-FFF2-40B4-BE49-F238E27FC236}">
                    <a16:creationId xmlns:a16="http://schemas.microsoft.com/office/drawing/2014/main" id="{8013E2F8-C38F-F04C-BACD-E7881DC92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987" y="3502551"/>
                <a:ext cx="3889591" cy="9106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9">
                <a:extLst>
                  <a:ext uri="{FF2B5EF4-FFF2-40B4-BE49-F238E27FC236}">
                    <a16:creationId xmlns:a16="http://schemas.microsoft.com/office/drawing/2014/main" id="{9AED57C6-3D39-7948-9531-FB57F16E5800}"/>
                  </a:ext>
                </a:extLst>
              </p:cNvPr>
              <p:cNvSpPr/>
              <p:nvPr/>
            </p:nvSpPr>
            <p:spPr>
              <a:xfrm>
                <a:off x="2700338" y="4604145"/>
                <a:ext cx="13183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~1200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9">
                <a:extLst>
                  <a:ext uri="{FF2B5EF4-FFF2-40B4-BE49-F238E27FC236}">
                    <a16:creationId xmlns:a16="http://schemas.microsoft.com/office/drawing/2014/main" id="{9AED57C6-3D39-7948-9531-FB57F16E5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4604145"/>
                <a:ext cx="1318310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88646C1A-4592-1740-9D4E-B1F5F126F6CF}"/>
                  </a:ext>
                </a:extLst>
              </p:cNvPr>
              <p:cNvSpPr/>
              <p:nvPr/>
            </p:nvSpPr>
            <p:spPr>
              <a:xfrm>
                <a:off x="2700338" y="2926703"/>
                <a:ext cx="245823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88646C1A-4592-1740-9D4E-B1F5F126F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2926703"/>
                <a:ext cx="2458237" cy="369332"/>
              </a:xfrm>
              <a:prstGeom prst="rect">
                <a:avLst/>
              </a:prstGeom>
              <a:blipFill>
                <a:blip r:embed="rId1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ropbox\Documents\課程\YoungTextBook\Images\Chapter30\A_Images\A_Figures_and_Photos\30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471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F31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00"/>
          <a:stretch>
            <a:fillRect/>
          </a:stretch>
        </p:blipFill>
        <p:spPr bwMode="auto">
          <a:xfrm>
            <a:off x="1908175" y="549275"/>
            <a:ext cx="23764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F15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21907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395288" y="184467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</a:rPr>
              <a:t>RLC</a:t>
            </a:r>
            <a:r>
              <a:rPr lang="zh-TW" altLang="en-US" sz="2000" b="1">
                <a:solidFill>
                  <a:srgbClr val="FF0000"/>
                </a:solidFill>
              </a:rPr>
              <a:t>電路</a:t>
            </a:r>
          </a:p>
        </p:txBody>
      </p:sp>
      <p:pic>
        <p:nvPicPr>
          <p:cNvPr id="64520" name="Picture 9" descr="D:\Dropbox\Documents\課程\YoungTextBook\Images\Chapter30\A_Images\A_Figures_and_Photos\30_16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44900"/>
            <a:ext cx="302418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123728" y="2780928"/>
                <a:ext cx="1814856" cy="616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𝑅𝐼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2780928"/>
                <a:ext cx="1814856" cy="61645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539552" y="5373216"/>
                <a:ext cx="3190809" cy="93987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𝜔</m:t>
                      </m:r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𝐿𝐶</m:t>
                              </m:r>
                            </m:den>
                          </m:f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373216"/>
                <a:ext cx="3190809" cy="93987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8097B7D-A0E5-D846-8526-EFFEE1B5DDC5}"/>
                  </a:ext>
                </a:extLst>
              </p:cNvPr>
              <p:cNvSpPr/>
              <p:nvPr/>
            </p:nvSpPr>
            <p:spPr>
              <a:xfrm>
                <a:off x="529070" y="3539912"/>
                <a:ext cx="245015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8097B7D-A0E5-D846-8526-EFFEE1B5D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70" y="3539912"/>
                <a:ext cx="2450158" cy="648126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281B22C-CEBA-BB4F-A14D-9D5350133470}"/>
                  </a:ext>
                </a:extLst>
              </p:cNvPr>
              <p:cNvSpPr/>
              <p:nvPr/>
            </p:nvSpPr>
            <p:spPr>
              <a:xfrm>
                <a:off x="516361" y="4470518"/>
                <a:ext cx="252703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281B22C-CEBA-BB4F-A14D-9D5350133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61" y="4470518"/>
                <a:ext cx="2527038" cy="648126"/>
              </a:xfrm>
              <a:prstGeom prst="rect">
                <a:avLst/>
              </a:prstGeom>
              <a:blipFill>
                <a:blip r:embed="rId1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圖片 1" descr="afg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65125"/>
            <a:ext cx="8620125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31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7"/>
          <a:stretch>
            <a:fillRect/>
          </a:stretch>
        </p:blipFill>
        <p:spPr bwMode="auto">
          <a:xfrm>
            <a:off x="2479029" y="905075"/>
            <a:ext cx="273685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331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3"/>
          <a:stretch>
            <a:fillRect/>
          </a:stretch>
        </p:blipFill>
        <p:spPr bwMode="auto">
          <a:xfrm>
            <a:off x="5330740" y="908389"/>
            <a:ext cx="1883448" cy="198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文字方塊 3"/>
          <p:cNvSpPr txBox="1">
            <a:spLocks noChangeArrowheads="1"/>
          </p:cNvSpPr>
          <p:nvPr/>
        </p:nvSpPr>
        <p:spPr bwMode="auto">
          <a:xfrm>
            <a:off x="2195513" y="404813"/>
            <a:ext cx="561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RLC</a:t>
            </a:r>
            <a:r>
              <a:rPr lang="zh-TW" altLang="en-US" sz="1800" dirty="0"/>
              <a:t>加上交流電源或電磁波就形成外力下簡諧振盪！</a:t>
            </a:r>
          </a:p>
        </p:txBody>
      </p:sp>
      <p:pic>
        <p:nvPicPr>
          <p:cNvPr id="66567" name="Picture 6" descr="D:\Dropbox\Documents\課程\YoungTextBook\Images\Chapter31\A_Images\A_Figures_and_Photos\31_ChapSummary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40" y="2996952"/>
            <a:ext cx="3018282" cy="20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779420"/>
              </p:ext>
            </p:extLst>
          </p:nvPr>
        </p:nvGraphicFramePr>
        <p:xfrm>
          <a:off x="7596336" y="6044979"/>
          <a:ext cx="865187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545626" imgH="215713" progId="Equation.3">
                  <p:embed/>
                </p:oleObj>
              </mc:Choice>
              <mc:Fallback>
                <p:oleObj name="方程式" r:id="rId5" imgW="54562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6044979"/>
                        <a:ext cx="865187" cy="3413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66360"/>
              </p:ext>
            </p:extLst>
          </p:nvPr>
        </p:nvGraphicFramePr>
        <p:xfrm>
          <a:off x="8532440" y="6044979"/>
          <a:ext cx="468313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17160" imgH="241200" progId="Equation.3">
                  <p:embed/>
                </p:oleObj>
              </mc:Choice>
              <mc:Fallback>
                <p:oleObj name="方程式" r:id="rId7" imgW="317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440" y="6044979"/>
                        <a:ext cx="468313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/>
              <p:cNvSpPr txBox="1">
                <a:spLocks noChangeArrowheads="1"/>
              </p:cNvSpPr>
              <p:nvPr/>
            </p:nvSpPr>
            <p:spPr bwMode="auto">
              <a:xfrm>
                <a:off x="644166" y="4898849"/>
                <a:ext cx="46865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電流的振幅與外加交流電壓的大小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/>
                  <a:t>成正比</a:t>
                </a:r>
              </a:p>
            </p:txBody>
          </p:sp>
        </mc:Choice>
        <mc:Fallback xmlns="">
          <p:sp>
            <p:nvSpPr>
              <p:cNvPr id="17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166" y="4898849"/>
                <a:ext cx="4686574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1172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23"/>
          <p:cNvSpPr txBox="1">
            <a:spLocks noChangeArrowheads="1"/>
          </p:cNvSpPr>
          <p:nvPr/>
        </p:nvSpPr>
        <p:spPr bwMode="auto">
          <a:xfrm>
            <a:off x="636307" y="5420860"/>
            <a:ext cx="6000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電流以外加交流電的頻率來震盪，而不是</a:t>
            </a:r>
            <a:r>
              <a:rPr lang="en-US" altLang="zh-TW" sz="1800" dirty="0"/>
              <a:t>RLC</a:t>
            </a:r>
            <a:r>
              <a:rPr lang="zh-TW" altLang="en-US" sz="1800" dirty="0"/>
              <a:t>的自然頻率！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4"/>
              <p:cNvSpPr txBox="1">
                <a:spLocks noChangeArrowheads="1"/>
              </p:cNvSpPr>
              <p:nvPr/>
            </p:nvSpPr>
            <p:spPr bwMode="auto">
              <a:xfrm>
                <a:off x="604934" y="6044979"/>
                <a:ext cx="70634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外加交流電的頻率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sz="1800" dirty="0"/>
                  <a:t>越接近彈簧的自然頻率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，電流振幅也就越大！</a:t>
                </a:r>
              </a:p>
            </p:txBody>
          </p:sp>
        </mc:Choice>
        <mc:Fallback xmlns="">
          <p:sp>
            <p:nvSpPr>
              <p:cNvPr id="19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934" y="6044979"/>
                <a:ext cx="7063410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690" t="-6667" r="-690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68447" y="1196752"/>
                <a:ext cx="23630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外加交流電的頻率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47" y="1196752"/>
                <a:ext cx="2363083" cy="369332"/>
              </a:xfrm>
              <a:prstGeom prst="rect">
                <a:avLst/>
              </a:prstGeom>
              <a:blipFill rotWithShape="1">
                <a:blip r:embed="rId18"/>
                <a:stretch>
                  <a:fillRect l="-232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6572382" y="5195606"/>
                <a:ext cx="1605376" cy="81984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1600" i="1" smtClean="0">
                          <a:latin typeface="Cambria Math"/>
                        </a:rPr>
                        <m:t>𝜔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𝐿𝐶</m:t>
                              </m:r>
                            </m:den>
                          </m:f>
                          <m:r>
                            <a:rPr lang="en-US" altLang="zh-TW" sz="16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600" i="1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2382" y="5195606"/>
                <a:ext cx="1605376" cy="81984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E378D56-6377-8549-BA5F-A980DF1B757F}"/>
                  </a:ext>
                </a:extLst>
              </p:cNvPr>
              <p:cNvSpPr/>
              <p:nvPr/>
            </p:nvSpPr>
            <p:spPr>
              <a:xfrm>
                <a:off x="777495" y="2901756"/>
                <a:ext cx="328820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E378D56-6377-8549-BA5F-A980DF1B7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5" y="2901756"/>
                <a:ext cx="3288208" cy="648126"/>
              </a:xfrm>
              <a:prstGeom prst="rect">
                <a:avLst/>
              </a:prstGeom>
              <a:blipFill>
                <a:blip r:embed="rId20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9BDD9D7-2901-B541-B213-0DD8D3AE3866}"/>
                  </a:ext>
                </a:extLst>
              </p:cNvPr>
              <p:cNvSpPr/>
              <p:nvPr/>
            </p:nvSpPr>
            <p:spPr>
              <a:xfrm>
                <a:off x="777495" y="3702561"/>
                <a:ext cx="3472425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9BDD9D7-2901-B541-B213-0DD8D3AE3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5" y="3702561"/>
                <a:ext cx="3472425" cy="648126"/>
              </a:xfrm>
              <a:prstGeom prst="rect">
                <a:avLst/>
              </a:prstGeom>
              <a:blipFill>
                <a:blip r:embed="rId21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12C9EEF-BAF9-DF4E-B25D-77A797B174FD}"/>
                  </a:ext>
                </a:extLst>
              </p:cNvPr>
              <p:cNvSpPr/>
              <p:nvPr/>
            </p:nvSpPr>
            <p:spPr>
              <a:xfrm>
                <a:off x="1146142" y="1678060"/>
                <a:ext cx="121802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12C9EEF-BAF9-DF4E-B25D-77A797B174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142" y="1678060"/>
                <a:ext cx="1218026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E9D335A-83E2-F54B-B1A6-A283651505B3}"/>
                  </a:ext>
                </a:extLst>
              </p:cNvPr>
              <p:cNvSpPr/>
              <p:nvPr/>
            </p:nvSpPr>
            <p:spPr>
              <a:xfrm>
                <a:off x="4688816" y="913121"/>
                <a:ext cx="328820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E9D335A-83E2-F54B-B1A6-A28365150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816" y="913121"/>
                <a:ext cx="3288208" cy="648126"/>
              </a:xfrm>
              <a:prstGeom prst="rect">
                <a:avLst/>
              </a:prstGeom>
              <a:blipFill>
                <a:blip r:embed="rId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564" name="文字方塊 3"/>
          <p:cNvSpPr txBox="1">
            <a:spLocks noChangeArrowheads="1"/>
          </p:cNvSpPr>
          <p:nvPr/>
        </p:nvSpPr>
        <p:spPr bwMode="auto">
          <a:xfrm>
            <a:off x="562979" y="3203684"/>
            <a:ext cx="561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天線所接收電磁波作為外加交流電源：</a:t>
            </a:r>
          </a:p>
        </p:txBody>
      </p:sp>
      <p:pic>
        <p:nvPicPr>
          <p:cNvPr id="66567" name="Picture 6" descr="D:\Dropbox\Documents\課程\YoungTextBook\Images\Chapter31\A_Images\A_Figures_and_Photos\31_ChapSummary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66" y="1781817"/>
            <a:ext cx="35433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568" name="文字方塊 7"/>
              <p:cNvSpPr txBox="1">
                <a:spLocks noChangeArrowheads="1"/>
              </p:cNvSpPr>
              <p:nvPr/>
            </p:nvSpPr>
            <p:spPr bwMode="auto">
              <a:xfrm>
                <a:off x="562979" y="4234611"/>
                <a:ext cx="54491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當電路自然頻率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與電磁波頻率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sz="1800" dirty="0"/>
                  <a:t>接近時發生共振！</a:t>
                </a:r>
              </a:p>
            </p:txBody>
          </p:sp>
        </mc:Choice>
        <mc:Fallback xmlns="">
          <p:sp>
            <p:nvSpPr>
              <p:cNvPr id="6656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979" y="4234611"/>
                <a:ext cx="5449181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895" t="-6667" r="-100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569" name="文字方塊 8"/>
              <p:cNvSpPr txBox="1">
                <a:spLocks noChangeArrowheads="1"/>
              </p:cNvSpPr>
              <p:nvPr/>
            </p:nvSpPr>
            <p:spPr bwMode="auto">
              <a:xfrm>
                <a:off x="557232" y="5157192"/>
                <a:ext cx="65350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因此可以調整電容來調整自然頻率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，選取所要接收的頻率。</a:t>
                </a:r>
              </a:p>
            </p:txBody>
          </p:sp>
        </mc:Choice>
        <mc:Fallback xmlns="">
          <p:sp>
            <p:nvSpPr>
              <p:cNvPr id="6656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232" y="5157192"/>
                <a:ext cx="6535048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746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570" name="文字方塊 9"/>
          <p:cNvSpPr txBox="1">
            <a:spLocks noChangeArrowheads="1"/>
          </p:cNvSpPr>
          <p:nvPr/>
        </p:nvSpPr>
        <p:spPr bwMode="auto">
          <a:xfrm>
            <a:off x="562979" y="5883379"/>
            <a:ext cx="669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如果有許多電磁波，就可以如此挑選所要接收的訊號！</a:t>
            </a:r>
          </a:p>
        </p:txBody>
      </p:sp>
      <p:sp>
        <p:nvSpPr>
          <p:cNvPr id="66571" name="文字方塊 10"/>
          <p:cNvSpPr txBox="1">
            <a:spLocks noChangeArrowheads="1"/>
          </p:cNvSpPr>
          <p:nvPr/>
        </p:nvSpPr>
        <p:spPr bwMode="auto">
          <a:xfrm>
            <a:off x="562979" y="3660371"/>
            <a:ext cx="41285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RLC</a:t>
            </a:r>
            <a:r>
              <a:rPr lang="zh-TW" altLang="en-US" sz="1800" dirty="0"/>
              <a:t>電路就是一個電磁波接收器！</a:t>
            </a:r>
          </a:p>
        </p:txBody>
      </p:sp>
      <p:sp>
        <p:nvSpPr>
          <p:cNvPr id="66572" name="文字方塊 11"/>
          <p:cNvSpPr txBox="1">
            <a:spLocks noChangeArrowheads="1"/>
          </p:cNvSpPr>
          <p:nvPr/>
        </p:nvSpPr>
        <p:spPr bwMode="auto">
          <a:xfrm>
            <a:off x="562979" y="4705247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對其餘訊號，電路幾乎沒有反應。</a:t>
            </a:r>
          </a:p>
        </p:txBody>
      </p:sp>
      <p:pic>
        <p:nvPicPr>
          <p:cNvPr id="14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7" r="-1"/>
          <a:stretch/>
        </p:blipFill>
        <p:spPr bwMode="auto">
          <a:xfrm flipH="1">
            <a:off x="1106817" y="944894"/>
            <a:ext cx="2736279" cy="19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62933"/>
          <a:stretch/>
        </p:blipFill>
        <p:spPr bwMode="auto">
          <a:xfrm>
            <a:off x="2979695" y="953725"/>
            <a:ext cx="1008186" cy="19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95222" y="1097741"/>
            <a:ext cx="37632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2"/>
          <a:stretch/>
        </p:blipFill>
        <p:spPr bwMode="auto">
          <a:xfrm>
            <a:off x="597342" y="953726"/>
            <a:ext cx="1313633" cy="195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2047622" y="2393886"/>
            <a:ext cx="620004" cy="5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97342" y="2370221"/>
            <a:ext cx="198027" cy="5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7002270" y="769060"/>
            <a:ext cx="67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訊號</a:t>
            </a:r>
          </a:p>
        </p:txBody>
      </p:sp>
    </p:spTree>
    <p:extLst>
      <p:ext uri="{BB962C8B-B14F-4D97-AF65-F5344CB8AC3E}">
        <p14:creationId xmlns:p14="http://schemas.microsoft.com/office/powerpoint/2010/main" val="30850922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F32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7" b="10109"/>
          <a:stretch>
            <a:fillRect/>
          </a:stretch>
        </p:blipFill>
        <p:spPr bwMode="auto">
          <a:xfrm>
            <a:off x="1331913" y="1412875"/>
            <a:ext cx="28622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6" descr="F32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3"/>
          <a:stretch>
            <a:fillRect/>
          </a:stretch>
        </p:blipFill>
        <p:spPr bwMode="auto">
          <a:xfrm>
            <a:off x="4932363" y="1412875"/>
            <a:ext cx="26574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4932363" y="458152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Faraday Electric Induction</a:t>
            </a:r>
            <a:endParaRPr lang="zh-TW" altLang="en-US" sz="1800"/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1258888" y="4581525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Maxwell Magnetic Induction</a:t>
            </a:r>
            <a:endParaRPr lang="zh-TW" altLang="en-US" sz="1800"/>
          </a:p>
        </p:txBody>
      </p:sp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2195513" y="5661025"/>
            <a:ext cx="4824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電磁場變化時會感應生成垂直方向的磁電場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86023" name="文字方塊 7"/>
          <p:cNvSpPr txBox="1">
            <a:spLocks noChangeArrowheads="1"/>
          </p:cNvSpPr>
          <p:nvPr/>
        </p:nvSpPr>
        <p:spPr bwMode="auto">
          <a:xfrm>
            <a:off x="1042988" y="836613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86024" name="文字方塊 8"/>
          <p:cNvSpPr txBox="1">
            <a:spLocks noChangeArrowheads="1"/>
          </p:cNvSpPr>
          <p:nvPr/>
        </p:nvSpPr>
        <p:spPr bwMode="auto">
          <a:xfrm>
            <a:off x="1073150" y="5057775"/>
            <a:ext cx="364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感應磁場與變化的電場大致垂直！</a:t>
            </a:r>
          </a:p>
        </p:txBody>
      </p:sp>
      <p:sp>
        <p:nvSpPr>
          <p:cNvPr id="86025" name="文字方塊 5"/>
          <p:cNvSpPr txBox="1">
            <a:spLocks noChangeArrowheads="1"/>
          </p:cNvSpPr>
          <p:nvPr/>
        </p:nvSpPr>
        <p:spPr bwMode="auto">
          <a:xfrm>
            <a:off x="4716463" y="836613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磁場變化時會感應產生電場！</a:t>
            </a:r>
          </a:p>
        </p:txBody>
      </p:sp>
      <p:sp>
        <p:nvSpPr>
          <p:cNvPr id="86026" name="文字方塊 6"/>
          <p:cNvSpPr txBox="1">
            <a:spLocks noChangeArrowheads="1"/>
          </p:cNvSpPr>
          <p:nvPr/>
        </p:nvSpPr>
        <p:spPr bwMode="auto">
          <a:xfrm>
            <a:off x="4932363" y="5084763"/>
            <a:ext cx="3529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感應電場與變化的磁場大致垂直！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Image:Faraday-signat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400"/>
            <a:ext cx="2733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Image:Faraday-Millikan-Gale-191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4671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Image:M Faraday Th Phillips oil 184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31734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1476375" y="620713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Faraday 1791-1861</a:t>
            </a:r>
            <a:endParaRPr lang="zh-TW" altLang="en-US" sz="1800"/>
          </a:p>
        </p:txBody>
      </p:sp>
      <p:pic>
        <p:nvPicPr>
          <p:cNvPr id="8198" name="Picture 14" descr="fara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06" y="5410200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age:JamesClerkMaxwell-KatherineMaxwell-186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342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785813" y="571500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James Clerk Maxwell (1831-1879)</a:t>
            </a:r>
            <a:endParaRPr lang="en-US" altLang="zh-TW" sz="2400"/>
          </a:p>
        </p:txBody>
      </p:sp>
      <p:pic>
        <p:nvPicPr>
          <p:cNvPr id="95236" name="Picture 5" descr="http://www.glenlair.org.uk/content/gallery/James%20Clerk%20Maxwell/Gravest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14625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4738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2839713" y="733182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Equations, Finally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67468" y="4886692"/>
            <a:ext cx="735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電流是磁場的基本來源，而且產生的磁場是漩渦狀的，不是放射狀的。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67468" y="5315317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67468" y="5743942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電（磁）場變化時會感應產生磁（電）場，感應產生的磁（電）場是漩渦狀，大致與變化的電（磁）場方向垂直。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83529" y="2951033"/>
                <a:ext cx="1962781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529" y="2951033"/>
                <a:ext cx="1962781" cy="81887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86481" y="3959145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81" y="3959145"/>
                <a:ext cx="2824299" cy="81887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79765" y="201492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765" y="2014929"/>
                <a:ext cx="1503938" cy="81887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41934" y="1006817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34" y="1006817"/>
                <a:ext cx="1579600" cy="81887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957582" y="1212170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2" y="1212170"/>
                <a:ext cx="1220912" cy="613694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957581" y="3050964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1" y="3050964"/>
                <a:ext cx="1676485" cy="70827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57581" y="2222036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1" y="2222036"/>
                <a:ext cx="1145250" cy="40466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934179" y="3959145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179" y="3959145"/>
                <a:ext cx="2488630" cy="682559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5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plo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1975"/>
            <a:ext cx="270344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7" descr="8857-p%20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0" y="561976"/>
            <a:ext cx="575575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0" y="4876800"/>
            <a:ext cx="2238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1" descr="bookbinder_samples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95850"/>
            <a:ext cx="19966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20685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sz="1800" dirty="0" smtClean="0">
            <a:latin typeface="Cambria Math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5751</TotalTime>
  <Words>3214</Words>
  <Application>Microsoft Macintosh PowerPoint</Application>
  <PresentationFormat>On-screen Show (4:3)</PresentationFormat>
  <Paragraphs>322</Paragraphs>
  <Slides>81</Slides>
  <Notes>0</Notes>
  <HiddenSlides>1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新細明體</vt:lpstr>
      <vt:lpstr>Arial</vt:lpstr>
      <vt:lpstr>Calibri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347</cp:revision>
  <dcterms:created xsi:type="dcterms:W3CDTF">1601-01-01T00:00:00Z</dcterms:created>
  <dcterms:modified xsi:type="dcterms:W3CDTF">2024-05-27T03:50:36Z</dcterms:modified>
</cp:coreProperties>
</file>