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05" r:id="rId2"/>
    <p:sldId id="554" r:id="rId3"/>
    <p:sldId id="328" r:id="rId4"/>
    <p:sldId id="396" r:id="rId5"/>
    <p:sldId id="397" r:id="rId6"/>
    <p:sldId id="399" r:id="rId7"/>
    <p:sldId id="319" r:id="rId8"/>
    <p:sldId id="284" r:id="rId9"/>
    <p:sldId id="497" r:id="rId10"/>
    <p:sldId id="378" r:id="rId11"/>
    <p:sldId id="379" r:id="rId12"/>
    <p:sldId id="565" r:id="rId13"/>
    <p:sldId id="354" r:id="rId14"/>
    <p:sldId id="303" r:id="rId15"/>
    <p:sldId id="259" r:id="rId16"/>
    <p:sldId id="326" r:id="rId17"/>
    <p:sldId id="400" r:id="rId18"/>
    <p:sldId id="277" r:id="rId19"/>
    <p:sldId id="287" r:id="rId20"/>
    <p:sldId id="300" r:id="rId21"/>
    <p:sldId id="353" r:id="rId22"/>
    <p:sldId id="302" r:id="rId23"/>
    <p:sldId id="503" r:id="rId24"/>
    <p:sldId id="401" r:id="rId25"/>
    <p:sldId id="385" r:id="rId26"/>
    <p:sldId id="411" r:id="rId27"/>
    <p:sldId id="412" r:id="rId28"/>
    <p:sldId id="413" r:id="rId29"/>
    <p:sldId id="545" r:id="rId30"/>
    <p:sldId id="304" r:id="rId31"/>
    <p:sldId id="372" r:id="rId32"/>
    <p:sldId id="395" r:id="rId33"/>
    <p:sldId id="360" r:id="rId34"/>
    <p:sldId id="552" r:id="rId35"/>
    <p:sldId id="307" r:id="rId36"/>
    <p:sldId id="346" r:id="rId37"/>
    <p:sldId id="332" r:id="rId38"/>
    <p:sldId id="333" r:id="rId39"/>
    <p:sldId id="345" r:id="rId40"/>
    <p:sldId id="334" r:id="rId41"/>
    <p:sldId id="550" r:id="rId42"/>
    <p:sldId id="547" r:id="rId43"/>
    <p:sldId id="548" r:id="rId44"/>
    <p:sldId id="338" r:id="rId45"/>
    <p:sldId id="336" r:id="rId46"/>
    <p:sldId id="551" r:id="rId47"/>
    <p:sldId id="362" r:id="rId48"/>
    <p:sldId id="363" r:id="rId49"/>
    <p:sldId id="364" r:id="rId50"/>
    <p:sldId id="367" r:id="rId51"/>
    <p:sldId id="368" r:id="rId52"/>
    <p:sldId id="366" r:id="rId53"/>
    <p:sldId id="553" r:id="rId54"/>
    <p:sldId id="388" r:id="rId55"/>
    <p:sldId id="473" r:id="rId56"/>
    <p:sldId id="308" r:id="rId57"/>
    <p:sldId id="341" r:id="rId58"/>
    <p:sldId id="408" r:id="rId59"/>
    <p:sldId id="342" r:id="rId60"/>
    <p:sldId id="375" r:id="rId61"/>
    <p:sldId id="312" r:id="rId62"/>
    <p:sldId id="291" r:id="rId63"/>
    <p:sldId id="556" r:id="rId64"/>
    <p:sldId id="512" r:id="rId65"/>
    <p:sldId id="511" r:id="rId66"/>
    <p:sldId id="558" r:id="rId67"/>
    <p:sldId id="315" r:id="rId68"/>
    <p:sldId id="316" r:id="rId69"/>
    <p:sldId id="488" r:id="rId70"/>
    <p:sldId id="509" r:id="rId71"/>
    <p:sldId id="508" r:id="rId72"/>
    <p:sldId id="504" r:id="rId73"/>
    <p:sldId id="562" r:id="rId74"/>
    <p:sldId id="563" r:id="rId75"/>
    <p:sldId id="564" r:id="rId76"/>
    <p:sldId id="393" r:id="rId77"/>
    <p:sldId id="410" r:id="rId78"/>
    <p:sldId id="546" r:id="rId79"/>
    <p:sldId id="472" r:id="rId80"/>
    <p:sldId id="469" r:id="rId81"/>
    <p:sldId id="470" r:id="rId82"/>
    <p:sldId id="471" r:id="rId83"/>
    <p:sldId id="394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0" r:id="rId92"/>
    <p:sldId id="521" r:id="rId93"/>
    <p:sldId id="522" r:id="rId94"/>
    <p:sldId id="523" r:id="rId95"/>
    <p:sldId id="524" r:id="rId96"/>
    <p:sldId id="525" r:id="rId97"/>
    <p:sldId id="526" r:id="rId98"/>
    <p:sldId id="527" r:id="rId99"/>
    <p:sldId id="528" r:id="rId100"/>
    <p:sldId id="529" r:id="rId101"/>
    <p:sldId id="530" r:id="rId102"/>
    <p:sldId id="531" r:id="rId103"/>
    <p:sldId id="532" r:id="rId104"/>
    <p:sldId id="533" r:id="rId105"/>
    <p:sldId id="534" r:id="rId106"/>
    <p:sldId id="535" r:id="rId107"/>
    <p:sldId id="557" r:id="rId108"/>
    <p:sldId id="536" r:id="rId109"/>
    <p:sldId id="355" r:id="rId110"/>
    <p:sldId id="555" r:id="rId111"/>
    <p:sldId id="559" r:id="rId112"/>
    <p:sldId id="560" r:id="rId113"/>
    <p:sldId id="537" r:id="rId114"/>
    <p:sldId id="538" r:id="rId115"/>
    <p:sldId id="539" r:id="rId116"/>
    <p:sldId id="540" r:id="rId117"/>
    <p:sldId id="541" r:id="rId118"/>
    <p:sldId id="542" r:id="rId119"/>
    <p:sldId id="543" r:id="rId120"/>
    <p:sldId id="544" r:id="rId1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FF7C"/>
    <a:srgbClr val="B81491"/>
    <a:srgbClr val="E7FFFC"/>
    <a:srgbClr val="CCFFFF"/>
    <a:srgbClr val="A6EEF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1"/>
    <p:restoredTop sz="94660"/>
  </p:normalViewPr>
  <p:slideViewPr>
    <p:cSldViewPr>
      <p:cViewPr varScale="1">
        <p:scale>
          <a:sx n="128" d="100"/>
          <a:sy n="128" d="100"/>
        </p:scale>
        <p:origin x="33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0CE1E-7B43-4123-A64C-7F21E4C4ED21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7233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4AA18-1AA5-4281-87BB-40754D0A7076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331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5674D-D478-4616-BAD3-B0BE129A1F1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22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0719E-8E94-47CD-A6BC-13CE6E40FDA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06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F44F1-4609-4486-A3C6-B18115AFA76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2292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89AC-F433-4E08-B814-060F5BAB16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50411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88FDD-4CEE-4BE6-B77F-CFA1C39C9AD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590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1C3EB-1AF9-4BBE-B23E-E2B2545244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59403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56F51-3044-4FA0-B836-8697DAEB32B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8985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8F7BA5-C151-4816-8913-4544C5700A2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4417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FBF8-7178-4E11-870F-F6AC58A3AD5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8052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5905A413-36CC-4C38-B392-9AED546EC6ED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156.jpeg"/><Relationship Id="rId7" Type="http://schemas.openxmlformats.org/officeDocument/2006/relationships/image" Target="../media/image205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png"/><Relationship Id="rId5" Type="http://schemas.openxmlformats.org/officeDocument/2006/relationships/image" Target="../media/image157.jpeg"/><Relationship Id="rId10" Type="http://schemas.openxmlformats.org/officeDocument/2006/relationships/image" Target="../media/image215.png"/><Relationship Id="rId4" Type="http://schemas.openxmlformats.org/officeDocument/2006/relationships/image" Target="../media/image199.png"/><Relationship Id="rId9" Type="http://schemas.openxmlformats.org/officeDocument/2006/relationships/image" Target="../media/image214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7" Type="http://schemas.openxmlformats.org/officeDocument/2006/relationships/image" Target="../media/image160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0.png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60.png"/><Relationship Id="rId3" Type="http://schemas.openxmlformats.org/officeDocument/2006/relationships/image" Target="../media/image171.png"/><Relationship Id="rId2" Type="http://schemas.openxmlformats.org/officeDocument/2006/relationships/image" Target="../media/image1740.png"/><Relationship Id="rId16" Type="http://schemas.openxmlformats.org/officeDocument/2006/relationships/image" Target="../media/image17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0.png"/><Relationship Id="rId15" Type="http://schemas.openxmlformats.org/officeDocument/2006/relationships/image" Target="../media/image174.png"/><Relationship Id="rId4" Type="http://schemas.openxmlformats.org/officeDocument/2006/relationships/image" Target="../media/image157.jpeg"/><Relationship Id="rId14" Type="http://schemas.openxmlformats.org/officeDocument/2006/relationships/image" Target="../media/image173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8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220.png"/><Relationship Id="rId7" Type="http://schemas.openxmlformats.org/officeDocument/2006/relationships/image" Target="../media/image228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227.png"/><Relationship Id="rId4" Type="http://schemas.openxmlformats.org/officeDocument/2006/relationships/image" Target="../media/image2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iff"/><Relationship Id="rId2" Type="http://schemas.openxmlformats.org/officeDocument/2006/relationships/image" Target="../media/image163.tiff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hyperlink" Target="http://upload.wikimedia.org/wikipedia/commons/7/7f/Tartan_Ribbon.jpg" TargetMode="Externa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hyperlink" Target="http://upload.wikimedia.org/wikipedia/en/a/ac/Pano-DSCN4592-cav-door_crop_b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png"/><Relationship Id="rId4" Type="http://schemas.openxmlformats.org/officeDocument/2006/relationships/hyperlink" Target="http://upload.wikimedia.org/wikipedia/commons/5/57/James_Clerk_Maxwell.png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hyperlink" Target="http://upload.wikimedia.org/wikipedia/en/d/d5/DSCN4591-1874-1974-cavendish-plaque_retouch_b.jpg" TargetMode="Externa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hyperlink" Target="http://www.phy.cam.ac.uk/cavendish/loca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4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hyperlink" Target="http://upload.wikimedia.org/wikipedia/commons/3/33/JamesClerkMaxwell-KatherineMaxwell-1869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0.png"/><Relationship Id="rId2" Type="http://schemas.openxmlformats.org/officeDocument/2006/relationships/image" Target="../media/image20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60.png"/><Relationship Id="rId4" Type="http://schemas.openxmlformats.org/officeDocument/2006/relationships/image" Target="../media/image205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hyperlink" Target="http://upload.wikimedia.org/wikipedia/commons/8/8d/Jean_baptiste_bio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tw/url?sa=i&amp;rct=j&amp;q=&amp;esrc=s&amp;source=images&amp;cd=&amp;cad=rja&amp;uact=8&amp;docid=tyDzVZZjhEdXUM&amp;tbnid=B_70CoBGQhswqM:&amp;ved=0CAUQjRw&amp;url=http://en.wikipedia.org/wiki/F%C3%A9lix_Savart&amp;ei=X5J-U-uOO4fPkwWz64DoAQ&amp;psig=AFQjCNHkxILTmLHUOdsttEW3dA94kegjCg&amp;ust=1400890318723647" TargetMode="External"/><Relationship Id="rId5" Type="http://schemas.openxmlformats.org/officeDocument/2006/relationships/image" Target="../media/image24.jpeg"/><Relationship Id="rId4" Type="http://schemas.openxmlformats.org/officeDocument/2006/relationships/hyperlink" Target="http://upload.wikimedia.org/wikipedia/commons/c/cd/Early_flight_02561u_(5)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jp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5.png"/><Relationship Id="rId5" Type="http://schemas.openxmlformats.org/officeDocument/2006/relationships/image" Target="../media/image30.png"/><Relationship Id="rId10" Type="http://schemas.openxmlformats.org/officeDocument/2006/relationships/image" Target="../media/image32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8.wmf"/><Relationship Id="rId7" Type="http://schemas.openxmlformats.org/officeDocument/2006/relationships/image" Target="../media/image44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50.jpeg"/><Relationship Id="rId10" Type="http://schemas.openxmlformats.org/officeDocument/2006/relationships/image" Target="../media/image49.png"/><Relationship Id="rId4" Type="http://schemas.openxmlformats.org/officeDocument/2006/relationships/image" Target="../media/image49.jpe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hyperlink" Target="http://upload.wikimedia.org/wikipedia/commons/a/aa/VFPt_dipole_animation_electric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png"/><Relationship Id="rId4" Type="http://schemas.openxmlformats.org/officeDocument/2006/relationships/image" Target="../media/image4.wmf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1650.png"/><Relationship Id="rId4" Type="http://schemas.openxmlformats.org/officeDocument/2006/relationships/image" Target="../media/image5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7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203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png"/><Relationship Id="rId5" Type="http://schemas.openxmlformats.org/officeDocument/2006/relationships/image" Target="../media/image201.png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7" Type="http://schemas.openxmlformats.org/officeDocument/2006/relationships/oleObject" Target="../embeddings/oleObject3.bin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490.png"/><Relationship Id="rId4" Type="http://schemas.openxmlformats.org/officeDocument/2006/relationships/image" Target="../media/image4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52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561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0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10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4.png"/><Relationship Id="rId10" Type="http://schemas.openxmlformats.org/officeDocument/2006/relationships/image" Target="../media/image711.png"/><Relationship Id="rId9" Type="http://schemas.openxmlformats.org/officeDocument/2006/relationships/image" Target="../media/image7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8" Type="http://schemas.openxmlformats.org/officeDocument/2006/relationships/image" Target="../media/image78.png"/><Relationship Id="rId3" Type="http://schemas.openxmlformats.org/officeDocument/2006/relationships/image" Target="../media/image103.jpeg"/><Relationship Id="rId21" Type="http://schemas.openxmlformats.org/officeDocument/2006/relationships/image" Target="../media/image990.png"/><Relationship Id="rId7" Type="http://schemas.openxmlformats.org/officeDocument/2006/relationships/image" Target="../media/image105.jpeg"/><Relationship Id="rId17" Type="http://schemas.openxmlformats.org/officeDocument/2006/relationships/image" Target="../media/image770.png"/><Relationship Id="rId2" Type="http://schemas.openxmlformats.org/officeDocument/2006/relationships/image" Target="../media/image102.jpe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9" Type="http://schemas.openxmlformats.org/officeDocument/2006/relationships/image" Target="../media/image80.png"/><Relationship Id="rId4" Type="http://schemas.openxmlformats.org/officeDocument/2006/relationships/image" Target="../media/image1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tiff"/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tiff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7" Type="http://schemas.openxmlformats.org/officeDocument/2006/relationships/image" Target="../media/image600.png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0.png"/><Relationship Id="rId4" Type="http://schemas.openxmlformats.org/officeDocument/2006/relationships/image" Target="../media/image11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6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hyperlink" Target="http://upload.wikimedia.org/wikipedia/commons/a/ac/Young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hyperlink" Target="http://upload.wikimedia.org/wikipedia/commons/2/29/Edinburgh_Academy_frontage.jpg" TargetMode="Externa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hyperlink" Target="http://upload.wikimedia.org/wikipedia/commons/e/ec/Edinburgh_University_1827.jpg" TargetMode="Externa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hyperlink" Target="http://upload.wikimedia.org/wikipedia/commons/d/df/TrinityCollegeCamGreatCourt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hyperlink" Target="http://upload.wikimedia.org/wikipedia/commons/a/ac/YoungJamesClerkMaxwell.jpg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upload.wikimedia.org/wikipedia/en/d/d5/Maughanclocktower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://upload.wikimedia.org/wikipedia/en/e/e4/Jamesclerkmaxwell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iff"/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04664"/>
            <a:ext cx="8122836" cy="627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63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hia-Hung Chang\Downloads\Data\Knight\Media\Chapter33\Images\33_02Figurea-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30" b="3438"/>
          <a:stretch/>
        </p:blipFill>
        <p:spPr bwMode="auto">
          <a:xfrm>
            <a:off x="1979712" y="462878"/>
            <a:ext cx="2245213" cy="1918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1979712" y="2381867"/>
            <a:ext cx="2245213" cy="1966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4508542" y="435691"/>
            <a:ext cx="3698960" cy="506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555776" y="5661248"/>
            <a:ext cx="67516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長直導線電流周圍的磁力線是</a:t>
            </a:r>
            <a:r>
              <a:rPr lang="zh-TW" altLang="en-US" sz="1800" dirty="0">
                <a:solidFill>
                  <a:srgbClr val="FF0000"/>
                </a:solidFill>
              </a:rPr>
              <a:t>環繞該電流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1167366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t="13437"/>
          <a:stretch/>
        </p:blipFill>
        <p:spPr bwMode="auto">
          <a:xfrm>
            <a:off x="1179870" y="980728"/>
            <a:ext cx="6908717" cy="365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179870" y="4919504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/>
              <a:t>Maxwell</a:t>
            </a:r>
            <a:r>
              <a:rPr lang="zh-TW" altLang="en-US" sz="1800" dirty="0"/>
              <a:t>是第一個把電磁學的定理寫成數學表示式的。</a:t>
            </a:r>
          </a:p>
        </p:txBody>
      </p:sp>
    </p:spTree>
    <p:extLst>
      <p:ext uri="{BB962C8B-B14F-4D97-AF65-F5344CB8AC3E}">
        <p14:creationId xmlns:p14="http://schemas.microsoft.com/office/powerpoint/2010/main" val="287771840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728700"/>
            <a:ext cx="7315165" cy="229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85" y="3429000"/>
            <a:ext cx="72104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060276" y="260648"/>
            <a:ext cx="75704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有許多抽象的物理量，與這些量滿足的方程式！</a:t>
            </a:r>
          </a:p>
        </p:txBody>
      </p:sp>
    </p:spTree>
    <p:extLst>
      <p:ext uri="{BB962C8B-B14F-4D97-AF65-F5344CB8AC3E}">
        <p14:creationId xmlns:p14="http://schemas.microsoft.com/office/powerpoint/2010/main" val="28314394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233645"/>
            <a:ext cx="7305675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71" y="3068960"/>
            <a:ext cx="7191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769028" y="6093296"/>
            <a:ext cx="7835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當這些物理被第一次寫成清楚的數學公式，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發現其中一個有問題。</a:t>
            </a:r>
          </a:p>
        </p:txBody>
      </p:sp>
    </p:spTree>
    <p:extLst>
      <p:ext uri="{BB962C8B-B14F-4D97-AF65-F5344CB8AC3E}">
        <p14:creationId xmlns:p14="http://schemas.microsoft.com/office/powerpoint/2010/main" val="182431016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753828" y="5061207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91580" y="5676463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07" y="4820339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271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1580" y="3654268"/>
            <a:ext cx="7560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1580" y="4033096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通過此曲面的電流就視為被此安培圈所包圍。這是比較精確的定義。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796431" y="6234818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這樣的定理有一個問題！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A914A5BC-B60B-FA44-B254-26F470A76AEF}"/>
              </a:ext>
            </a:extLst>
          </p:cNvPr>
          <p:cNvSpPr txBox="1"/>
          <p:nvPr/>
        </p:nvSpPr>
        <p:spPr bwMode="auto">
          <a:xfrm>
            <a:off x="788824" y="4426321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這樣的定義適用於如右圖任意連續分布的電流。</a:t>
            </a:r>
            <a:endParaRPr lang="zh-CN" altLang="en-US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12329E-E2F0-4E64-C6F6-91B42AC8C727}"/>
              </a:ext>
            </a:extLst>
          </p:cNvPr>
          <p:cNvSpPr/>
          <p:nvPr/>
        </p:nvSpPr>
        <p:spPr>
          <a:xfrm>
            <a:off x="791580" y="296596"/>
            <a:ext cx="6878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安培定律中，曲線所包圍的總電流這句話在數學上不是非常精確！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04813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39BB38B8-17EF-7D45-A148-79E2FA36149E}"/>
              </a:ext>
            </a:extLst>
          </p:cNvPr>
          <p:cNvSpPr/>
          <p:nvPr/>
        </p:nvSpPr>
        <p:spPr>
          <a:xfrm>
            <a:off x="2595148" y="4790835"/>
            <a:ext cx="2160852" cy="1850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652" name="文字方塊 3"/>
          <p:cNvSpPr txBox="1">
            <a:spLocks noChangeArrowheads="1"/>
          </p:cNvSpPr>
          <p:nvPr/>
        </p:nvSpPr>
        <p:spPr bwMode="auto">
          <a:xfrm>
            <a:off x="881714" y="404664"/>
            <a:ext cx="80827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但以一條曲線為邊界的曲面有無限多個。</a:t>
            </a:r>
          </a:p>
        </p:txBody>
      </p:sp>
      <p:sp>
        <p:nvSpPr>
          <p:cNvPr id="27653" name="文字方塊 8"/>
          <p:cNvSpPr txBox="1">
            <a:spLocks noChangeArrowheads="1"/>
          </p:cNvSpPr>
          <p:nvPr/>
        </p:nvSpPr>
        <p:spPr bwMode="auto">
          <a:xfrm>
            <a:off x="903931" y="2636912"/>
            <a:ext cx="7704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安培可能會說：因為電荷守恆，通過這些平面的電流正好都相等！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所以似乎選任何一個來算總電流都一樣！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873257" y="4356832"/>
            <a:ext cx="68670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但如果電流可以在某處累積呢？如此通過</a:t>
            </a:r>
            <a:r>
              <a:rPr lang="en-US" altLang="zh-TW" sz="1800" dirty="0"/>
              <a:t>A</a:t>
            </a:r>
            <a:r>
              <a:rPr lang="zh-TW" altLang="en-US" sz="1800" dirty="0"/>
              <a:t>的電流不一定通過</a:t>
            </a:r>
            <a:r>
              <a:rPr lang="en-US" altLang="zh-TW" sz="1800" dirty="0"/>
              <a:t>B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1" descr="30_01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12"/>
          <a:stretch/>
        </p:blipFill>
        <p:spPr>
          <a:xfrm>
            <a:off x="930889" y="871849"/>
            <a:ext cx="5045720" cy="1646743"/>
          </a:xfrm>
          <a:prstGeom prst="rect">
            <a:avLst/>
          </a:prstGeom>
        </p:spPr>
      </p:pic>
      <p:pic>
        <p:nvPicPr>
          <p:cNvPr id="12" name="Picture 9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3" y="4514512"/>
            <a:ext cx="17145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916219" y="3373326"/>
            <a:ext cx="6477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60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428130"/>
                <a:ext cx="2670410" cy="951671"/>
              </a:xfrm>
              <a:prstGeom prst="rect">
                <a:avLst/>
              </a:prstGeom>
              <a:blipFill>
                <a:blip r:embed="rId4"/>
                <a:stretch>
                  <a:fillRect l="-31280" t="-98684" b="-16184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4" descr="3025">
            <a:extLst>
              <a:ext uri="{FF2B5EF4-FFF2-40B4-BE49-F238E27FC236}">
                <a16:creationId xmlns:a16="http://schemas.microsoft.com/office/drawing/2014/main" id="{62298995-6335-1C4C-8A32-FA19576A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2595148" y="4790835"/>
            <a:ext cx="1664738" cy="172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 descr="30_01_Figure.jpg">
            <a:extLst>
              <a:ext uri="{FF2B5EF4-FFF2-40B4-BE49-F238E27FC236}">
                <a16:creationId xmlns:a16="http://schemas.microsoft.com/office/drawing/2014/main" id="{10D3238B-734D-3347-9660-960B3B78F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5" r="60827" b="86075"/>
          <a:stretch/>
        </p:blipFill>
        <p:spPr>
          <a:xfrm>
            <a:off x="2935075" y="6396640"/>
            <a:ext cx="792088" cy="244511"/>
          </a:xfrm>
          <a:prstGeom prst="rect">
            <a:avLst/>
          </a:prstGeom>
        </p:spPr>
      </p:pic>
      <p:pic>
        <p:nvPicPr>
          <p:cNvPr id="17" name="Picture 1" descr="30_01_Figure.jpg">
            <a:extLst>
              <a:ext uri="{FF2B5EF4-FFF2-40B4-BE49-F238E27FC236}">
                <a16:creationId xmlns:a16="http://schemas.microsoft.com/office/drawing/2014/main" id="{882346D4-C19A-7E41-9E47-15D2607851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4" t="458" r="26714" b="87045"/>
          <a:stretch/>
        </p:blipFill>
        <p:spPr>
          <a:xfrm>
            <a:off x="3687287" y="6112514"/>
            <a:ext cx="841248" cy="2194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/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1CB9789-9FAC-DA46-9B41-510ADA11B3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159" y="6304155"/>
                <a:ext cx="34800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/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F49032E-FB6D-A14E-80C3-0813B062BF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5246" y="6027308"/>
                <a:ext cx="309565" cy="369332"/>
              </a:xfrm>
              <a:prstGeom prst="rect">
                <a:avLst/>
              </a:prstGeom>
              <a:blipFill>
                <a:blip r:embed="rId7"/>
                <a:stretch>
                  <a:fillRect r="-16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/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TW" sz="1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F6BAA97-94A8-374B-94EA-C4F9C81C65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267" y="5038716"/>
                <a:ext cx="225573" cy="184666"/>
              </a:xfrm>
              <a:prstGeom prst="rect">
                <a:avLst/>
              </a:prstGeom>
              <a:blipFill>
                <a:blip r:embed="rId8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/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39D7391-BC35-9F42-9952-8ED2DA5AA3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217" y="878066"/>
                <a:ext cx="309565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/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altLang="zh-TW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TW" sz="1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FB7347-1B8D-8747-B3E9-77C1599195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484" y="865461"/>
                <a:ext cx="309565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88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653" grpId="0"/>
      <p:bldP spid="2" grpId="0"/>
      <p:bldP spid="13" grpId="0"/>
      <p:bldP spid="14" grpId="0" animBg="1"/>
      <p:bldP spid="4" grpId="0" animBg="1"/>
      <p:bldP spid="18" grpId="0" animBg="1"/>
      <p:bldP spid="1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3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5"/>
          <a:stretch>
            <a:fillRect/>
          </a:stretch>
        </p:blipFill>
        <p:spPr bwMode="auto">
          <a:xfrm>
            <a:off x="533813" y="541939"/>
            <a:ext cx="31718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7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2949" name="文字方塊 6"/>
          <p:cNvSpPr txBox="1">
            <a:spLocks noChangeArrowheads="1"/>
          </p:cNvSpPr>
          <p:nvPr/>
        </p:nvSpPr>
        <p:spPr bwMode="auto">
          <a:xfrm>
            <a:off x="3867461" y="541937"/>
            <a:ext cx="496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如果電流連上一個電容（兩平行平面帶電板）</a:t>
            </a:r>
            <a:endParaRPr lang="en-US" altLang="zh-TW" sz="1800" dirty="0"/>
          </a:p>
        </p:txBody>
      </p:sp>
      <p:sp>
        <p:nvSpPr>
          <p:cNvPr id="82950" name="文字方塊 7"/>
          <p:cNvSpPr txBox="1">
            <a:spLocks noChangeArrowheads="1"/>
          </p:cNvSpPr>
          <p:nvPr/>
        </p:nvSpPr>
        <p:spPr bwMode="auto">
          <a:xfrm>
            <a:off x="3880173" y="911824"/>
            <a:ext cx="38877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電荷會堆積在電容上，不會流過電容</a:t>
            </a:r>
          </a:p>
        </p:txBody>
      </p:sp>
      <p:sp>
        <p:nvSpPr>
          <p:cNvPr id="82951" name="文字方塊 8"/>
          <p:cNvSpPr txBox="1">
            <a:spLocks noChangeArrowheads="1"/>
          </p:cNvSpPr>
          <p:nvPr/>
        </p:nvSpPr>
        <p:spPr bwMode="auto">
          <a:xfrm>
            <a:off x="3831400" y="2947176"/>
            <a:ext cx="39800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但如果選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，通過的電流為零！</a:t>
            </a:r>
          </a:p>
        </p:txBody>
      </p:sp>
      <p:sp>
        <p:nvSpPr>
          <p:cNvPr id="82952" name="文字方塊 9"/>
          <p:cNvSpPr txBox="1">
            <a:spLocks noChangeArrowheads="1"/>
          </p:cNvSpPr>
          <p:nvPr/>
        </p:nvSpPr>
        <p:spPr bwMode="auto">
          <a:xfrm>
            <a:off x="1770451" y="4625553"/>
            <a:ext cx="68690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現在公式右手邊不同的曲面選擇，會得到出不同的結果！</a:t>
            </a:r>
          </a:p>
        </p:txBody>
      </p:sp>
      <p:sp>
        <p:nvSpPr>
          <p:cNvPr id="82953" name="文字方塊 10"/>
          <p:cNvSpPr txBox="1">
            <a:spLocks noChangeArrowheads="1"/>
          </p:cNvSpPr>
          <p:nvPr/>
        </p:nvSpPr>
        <p:spPr bwMode="auto">
          <a:xfrm>
            <a:off x="1770450" y="5089103"/>
            <a:ext cx="55671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但左手邊的線積分是對同一條路徑積分，只有一個值。</a:t>
            </a:r>
          </a:p>
        </p:txBody>
      </p:sp>
      <p:sp>
        <p:nvSpPr>
          <p:cNvPr id="82954" name="文字方塊 11"/>
          <p:cNvSpPr txBox="1">
            <a:spLocks noChangeArrowheads="1"/>
          </p:cNvSpPr>
          <p:nvPr/>
        </p:nvSpPr>
        <p:spPr bwMode="auto">
          <a:xfrm>
            <a:off x="1770451" y="5805264"/>
            <a:ext cx="4944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安培定律的方程式是不一致的！需要修正！</a:t>
            </a:r>
          </a:p>
        </p:txBody>
      </p:sp>
      <p:sp>
        <p:nvSpPr>
          <p:cNvPr id="13" name="矩形 12"/>
          <p:cNvSpPr/>
          <p:nvPr/>
        </p:nvSpPr>
        <p:spPr>
          <a:xfrm>
            <a:off x="678276" y="1046764"/>
            <a:ext cx="863600" cy="360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867461" y="1548448"/>
            <a:ext cx="47720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考慮安培圈</a:t>
            </a:r>
            <a:r>
              <a:rPr lang="en-US" altLang="zh-TW" sz="1800" dirty="0"/>
              <a:t>C</a:t>
            </a:r>
            <a:r>
              <a:rPr lang="zh-TW" altLang="en-US" sz="1800" dirty="0"/>
              <a:t>，計算磁場的線積分。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根據安培定律，磁場線積分等於通過</a:t>
                </a:r>
                <a:r>
                  <a:rPr lang="en-US" altLang="zh-TW" sz="1800" dirty="0"/>
                  <a:t>S</a:t>
                </a:r>
                <a:r>
                  <a:rPr lang="en-US" altLang="zh-TW" sz="1800" baseline="-25000" dirty="0"/>
                  <a:t>1</a:t>
                </a:r>
                <a:r>
                  <a:rPr lang="zh-TW" altLang="en-US" sz="1800" dirty="0"/>
                  <a:t>的電流乘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34037" y="2556560"/>
                <a:ext cx="5276539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39" t="-8197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3880173" y="1937413"/>
            <a:ext cx="37497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及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是兩個以路徑</a:t>
            </a:r>
            <a:r>
              <a:rPr lang="en-US" altLang="zh-TW" sz="1800" dirty="0"/>
              <a:t>C</a:t>
            </a:r>
            <a:r>
              <a:rPr lang="zh-TW" altLang="en-US" sz="1800" dirty="0"/>
              <a:t>為邊界的曲面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086" y="3424974"/>
                <a:ext cx="2454106" cy="818879"/>
              </a:xfrm>
              <a:prstGeom prst="rect">
                <a:avLst/>
              </a:prstGeom>
              <a:blipFill>
                <a:blip r:embed="rId7"/>
                <a:stretch>
                  <a:fillRect l="-32990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/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(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≠</m:t>
                      </m:r>
                      <m:r>
                        <a:rPr lang="en-US" altLang="zh-TW" sz="1800" i="1">
                          <a:latin typeface="Cambria Math"/>
                        </a:rPr>
                        <m:t>0</m:t>
                      </m:r>
                      <m:r>
                        <a:rPr lang="en-US" altLang="zh-TW" sz="1800" i="1" smtClean="0">
                          <a:latin typeface="Cambria Math"/>
                        </a:rPr>
                        <m:t>)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≠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(=0)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4">
                <a:extLst>
                  <a:ext uri="{FF2B5EF4-FFF2-40B4-BE49-F238E27FC236}">
                    <a16:creationId xmlns:a16="http://schemas.microsoft.com/office/drawing/2014/main" id="{2A94F260-59D9-9045-B746-36D73820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37" y="3424974"/>
                <a:ext cx="3678242" cy="818879"/>
              </a:xfrm>
              <a:prstGeom prst="rect">
                <a:avLst/>
              </a:prstGeom>
              <a:blipFill>
                <a:blip r:embed="rId8"/>
                <a:stretch>
                  <a:fillRect l="-23793" t="-13030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35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51" grpId="0"/>
      <p:bldP spid="82952" grpId="0"/>
      <p:bldP spid="82953" grpId="0"/>
      <p:bldP spid="82954" grpId="0"/>
      <p:bldP spid="2" grpId="0"/>
      <p:bldP spid="3" grpId="0"/>
      <p:bldP spid="4" grpId="0"/>
      <p:bldP spid="15" grpId="0" animBg="1"/>
      <p:bldP spid="1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828325"/>
                <a:ext cx="4386305" cy="77899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字方塊 26"/>
              <p:cNvSpPr txBox="1"/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⟺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7" name="文字方塊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50" y="1937152"/>
                <a:ext cx="2799100" cy="3931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970" name="Picture 2" descr="30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57200"/>
            <a:ext cx="3011488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972" name="Text Box 6"/>
              <p:cNvSpPr txBox="1">
                <a:spLocks noChangeArrowheads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修改安培定律，在右邊加上一個新的項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800" i="0" dirty="0" smtClean="0">
                        <a:latin typeface="Cambria Math"/>
                      </a:rPr>
                      <m:t>X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3972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70071" y="251767"/>
                <a:ext cx="5214938" cy="369887"/>
              </a:xfrm>
              <a:prstGeom prst="rect">
                <a:avLst/>
              </a:prstGeom>
              <a:blipFill rotWithShape="1">
                <a:blip r:embed="rId5"/>
                <a:stretch>
                  <a:fillRect l="-1053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3581437" y="2492007"/>
            <a:ext cx="2720405" cy="38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選擇</a:t>
            </a:r>
            <a:r>
              <a:rPr lang="en-US" altLang="zh-TW" sz="1800" dirty="0"/>
              <a:t> X</a:t>
            </a:r>
            <a:r>
              <a:rPr lang="zh-TW" altLang="en-US" sz="1800" dirty="0"/>
              <a:t>使</a:t>
            </a:r>
          </a:p>
        </p:txBody>
      </p:sp>
      <p:sp>
        <p:nvSpPr>
          <p:cNvPr id="83978" name="Line 12"/>
          <p:cNvSpPr>
            <a:spLocks noChangeShapeType="1"/>
          </p:cNvSpPr>
          <p:nvPr/>
        </p:nvSpPr>
        <p:spPr bwMode="auto">
          <a:xfrm flipV="1">
            <a:off x="6207058" y="1792068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79" name="Line 13"/>
          <p:cNvSpPr>
            <a:spLocks noChangeShapeType="1"/>
          </p:cNvSpPr>
          <p:nvPr/>
        </p:nvSpPr>
        <p:spPr bwMode="auto">
          <a:xfrm flipV="1">
            <a:off x="7117727" y="1802910"/>
            <a:ext cx="450949" cy="64803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3981" name="Text Box 16"/>
          <p:cNvSpPr txBox="1">
            <a:spLocks noChangeArrowheads="1"/>
          </p:cNvSpPr>
          <p:nvPr/>
        </p:nvSpPr>
        <p:spPr bwMode="auto">
          <a:xfrm>
            <a:off x="3570071" y="3234195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上的電流會等於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上的什麼？</a:t>
            </a:r>
          </a:p>
        </p:txBody>
      </p:sp>
      <p:sp>
        <p:nvSpPr>
          <p:cNvPr id="83985" name="文字方塊 16"/>
          <p:cNvSpPr txBox="1">
            <a:spLocks noChangeArrowheads="1"/>
          </p:cNvSpPr>
          <p:nvPr/>
        </p:nvSpPr>
        <p:spPr bwMode="auto">
          <a:xfrm>
            <a:off x="2296709" y="4494620"/>
            <a:ext cx="59894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電荷堆積在電容上，改變了電容內的電場，電場會變化。</a:t>
            </a:r>
          </a:p>
        </p:txBody>
      </p:sp>
      <p:sp>
        <p:nvSpPr>
          <p:cNvPr id="83986" name="Text Box 16"/>
          <p:cNvSpPr txBox="1">
            <a:spLocks noChangeArrowheads="1"/>
          </p:cNvSpPr>
          <p:nvPr/>
        </p:nvSpPr>
        <p:spPr bwMode="auto">
          <a:xfrm>
            <a:off x="3570071" y="1447507"/>
            <a:ext cx="53653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要求：</a:t>
            </a:r>
            <a:r>
              <a:rPr lang="en-US" altLang="zh-TW" sz="1800" dirty="0"/>
              <a:t>X</a:t>
            </a:r>
            <a:r>
              <a:rPr lang="zh-TW" altLang="en-US" sz="1800" dirty="0"/>
              <a:t>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zh-TW" altLang="en-US" sz="1800" dirty="0"/>
              <a:t>上不為零，</a:t>
            </a:r>
            <a:r>
              <a:rPr lang="en-US" altLang="zh-TW" sz="1800" dirty="0"/>
              <a:t>(</a:t>
            </a:r>
            <a:r>
              <a:rPr lang="zh-TW" altLang="en-US" sz="1800" dirty="0"/>
              <a:t>但在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上為零</a:t>
            </a:r>
            <a:r>
              <a:rPr lang="en-US" altLang="zh-TW" sz="1800" dirty="0"/>
              <a:t>)</a:t>
            </a:r>
            <a:r>
              <a:rPr lang="zh-TW" altLang="en-US" sz="1800" dirty="0"/>
              <a:t>。</a:t>
            </a:r>
          </a:p>
        </p:txBody>
      </p:sp>
      <p:sp>
        <p:nvSpPr>
          <p:cNvPr id="19" name="矩形 18"/>
          <p:cNvSpPr/>
          <p:nvPr/>
        </p:nvSpPr>
        <p:spPr>
          <a:xfrm>
            <a:off x="327025" y="962025"/>
            <a:ext cx="863600" cy="358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algn="ctr">
              <a:defRPr/>
            </a:pPr>
            <a:r>
              <a:rPr lang="en-US" altLang="zh-TW" sz="2000" i="1"/>
              <a:t>C</a:t>
            </a:r>
            <a:endParaRPr lang="zh-TW" altLang="en-US" sz="2000" i="1"/>
          </a:p>
        </p:txBody>
      </p:sp>
      <p:sp>
        <p:nvSpPr>
          <p:cNvPr id="83988" name="Text Box 16"/>
          <p:cNvSpPr txBox="1">
            <a:spLocks noChangeArrowheads="1"/>
          </p:cNvSpPr>
          <p:nvPr/>
        </p:nvSpPr>
        <p:spPr bwMode="auto">
          <a:xfrm>
            <a:off x="3103297" y="4918823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S</a:t>
            </a:r>
            <a:r>
              <a:rPr lang="en-US" altLang="zh-TW" sz="1800" baseline="-25000" dirty="0"/>
              <a:t>1</a:t>
            </a:r>
            <a:r>
              <a:rPr lang="zh-TW" altLang="en-US" sz="1800" dirty="0"/>
              <a:t>上的電流剛好等於 </a:t>
            </a:r>
            <a:r>
              <a:rPr lang="en-US" altLang="zh-TW" sz="1800" dirty="0"/>
              <a:t>S</a:t>
            </a:r>
            <a:r>
              <a:rPr lang="en-US" altLang="zh-TW" sz="1800" baseline="-25000" dirty="0"/>
              <a:t>2</a:t>
            </a:r>
            <a:r>
              <a:rPr lang="en-US" altLang="zh-TW" sz="1800" i="1" baseline="-25000" dirty="0"/>
              <a:t> </a:t>
            </a:r>
            <a:r>
              <a:rPr lang="zh-TW" altLang="en-US" sz="1800" dirty="0"/>
              <a:t>上的電場通量的變化率！</a:t>
            </a:r>
          </a:p>
        </p:txBody>
      </p:sp>
      <p:sp>
        <p:nvSpPr>
          <p:cNvPr id="83991" name="文字方塊 2"/>
          <p:cNvSpPr txBox="1">
            <a:spLocks noChangeArrowheads="1"/>
          </p:cNvSpPr>
          <p:nvPr/>
        </p:nvSpPr>
        <p:spPr bwMode="auto">
          <a:xfrm>
            <a:off x="467544" y="5341512"/>
            <a:ext cx="79208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若取新項</a:t>
            </a:r>
            <a:r>
              <a:rPr lang="en-US" altLang="zh-TW" sz="1800" dirty="0"/>
              <a:t>X</a:t>
            </a:r>
            <a:r>
              <a:rPr lang="zh-TW" altLang="en-US" sz="1800" dirty="0"/>
              <a:t>為電場通量的變化率：則安培定律的右手邊在兩個曲面上就會相等！</a:t>
            </a:r>
          </a:p>
        </p:txBody>
      </p:sp>
      <p:sp>
        <p:nvSpPr>
          <p:cNvPr id="22" name="Line 12"/>
          <p:cNvSpPr>
            <a:spLocks noChangeShapeType="1"/>
          </p:cNvSpPr>
          <p:nvPr/>
        </p:nvSpPr>
        <p:spPr bwMode="auto">
          <a:xfrm flipV="1">
            <a:off x="4903055" y="5867854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6055851" y="5893722"/>
            <a:ext cx="451023" cy="699939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3584257" y="196094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安培定律右手邊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453" y="617838"/>
                <a:ext cx="2052485" cy="81887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𝑋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1066" y="2474375"/>
                <a:ext cx="1294434" cy="3931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字方塊 3"/>
          <p:cNvSpPr txBox="1"/>
          <p:nvPr/>
        </p:nvSpPr>
        <p:spPr bwMode="auto">
          <a:xfrm>
            <a:off x="5975500" y="2503880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問題就解決了！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8"/>
              <p:cNvSpPr txBox="1"/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𝑑𝑞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𝜎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𝐴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sz="18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𝐴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sz="1800" i="1">
                                          <a:latin typeface="Cambria Math"/>
                                          <a:ea typeface="Cambria Math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n-US" altLang="zh-TW" sz="1800" i="1">
                                          <a:latin typeface="Cambria Math"/>
                                        </a:rPr>
                                        <m:t>𝐸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0151" y="3662267"/>
                <a:ext cx="5940152" cy="778996"/>
              </a:xfrm>
              <a:prstGeom prst="rect">
                <a:avLst/>
              </a:prstGeom>
              <a:blipFill>
                <a:blip r:embed="rId15"/>
                <a:stretch>
                  <a:fillRect t="-172581" r="-12154" b="-238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TW" sz="1800" b="0" i="0" smtClean="0">
                          <a:latin typeface="Cambria Math"/>
                        </a:rPr>
                        <m:t>X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7" y="5835090"/>
                <a:ext cx="1656184" cy="618246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20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3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83975" grpId="0"/>
      <p:bldP spid="83978" grpId="0" animBg="1"/>
      <p:bldP spid="83979" grpId="0" animBg="1"/>
      <p:bldP spid="83981" grpId="0"/>
      <p:bldP spid="83985" grpId="0"/>
      <p:bldP spid="83986" grpId="0"/>
      <p:bldP spid="83988" grpId="0"/>
      <p:bldP spid="83991" grpId="0"/>
      <p:bldP spid="22" grpId="0" animBg="1"/>
      <p:bldP spid="23" grpId="0" animBg="1"/>
      <p:bldP spid="3" grpId="0"/>
      <p:bldP spid="28" grpId="0" animBg="1"/>
      <p:bldP spid="4" grpId="0"/>
      <p:bldP spid="29" grpId="0" animBg="1"/>
      <p:bldP spid="3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時鐘 的圖片&#10;&#10;自動產生的描述">
            <a:extLst>
              <a:ext uri="{FF2B5EF4-FFF2-40B4-BE49-F238E27FC236}">
                <a16:creationId xmlns:a16="http://schemas.microsoft.com/office/drawing/2014/main" id="{A9C8463A-2396-D645-95CC-6C2143670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980728"/>
            <a:ext cx="6374606" cy="515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171" y="855674"/>
                <a:ext cx="282429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994" name="Rectangle 6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pic>
        <p:nvPicPr>
          <p:cNvPr id="84995" name="Picture 7" descr="24bi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94" y="2708919"/>
            <a:ext cx="2510696" cy="295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Rectangle 8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4997" name="Text Box 10"/>
          <p:cNvSpPr txBox="1">
            <a:spLocks noChangeArrowheads="1"/>
          </p:cNvSpPr>
          <p:nvPr/>
        </p:nvSpPr>
        <p:spPr bwMode="auto">
          <a:xfrm>
            <a:off x="1399171" y="1756782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pic>
        <p:nvPicPr>
          <p:cNvPr id="84998" name="Picture 11" descr="F32_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15"/>
          <a:stretch>
            <a:fillRect/>
          </a:stretch>
        </p:blipFill>
        <p:spPr bwMode="auto">
          <a:xfrm>
            <a:off x="1300402" y="2348880"/>
            <a:ext cx="255905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0" name="Line 12"/>
          <p:cNvSpPr>
            <a:spLocks noChangeShapeType="1"/>
          </p:cNvSpPr>
          <p:nvPr/>
        </p:nvSpPr>
        <p:spPr bwMode="auto">
          <a:xfrm flipH="1" flipV="1">
            <a:off x="4528113" y="1470782"/>
            <a:ext cx="574675" cy="15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001" name="Text Box 13"/>
          <p:cNvSpPr txBox="1">
            <a:spLocks noChangeArrowheads="1"/>
          </p:cNvSpPr>
          <p:nvPr/>
        </p:nvSpPr>
        <p:spPr bwMode="auto">
          <a:xfrm>
            <a:off x="5078988" y="1254758"/>
            <a:ext cx="151718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i</a:t>
            </a:r>
            <a:r>
              <a:rPr lang="en-US" altLang="zh-TW" sz="1800" i="1" baseline="-25000" dirty="0"/>
              <a:t>d</a:t>
            </a:r>
            <a:r>
              <a:rPr lang="en-US" altLang="zh-TW" sz="1800" baseline="-25000" dirty="0"/>
              <a:t> </a:t>
            </a:r>
            <a:r>
              <a:rPr lang="zh-TW" altLang="en-US" sz="1800" dirty="0"/>
              <a:t>位移電流</a:t>
            </a:r>
          </a:p>
        </p:txBody>
      </p:sp>
      <p:sp>
        <p:nvSpPr>
          <p:cNvPr id="85002" name="文字方塊 9"/>
          <p:cNvSpPr txBox="1">
            <a:spLocks noChangeArrowheads="1"/>
          </p:cNvSpPr>
          <p:nvPr/>
        </p:nvSpPr>
        <p:spPr bwMode="auto">
          <a:xfrm>
            <a:off x="1290441" y="390662"/>
            <a:ext cx="5040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變化的電通量</a:t>
            </a:r>
            <a:r>
              <a:rPr lang="zh-TW" altLang="en-US" sz="1800" dirty="0"/>
              <a:t>，在產生磁場效果上猶如電流！</a:t>
            </a:r>
          </a:p>
        </p:txBody>
      </p:sp>
      <p:sp>
        <p:nvSpPr>
          <p:cNvPr id="85004" name="文字方塊 7"/>
          <p:cNvSpPr txBox="1">
            <a:spLocks noChangeArrowheads="1"/>
          </p:cNvSpPr>
          <p:nvPr/>
        </p:nvSpPr>
        <p:spPr bwMode="auto">
          <a:xfrm>
            <a:off x="1300402" y="5923468"/>
            <a:ext cx="744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除了電流，磁場還有其他的來源！電場隨時間變化也可以產生磁場！</a:t>
            </a:r>
          </a:p>
        </p:txBody>
      </p:sp>
      <p:sp>
        <p:nvSpPr>
          <p:cNvPr id="3" name="橢圓 2"/>
          <p:cNvSpPr/>
          <p:nvPr/>
        </p:nvSpPr>
        <p:spPr>
          <a:xfrm>
            <a:off x="3088605" y="760550"/>
            <a:ext cx="1439508" cy="10091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9">
            <a:extLst>
              <a:ext uri="{FF2B5EF4-FFF2-40B4-BE49-F238E27FC236}">
                <a16:creationId xmlns:a16="http://schemas.microsoft.com/office/drawing/2014/main" id="{3E7DE600-8D9A-1A4B-B48D-4C0EA7188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1763230"/>
            <a:ext cx="50403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若電場通量有變化，周圍一定有電流。</a:t>
            </a:r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87F7ED9B-C18C-3E42-ADCA-FF082C24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3470" y="2148458"/>
            <a:ext cx="4440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位移電流的效應很難獨立地被觀察。</a:t>
            </a:r>
          </a:p>
        </p:txBody>
      </p:sp>
    </p:spTree>
    <p:extLst>
      <p:ext uri="{BB962C8B-B14F-4D97-AF65-F5344CB8AC3E}">
        <p14:creationId xmlns:p14="http://schemas.microsoft.com/office/powerpoint/2010/main" val="9609250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D8BBA9C7-AB6A-F846-A72C-B5C7C1B4F419}"/>
              </a:ext>
            </a:extLst>
          </p:cNvPr>
          <p:cNvSpPr/>
          <p:nvPr/>
        </p:nvSpPr>
        <p:spPr>
          <a:xfrm>
            <a:off x="2932974" y="1657651"/>
            <a:ext cx="3338421" cy="222352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578" name="Picture 8" descr="magnet1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" b="73450"/>
          <a:stretch>
            <a:fillRect/>
          </a:stretch>
        </p:blipFill>
        <p:spPr bwMode="auto">
          <a:xfrm>
            <a:off x="2932974" y="2439728"/>
            <a:ext cx="2808287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21"/>
          <p:cNvSpPr txBox="1">
            <a:spLocks noChangeArrowheads="1"/>
          </p:cNvSpPr>
          <p:nvPr/>
        </p:nvSpPr>
        <p:spPr bwMode="auto">
          <a:xfrm>
            <a:off x="485049" y="4239953"/>
            <a:ext cx="8353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感應電場沿封閉曲線 </a:t>
            </a:r>
            <a:r>
              <a:rPr lang="en-US" altLang="zh-TW" sz="1800" i="1" dirty="0"/>
              <a:t>C</a:t>
            </a:r>
            <a:r>
              <a:rPr lang="zh-TW" altLang="en-US" sz="1800" dirty="0"/>
              <a:t> 的線積分等於以此曲線為邊界的曲面 </a:t>
            </a:r>
            <a:r>
              <a:rPr lang="en-US" altLang="zh-TW" sz="1800" i="1" dirty="0"/>
              <a:t>S</a:t>
            </a:r>
            <a:r>
              <a:rPr lang="zh-TW" altLang="en-US" sz="1800" dirty="0"/>
              <a:t> 的磁通量的變化率！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H="1" flipV="1">
            <a:off x="3437799" y="2007928"/>
            <a:ext cx="576262" cy="1081087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flipV="1">
            <a:off x="4374424" y="1865053"/>
            <a:ext cx="0" cy="1223962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V="1">
            <a:off x="4445861" y="3736715"/>
            <a:ext cx="971550" cy="714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/>
          <p:nvPr/>
        </p:nvCxnSpPr>
        <p:spPr>
          <a:xfrm flipV="1">
            <a:off x="5309461" y="3376353"/>
            <a:ext cx="647700" cy="152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1037788" y="1072890"/>
            <a:ext cx="736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通過曲線內的電通量，精確地說即是以此曲線為邊界的曲面的電通量。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ctrlPr>
                            <a:rPr lang="zh-TW" altLang="en-US" sz="1800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dirty="0" smtClean="0">
                              <a:latin typeface="Cambria Math"/>
                            </a:rPr>
                            <m:t>𝐶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𝑑𝑡</m:t>
                          </m:r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𝑑𝑡</m:t>
                          </m:r>
                        </m:den>
                      </m:f>
                      <m:nary>
                        <m:nary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sub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2935" y="4705740"/>
                <a:ext cx="5832648" cy="739690"/>
              </a:xfrm>
              <a:prstGeom prst="rect">
                <a:avLst/>
              </a:prstGeom>
              <a:blipFill>
                <a:blip r:embed="rId3"/>
                <a:stretch>
                  <a:fillRect l="-11931" t="-142373" b="-22203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860" y="1802468"/>
                <a:ext cx="238331" cy="246221"/>
              </a:xfrm>
              <a:prstGeom prst="rect">
                <a:avLst/>
              </a:prstGeom>
              <a:blipFill>
                <a:blip r:embed="rId4"/>
                <a:stretch>
                  <a:fillRect l="-5000" r="-5000" b="-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64" y="3331344"/>
                <a:ext cx="238331" cy="246221"/>
              </a:xfrm>
              <a:prstGeom prst="rect">
                <a:avLst/>
              </a:prstGeom>
              <a:blipFill>
                <a:blip r:embed="rId5"/>
                <a:stretch>
                  <a:fillRect l="-5000" r="-5000" b="-47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C9C8D5C4-8FD2-3C4A-BA6B-F959EEAD0E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3" b="67741"/>
          <a:stretch/>
        </p:blipFill>
        <p:spPr bwMode="auto">
          <a:xfrm>
            <a:off x="6390548" y="2860612"/>
            <a:ext cx="2447926" cy="1020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153EAA02-B0EC-2A47-ABE6-08E9A915CC50}"/>
              </a:ext>
            </a:extLst>
          </p:cNvPr>
          <p:cNvSpPr txBox="1"/>
          <p:nvPr/>
        </p:nvSpPr>
        <p:spPr bwMode="auto">
          <a:xfrm>
            <a:off x="485049" y="5577265"/>
            <a:ext cx="79208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路徑的方向，與曲面上正向電流及中向電場的方向以右手定則規定！</a:t>
            </a:r>
            <a:endParaRPr kumimoji="1" lang="zh-TW" altLang="en-US" sz="1800" dirty="0"/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73483077-A6D5-2448-85A8-0B3E4F05E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1849" y="683033"/>
            <a:ext cx="3105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/>
              <a:t>Ampere-Maxwell Equation</a:t>
            </a:r>
            <a:endParaRPr lang="zh-TW" altLang="en-US" sz="1800" dirty="0"/>
          </a:p>
        </p:txBody>
      </p:sp>
      <p:cxnSp>
        <p:nvCxnSpPr>
          <p:cNvPr id="21" name="直線單箭頭接點 16">
            <a:extLst>
              <a:ext uri="{FF2B5EF4-FFF2-40B4-BE49-F238E27FC236}">
                <a16:creationId xmlns:a16="http://schemas.microsoft.com/office/drawing/2014/main" id="{9EBC6136-C376-4143-BB83-E37C51B0E9EB}"/>
              </a:ext>
            </a:extLst>
          </p:cNvPr>
          <p:cNvCxnSpPr>
            <a:cxnSpLocks/>
          </p:cNvCxnSpPr>
          <p:nvPr/>
        </p:nvCxnSpPr>
        <p:spPr>
          <a:xfrm flipV="1">
            <a:off x="6999958" y="2349345"/>
            <a:ext cx="0" cy="692238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/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E75929-3F5B-E547-A24E-9539B4957F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5557" y="2179408"/>
                <a:ext cx="530851" cy="404791"/>
              </a:xfrm>
              <a:prstGeom prst="rect">
                <a:avLst/>
              </a:prstGeom>
              <a:blipFill>
                <a:blip r:embed="rId7"/>
                <a:stretch>
                  <a:fillRect t="-125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/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𝑗</m:t>
                      </m:r>
                    </m:oMath>
                  </m:oMathPara>
                </a14:m>
                <a:endParaRPr lang="zh-TW" altLang="en-US" sz="1600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23" name="文字方塊 22">
                <a:extLst>
                  <a:ext uri="{FF2B5EF4-FFF2-40B4-BE49-F238E27FC236}">
                    <a16:creationId xmlns:a16="http://schemas.microsoft.com/office/drawing/2014/main" id="{048CA1FC-BAC9-C444-9DDF-E81549AAD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988" y="2614391"/>
                <a:ext cx="238331" cy="246221"/>
              </a:xfrm>
              <a:prstGeom prst="rect">
                <a:avLst/>
              </a:prstGeom>
              <a:blipFill>
                <a:blip r:embed="rId8"/>
                <a:stretch>
                  <a:fillRect l="-5000" b="-25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線箭頭接點 4">
            <a:extLst>
              <a:ext uri="{FF2B5EF4-FFF2-40B4-BE49-F238E27FC236}">
                <a16:creationId xmlns:a16="http://schemas.microsoft.com/office/drawing/2014/main" id="{8D24DECB-7834-4F45-A611-73EEC5434DFE}"/>
              </a:ext>
            </a:extLst>
          </p:cNvPr>
          <p:cNvCxnSpPr/>
          <p:nvPr/>
        </p:nvCxnSpPr>
        <p:spPr>
          <a:xfrm flipV="1">
            <a:off x="4595299" y="2780809"/>
            <a:ext cx="447920" cy="68341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67205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C:\Users\Chia-Hung Chang\Downloads\Data\Knight\Media\Chapter33\Images\33_03Figureb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17" y="404440"/>
            <a:ext cx="31035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C:\Users\Chia-Hung Chang\Downloads\Data\Knight\Media\Chapter33\Images\33_05Figurea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7" b="2649"/>
          <a:stretch>
            <a:fillRect/>
          </a:stretch>
        </p:blipFill>
        <p:spPr bwMode="auto">
          <a:xfrm>
            <a:off x="1593403" y="2780928"/>
            <a:ext cx="3013075" cy="244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C:\Users\Chia-Hung Chang\Downloads\Data\Knight\Media\Chapter33\Images\33_05Figureb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b="2454"/>
          <a:stretch>
            <a:fillRect/>
          </a:stretch>
        </p:blipFill>
        <p:spPr bwMode="auto">
          <a:xfrm>
            <a:off x="4788024" y="2830025"/>
            <a:ext cx="261634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2662262" y="5225965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磁力線是無起點與終點的封閉的曲線。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662262" y="5614749"/>
            <a:ext cx="4860774" cy="36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迴旋狀場線。這是磁的高斯定律的結果！</a:t>
            </a: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54AC2C08-22D7-0BF9-EB65-D69A6F0CE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262" y="6025673"/>
            <a:ext cx="50720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這是漩渦狀場線（封閉曲線）！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電場線不能呈漩渦狀，但典型的磁場卻呈漩渦狀！</a:t>
            </a:r>
          </a:p>
        </p:txBody>
      </p:sp>
      <p:pic>
        <p:nvPicPr>
          <p:cNvPr id="3" name="Picture 8" descr="fig23">
            <a:extLst>
              <a:ext uri="{FF2B5EF4-FFF2-40B4-BE49-F238E27FC236}">
                <a16:creationId xmlns:a16="http://schemas.microsoft.com/office/drawing/2014/main" id="{89FBBFC8-8E62-911A-D69D-A05360068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79" b="26752"/>
          <a:stretch>
            <a:fillRect/>
          </a:stretch>
        </p:blipFill>
        <p:spPr bwMode="auto">
          <a:xfrm>
            <a:off x="2987824" y="873224"/>
            <a:ext cx="1469603" cy="143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884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DE2319-1913-6042-ADE5-9E5A99399729}"/>
              </a:ext>
            </a:extLst>
          </p:cNvPr>
          <p:cNvPicPr/>
          <p:nvPr/>
        </p:nvPicPr>
        <p:blipFill rotWithShape="1">
          <a:blip r:embed="rId2"/>
          <a:srcRect l="18359"/>
          <a:stretch/>
        </p:blipFill>
        <p:spPr bwMode="auto">
          <a:xfrm>
            <a:off x="2771800" y="332656"/>
            <a:ext cx="3240360" cy="2664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8491D62-ACA8-7443-A733-DAD6ADF704F7}"/>
              </a:ext>
            </a:extLst>
          </p:cNvPr>
          <p:cNvSpPr/>
          <p:nvPr/>
        </p:nvSpPr>
        <p:spPr>
          <a:xfrm>
            <a:off x="971600" y="2961528"/>
            <a:ext cx="7344816" cy="37421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dirty="0"/>
              <a:t>考慮一個很小的球型電荷，我們知道它在周圍會產生放射狀的庫倫電場。假設它的電荷向著所有方向，以球對稱的方式逐漸流走，形成放射狀的電流。在一個以此電荷為球心的假想球上，向外流動的電流，會垂直通過球面。已知磁場由電流產生，那麼圍繞著此電流，沿著球面，應該會產生磁場。但整個裝置是球狀對稱，所以對球面上任一點來說，沿球面的所有方向必須都相同，那麼如果沿球面方向有磁場存在，那麼就有一特別的方向了。可見磁場為零。</a:t>
            </a:r>
          </a:p>
          <a:p>
            <a:pPr>
              <a:lnSpc>
                <a:spcPct val="150000"/>
              </a:lnSpc>
            </a:pPr>
            <a:r>
              <a:rPr lang="zh-TW" altLang="en-US" sz="1600" dirty="0"/>
              <a:t>要使磁場為零，必定有另一種磁場的來源，來抵消電流所產生的磁場。注意這時因電荷量減少，球面上的庫倫電場恰好正逐漸減小。馬克斯威爾的發現，就是隨時間改變的電場，會感應產生磁場。計算可得，隨時間變化的電場正好產生一個沿球面的磁場，抵消了電流原來應該產生的磁場，使得球面上的磁場恰好為零。</a:t>
            </a:r>
          </a:p>
        </p:txBody>
      </p:sp>
    </p:spTree>
    <p:extLst>
      <p:ext uri="{BB962C8B-B14F-4D97-AF65-F5344CB8AC3E}">
        <p14:creationId xmlns:p14="http://schemas.microsoft.com/office/powerpoint/2010/main" val="8317266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B80C809-D935-2B4A-B5AF-EF3E72635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5828573" cy="216024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EF8439D-180A-DD41-9748-348354813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581" y="1340768"/>
            <a:ext cx="7246838" cy="243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20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5C1F8FC-D4BA-1440-90ED-EC7678747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04996"/>
            <a:ext cx="7675427" cy="664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860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F32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57" b="10109"/>
          <a:stretch>
            <a:fillRect/>
          </a:stretch>
        </p:blipFill>
        <p:spPr bwMode="auto">
          <a:xfrm>
            <a:off x="2166467" y="1519237"/>
            <a:ext cx="2862262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1" name="Text Box 8"/>
          <p:cNvSpPr txBox="1">
            <a:spLocks noChangeArrowheads="1"/>
          </p:cNvSpPr>
          <p:nvPr/>
        </p:nvSpPr>
        <p:spPr bwMode="auto">
          <a:xfrm>
            <a:off x="2093442" y="4687887"/>
            <a:ext cx="314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/>
              <a:t>Maxwell Magnetic Induction</a:t>
            </a:r>
            <a:endParaRPr lang="zh-TW" altLang="en-US" sz="1800"/>
          </a:p>
        </p:txBody>
      </p:sp>
      <p:sp>
        <p:nvSpPr>
          <p:cNvPr id="86023" name="文字方塊 7"/>
          <p:cNvSpPr txBox="1">
            <a:spLocks noChangeArrowheads="1"/>
          </p:cNvSpPr>
          <p:nvPr/>
        </p:nvSpPr>
        <p:spPr bwMode="auto">
          <a:xfrm>
            <a:off x="1986286" y="942974"/>
            <a:ext cx="3357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電場變化時會感應產生磁場！</a:t>
            </a:r>
          </a:p>
        </p:txBody>
      </p:sp>
      <p:sp>
        <p:nvSpPr>
          <p:cNvPr id="86024" name="文字方塊 8"/>
          <p:cNvSpPr txBox="1">
            <a:spLocks noChangeArrowheads="1"/>
          </p:cNvSpPr>
          <p:nvPr/>
        </p:nvSpPr>
        <p:spPr bwMode="auto">
          <a:xfrm>
            <a:off x="1907704" y="5229200"/>
            <a:ext cx="3643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感應磁場與變化的電場大致垂直！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1907704" y="5661248"/>
            <a:ext cx="71287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這是一個時變電動力學的現象，我們必須立刻進入電動力學的領域。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848" y="2564904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892013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Image:Tartan Ribb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643063"/>
            <a:ext cx="5715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文字方塊 2"/>
          <p:cNvSpPr txBox="1">
            <a:spLocks noChangeArrowheads="1"/>
          </p:cNvSpPr>
          <p:nvPr/>
        </p:nvSpPr>
        <p:spPr bwMode="auto">
          <a:xfrm>
            <a:off x="2857500" y="857250"/>
            <a:ext cx="3929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/>
              <a:t>First Colored Picture By Maxwell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40464334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Image:Pano-DSCN4592-cav-door crop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750"/>
            <a:ext cx="2857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矩形 2"/>
          <p:cNvSpPr>
            <a:spLocks noChangeArrowheads="1"/>
          </p:cNvSpPr>
          <p:nvPr/>
        </p:nvSpPr>
        <p:spPr bwMode="auto">
          <a:xfrm>
            <a:off x="1785938" y="6000750"/>
            <a:ext cx="5857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Cavendish Laboratory</a:t>
            </a:r>
            <a:r>
              <a:rPr lang="en-US" altLang="zh-TW" sz="1800"/>
              <a:t> in the University of Cambridge</a:t>
            </a:r>
            <a:endParaRPr lang="zh-TW" altLang="en-US" sz="1800"/>
          </a:p>
        </p:txBody>
      </p:sp>
      <p:sp>
        <p:nvSpPr>
          <p:cNvPr id="91140" name="文字方塊 3"/>
          <p:cNvSpPr txBox="1">
            <a:spLocks noChangeArrowheads="1"/>
          </p:cNvSpPr>
          <p:nvPr/>
        </p:nvSpPr>
        <p:spPr bwMode="auto">
          <a:xfrm>
            <a:off x="5195887" y="571500"/>
            <a:ext cx="2928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Maxwell  1871-1879</a:t>
            </a:r>
            <a:endParaRPr lang="zh-TW" altLang="en-US" sz="1800" dirty="0"/>
          </a:p>
        </p:txBody>
      </p:sp>
      <p:pic>
        <p:nvPicPr>
          <p:cNvPr id="91141" name="Picture 4" descr="Image:James Clerk Maxwell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500188"/>
            <a:ext cx="3033713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319464" y="980728"/>
            <a:ext cx="48245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1871 first Cavendish Professor of Physics at Cambridge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8023274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Image:DSCN4591-1874-1974-cavendish-plaque retouch b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428750"/>
            <a:ext cx="638175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99848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avendish: view across the pond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642938"/>
            <a:ext cx="40005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4" descr="http://www.phy.cam.ac.uk/cavendish/local/images/cavendish_autumn_colours/IMG_32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6" descr="http://www.phy.cam.ac.uk/cavendish/local/images/cav_site_08_05/IMG_08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214313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6" descr="http://www.phy.cam.ac.uk/cavendish/local/images/cav_site_08_05/IMG_08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929063"/>
            <a:ext cx="3857625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36982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concurringopinions.com/archives/Richelieu%20Lecture%20Hal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286000"/>
            <a:ext cx="44640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5" descr="http://www.sparkmuseum.com/images/Books/book-maxw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857250"/>
            <a:ext cx="1714500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7" descr="http://ecx.images-amazon.com/images/I/515K0C0ZWSL._SL500_AA24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28625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4603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Image:JamesClerkMaxwell-KatherineMaxwell-186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14438"/>
            <a:ext cx="34290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矩形 4"/>
          <p:cNvSpPr>
            <a:spLocks noChangeArrowheads="1"/>
          </p:cNvSpPr>
          <p:nvPr/>
        </p:nvSpPr>
        <p:spPr bwMode="auto">
          <a:xfrm>
            <a:off x="785813" y="571500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James Clerk Maxwell (1831-1879)</a:t>
            </a:r>
            <a:endParaRPr lang="en-US" altLang="zh-TW" sz="2400"/>
          </a:p>
        </p:txBody>
      </p:sp>
      <p:pic>
        <p:nvPicPr>
          <p:cNvPr id="95236" name="Picture 5" descr="http://www.glenlair.org.uk/content/gallery/James%20Clerk%20Maxwell/Gravesto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2714625"/>
            <a:ext cx="2438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483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445440" y="1181470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445439" y="1600155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5439" y="1600155"/>
                <a:ext cx="6373097" cy="402931"/>
              </a:xfrm>
              <a:prstGeom prst="rect">
                <a:avLst/>
              </a:prstGeom>
              <a:blipFill>
                <a:blip r:embed="rId2"/>
                <a:stretch>
                  <a:fillRect l="-795" b="-2121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1463587" y="2204864"/>
            <a:ext cx="5952340" cy="34666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40152" y="3244334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2" name="文字方塊 5"/>
          <p:cNvSpPr txBox="1">
            <a:spLocks noChangeArrowheads="1"/>
          </p:cNvSpPr>
          <p:nvPr/>
        </p:nvSpPr>
        <p:spPr bwMode="auto">
          <a:xfrm>
            <a:off x="1071563" y="404664"/>
            <a:ext cx="3143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dirty="0">
                <a:solidFill>
                  <a:srgbClr val="FF0000"/>
                </a:solidFill>
              </a:rPr>
              <a:t>Maxwell Equations, almost!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96263" name="文字方塊 9"/>
          <p:cNvSpPr txBox="1">
            <a:spLocks noChangeArrowheads="1"/>
          </p:cNvSpPr>
          <p:nvPr/>
        </p:nvSpPr>
        <p:spPr bwMode="auto">
          <a:xfrm>
            <a:off x="1071563" y="4685506"/>
            <a:ext cx="735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電流是磁場的基本來源，而且產生的磁場是漩渦狀的，不是放射狀的。</a:t>
            </a:r>
          </a:p>
        </p:txBody>
      </p:sp>
      <p:sp>
        <p:nvSpPr>
          <p:cNvPr id="96264" name="文字方塊 10"/>
          <p:cNvSpPr txBox="1">
            <a:spLocks noChangeArrowheads="1"/>
          </p:cNvSpPr>
          <p:nvPr/>
        </p:nvSpPr>
        <p:spPr bwMode="auto">
          <a:xfrm>
            <a:off x="1071563" y="5114131"/>
            <a:ext cx="73580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電荷是電場的基本來源，而且產生的電場是放射狀的，不是漩渦狀的。</a:t>
            </a:r>
          </a:p>
        </p:txBody>
      </p:sp>
      <p:sp>
        <p:nvSpPr>
          <p:cNvPr id="96265" name="文字方塊 7"/>
          <p:cNvSpPr txBox="1">
            <a:spLocks noChangeArrowheads="1"/>
          </p:cNvSpPr>
          <p:nvPr/>
        </p:nvSpPr>
        <p:spPr bwMode="auto">
          <a:xfrm>
            <a:off x="1071563" y="5542756"/>
            <a:ext cx="7143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電場變化時會感應產生磁場，感應產生的磁場是漩渦狀，大致與變化的電場方向垂直。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53" y="2858515"/>
                <a:ext cx="1430070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405" y="3866627"/>
                <a:ext cx="2824299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89" y="1922411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858" y="914299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47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Dropbox\Documents\課程\YoungTextBook\Images\Chapter28\A_Images\A_Figures_and_Photos\28_0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9"/>
          <a:stretch>
            <a:fillRect/>
          </a:stretch>
        </p:blipFill>
        <p:spPr bwMode="auto">
          <a:xfrm>
            <a:off x="1259632" y="1268760"/>
            <a:ext cx="66071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113442" y="620487"/>
            <a:ext cx="10441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立體圖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527873" y="4585939"/>
            <a:ext cx="2863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Jean-Baptiste </a:t>
            </a:r>
            <a:r>
              <a:rPr lang="en-US" altLang="zh-TW" sz="1600" dirty="0" err="1"/>
              <a:t>Biot</a:t>
            </a:r>
            <a:r>
              <a:rPr lang="en-US" altLang="zh-TW" sz="1600" dirty="0"/>
              <a:t> (1774 –1862)</a:t>
            </a:r>
          </a:p>
        </p:txBody>
      </p:sp>
      <p:sp>
        <p:nvSpPr>
          <p:cNvPr id="11270" name="Rectangle 13"/>
          <p:cNvSpPr>
            <a:spLocks noChangeArrowheads="1"/>
          </p:cNvSpPr>
          <p:nvPr/>
        </p:nvSpPr>
        <p:spPr bwMode="auto">
          <a:xfrm>
            <a:off x="6586510" y="4526616"/>
            <a:ext cx="23193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dirty="0"/>
              <a:t>Felix </a:t>
            </a:r>
            <a:r>
              <a:rPr lang="en-US" altLang="zh-TW" sz="1600" dirty="0" err="1"/>
              <a:t>Savart</a:t>
            </a:r>
            <a:r>
              <a:rPr lang="en-US" altLang="zh-TW" sz="1600" dirty="0"/>
              <a:t> (1791-1841)</a:t>
            </a:r>
            <a:r>
              <a:rPr lang="en-US" altLang="zh-TW" sz="2400" dirty="0"/>
              <a:t> </a:t>
            </a:r>
          </a:p>
        </p:txBody>
      </p:sp>
      <p:sp>
        <p:nvSpPr>
          <p:cNvPr id="11271" name="Text Box 14"/>
          <p:cNvSpPr txBox="1">
            <a:spLocks noChangeArrowheads="1"/>
          </p:cNvSpPr>
          <p:nvPr/>
        </p:nvSpPr>
        <p:spPr bwMode="auto">
          <a:xfrm>
            <a:off x="527873" y="6052432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</a:t>
            </a:r>
            <a:r>
              <a:rPr lang="zh-TW" altLang="en-US" sz="1800" dirty="0"/>
              <a:t>與</a:t>
            </a:r>
            <a:r>
              <a:rPr lang="en-US" altLang="zh-TW" sz="1800" dirty="0"/>
              <a:t>Savart</a:t>
            </a:r>
            <a:r>
              <a:rPr lang="zh-TW" altLang="en-US" sz="1800" dirty="0"/>
              <a:t>測量長直導線周圍的磁場大小與距離一次方成反比！</a:t>
            </a:r>
          </a:p>
        </p:txBody>
      </p:sp>
      <p:pic>
        <p:nvPicPr>
          <p:cNvPr id="73730" name="Picture 2" descr="File:Jean baptiste bio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93" y="1505208"/>
            <a:ext cx="2435222" cy="286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27432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" name="AutoShape 6" descr="File:Early flight 02561u (5).jp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307975" y="-2857500"/>
            <a:ext cx="3905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73738" name="Picture 10" descr="http://upload.wikimedia.org/wikipedia/commons/c/cd/Early_flight_02561u_%285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83" y="173318"/>
            <a:ext cx="2880320" cy="420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http://upload.wikimedia.org/wikipedia/commons/thumb/d/d4/Interior_of_Institut_de_France,_Paris_6th_013.jpg/220px-Interior_of_Institut_de_France,_Paris_6th_013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10" y="1217039"/>
            <a:ext cx="20955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F29_0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14"/>
          <a:stretch>
            <a:fillRect/>
          </a:stretch>
        </p:blipFill>
        <p:spPr bwMode="auto">
          <a:xfrm>
            <a:off x="7164288" y="5389069"/>
            <a:ext cx="1312007" cy="13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 bwMode="auto">
          <a:xfrm>
            <a:off x="595093" y="5019737"/>
            <a:ext cx="2050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隕石、光的偏振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3399483" y="4612070"/>
            <a:ext cx="3099293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800" dirty="0" err="1"/>
              <a:t>Biot</a:t>
            </a:r>
            <a:r>
              <a:rPr lang="en-US" altLang="zh-TW" sz="1800" dirty="0"/>
              <a:t> </a:t>
            </a:r>
            <a:r>
              <a:rPr lang="zh-TW" altLang="en-US" sz="1800" dirty="0"/>
              <a:t>與</a:t>
            </a:r>
            <a:r>
              <a:rPr lang="en-US" altLang="zh-TW" sz="1800" dirty="0"/>
              <a:t>Gay-Lussac</a:t>
            </a:r>
            <a:r>
              <a:rPr lang="zh-TW" altLang="en-US" sz="1800" dirty="0"/>
              <a:t>乘熱氣球到達</a:t>
            </a:r>
            <a:r>
              <a:rPr lang="en-US" altLang="zh-TW" sz="1800" dirty="0"/>
              <a:t>7016m</a:t>
            </a:r>
            <a:r>
              <a:rPr lang="zh-TW" altLang="en-US" sz="1800" dirty="0"/>
              <a:t>，研究地球的大氣組成 </a:t>
            </a:r>
            <a:r>
              <a:rPr lang="en-US" altLang="zh-TW" sz="1800" dirty="0"/>
              <a:t>(1804)</a:t>
            </a:r>
            <a:r>
              <a:rPr lang="zh-TW" altLang="en-US" sz="1800" dirty="0"/>
              <a:t>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6586988" y="4960847"/>
            <a:ext cx="1780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聲學、音階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5" descr="F29_0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73"/>
          <a:stretch/>
        </p:blipFill>
        <p:spPr bwMode="auto">
          <a:xfrm>
            <a:off x="1532905" y="2178979"/>
            <a:ext cx="26452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341217" y="412465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大小：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341217" y="2755043"/>
            <a:ext cx="3240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方向：安培右手定則</a:t>
            </a:r>
          </a:p>
        </p:txBody>
      </p:sp>
      <p:pic>
        <p:nvPicPr>
          <p:cNvPr id="17415" name="Picture 10" descr="F29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9" b="12022"/>
          <a:stretch>
            <a:fillRect/>
          </a:stretch>
        </p:blipFill>
        <p:spPr bwMode="auto">
          <a:xfrm>
            <a:off x="6543778" y="2250987"/>
            <a:ext cx="1236394" cy="1569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072" y="4005064"/>
                <a:ext cx="1124219" cy="609077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A8A7F02-BFDC-FE67-C832-18869AD59345}"/>
              </a:ext>
            </a:extLst>
          </p:cNvPr>
          <p:cNvSpPr txBox="1"/>
          <p:nvPr/>
        </p:nvSpPr>
        <p:spPr bwMode="auto">
          <a:xfrm>
            <a:off x="3597848" y="1483009"/>
            <a:ext cx="236341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長直導線周圍的磁場</a:t>
            </a:r>
            <a:endParaRPr lang="en-US" sz="18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Chia-Hung Chang\Downloads\Data\Knight\Media\Chapter33\Images\33_12Figureb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92" y="1772816"/>
            <a:ext cx="3699435" cy="279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219" name="文字方塊 2"/>
              <p:cNvSpPr txBox="1">
                <a:spLocks noChangeArrowheads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因此可以猜想一小段電流所產生的磁場向量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正比於</a:t>
                </a:r>
              </a:p>
            </p:txBody>
          </p:sp>
        </mc:Choice>
        <mc:Fallback xmlns="">
          <p:sp>
            <p:nvSpPr>
              <p:cNvPr id="9219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5578906"/>
                <a:ext cx="5832648" cy="402931"/>
              </a:xfrm>
              <a:prstGeom prst="rect">
                <a:avLst/>
              </a:prstGeom>
              <a:blipFill>
                <a:blip r:embed="rId3"/>
                <a:stretch>
                  <a:fillRect l="-870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>
            <a:spLocks noChangeArrowheads="1"/>
          </p:cNvSpPr>
          <p:nvPr/>
        </p:nvSpPr>
        <p:spPr bwMode="auto">
          <a:xfrm>
            <a:off x="467544" y="4755981"/>
            <a:ext cx="78488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由長直導線電流的磁場，可以大致猜出一小段電流所產生的磁場的方向。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>
                <a:spLocks noChangeArrowheads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的方向，與電流流動方向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，及該小段與測量位置間的位移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en-US" altLang="zh-TW" sz="1800" dirty="0">
                    <a:solidFill>
                      <a:srgbClr val="FF0000"/>
                    </a:solidFill>
                  </a:rPr>
                  <a:t> 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皆垂直。</a:t>
                </a: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9936" y="5125313"/>
                <a:ext cx="8280920" cy="402931"/>
              </a:xfrm>
              <a:prstGeom prst="rect">
                <a:avLst/>
              </a:prstGeom>
              <a:blipFill>
                <a:blip r:embed="rId4"/>
                <a:stretch>
                  <a:fillRect l="-613" t="-303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1" descr="28_0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"/>
          <a:stretch/>
        </p:blipFill>
        <p:spPr>
          <a:xfrm>
            <a:off x="499936" y="1152568"/>
            <a:ext cx="4452542" cy="34402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/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8B68B108-2928-2849-B2D4-B6A98D389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4413" y="5620283"/>
                <a:ext cx="771558" cy="369332"/>
              </a:xfrm>
              <a:prstGeom prst="rect">
                <a:avLst/>
              </a:prstGeom>
              <a:blipFill>
                <a:blip r:embed="rId6"/>
                <a:stretch>
                  <a:fillRect t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0EB1EC5-770E-1CA5-BBED-0081EFC8224D}"/>
              </a:ext>
            </a:extLst>
          </p:cNvPr>
          <p:cNvSpPr txBox="1"/>
          <p:nvPr/>
        </p:nvSpPr>
        <p:spPr bwMode="auto">
          <a:xfrm>
            <a:off x="467544" y="554006"/>
            <a:ext cx="85689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物理學家由長直導線電流的磁場測量結果，倒推分析出一小段導線電流產生的磁場。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1368717" y="1018291"/>
            <a:ext cx="1852861" cy="3063129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14"/>
              <p:cNvSpPr txBox="1">
                <a:spLocks noChangeArrowheads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b="0" dirty="0"/>
                  <a:t>如果已知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與距離一次方成反比！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應該與二次方成反比！</a:t>
                </a:r>
                <a:r>
                  <a:rPr lang="en-US" altLang="zh-TW" sz="1800" dirty="0"/>
                  <a:t> 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5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4" y="5085807"/>
                <a:ext cx="6890237" cy="369332"/>
              </a:xfrm>
              <a:prstGeom prst="rect">
                <a:avLst/>
              </a:prstGeom>
              <a:blipFill>
                <a:blip r:embed="rId3"/>
                <a:stretch>
                  <a:fillRect l="-92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5"/>
          <p:cNvSpPr txBox="1"/>
          <p:nvPr/>
        </p:nvSpPr>
        <p:spPr bwMode="auto">
          <a:xfrm>
            <a:off x="1210082" y="6237483"/>
            <a:ext cx="69895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數學家 </a:t>
            </a:r>
            <a:r>
              <a:rPr lang="en-US" altLang="zh-TW" sz="1800" dirty="0"/>
              <a:t>Laplace</a:t>
            </a:r>
            <a:r>
              <a:rPr lang="zh-TW" altLang="en-US" sz="1800" dirty="0"/>
              <a:t> 寫下，能導出長直導線正確磁場的小段電流磁場公式。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14"/>
              <p:cNvSpPr txBox="1">
                <a:spLocks noChangeArrowheads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所以總磁場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是小電流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solidFill>
                          <a:schemeClr val="tx1"/>
                        </a:solidFill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𝑑𝐵</m:t>
                    </m:r>
                  </m:oMath>
                </a14:m>
                <a:r>
                  <a:rPr lang="zh-TW" altLang="en-US" sz="1800" dirty="0"/>
                  <a:t>的總和即積分！</a:t>
                </a:r>
              </a:p>
            </p:txBody>
          </p:sp>
        </mc:Choice>
        <mc:Fallback xmlns="">
          <p:sp>
            <p:nvSpPr>
              <p:cNvPr id="7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7823" y="4672796"/>
                <a:ext cx="6890238" cy="369332"/>
              </a:xfrm>
              <a:prstGeom prst="rect">
                <a:avLst/>
              </a:prstGeom>
              <a:blipFill>
                <a:blip r:embed="rId4"/>
                <a:stretch>
                  <a:fillRect l="-921" t="-13793" b="-2413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沿導線所有小段電流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𝐼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∙∆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產生的小磁場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</m:t>
                    </m:r>
                    <m:acc>
                      <m:accPr>
                        <m:chr m:val="⃑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>
                        <a:latin typeface="Cambria Math"/>
                        <a:ea typeface="Cambria Math"/>
                      </a:rPr>
                      <m:t>∝∆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×</m:t>
                    </m:r>
                    <m:acc>
                      <m:accPr>
                        <m:chr m:val="̂"/>
                        <m:ctrlPr>
                          <a:rPr lang="en-US" altLang="zh-TW" sz="1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𝑟</m:t>
                        </m:r>
                      </m:e>
                    </m:acc>
                  </m:oMath>
                </a14:m>
                <a:r>
                  <a:rPr lang="zh-TW" altLang="en-US" sz="1800" dirty="0"/>
                  <a:t>都是同方向。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823" y="4253527"/>
                <a:ext cx="7097531" cy="402931"/>
              </a:xfrm>
              <a:prstGeom prst="rect">
                <a:avLst/>
              </a:prstGeom>
              <a:blipFill>
                <a:blip r:embed="rId5"/>
                <a:stretch>
                  <a:fillRect l="-894" t="-3125" b="-21875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直線單箭頭接點 3"/>
          <p:cNvCxnSpPr/>
          <p:nvPr/>
        </p:nvCxnSpPr>
        <p:spPr>
          <a:xfrm flipV="1">
            <a:off x="1708541" y="2640030"/>
            <a:ext cx="0" cy="21602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1691820" y="2818491"/>
            <a:ext cx="1152128" cy="360040"/>
          </a:xfrm>
          <a:prstGeom prst="straightConnector1">
            <a:avLst/>
          </a:prstGeom>
          <a:ln w="38100">
            <a:solidFill>
              <a:srgbClr val="B8149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012797" y="3731329"/>
            <a:ext cx="30973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dirty="0"/>
              <a:t>Pierre-Simon Laplace (1749–1827)</a:t>
            </a:r>
            <a:endParaRPr lang="zh-TW" altLang="en-US" sz="1600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02486"/>
            <a:ext cx="2071371" cy="26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⃑"/>
                          <m:ctrlPr>
                            <a:rPr lang="zh-TW" alt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∝∆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677" y="2818491"/>
                <a:ext cx="1180644" cy="333938"/>
              </a:xfrm>
              <a:prstGeom prst="rect">
                <a:avLst/>
              </a:prstGeom>
              <a:blipFill rotWithShape="1">
                <a:blip r:embed="rId10"/>
                <a:stretch>
                  <a:fillRect t="-1818" r="-1443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250829" y="163985"/>
            <a:ext cx="64251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如果長直導線周圍的磁場大小與距離一次方成反比，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1250829" y="536491"/>
            <a:ext cx="70567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那麼構成導線的一小段電流的磁場大小，與距離是何關係？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/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i="1">
                          <a:latin typeface="Cambria Math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>
                <a:extLst>
                  <a:ext uri="{FF2B5EF4-FFF2-40B4-BE49-F238E27FC236}">
                    <a16:creationId xmlns:a16="http://schemas.microsoft.com/office/drawing/2014/main" id="{063A6C91-E4C6-FD45-86CE-8B29D4BF5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6941" y="5560750"/>
                <a:ext cx="1050096" cy="63478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63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5"/>
          <p:cNvSpPr txBox="1">
            <a:spLocks noChangeArrowheads="1"/>
          </p:cNvSpPr>
          <p:nvPr/>
        </p:nvSpPr>
        <p:spPr bwMode="auto">
          <a:xfrm>
            <a:off x="2447541" y="1185593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sp>
        <p:nvSpPr>
          <p:cNvPr id="10244" name="Text Box 7"/>
          <p:cNvSpPr txBox="1">
            <a:spLocks noChangeArrowheads="1"/>
          </p:cNvSpPr>
          <p:nvPr/>
        </p:nvSpPr>
        <p:spPr bwMode="auto">
          <a:xfrm>
            <a:off x="2447541" y="751417"/>
            <a:ext cx="3888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一小段導線電流在周圍產生的磁場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4824028" y="1185593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2447541" y="2469968"/>
            <a:ext cx="3892895" cy="338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192307" y="5282611"/>
            <a:ext cx="1107885" cy="79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i="1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3768" y="1628800"/>
                <a:ext cx="3658053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8"/>
          <a:stretch>
            <a:fillRect/>
          </a:stretch>
        </p:blipFill>
        <p:spPr bwMode="auto">
          <a:xfrm>
            <a:off x="700936" y="1412776"/>
            <a:ext cx="2269520" cy="3751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6"/>
          <p:cNvSpPr txBox="1">
            <a:spLocks noChangeArrowheads="1"/>
          </p:cNvSpPr>
          <p:nvPr/>
        </p:nvSpPr>
        <p:spPr bwMode="auto">
          <a:xfrm>
            <a:off x="1223776" y="836712"/>
            <a:ext cx="66964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定量驗證：長直導線電流所產生磁場可以由 </a:t>
            </a:r>
            <a:r>
              <a:rPr lang="en-US" altLang="zh-TW" sz="1800" dirty="0" err="1">
                <a:solidFill>
                  <a:srgbClr val="FF0000"/>
                </a:solidFill>
              </a:rPr>
              <a:t>Biot-Savart</a:t>
            </a:r>
            <a:r>
              <a:rPr lang="en-US" altLang="zh-TW" sz="1800" dirty="0">
                <a:solidFill>
                  <a:srgbClr val="FF0000"/>
                </a:solidFill>
              </a:rPr>
              <a:t> Law</a:t>
            </a:r>
            <a:r>
              <a:rPr lang="zh-TW" altLang="en-US" sz="1800" dirty="0">
                <a:solidFill>
                  <a:srgbClr val="FF0000"/>
                </a:solidFill>
              </a:rPr>
              <a:t> 計算</a:t>
            </a:r>
          </a:p>
        </p:txBody>
      </p:sp>
      <p:pic>
        <p:nvPicPr>
          <p:cNvPr id="13316" name="Picture 7" descr="magnet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806" y="1412776"/>
            <a:ext cx="2451597" cy="3685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Chia-Hung Chang\Downloads\Data\Knight\Media\Chapter33\Images\33_02Figurec-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0" r="30938" b="2216"/>
          <a:stretch/>
        </p:blipFill>
        <p:spPr bwMode="auto">
          <a:xfrm>
            <a:off x="5940152" y="1412776"/>
            <a:ext cx="2448272" cy="360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940152" y="1700808"/>
            <a:ext cx="1080120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7668344" y="1628800"/>
            <a:ext cx="72008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1320D69E-FEAB-2B4E-905A-0FF06683A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1340768"/>
            <a:ext cx="17644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 err="1"/>
              <a:t>Biot-Savart</a:t>
            </a:r>
            <a:r>
              <a:rPr lang="en-US" altLang="zh-TW" sz="1800" dirty="0"/>
              <a:t> Law</a:t>
            </a:r>
            <a:endParaRPr lang="zh-TW" altLang="en-US" sz="1800" dirty="0"/>
          </a:p>
        </p:txBody>
      </p:sp>
      <p:pic>
        <p:nvPicPr>
          <p:cNvPr id="3" name="圖片 6" descr="afg001.jpg">
            <a:extLst>
              <a:ext uri="{FF2B5EF4-FFF2-40B4-BE49-F238E27FC236}">
                <a16:creationId xmlns:a16="http://schemas.microsoft.com/office/drawing/2014/main" id="{C512EE8D-E744-9F4D-8007-13297A40C3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5"/>
          <a:stretch/>
        </p:blipFill>
        <p:spPr bwMode="auto">
          <a:xfrm>
            <a:off x="3080709" y="2276872"/>
            <a:ext cx="2982581" cy="2595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257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611188" y="1268413"/>
            <a:ext cx="2736676" cy="447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475656" y="642938"/>
            <a:ext cx="60486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以</a:t>
            </a:r>
            <a:r>
              <a:rPr lang="en-US" altLang="zh-TW" sz="1800" dirty="0" err="1">
                <a:solidFill>
                  <a:srgbClr val="FF0000"/>
                </a:solidFill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</a:rPr>
              <a:t>推導長直導線電流所產生的磁場大小</a:t>
            </a:r>
          </a:p>
        </p:txBody>
      </p:sp>
      <p:sp>
        <p:nvSpPr>
          <p:cNvPr id="14343" name="Text Box 14"/>
          <p:cNvSpPr txBox="1">
            <a:spLocks noChangeArrowheads="1"/>
          </p:cNvSpPr>
          <p:nvPr/>
        </p:nvSpPr>
        <p:spPr bwMode="auto">
          <a:xfrm>
            <a:off x="1712981" y="5867980"/>
            <a:ext cx="5113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長直導線電流周圍的磁場與距離一次方成反比！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9033" y="4976497"/>
                <a:ext cx="1164357" cy="609077"/>
              </a:xfrm>
              <a:prstGeom prst="rect">
                <a:avLst/>
              </a:prstGeom>
              <a:blipFill>
                <a:blip r:embed="rId3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/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𝑑𝑠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>
                <a:extLst>
                  <a:ext uri="{FF2B5EF4-FFF2-40B4-BE49-F238E27FC236}">
                    <a16:creationId xmlns:a16="http://schemas.microsoft.com/office/drawing/2014/main" id="{E781EE29-9C31-E447-B40F-064E23649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51920" y="1199953"/>
                <a:ext cx="4094006" cy="618311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/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𝑑𝐵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 sz="18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rad>
                            </m:den>
                          </m:f>
                        </m:e>
                      </m:nary>
                    </m:oMath>
                  </m:oMathPara>
                </a14:m>
                <a:endParaRPr lang="en-US" altLang="zh-TW" sz="180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  <m:sSubSup>
                        <m:sSub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num>
                                <m:den>
                                  <m:rad>
                                    <m:radPr>
                                      <m:degHide m:val="on"/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rad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</m:sSub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US" altLang="zh-TW" sz="18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3F945C81-7753-4F47-8D1C-FA7BDC592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980" y="2025537"/>
                <a:ext cx="4948021" cy="2400272"/>
              </a:xfrm>
              <a:prstGeom prst="rect">
                <a:avLst/>
              </a:prstGeom>
              <a:blipFill>
                <a:blip r:embed="rId5"/>
                <a:stretch>
                  <a:fillRect l="-7949" t="-41579" b="-7842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字方塊 2"/>
          <p:cNvSpPr txBox="1">
            <a:spLocks noChangeArrowheads="1"/>
          </p:cNvSpPr>
          <p:nvPr/>
        </p:nvSpPr>
        <p:spPr bwMode="auto">
          <a:xfrm>
            <a:off x="1655287" y="692696"/>
            <a:ext cx="57606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長直導線所產生磁場的方向是在垂直於導線的平面上。</a:t>
            </a:r>
          </a:p>
        </p:txBody>
      </p:sp>
      <p:pic>
        <p:nvPicPr>
          <p:cNvPr id="4" name="Picture 2" descr="F29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2"/>
          <a:stretch>
            <a:fillRect/>
          </a:stretch>
        </p:blipFill>
        <p:spPr bwMode="auto">
          <a:xfrm>
            <a:off x="359143" y="1700808"/>
            <a:ext cx="1645982" cy="269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磁場指向垂直於徑向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𝑅</m:t>
                        </m:r>
                      </m:e>
                    </m:acc>
                  </m:oMath>
                </a14:m>
                <a:r>
                  <a:rPr lang="zh-TW" altLang="en-US" sz="1800" dirty="0"/>
                  <a:t>的方向，因此磁力線是繞導線迴旋！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55286" y="1111381"/>
                <a:ext cx="6373097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861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655287" y="5301208"/>
            <a:ext cx="660796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這是漩渦狀場線！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電場線不能呈漩渦狀，但典型的電流產生的磁場卻呈漩渦狀！</a:t>
            </a:r>
          </a:p>
        </p:txBody>
      </p:sp>
      <p:pic>
        <p:nvPicPr>
          <p:cNvPr id="7" name="Picture 1" descr="27_19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7"/>
          <a:stretch/>
        </p:blipFill>
        <p:spPr>
          <a:xfrm>
            <a:off x="2329550" y="1628800"/>
            <a:ext cx="5952340" cy="3466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600" i="1">
                              <a:latin typeface="Cambria Math"/>
                            </a:rPr>
                            <m:t>𝑅</m:t>
                          </m:r>
                        </m:e>
                      </m:acc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841" y="3587574"/>
                <a:ext cx="373436" cy="36849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804248" y="286311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安培右手定則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F29_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28"/>
          <a:stretch/>
        </p:blipFill>
        <p:spPr bwMode="auto">
          <a:xfrm>
            <a:off x="3499868" y="1161415"/>
            <a:ext cx="2365523" cy="189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F29_3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4"/>
          <a:stretch/>
        </p:blipFill>
        <p:spPr bwMode="auto">
          <a:xfrm>
            <a:off x="3499868" y="5395378"/>
            <a:ext cx="2365523" cy="96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915816" y="3108284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計算點 </a:t>
            </a:r>
            <a:r>
              <a:rPr lang="en-US" altLang="zh-TW" sz="1800" i="1" dirty="0"/>
              <a:t>P</a:t>
            </a:r>
            <a:r>
              <a:rPr lang="zh-TW" altLang="en-US" sz="1800" dirty="0"/>
              <a:t> 處的磁場：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2200" y="2447016"/>
                <a:ext cx="2050882" cy="610936"/>
              </a:xfrm>
              <a:prstGeom prst="rect">
                <a:avLst/>
              </a:prstGeom>
              <a:blipFill>
                <a:blip r:embed="rId4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/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solidFill>
                <a:srgbClr val="F9FF7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0+</m:t>
                          </m:r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+0−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𝑠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𝑟</m:t>
                                          </m:r>
                                        </m:e>
                                        <m:sup>
                                          <m:r>
                                            <a:rPr lang="en-US" altLang="zh-TW" sz="1800" i="1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𝑟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=</m:t>
                              </m:r>
                              <m: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𝑎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𝑏</m:t>
                                  </m:r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TW" sz="1800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altLang="zh-TW" sz="1800" i="1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𝑏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𝑎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68E75FB5-7A26-B647-BEB9-F90A796309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392" y="3624138"/>
                <a:ext cx="7633690" cy="654025"/>
              </a:xfrm>
              <a:prstGeom prst="rect">
                <a:avLst/>
              </a:prstGeom>
              <a:blipFill>
                <a:blip r:embed="rId5"/>
                <a:stretch>
                  <a:fillRect b="-192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fig3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9"/>
          <a:stretch>
            <a:fillRect/>
          </a:stretch>
        </p:blipFill>
        <p:spPr bwMode="auto">
          <a:xfrm>
            <a:off x="2987824" y="1196752"/>
            <a:ext cx="2928084" cy="2232575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1"/>
              <p:cNvSpPr>
                <a:spLocks noChangeArrowheads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(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𝑎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)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=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zh-TW" altLang="en-US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𝜇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/2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𝜋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where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MS PMincho" pitchFamily="18" charset="-128"/>
                          <a:cs typeface="Arial" pitchFamily="34" charset="0"/>
                        </a:rPr>
                        <m:t>𝐼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𝑟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𝐿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/</m:t>
                      </m:r>
                      <m:rad>
                        <m:radPr>
                          <m:degHide m:val="on"/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radPr>
                        <m:deg/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e>
                      </m:rad>
                    </m:oMath>
                  </m:oMathPara>
                </a14:m>
                <a:endParaRPr kumimoji="1" lang="en-US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	                         </m:t>
                      </m:r>
                      <m:r>
                        <a:rPr kumimoji="1" lang="en-US" altLang="zh-TW" sz="20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en-US" altLang="zh-TW" sz="2000" b="0" i="1" u="none" strike="noStrike" cap="none" normalizeH="0" baseline="-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Arial Unicode MS" pitchFamily="34" charset="-120"/>
                          <a:cs typeface="Times New Roman" pitchFamily="18" charset="0"/>
                        </a:rPr>
                        <m:t>𝑥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0 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and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10</m:t>
                      </m:r>
                      <m:sSub>
                        <m:sSubPr>
                          <m:ctrlP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b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0</m:t>
                          </m:r>
                        </m:sub>
                      </m:sSub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Arial" pitchFamily="34" charset="0"/>
                        </a:rPr>
                        <m:t>∙</m:t>
                      </m:r>
                      <m:r>
                        <m:rPr>
                          <m:nor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cos</m:t>
                      </m:r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45°</m:t>
                      </m:r>
                    </m:oMath>
                  </m:oMathPara>
                </a14:m>
                <a:endParaRPr kumimoji="1" lang="en-US" altLang="zh-TW" sz="2000" b="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𝐵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= –1.33 × 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−5</m:t>
                          </m:r>
                        </m:sup>
                      </m:sSup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𝑗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T</m:t>
                      </m:r>
                    </m:oMath>
                  </m:oMathPara>
                </a14:m>
                <a:endParaRPr kumimoji="1" lang="en-US" altLang="zh-TW" sz="20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mbria Math"/>
                  <a:cs typeface="Arial" pitchFamily="34" charset="0"/>
                </a:endParaRPr>
              </a:p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 </m:t>
                      </m:r>
                      <m:d>
                        <m:d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新細明體" pitchFamily="18" charset="-120"/>
                            </a:rPr>
                          </m:ctrlPr>
                        </m:dPr>
                        <m:e>
                          <m: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新細明體" pitchFamily="18" charset="-120"/>
                            </a:rPr>
                            <m:t>𝑏</m:t>
                          </m:r>
                        </m:e>
                      </m:d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–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Univers"/>
                          <a:cs typeface="Arial Unicode MS" pitchFamily="34" charset="-120"/>
                        </a:rPr>
                        <m:t>× </m:t>
                      </m:r>
                      <m:acc>
                        <m:accPr>
                          <m:chr m:val="⃗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 Unicode MS" pitchFamily="34" charset="-12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 Unicode MS" pitchFamily="34" charset="-120"/>
                            </a:rPr>
                            <m:t>𝐵</m:t>
                          </m:r>
                        </m:e>
                      </m:acc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= 8.53 ×</m:t>
                      </m:r>
                      <m:sSup>
                        <m:sSupPr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−18 </m:t>
                          </m:r>
                        </m:sup>
                      </m:sSup>
                      <m:acc>
                        <m:accPr>
                          <m:chr m:val="̂"/>
                          <m:ctrlPr>
                            <a:rPr kumimoji="1" lang="pt-BR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Arial" pitchFamily="34" charset="0"/>
                            </a:rPr>
                          </m:ctrlPr>
                        </m:accPr>
                        <m:e>
                          <m:r>
                            <a:rPr kumimoji="1" lang="en-US" altLang="zh-TW" sz="2000" b="0" i="1" u="none" strike="noStrike" cap="none" normalizeH="0" baseline="0" dirty="0" smtClean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cs typeface="Arial" pitchFamily="34" charset="0"/>
                            </a:rPr>
                            <m:t>𝑘</m:t>
                          </m:r>
                        </m:e>
                      </m:acc>
                      <m:r>
                        <a:rPr kumimoji="1" lang="en-US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Arial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pt-BR" altLang="zh-TW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N</m:t>
                      </m:r>
                      <m:r>
                        <a:rPr kumimoji="1" lang="pt-BR" altLang="zh-TW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cs typeface="新細明體" pitchFamily="18" charset="-120"/>
                        </a:rPr>
                        <m:t> </m:t>
                      </m:r>
                    </m:oMath>
                  </m:oMathPara>
                </a14:m>
                <a:endParaRPr kumimoji="1" lang="pt-BR" altLang="zh-TW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新細明體" pitchFamily="18" charset="-120"/>
                </a:endParaRPr>
              </a:p>
            </p:txBody>
          </p:sp>
        </mc:Choice>
        <mc:Fallback xmlns="">
          <p:sp>
            <p:nvSpPr>
              <p:cNvPr id="3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5616" y="3697994"/>
                <a:ext cx="7128792" cy="142481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2501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Chia-Hung Chang\Downloads\Data\Knight\Media\Chapter33\Images\33_06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8"/>
          <a:stretch>
            <a:fillRect/>
          </a:stretch>
        </p:blipFill>
        <p:spPr bwMode="auto">
          <a:xfrm>
            <a:off x="1104792" y="3310865"/>
            <a:ext cx="2415917" cy="216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C:\Users\Chia-Hung Chang\Downloads\Data\Knight\Media\Chapter33\Images\33_07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04"/>
          <a:stretch>
            <a:fillRect/>
          </a:stretch>
        </p:blipFill>
        <p:spPr bwMode="auto">
          <a:xfrm>
            <a:off x="1104792" y="1405732"/>
            <a:ext cx="2620209" cy="183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文字方塊 3"/>
          <p:cNvSpPr txBox="1">
            <a:spLocks noChangeArrowheads="1"/>
          </p:cNvSpPr>
          <p:nvPr/>
        </p:nvSpPr>
        <p:spPr bwMode="auto">
          <a:xfrm>
            <a:off x="1104791" y="860440"/>
            <a:ext cx="4907369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長直電流是由一連串運動的電荷組成：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03764" y="5616990"/>
            <a:ext cx="66938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但單一電荷運動時，其庫倫電場隨時間變化，必須考慮電磁波。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543" y="1405731"/>
            <a:ext cx="2247903" cy="40394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/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>
                <a:extLst>
                  <a:ext uri="{FF2B5EF4-FFF2-40B4-BE49-F238E27FC236}">
                    <a16:creationId xmlns:a16="http://schemas.microsoft.com/office/drawing/2014/main" id="{46938E88-C901-4F41-A00D-C9D1FB808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16967" y="1405731"/>
                <a:ext cx="1827552" cy="566758"/>
              </a:xfrm>
              <a:prstGeom prst="rect">
                <a:avLst/>
              </a:prstGeom>
              <a:blipFill>
                <a:blip r:embed="rId5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174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3204369" y="2119290"/>
            <a:ext cx="2519363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文字方塊 2"/>
          <p:cNvSpPr txBox="1">
            <a:spLocks noChangeArrowheads="1"/>
          </p:cNvSpPr>
          <p:nvPr/>
        </p:nvSpPr>
        <p:spPr bwMode="auto">
          <a:xfrm>
            <a:off x="3204369" y="1412776"/>
            <a:ext cx="3024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圓形電流迴路（磁偶極）</a:t>
            </a:r>
          </a:p>
        </p:txBody>
      </p:sp>
    </p:spTree>
    <p:extLst>
      <p:ext uri="{BB962C8B-B14F-4D97-AF65-F5344CB8AC3E}">
        <p14:creationId xmlns:p14="http://schemas.microsoft.com/office/powerpoint/2010/main" val="190250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4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130773" y="1772816"/>
            <a:ext cx="4882454" cy="374483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55776" y="4725144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圓形迴路的磁場方向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E9E2A6C-64D4-9B47-8831-3A2DD21E7D2D}"/>
              </a:ext>
            </a:extLst>
          </p:cNvPr>
          <p:cNvSpPr/>
          <p:nvPr/>
        </p:nvSpPr>
        <p:spPr>
          <a:xfrm>
            <a:off x="3440921" y="103050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圓形迴路與磁偶極</a:t>
            </a:r>
          </a:p>
        </p:txBody>
      </p:sp>
    </p:spTree>
    <p:extLst>
      <p:ext uri="{BB962C8B-B14F-4D97-AF65-F5344CB8AC3E}">
        <p14:creationId xmlns:p14="http://schemas.microsoft.com/office/powerpoint/2010/main" val="1332456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05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7"/>
          <a:stretch/>
        </p:blipFill>
        <p:spPr>
          <a:xfrm>
            <a:off x="266700" y="673100"/>
            <a:ext cx="8601456" cy="531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8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115616" y="476672"/>
            <a:ext cx="5377404" cy="537465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5CE836-3E7E-D6C3-57DA-66AE8E0AE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752" y="6006434"/>
            <a:ext cx="5156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電流迴路的磁力線與磁鐵內外的磁力線都相同！</a:t>
            </a:r>
          </a:p>
        </p:txBody>
      </p:sp>
      <p:pic>
        <p:nvPicPr>
          <p:cNvPr id="4" name="Picture 3" descr="2902">
            <a:extLst>
              <a:ext uri="{FF2B5EF4-FFF2-40B4-BE49-F238E27FC236}">
                <a16:creationId xmlns:a16="http://schemas.microsoft.com/office/drawing/2014/main" id="{9503BE37-7A8F-4BE6-1515-98496A9E16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473" b="15698"/>
          <a:stretch/>
        </p:blipFill>
        <p:spPr bwMode="auto">
          <a:xfrm>
            <a:off x="6740365" y="2846743"/>
            <a:ext cx="1986521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3007">
            <a:extLst>
              <a:ext uri="{FF2B5EF4-FFF2-40B4-BE49-F238E27FC236}">
                <a16:creationId xmlns:a16="http://schemas.microsoft.com/office/drawing/2014/main" id="{B7FD0588-10EF-1139-B8A4-E14B659B91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0" t="12502" r="32731" b="15833"/>
          <a:stretch/>
        </p:blipFill>
        <p:spPr bwMode="auto">
          <a:xfrm>
            <a:off x="6674862" y="482866"/>
            <a:ext cx="21175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1DCF0629-4857-F290-0CBE-4F2F091ECA0A}"/>
              </a:ext>
            </a:extLst>
          </p:cNvPr>
          <p:cNvSpPr/>
          <p:nvPr/>
        </p:nvSpPr>
        <p:spPr>
          <a:xfrm rot="19838562">
            <a:off x="3105914" y="3624282"/>
            <a:ext cx="360040" cy="5760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79EDFED5-6373-1237-8AE6-1B372F2EDE03}"/>
              </a:ext>
            </a:extLst>
          </p:cNvPr>
          <p:cNvSpPr/>
          <p:nvPr/>
        </p:nvSpPr>
        <p:spPr>
          <a:xfrm rot="2356155">
            <a:off x="4942943" y="3626646"/>
            <a:ext cx="360040" cy="576064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8019137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915816" y="6121256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螺線管的磁場也與磁鐵的磁場相同！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3771429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文字方塊 3"/>
          <p:cNvSpPr txBox="1">
            <a:spLocks noChangeArrowheads="1"/>
          </p:cNvSpPr>
          <p:nvPr/>
        </p:nvSpPr>
        <p:spPr bwMode="auto">
          <a:xfrm>
            <a:off x="2017434" y="4796855"/>
            <a:ext cx="57949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現在計算移動的電荷即電流所產生的磁場。</a:t>
            </a:r>
          </a:p>
        </p:txBody>
      </p:sp>
      <p:sp>
        <p:nvSpPr>
          <p:cNvPr id="3" name="橢圓 2"/>
          <p:cNvSpPr/>
          <p:nvPr/>
        </p:nvSpPr>
        <p:spPr>
          <a:xfrm>
            <a:off x="3148013" y="3284538"/>
            <a:ext cx="214312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5148263" y="3284538"/>
            <a:ext cx="214312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" name="直線單箭頭接點 4"/>
          <p:cNvCxnSpPr>
            <a:stCxn id="3" idx="0"/>
          </p:cNvCxnSpPr>
          <p:nvPr/>
        </p:nvCxnSpPr>
        <p:spPr>
          <a:xfrm rot="5400000" flipH="1" flipV="1">
            <a:off x="3166269" y="2802732"/>
            <a:ext cx="571500" cy="392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5291138" y="2927350"/>
            <a:ext cx="857250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向右箭號 6"/>
          <p:cNvSpPr/>
          <p:nvPr/>
        </p:nvSpPr>
        <p:spPr>
          <a:xfrm>
            <a:off x="3377053" y="3310291"/>
            <a:ext cx="1482979" cy="1187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文字方塊 20"/>
          <p:cNvSpPr txBox="1">
            <a:spLocks noChangeArrowheads="1"/>
          </p:cNvSpPr>
          <p:nvPr/>
        </p:nvSpPr>
        <p:spPr bwMode="auto">
          <a:xfrm>
            <a:off x="5092700" y="3578225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q</a:t>
            </a:r>
            <a:endParaRPr lang="zh-TW" altLang="en-US" sz="2000" i="1"/>
          </a:p>
        </p:txBody>
      </p:sp>
      <p:sp>
        <p:nvSpPr>
          <p:cNvPr id="9" name="文字方塊 21"/>
          <p:cNvSpPr txBox="1">
            <a:spLocks noChangeArrowheads="1"/>
          </p:cNvSpPr>
          <p:nvPr/>
        </p:nvSpPr>
        <p:spPr bwMode="auto">
          <a:xfrm>
            <a:off x="3076575" y="3578225"/>
            <a:ext cx="428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Q</a:t>
            </a:r>
            <a:endParaRPr lang="zh-TW" altLang="en-US" sz="2000" i="1"/>
          </a:p>
        </p:txBody>
      </p:sp>
      <p:sp>
        <p:nvSpPr>
          <p:cNvPr id="10" name="文字方塊 22"/>
          <p:cNvSpPr txBox="1">
            <a:spLocks noChangeArrowheads="1"/>
          </p:cNvSpPr>
          <p:nvPr/>
        </p:nvSpPr>
        <p:spPr bwMode="auto">
          <a:xfrm>
            <a:off x="4787900" y="3141663"/>
            <a:ext cx="500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i="1"/>
              <a:t>B</a:t>
            </a:r>
            <a:endParaRPr lang="zh-TW" altLang="en-US" sz="2400" i="1"/>
          </a:p>
        </p:txBody>
      </p:sp>
      <p:sp>
        <p:nvSpPr>
          <p:cNvPr id="11" name="弧形箭號 (下彎) 10"/>
          <p:cNvSpPr/>
          <p:nvPr/>
        </p:nvSpPr>
        <p:spPr>
          <a:xfrm>
            <a:off x="4932363" y="2855913"/>
            <a:ext cx="430212" cy="35718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文字方塊 28"/>
          <p:cNvSpPr txBox="1">
            <a:spLocks noChangeArrowheads="1"/>
          </p:cNvSpPr>
          <p:nvPr/>
        </p:nvSpPr>
        <p:spPr bwMode="auto">
          <a:xfrm>
            <a:off x="1259632" y="1674416"/>
            <a:ext cx="648072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移動的電荷在周圍產生磁場，磁場對當地的移動電荷施磁力！</a:t>
            </a:r>
          </a:p>
        </p:txBody>
      </p:sp>
      <p:sp>
        <p:nvSpPr>
          <p:cNvPr id="3085" name="矩形 12"/>
          <p:cNvSpPr>
            <a:spLocks noChangeArrowheads="1"/>
          </p:cNvSpPr>
          <p:nvPr/>
        </p:nvSpPr>
        <p:spPr bwMode="auto">
          <a:xfrm>
            <a:off x="2039571" y="4293096"/>
            <a:ext cx="41088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已經討論了磁場對移動電荷所施磁力！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36096" y="787898"/>
            <a:ext cx="2952328" cy="3302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179" name="Text Box 10"/>
          <p:cNvSpPr txBox="1">
            <a:spLocks noChangeArrowheads="1"/>
          </p:cNvSpPr>
          <p:nvPr/>
        </p:nvSpPr>
        <p:spPr bwMode="auto">
          <a:xfrm>
            <a:off x="1189219" y="5714349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</a:t>
            </a:r>
          </a:p>
        </p:txBody>
      </p:sp>
      <p:graphicFrame>
        <p:nvGraphicFramePr>
          <p:cNvPr id="5018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7281114"/>
              </p:ext>
            </p:extLst>
          </p:nvPr>
        </p:nvGraphicFramePr>
        <p:xfrm>
          <a:off x="1630150" y="5631800"/>
          <a:ext cx="62547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444307" imgH="380835" progId="Equation.3">
                  <p:embed/>
                </p:oleObj>
              </mc:Choice>
              <mc:Fallback>
                <p:oleObj name="方程式" r:id="rId2" imgW="444307" imgH="380835" progId="Equation.3">
                  <p:embed/>
                  <p:pic>
                    <p:nvPicPr>
                      <p:cNvPr id="5018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0150" y="5631800"/>
                        <a:ext cx="62547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2" name="文字方塊 10"/>
          <p:cNvSpPr txBox="1">
            <a:spLocks noChangeArrowheads="1"/>
          </p:cNvSpPr>
          <p:nvPr/>
        </p:nvSpPr>
        <p:spPr bwMode="auto">
          <a:xfrm>
            <a:off x="3720089" y="312749"/>
            <a:ext cx="187215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圓形迴路的磁場</a:t>
            </a:r>
          </a:p>
        </p:txBody>
      </p:sp>
      <p:pic>
        <p:nvPicPr>
          <p:cNvPr id="50183" name="Picture 16" descr="D:\Dropbox\Documents\課程\YoungTextBook\Images\Chapter28\A_Images\A_Figures_and_Photos\28_12_Fig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87898"/>
            <a:ext cx="4236598" cy="3361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文字方塊 18"/>
          <p:cNvSpPr txBox="1">
            <a:spLocks noChangeArrowheads="1"/>
          </p:cNvSpPr>
          <p:nvPr/>
        </p:nvSpPr>
        <p:spPr bwMode="auto">
          <a:xfrm>
            <a:off x="1909299" y="4254341"/>
            <a:ext cx="20161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</a:t>
            </a:r>
            <a:r>
              <a:rPr lang="en-US" altLang="zh-TW" sz="1800" i="1" dirty="0"/>
              <a:t>x</a:t>
            </a:r>
            <a:r>
              <a:rPr lang="zh-TW" altLang="en-US" sz="1800" dirty="0"/>
              <a:t>軸上的一個點</a:t>
            </a:r>
          </a:p>
        </p:txBody>
      </p:sp>
      <p:pic>
        <p:nvPicPr>
          <p:cNvPr id="12" name="Picture 4" descr="D:\Dropbox\Documents\課程\YoungTextBook\Images\Chapter28\A_Images\A_Figures_and_Photos\28_15_Figur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7090">
            <a:off x="5840784" y="1301858"/>
            <a:ext cx="2412510" cy="2620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30835" y="4148801"/>
                <a:ext cx="2376264" cy="610936"/>
              </a:xfrm>
              <a:prstGeom prst="rect">
                <a:avLst/>
              </a:prstGeom>
              <a:blipFill>
                <a:blip r:embed="rId6"/>
                <a:stretch>
                  <a:fillRect b="-40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𝐼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𝑎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800" y="4817719"/>
                <a:ext cx="3443700" cy="7448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1358" y="5631800"/>
                <a:ext cx="2308131" cy="648191"/>
              </a:xfrm>
              <a:prstGeom prst="rect">
                <a:avLst/>
              </a:prstGeom>
              <a:blipFill>
                <a:blip r:embed="rId8"/>
                <a:stretch>
                  <a:fillRect b="-384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20697" y="5771229"/>
                <a:ext cx="1728192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5423" y="4243376"/>
                <a:ext cx="1461490" cy="391261"/>
              </a:xfrm>
              <a:prstGeom prst="rect">
                <a:avLst/>
              </a:prstGeom>
              <a:blipFill>
                <a:blip r:embed="rId10"/>
                <a:stretch>
                  <a:fillRect b="-645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9074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文字方塊 18"/>
          <p:cNvSpPr txBox="1">
            <a:spLocks noChangeArrowheads="1"/>
          </p:cNvSpPr>
          <p:nvPr/>
        </p:nvSpPr>
        <p:spPr bwMode="auto">
          <a:xfrm>
            <a:off x="4561458" y="573161"/>
            <a:ext cx="1873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在軸上的 一個點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660404" y="2444923"/>
            <a:ext cx="2971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i="1" dirty="0"/>
              <a:t>B</a:t>
            </a:r>
            <a:r>
              <a:rPr lang="en-US" altLang="zh-TW" sz="1800" dirty="0"/>
              <a:t> </a:t>
            </a:r>
            <a:r>
              <a:rPr lang="zh-TW" altLang="en-US" sz="1800" dirty="0"/>
              <a:t>隨距離的</a:t>
            </a:r>
            <a:r>
              <a:rPr lang="zh-TW" altLang="en-US" sz="1800" dirty="0">
                <a:solidFill>
                  <a:srgbClr val="FF0000"/>
                </a:solidFill>
              </a:rPr>
              <a:t>三次方</a:t>
            </a:r>
            <a:r>
              <a:rPr lang="zh-TW" altLang="en-US" sz="1800" dirty="0"/>
              <a:t>成反比</a:t>
            </a: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660404" y="2811636"/>
            <a:ext cx="3097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磁場只和</a:t>
            </a:r>
            <a:r>
              <a:rPr lang="zh-TW" altLang="en-US" sz="1800" dirty="0">
                <a:solidFill>
                  <a:srgbClr val="FF0000"/>
                </a:solidFill>
              </a:rPr>
              <a:t>磁偶極矩 </a:t>
            </a:r>
            <a:r>
              <a:rPr lang="el-GR" altLang="zh-TW" sz="1800" i="1" dirty="0">
                <a:solidFill>
                  <a:srgbClr val="FF0000"/>
                </a:solidFill>
              </a:rPr>
              <a:t>μ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/>
              <a:t>有關</a:t>
            </a:r>
          </a:p>
        </p:txBody>
      </p:sp>
      <p:pic>
        <p:nvPicPr>
          <p:cNvPr id="51208" name="Picture 2" descr="3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7" r="71068" b="14847"/>
          <a:stretch>
            <a:fillRect/>
          </a:stretch>
        </p:blipFill>
        <p:spPr bwMode="auto">
          <a:xfrm>
            <a:off x="1848799" y="573161"/>
            <a:ext cx="2207485" cy="24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 Box 8"/>
          <p:cNvSpPr txBox="1">
            <a:spLocks noChangeArrowheads="1"/>
          </p:cNvSpPr>
          <p:nvPr/>
        </p:nvSpPr>
        <p:spPr bwMode="auto">
          <a:xfrm>
            <a:off x="1857672" y="5128809"/>
            <a:ext cx="52346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我們可以為磁偶極矩 </a:t>
            </a:r>
            <a:r>
              <a:rPr lang="en-US" altLang="zh-TW" sz="1800" dirty="0"/>
              <a:t>Dipole Moment</a:t>
            </a:r>
            <a:r>
              <a:rPr lang="zh-TW" altLang="en-US" sz="1800" dirty="0"/>
              <a:t>設定一個方向：</a:t>
            </a:r>
          </a:p>
        </p:txBody>
      </p:sp>
      <p:sp>
        <p:nvSpPr>
          <p:cNvPr id="51211" name="文字方塊 13"/>
          <p:cNvSpPr txBox="1">
            <a:spLocks noChangeArrowheads="1"/>
          </p:cNvSpPr>
          <p:nvPr/>
        </p:nvSpPr>
        <p:spPr bwMode="auto">
          <a:xfrm>
            <a:off x="1857673" y="4673265"/>
            <a:ext cx="4679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一個封閉迴路稱為磁偶極 </a:t>
            </a:r>
            <a:r>
              <a:rPr lang="en-US" altLang="zh-TW" sz="1800" dirty="0"/>
              <a:t>Magnetic Dipole </a:t>
            </a:r>
            <a:endParaRPr lang="zh-TW" altLang="en-US" sz="1800" dirty="0"/>
          </a:p>
        </p:txBody>
      </p:sp>
      <p:sp>
        <p:nvSpPr>
          <p:cNvPr id="51212" name="文字方塊 14"/>
          <p:cNvSpPr txBox="1">
            <a:spLocks noChangeArrowheads="1"/>
          </p:cNvSpPr>
          <p:nvPr/>
        </p:nvSpPr>
        <p:spPr bwMode="auto">
          <a:xfrm>
            <a:off x="1867694" y="6165304"/>
            <a:ext cx="28797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此式不只適用於圓形迴路</a:t>
            </a:r>
          </a:p>
        </p:txBody>
      </p:sp>
      <p:pic>
        <p:nvPicPr>
          <p:cNvPr id="13" name="Picture 3" descr="D:\Dropbox\Documents\課程\YoungTextBook\Images\Chapter28\A_Images\A_Figures_and_Photos\28_13_Fig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73" y="2847739"/>
            <a:ext cx="2272258" cy="1753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072865"/>
                <a:ext cx="1242712" cy="56483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≡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33987" y="1864953"/>
                <a:ext cx="1728192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491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24002" y="5110563"/>
                <a:ext cx="1008112" cy="404791"/>
              </a:xfrm>
              <a:prstGeom prst="rect">
                <a:avLst/>
              </a:prstGeom>
              <a:blipFill rotWithShape="1">
                <a:blip r:embed="rId6"/>
                <a:stretch>
                  <a:fillRect t="-20896" r="-21212" b="-447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722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0" grpId="0"/>
      <p:bldP spid="51211" grpId="0"/>
      <p:bldP spid="51212" grpId="0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D:\Dropbox\Documents\課程\YoungTextBook\Images\Chapter27\A_Images\A_Figures_and_Photos\27_33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29000"/>
            <a:ext cx="2746039" cy="263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文字方塊 14"/>
          <p:cNvSpPr txBox="1">
            <a:spLocks noChangeArrowheads="1"/>
          </p:cNvSpPr>
          <p:nvPr/>
        </p:nvSpPr>
        <p:spPr bwMode="auto">
          <a:xfrm>
            <a:off x="4716463" y="1941337"/>
            <a:ext cx="3743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此式適用於任何形狀的迴路。</a:t>
            </a:r>
          </a:p>
        </p:txBody>
      </p:sp>
      <p:sp>
        <p:nvSpPr>
          <p:cNvPr id="58373" name="文字方塊 5"/>
          <p:cNvSpPr txBox="1">
            <a:spLocks noChangeArrowheads="1"/>
          </p:cNvSpPr>
          <p:nvPr/>
        </p:nvSpPr>
        <p:spPr bwMode="auto">
          <a:xfrm>
            <a:off x="4716463" y="4652963"/>
            <a:ext cx="32399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而且磁偶極矩可以疊加。</a:t>
            </a:r>
          </a:p>
        </p:txBody>
      </p:sp>
      <p:pic>
        <p:nvPicPr>
          <p:cNvPr id="7" name="Picture 2" descr="D:\Dropbox\Documents\課程\YoungTextBook\Images\Chapter27\A_Images\A_Figures_and_Photos\27_3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266709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solidFill>
                <a:srgbClr val="F9FF7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8024" y="1412776"/>
                <a:ext cx="1008112" cy="404791"/>
              </a:xfrm>
              <a:prstGeom prst="rect">
                <a:avLst/>
              </a:prstGeom>
              <a:blipFill rotWithShape="1">
                <a:blip r:embed="rId4"/>
                <a:stretch>
                  <a:fillRect t="-21212" r="-20482" b="-606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6493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文字方塊 13"/>
          <p:cNvSpPr txBox="1">
            <a:spLocks noChangeArrowheads="1"/>
          </p:cNvSpPr>
          <p:nvPr/>
        </p:nvSpPr>
        <p:spPr bwMode="auto">
          <a:xfrm>
            <a:off x="2011004" y="5777611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磁偶極的磁場與電偶極的電場完全一樣！</a:t>
            </a:r>
          </a:p>
        </p:txBody>
      </p:sp>
      <p:pic>
        <p:nvPicPr>
          <p:cNvPr id="52229" name="Picture 16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9696" y="688459"/>
            <a:ext cx="2481882" cy="241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3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>
            <a:off x="2475231" y="3352755"/>
            <a:ext cx="246278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~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TW" altLang="en-US" sz="1800" i="1" smtClean="0">
                              <a:latin typeface="Cambria Math"/>
                            </a:rPr>
                            <m:t>𝜇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3412" y="3655493"/>
                <a:ext cx="1242712" cy="56483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𝐸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𝑝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412" y="1755011"/>
                <a:ext cx="1451295" cy="65979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2945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le:VFPt dipole animation electric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8203" y="2277589"/>
            <a:ext cx="2848743" cy="284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09581" y="1556792"/>
            <a:ext cx="2247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電偶極周圍的電場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𝑝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060848"/>
                <a:ext cx="2855782" cy="6597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3</m:t>
                          </m:r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TW" altLang="en-US" sz="1800" i="1" smtClean="0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</m:d>
                          <m:acc>
                            <m:accPr>
                              <m:chr m:val="̂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TW" altLang="en-US" sz="1800" i="1" smtClean="0">
                                  <a:latin typeface="Cambria Math"/>
                                </a:rPr>
                                <m:t>𝜇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540" y="5013176"/>
                <a:ext cx="2943947" cy="65979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" descr="28_06_Figure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4" t="64270" r="21249" b="9853"/>
          <a:stretch/>
        </p:blipFill>
        <p:spPr>
          <a:xfrm>
            <a:off x="1368203" y="4375680"/>
            <a:ext cx="3028950" cy="14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782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3" descr="D:\Dropbox\Documents\課程\YoungTextBook\Images\Chapter27\A_Images\A_Figures_and_Photos\27_31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b="3206"/>
          <a:stretch>
            <a:fillRect/>
          </a:stretch>
        </p:blipFill>
        <p:spPr bwMode="auto">
          <a:xfrm>
            <a:off x="2483768" y="1052736"/>
            <a:ext cx="3689127" cy="284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6"/>
          <p:cNvSpPr txBox="1">
            <a:spLocks noChangeArrowheads="1"/>
          </p:cNvSpPr>
          <p:nvPr/>
        </p:nvSpPr>
        <p:spPr bwMode="auto">
          <a:xfrm>
            <a:off x="2473602" y="537640"/>
            <a:ext cx="3671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磁偶極在均勻磁場中所受的磁效應</a:t>
            </a:r>
          </a:p>
        </p:txBody>
      </p:sp>
      <p:sp>
        <p:nvSpPr>
          <p:cNvPr id="56327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56328" name="Text Box 9"/>
          <p:cNvSpPr txBox="1">
            <a:spLocks noChangeArrowheads="1"/>
          </p:cNvSpPr>
          <p:nvPr/>
        </p:nvSpPr>
        <p:spPr bwMode="auto">
          <a:xfrm>
            <a:off x="2367422" y="5763892"/>
            <a:ext cx="4105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所受力矩只由磁偶極矩向量決定。</a:t>
            </a:r>
          </a:p>
        </p:txBody>
      </p:sp>
      <p:sp>
        <p:nvSpPr>
          <p:cNvPr id="56329" name="Text Box 7"/>
          <p:cNvSpPr txBox="1">
            <a:spLocks noChangeArrowheads="1"/>
          </p:cNvSpPr>
          <p:nvPr/>
        </p:nvSpPr>
        <p:spPr bwMode="auto">
          <a:xfrm>
            <a:off x="2394384" y="4035700"/>
            <a:ext cx="38678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None/>
            </a:pPr>
            <a:r>
              <a:rPr lang="zh-TW" altLang="en-US" sz="1800" dirty="0"/>
              <a:t>受力為零，力矩不為零：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𝜏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𝑏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𝑖𝑎𝐵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𝑏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4539756"/>
                <a:ext cx="5446619" cy="61645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385" y="5259836"/>
                <a:ext cx="1213537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2354548" y="6136633"/>
            <a:ext cx="4032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力矩會推動磁偶極至平行磁場的方向！</a:t>
            </a:r>
          </a:p>
        </p:txBody>
      </p:sp>
    </p:spTree>
    <p:extLst>
      <p:ext uri="{BB962C8B-B14F-4D97-AF65-F5344CB8AC3E}">
        <p14:creationId xmlns:p14="http://schemas.microsoft.com/office/powerpoint/2010/main" val="3334588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72384" r="10776" b="2380"/>
          <a:stretch/>
        </p:blipFill>
        <p:spPr bwMode="auto">
          <a:xfrm>
            <a:off x="3275856" y="1453426"/>
            <a:ext cx="2342444" cy="1540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文字方塊 3"/>
          <p:cNvSpPr txBox="1">
            <a:spLocks noChangeArrowheads="1"/>
          </p:cNvSpPr>
          <p:nvPr/>
        </p:nvSpPr>
        <p:spPr bwMode="auto">
          <a:xfrm>
            <a:off x="2483768" y="949370"/>
            <a:ext cx="4320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在磁場中，磁偶極會趨向與磁場同向！</a:t>
            </a:r>
          </a:p>
        </p:txBody>
      </p:sp>
      <p:pic>
        <p:nvPicPr>
          <p:cNvPr id="7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3051944" y="3901698"/>
            <a:ext cx="29860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83768" y="3253626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這就是為什麼可以以磁鐵指向來定義磁場方向</a:t>
            </a:r>
          </a:p>
        </p:txBody>
      </p:sp>
    </p:spTree>
    <p:extLst>
      <p:ext uri="{BB962C8B-B14F-4D97-AF65-F5344CB8AC3E}">
        <p14:creationId xmlns:p14="http://schemas.microsoft.com/office/powerpoint/2010/main" val="906052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4"/>
          <p:cNvSpPr txBox="1">
            <a:spLocks noChangeArrowheads="1"/>
          </p:cNvSpPr>
          <p:nvPr/>
        </p:nvSpPr>
        <p:spPr bwMode="auto">
          <a:xfrm>
            <a:off x="3048000" y="8382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在均勻電場中的電偶極</a:t>
            </a:r>
          </a:p>
        </p:txBody>
      </p:sp>
      <p:pic>
        <p:nvPicPr>
          <p:cNvPr id="57347" name="Picture 5" descr="F22_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654" y="1419660"/>
            <a:ext cx="30003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3" name="文字方塊 8"/>
          <p:cNvSpPr txBox="1">
            <a:spLocks noChangeArrowheads="1"/>
          </p:cNvSpPr>
          <p:nvPr/>
        </p:nvSpPr>
        <p:spPr bwMode="auto">
          <a:xfrm>
            <a:off x="1979613" y="5949950"/>
            <a:ext cx="590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磁偶極在磁場中的效應與電偶及在電場中一模一樣！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2780928"/>
                <a:ext cx="1206549" cy="402931"/>
              </a:xfrm>
              <a:prstGeom prst="rect">
                <a:avLst/>
              </a:prstGeom>
              <a:blipFill rotWithShape="1">
                <a:blip r:embed="rId3"/>
                <a:stretch>
                  <a:fillRect t="-10606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5985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7" descr="fig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83" y="2924944"/>
            <a:ext cx="2681288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2306702" y="1340768"/>
            <a:ext cx="4343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我們可以用位能來討論磁場中的磁偶極：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2306702" y="908720"/>
            <a:ext cx="32734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角度改變時，此力矩會做功，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𝑊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</a:rPr>
                                <m:t>𝑑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</m:d>
                          <m:r>
                            <a:rPr lang="zh-TW" altLang="en-US" sz="1800" b="0" i="1" smtClean="0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𝜏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</a:rPr>
                        <m:t>−</m:t>
                      </m:r>
                      <m:nary>
                        <m:naryPr>
                          <m:limLoc m:val="undOvr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sup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𝜃</m:t>
                          </m:r>
                          <m:r>
                            <a:rPr lang="zh-TW" altLang="en-US" sz="1800" i="1">
                              <a:latin typeface="Cambria Math"/>
                            </a:rPr>
                            <m:t>∙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func>
                            <m:func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 sz="1800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𝜃</m:t>
                              </m:r>
                            </m:e>
                          </m:fun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 b="0" i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zh-TW" altLang="en-US" sz="1800" i="1">
                          <a:latin typeface="Cambria Math"/>
                        </a:rPr>
                        <m:t>𝜇</m:t>
                      </m:r>
                      <m:r>
                        <a:rPr lang="en-US" altLang="zh-TW" sz="1800" i="1">
                          <a:latin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1800">
                              <a:latin typeface="Cambria Math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∆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𝜇</m:t>
                              </m:r>
                            </m:e>
                          </m:acc>
                          <m:r>
                            <a:rPr lang="zh-TW" altLang="en-US" sz="1800" i="1" smtClean="0">
                              <a:latin typeface="Cambria Math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zh-TW" alt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7" y="1736869"/>
                <a:ext cx="8928726" cy="972639"/>
              </a:xfrm>
              <a:prstGeom prst="rect">
                <a:avLst/>
              </a:prstGeom>
              <a:blipFill>
                <a:blip r:embed="rId3"/>
                <a:stretch>
                  <a:fillRect t="-97436" b="-153846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7268" y="5517232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502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Dropbox\Documents\課程\YoungTextBook\Images\Chapter27\A_Images\A_Figures_and_Photos\27_36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620713"/>
            <a:ext cx="3575575" cy="446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文字方塊 3"/>
          <p:cNvSpPr txBox="1">
            <a:spLocks noChangeArrowheads="1"/>
          </p:cNvSpPr>
          <p:nvPr/>
        </p:nvSpPr>
        <p:spPr bwMode="auto">
          <a:xfrm>
            <a:off x="1692274" y="6052343"/>
            <a:ext cx="6551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在不均勻磁場中，合力不為零，力的方向傾向使能量 </a:t>
            </a:r>
            <a:r>
              <a:rPr lang="en-US" altLang="zh-TW" sz="1800" i="1" dirty="0"/>
              <a:t>U</a:t>
            </a:r>
            <a:r>
              <a:rPr lang="zh-TW" altLang="en-US" sz="1800" dirty="0"/>
              <a:t> 降低。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169" y="5175583"/>
                <a:ext cx="1331711" cy="402931"/>
              </a:xfrm>
              <a:prstGeom prst="rect">
                <a:avLst/>
              </a:prstGeom>
              <a:blipFill>
                <a:blip r:embed="rId3"/>
                <a:stretch>
                  <a:fillRect t="-3226" b="-645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字方塊 3">
            <a:extLst>
              <a:ext uri="{FF2B5EF4-FFF2-40B4-BE49-F238E27FC236}">
                <a16:creationId xmlns:a16="http://schemas.microsoft.com/office/drawing/2014/main" id="{00C88F79-D1C0-974C-924A-DA505975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4" y="5668914"/>
            <a:ext cx="6551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此式在不均勻磁場中也成立。</a:t>
            </a:r>
          </a:p>
        </p:txBody>
      </p:sp>
    </p:spTree>
    <p:extLst>
      <p:ext uri="{BB962C8B-B14F-4D97-AF65-F5344CB8AC3E}">
        <p14:creationId xmlns:p14="http://schemas.microsoft.com/office/powerpoint/2010/main" val="64823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55"/>
          <a:stretch>
            <a:fillRect/>
          </a:stretch>
        </p:blipFill>
        <p:spPr bwMode="auto">
          <a:xfrm>
            <a:off x="1371959" y="1129587"/>
            <a:ext cx="2808312" cy="298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2414587" y="620688"/>
            <a:ext cx="41764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庫倫定律：單一個點電荷周圍的電場</a:t>
            </a:r>
          </a:p>
        </p:txBody>
      </p:sp>
      <p:pic>
        <p:nvPicPr>
          <p:cNvPr id="31750" name="Picture 4" descr="F22_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4" t="35323" r="44411" b="54865"/>
          <a:stretch>
            <a:fillRect/>
          </a:stretch>
        </p:blipFill>
        <p:spPr bwMode="auto">
          <a:xfrm>
            <a:off x="2585615" y="2310687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單箭頭接點 7"/>
          <p:cNvCxnSpPr/>
          <p:nvPr/>
        </p:nvCxnSpPr>
        <p:spPr>
          <a:xfrm flipV="1">
            <a:off x="2801000" y="2082087"/>
            <a:ext cx="1066800" cy="4191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flipV="1">
            <a:off x="3867800" y="1979076"/>
            <a:ext cx="1905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801759"/>
              </p:ext>
            </p:extLst>
          </p:nvPr>
        </p:nvGraphicFramePr>
        <p:xfrm>
          <a:off x="3388182" y="2177337"/>
          <a:ext cx="2349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26780" imgH="164814" progId="Equation.3">
                  <p:embed/>
                </p:oleObj>
              </mc:Choice>
              <mc:Fallback>
                <p:oleObj name="方程式" r:id="rId3" imgW="126780" imgH="164814" progId="Equation.3">
                  <p:embed/>
                  <p:pic>
                    <p:nvPicPr>
                      <p:cNvPr id="1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8182" y="2177337"/>
                        <a:ext cx="23495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919530"/>
              </p:ext>
            </p:extLst>
          </p:nvPr>
        </p:nvGraphicFramePr>
        <p:xfrm>
          <a:off x="3872562" y="1506109"/>
          <a:ext cx="376238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72562" y="1506109"/>
                        <a:ext cx="376238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2" descr="D:\Dropbox\Documents\課程\YoungTextBook\Images\Chapter21\A_Images\A_Figures_and_Photos\21_21_Figur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0"/>
          <a:stretch/>
        </p:blipFill>
        <p:spPr bwMode="auto">
          <a:xfrm>
            <a:off x="1403648" y="4395255"/>
            <a:ext cx="3482454" cy="194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TW" sz="1800" i="1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3" y="4846916"/>
                <a:ext cx="1989263" cy="764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2291559"/>
                <a:ext cx="1600630" cy="65979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147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6"/>
          <p:cNvSpPr txBox="1">
            <a:spLocks noChangeArrowheads="1"/>
          </p:cNvSpPr>
          <p:nvPr/>
        </p:nvSpPr>
        <p:spPr bwMode="auto">
          <a:xfrm>
            <a:off x="1116013" y="1628775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磁偶極在磁場中的受力矩：</a:t>
            </a:r>
          </a:p>
        </p:txBody>
      </p:sp>
      <p:sp>
        <p:nvSpPr>
          <p:cNvPr id="62468" name="Text Box 8"/>
          <p:cNvSpPr txBox="1">
            <a:spLocks noChangeArrowheads="1"/>
          </p:cNvSpPr>
          <p:nvPr/>
        </p:nvSpPr>
        <p:spPr bwMode="auto">
          <a:xfrm>
            <a:off x="900113" y="5805488"/>
            <a:ext cx="1655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zh-TW" altLang="en-US" sz="2400"/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1116013" y="4437063"/>
            <a:ext cx="720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力矩傾向使磁偶極旋轉至與磁場同向。</a:t>
            </a:r>
          </a:p>
        </p:txBody>
      </p:sp>
      <p:pic>
        <p:nvPicPr>
          <p:cNvPr id="62471" name="Picture 7" descr="fig2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2"/>
          <a:stretch/>
        </p:blipFill>
        <p:spPr bwMode="auto">
          <a:xfrm>
            <a:off x="5220072" y="1700352"/>
            <a:ext cx="2789159" cy="1953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 Box 6"/>
          <p:cNvSpPr txBox="1">
            <a:spLocks noChangeArrowheads="1"/>
          </p:cNvSpPr>
          <p:nvPr/>
        </p:nvSpPr>
        <p:spPr bwMode="auto">
          <a:xfrm>
            <a:off x="1116013" y="3284538"/>
            <a:ext cx="3600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磁偶極在磁場中的能量：</a:t>
            </a:r>
          </a:p>
        </p:txBody>
      </p:sp>
      <p:pic>
        <p:nvPicPr>
          <p:cNvPr id="62473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012" y="3694906"/>
            <a:ext cx="2282316" cy="183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16013" y="5157192"/>
            <a:ext cx="36734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旋轉的帶電粒子是一個磁偶極。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3789040"/>
                <a:ext cx="1331711" cy="402931"/>
              </a:xfrm>
              <a:prstGeom prst="rect">
                <a:avLst/>
              </a:prstGeom>
              <a:blipFill rotWithShape="1">
                <a:blip r:embed="rId4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𝜏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020" y="2132855"/>
                <a:ext cx="1213537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31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763688" y="476672"/>
            <a:ext cx="5377404" cy="5374656"/>
          </a:xfrm>
          <a:prstGeom prst="rect">
            <a:avLst/>
          </a:prstGeom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2832210" y="6016064"/>
            <a:ext cx="32403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電流迴路的磁力線與磁鐵相同！</a:t>
            </a:r>
          </a:p>
        </p:txBody>
      </p:sp>
    </p:spTree>
    <p:extLst>
      <p:ext uri="{BB962C8B-B14F-4D97-AF65-F5344CB8AC3E}">
        <p14:creationId xmlns:p14="http://schemas.microsoft.com/office/powerpoint/2010/main" val="2019909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06610" y="2564904"/>
            <a:ext cx="60483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安培提出假設：磁鐵其實是一群封閉迴路組成</a:t>
            </a:r>
          </a:p>
        </p:txBody>
      </p:sp>
      <p:sp>
        <p:nvSpPr>
          <p:cNvPr id="54278" name="文字方塊 6"/>
          <p:cNvSpPr txBox="1">
            <a:spLocks noChangeArrowheads="1"/>
          </p:cNvSpPr>
          <p:nvPr/>
        </p:nvSpPr>
        <p:spPr bwMode="auto">
          <a:xfrm>
            <a:off x="705701" y="2996529"/>
            <a:ext cx="6408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所以磁鐵切開後，依舊是封閉迴路的群組（原來群組的子群）</a:t>
            </a:r>
            <a:endParaRPr lang="en-US" altLang="zh-TW" sz="1800" dirty="0"/>
          </a:p>
        </p:txBody>
      </p:sp>
      <p:sp>
        <p:nvSpPr>
          <p:cNvPr id="54280" name="文字方塊 9"/>
          <p:cNvSpPr txBox="1">
            <a:spLocks noChangeArrowheads="1"/>
          </p:cNvSpPr>
          <p:nvPr/>
        </p:nvSpPr>
        <p:spPr bwMode="auto">
          <a:xfrm>
            <a:off x="709456" y="3460874"/>
            <a:ext cx="43211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每一個群還是有南北極！</a:t>
            </a:r>
          </a:p>
        </p:txBody>
      </p:sp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92696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300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82" b="15833"/>
          <a:stretch/>
        </p:blipFill>
        <p:spPr bwMode="auto">
          <a:xfrm>
            <a:off x="7380312" y="672232"/>
            <a:ext cx="1162696" cy="174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300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r="70123" b="15833"/>
          <a:stretch/>
        </p:blipFill>
        <p:spPr bwMode="auto">
          <a:xfrm>
            <a:off x="5364088" y="694067"/>
            <a:ext cx="1624713" cy="17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27_08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4670445" y="4167992"/>
            <a:ext cx="4440172" cy="2487566"/>
          </a:xfrm>
          <a:prstGeom prst="rect">
            <a:avLst/>
          </a:prstGeom>
        </p:spPr>
      </p:pic>
      <p:pic>
        <p:nvPicPr>
          <p:cNvPr id="20" name="Picture 1" descr="27_07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653984" y="4198824"/>
            <a:ext cx="3720092" cy="228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842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f30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62" y="404665"/>
            <a:ext cx="2297247" cy="248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32008"/>
            <a:ext cx="12954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2"/>
          <p:cNvSpPr txBox="1">
            <a:spLocks noChangeArrowheads="1"/>
          </p:cNvSpPr>
          <p:nvPr/>
        </p:nvSpPr>
        <p:spPr bwMode="auto">
          <a:xfrm>
            <a:off x="1257612" y="5118437"/>
            <a:ext cx="42481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磁鐵是一個由許多磁偶極組成的磁偶極。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  <p:sp>
        <p:nvSpPr>
          <p:cNvPr id="11" name="文字方塊 5"/>
          <p:cNvSpPr txBox="1">
            <a:spLocks noChangeArrowheads="1"/>
          </p:cNvSpPr>
          <p:nvPr/>
        </p:nvSpPr>
        <p:spPr bwMode="auto">
          <a:xfrm>
            <a:off x="1237203" y="6089658"/>
            <a:ext cx="3527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磁偶極矩由南極指向北極！</a:t>
            </a:r>
          </a:p>
        </p:txBody>
      </p:sp>
      <p:pic>
        <p:nvPicPr>
          <p:cNvPr id="12" name="Picture 2" descr="D:\Dropbox\Documents\課程\YoungTextBook\Images\Chapter27\A_Images\A_Figures_and_Photos\27_37_Figur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39199" r="21062" b="42052"/>
          <a:stretch/>
        </p:blipFill>
        <p:spPr bwMode="auto">
          <a:xfrm>
            <a:off x="6137332" y="5056858"/>
            <a:ext cx="1744133" cy="11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"/>
              <p:cNvSpPr txBox="1">
                <a:spLocks noChangeArrowheads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磁鐵的性質由它的磁偶極矩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𝜇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完全決定。</a:t>
                </a:r>
                <a:endParaRPr lang="en-US" altLang="zh-TW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7612" y="5605323"/>
                <a:ext cx="4248150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1148" t="-21667" r="-574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27_08_Figure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5"/>
          <a:stretch/>
        </p:blipFill>
        <p:spPr>
          <a:xfrm>
            <a:off x="1075954" y="404664"/>
            <a:ext cx="4440172" cy="248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98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5"/>
          <p:cNvSpPr txBox="1">
            <a:spLocks noChangeArrowheads="1"/>
          </p:cNvSpPr>
          <p:nvPr/>
        </p:nvSpPr>
        <p:spPr bwMode="auto">
          <a:xfrm>
            <a:off x="2627783" y="980728"/>
            <a:ext cx="3673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旋轉的帶電粒子就是一個磁偶極，</a:t>
            </a:r>
          </a:p>
        </p:txBody>
      </p:sp>
      <p:sp>
        <p:nvSpPr>
          <p:cNvPr id="65539" name="Text Box 6"/>
          <p:cNvSpPr txBox="1">
            <a:spLocks noChangeArrowheads="1"/>
          </p:cNvSpPr>
          <p:nvPr/>
        </p:nvSpPr>
        <p:spPr bwMode="auto">
          <a:xfrm>
            <a:off x="4932363" y="2832029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磁偶極矩與角動量成正比</a:t>
            </a:r>
          </a:p>
        </p:txBody>
      </p:sp>
      <p:pic>
        <p:nvPicPr>
          <p:cNvPr id="65542" name="Picture 7" descr="D:\Dropbox\Documents\課程\YoungTextBook\Images\Chapter28\A_Images\A_Figures_and_Photos\28_26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0" y="1773238"/>
            <a:ext cx="2828868" cy="302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3491880" y="4231511"/>
            <a:ext cx="45365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有角動量的帶電粒子是一個磁偶極！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77322" y="5157192"/>
            <a:ext cx="6351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原子中有許多有角動量的電子，因此原子常是磁偶極。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sz="1800" i="1" smtClean="0">
                          <a:latin typeface="Cambria Math"/>
                        </a:rPr>
                        <m:t>𝜇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𝑖𝐴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</m:t>
                          </m:r>
                        </m:num>
                        <m:den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𝑣</m:t>
                              </m:r>
                            </m:den>
                          </m:f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𝑒𝑟𝑣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𝑟𝑝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𝐿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1784455"/>
                <a:ext cx="5458073" cy="79079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6415" y="2733626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3563888" y="3429000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此式對電子波也成立！</a:t>
            </a:r>
          </a:p>
        </p:txBody>
      </p:sp>
    </p:spTree>
    <p:extLst>
      <p:ext uri="{BB962C8B-B14F-4D97-AF65-F5344CB8AC3E}">
        <p14:creationId xmlns:p14="http://schemas.microsoft.com/office/powerpoint/2010/main" val="2639353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D:\Users\Vincent\Downloads\Data\Knight\Media\Chapter33\Images\33_52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7"/>
          <a:stretch>
            <a:fillRect/>
          </a:stretch>
        </p:blipFill>
        <p:spPr bwMode="auto">
          <a:xfrm>
            <a:off x="827088" y="1484313"/>
            <a:ext cx="3311525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:\Users\Vincent\Downloads\Data\Knight\Media\Chapter33\Images\33_53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035" b="4779"/>
          <a:stretch>
            <a:fillRect/>
          </a:stretch>
        </p:blipFill>
        <p:spPr bwMode="auto">
          <a:xfrm>
            <a:off x="5436096" y="1341437"/>
            <a:ext cx="3297238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文字方塊 4"/>
          <p:cNvSpPr txBox="1">
            <a:spLocks noChangeArrowheads="1"/>
          </p:cNvSpPr>
          <p:nvPr/>
        </p:nvSpPr>
        <p:spPr bwMode="auto">
          <a:xfrm>
            <a:off x="900113" y="5589588"/>
            <a:ext cx="4176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物質中本來就有許多磁鐵（磁偶極）</a:t>
            </a:r>
          </a:p>
        </p:txBody>
      </p:sp>
      <p:sp>
        <p:nvSpPr>
          <p:cNvPr id="68614" name="文字方塊 5"/>
          <p:cNvSpPr txBox="1">
            <a:spLocks noChangeArrowheads="1"/>
          </p:cNvSpPr>
          <p:nvPr/>
        </p:nvSpPr>
        <p:spPr bwMode="auto">
          <a:xfrm>
            <a:off x="4787900" y="5589588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外加磁場可能使磁偶極排列同向（磁化）</a:t>
            </a:r>
          </a:p>
        </p:txBody>
      </p:sp>
    </p:spTree>
    <p:extLst>
      <p:ext uri="{BB962C8B-B14F-4D97-AF65-F5344CB8AC3E}">
        <p14:creationId xmlns:p14="http://schemas.microsoft.com/office/powerpoint/2010/main" val="1033852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0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411760" y="1484783"/>
            <a:ext cx="5095254" cy="4605565"/>
          </a:xfrm>
          <a:prstGeom prst="rect">
            <a:avLst/>
          </a:prstGeom>
        </p:spPr>
      </p:pic>
      <p:sp>
        <p:nvSpPr>
          <p:cNvPr id="3" name="文字方塊 5"/>
          <p:cNvSpPr txBox="1">
            <a:spLocks noChangeArrowheads="1"/>
          </p:cNvSpPr>
          <p:nvPr/>
        </p:nvSpPr>
        <p:spPr bwMode="auto">
          <a:xfrm>
            <a:off x="899592" y="908720"/>
            <a:ext cx="799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如果外加磁場消失後，磁偶極的排列（磁化）還能維持，這就形成磁鐵。</a:t>
            </a:r>
          </a:p>
        </p:txBody>
      </p:sp>
    </p:spTree>
    <p:extLst>
      <p:ext uri="{BB962C8B-B14F-4D97-AF65-F5344CB8AC3E}">
        <p14:creationId xmlns:p14="http://schemas.microsoft.com/office/powerpoint/2010/main" val="2731246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7" descr="F40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>
            <a:fillRect/>
          </a:stretch>
        </p:blipFill>
        <p:spPr bwMode="auto">
          <a:xfrm>
            <a:off x="6372225" y="2781300"/>
            <a:ext cx="16367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文字方塊 10"/>
          <p:cNvSpPr txBox="1">
            <a:spLocks noChangeArrowheads="1"/>
          </p:cNvSpPr>
          <p:nvPr/>
        </p:nvSpPr>
        <p:spPr bwMode="auto">
          <a:xfrm>
            <a:off x="827088" y="1196752"/>
            <a:ext cx="39290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而測量的結果是量子化的！</a:t>
            </a:r>
          </a:p>
        </p:txBody>
      </p:sp>
      <p:sp>
        <p:nvSpPr>
          <p:cNvPr id="66567" name="文字方塊 11"/>
          <p:cNvSpPr txBox="1">
            <a:spLocks noChangeArrowheads="1"/>
          </p:cNvSpPr>
          <p:nvPr/>
        </p:nvSpPr>
        <p:spPr bwMode="auto">
          <a:xfrm>
            <a:off x="827088" y="292417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角動量量子化，因此磁偶極矩也是量子化！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6568" name="Text Box 18"/>
              <p:cNvSpPr txBox="1">
                <a:spLocks noChangeArrowheads="1"/>
              </p:cNvSpPr>
              <p:nvPr/>
            </p:nvSpPr>
            <p:spPr bwMode="auto">
              <a:xfrm>
                <a:off x="827088" y="765175"/>
                <a:ext cx="5000625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角動量大小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30000" dirty="0">
                        <a:latin typeface="Cambria Math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zh-TW" altLang="en-US" sz="1800" i="1" baseline="-250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及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dirty="0">
                    <a:cs typeface="Times New Roman" pitchFamily="18" charset="0"/>
                  </a:rPr>
                  <a:t> 方向角動量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𝐿</m:t>
                    </m:r>
                    <m:r>
                      <a:rPr lang="en-US" altLang="zh-TW" sz="1800" i="1" baseline="-25000" dirty="0" err="1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zh-TW" altLang="en-US" sz="1800" i="1" baseline="-250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同時有確定值</a:t>
                </a:r>
              </a:p>
            </p:txBody>
          </p:sp>
        </mc:Choice>
        <mc:Fallback xmlns="">
          <p:sp>
            <p:nvSpPr>
              <p:cNvPr id="66568" name="Text 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88" y="765175"/>
                <a:ext cx="5000625" cy="369888"/>
              </a:xfrm>
              <a:prstGeom prst="rect">
                <a:avLst/>
              </a:prstGeom>
              <a:blipFill rotWithShape="1">
                <a:blip r:embed="rId3"/>
                <a:stretch>
                  <a:fillRect l="-1098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569" name="Picture 15" descr="F32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>
            <a:fillRect/>
          </a:stretch>
        </p:blipFill>
        <p:spPr bwMode="auto">
          <a:xfrm>
            <a:off x="6437313" y="711200"/>
            <a:ext cx="21399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27088" y="3429000"/>
                <a:ext cx="271993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088" y="3429000"/>
                <a:ext cx="2719933" cy="6182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78086" y="1772816"/>
                <a:ext cx="1813510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𝑙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+1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86" y="1772816"/>
                <a:ext cx="1813510" cy="36933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878086" y="2311628"/>
                <a:ext cx="1203471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ℏ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086" y="2311628"/>
                <a:ext cx="1203471" cy="36933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2199853" y="2304628"/>
                <a:ext cx="3210366" cy="36933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,−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+1,⋯0⋯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−1,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𝑙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9853" y="2304628"/>
                <a:ext cx="3210366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27283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9635" name="Text Box 5"/>
              <p:cNvSpPr txBox="1">
                <a:spLocks noChangeArrowheads="1"/>
              </p:cNvSpPr>
              <p:nvPr/>
            </p:nvSpPr>
            <p:spPr bwMode="auto">
              <a:xfrm>
                <a:off x="1692275" y="1125538"/>
                <a:ext cx="6121400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可以加上一</a:t>
                </a:r>
                <a:r>
                  <a:rPr lang="zh-TW" altLang="en-US" sz="1800" i="1" dirty="0"/>
                  <a:t>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  <a:cs typeface="Times New Roman" pitchFamily="18" charset="0"/>
                      </a:rPr>
                      <m:t>𝑧</m:t>
                    </m:r>
                  </m:oMath>
                </a14:m>
                <a:r>
                  <a:rPr lang="en-US" altLang="zh-TW" sz="1800" dirty="0">
                    <a:cs typeface="Times New Roman" pitchFamily="18" charset="0"/>
                  </a:rPr>
                  <a:t> </a:t>
                </a:r>
                <a:r>
                  <a:rPr lang="zh-TW" altLang="en-US" sz="1800" dirty="0">
                    <a:cs typeface="Times New Roman" pitchFamily="18" charset="0"/>
                  </a:rPr>
                  <a:t>方向磁場，觀察原子光譜，即可測角動量。</a:t>
                </a:r>
              </a:p>
            </p:txBody>
          </p:sp>
        </mc:Choice>
        <mc:Fallback xmlns="">
          <p:sp>
            <p:nvSpPr>
              <p:cNvPr id="6963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2275" y="1125538"/>
                <a:ext cx="6121400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896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9639" name="Picture 9" descr="D:\Dropbox\Documents\課程\YoungTextBook\Images\Chapter41\A_Images\A_Figures_and_Photos\41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565400"/>
            <a:ext cx="67595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文字方塊 8"/>
          <p:cNvSpPr txBox="1">
            <a:spLocks noChangeArrowheads="1"/>
          </p:cNvSpPr>
          <p:nvPr/>
        </p:nvSpPr>
        <p:spPr bwMode="auto">
          <a:xfrm>
            <a:off x="1692275" y="692150"/>
            <a:ext cx="4321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在磁場中的原子能量與角動量有關。</a:t>
            </a:r>
          </a:p>
        </p:txBody>
      </p:sp>
      <p:pic>
        <p:nvPicPr>
          <p:cNvPr id="69641" name="Picture 6" descr="D:\Users\Vincent\Downloads\Data\Knight\Media\Chapter33\Images\33_51Figure-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23018"/>
            <a:ext cx="1509712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187450" y="1729925"/>
                <a:ext cx="1331711" cy="40293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zh-TW" altLang="en-US" sz="180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</m:acc>
                      <m:r>
                        <a:rPr lang="zh-TW" altLang="en-US" sz="1800" i="1">
                          <a:latin typeface="Cambria Math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450" y="1729925"/>
                <a:ext cx="1331711" cy="402931"/>
              </a:xfrm>
              <a:prstGeom prst="rect">
                <a:avLst/>
              </a:prstGeom>
              <a:blipFill rotWithShape="1">
                <a:blip r:embed="rId5"/>
                <a:stretch>
                  <a:fillRect t="-10606" b="-6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5796136" y="1657224"/>
                <a:ext cx="1444754" cy="61824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1657224"/>
                <a:ext cx="1444754" cy="61824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2555776" y="1628649"/>
                <a:ext cx="2719933" cy="618246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18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ℏ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555776" y="1628649"/>
                <a:ext cx="2719933" cy="61824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向右箭號 1"/>
          <p:cNvSpPr/>
          <p:nvPr/>
        </p:nvSpPr>
        <p:spPr>
          <a:xfrm>
            <a:off x="5333975" y="1851048"/>
            <a:ext cx="461863" cy="281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9477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6" descr="42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1"/>
          <a:stretch>
            <a:fillRect/>
          </a:stretch>
        </p:blipFill>
        <p:spPr bwMode="auto">
          <a:xfrm>
            <a:off x="2051050" y="908050"/>
            <a:ext cx="47117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3419475" y="333375"/>
            <a:ext cx="2447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2000">
                <a:cs typeface="Times New Roman" pitchFamily="18" charset="0"/>
              </a:rPr>
              <a:t>Zeeman Effect</a:t>
            </a:r>
          </a:p>
        </p:txBody>
      </p:sp>
      <p:pic>
        <p:nvPicPr>
          <p:cNvPr id="4" name="Picture 2" descr="D:\Dropbox\Documents\課程\YoungTextBook\Images\Chapter41\A_Images\A_Figures_and_Photos\41_12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10"/>
          <a:stretch>
            <a:fillRect/>
          </a:stretch>
        </p:blipFill>
        <p:spPr bwMode="auto">
          <a:xfrm>
            <a:off x="3203575" y="4365625"/>
            <a:ext cx="31591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49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Halliday8E\Figure\CH22\ch22\afg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598" y="1799703"/>
            <a:ext cx="1888897" cy="454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>
              <a:xfrm>
                <a:off x="1259632" y="404664"/>
                <a:ext cx="6985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800" dirty="0"/>
                  <a:t>若電荷分布是連續的，則將電荷分布分解一系列的小電荷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𝑑𝑄</m:t>
                    </m:r>
                    <m:r>
                      <a:rPr lang="zh-TW" altLang="en-US" sz="1800" b="0" i="1" smtClean="0">
                        <a:latin typeface="Cambria Math"/>
                      </a:rPr>
                      <m:t>。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04664"/>
                <a:ext cx="69853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785" t="-6557" b="-2623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物件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135694"/>
              </p:ext>
            </p:extLst>
          </p:nvPr>
        </p:nvGraphicFramePr>
        <p:xfrm>
          <a:off x="2353155" y="5862135"/>
          <a:ext cx="4032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241200" imgH="203040" progId="Equation.3">
                  <p:embed/>
                </p:oleObj>
              </mc:Choice>
              <mc:Fallback>
                <p:oleObj name="方程式" r:id="rId7" imgW="241200" imgH="203040" progId="Equation.3">
                  <p:embed/>
                  <p:pic>
                    <p:nvPicPr>
                      <p:cNvPr id="6" name="物件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3155" y="5862135"/>
                        <a:ext cx="403225" cy="339725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直線單箭頭接點 7"/>
          <p:cNvCxnSpPr/>
          <p:nvPr/>
        </p:nvCxnSpPr>
        <p:spPr>
          <a:xfrm>
            <a:off x="2756380" y="6031998"/>
            <a:ext cx="1524000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4179598" y="889893"/>
                <a:ext cx="212834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CN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4</m:t>
                              </m:r>
                              <m:r>
                                <a:rPr lang="zh-TW" altLang="en-US" sz="1800" i="1">
                                  <a:latin typeface="Cambria Math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f>
                            <m:f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</m:acc>
                            </m:num>
                            <m:den>
                              <m:sSup>
                                <m:sSupPr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𝑑𝑄</m:t>
                          </m:r>
                        </m:e>
                      </m:nary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9598" y="889893"/>
                <a:ext cx="2128340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232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F32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4"/>
          <a:stretch>
            <a:fillRect/>
          </a:stretch>
        </p:blipFill>
        <p:spPr bwMode="auto">
          <a:xfrm>
            <a:off x="2051720" y="2276475"/>
            <a:ext cx="1874061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 Box 6"/>
          <p:cNvSpPr txBox="1">
            <a:spLocks noChangeArrowheads="1"/>
          </p:cNvSpPr>
          <p:nvPr/>
        </p:nvSpPr>
        <p:spPr bwMode="auto">
          <a:xfrm>
            <a:off x="4211960" y="227647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帶電粒子自旋也會形成的磁偶極</a:t>
            </a:r>
          </a:p>
        </p:txBody>
      </p:sp>
      <p:pic>
        <p:nvPicPr>
          <p:cNvPr id="71685" name="Picture 4" descr="D:\Downloads\Data\Serway\VII\Media\Images\chapter30\3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46" y="3645024"/>
            <a:ext cx="1440160" cy="1557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</a:rPr>
                            <m:t>𝑒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</a:rPr>
                            <m:t>𝑚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83968" y="2708920"/>
                <a:ext cx="1372765" cy="56669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866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3419475" y="692150"/>
            <a:ext cx="2808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NMR </a:t>
            </a:r>
            <a:r>
              <a:rPr lang="zh-TW" altLang="en-US" sz="1800">
                <a:solidFill>
                  <a:srgbClr val="FF0000"/>
                </a:solidFill>
              </a:rPr>
              <a:t>核磁共振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707" name="Text Box 5"/>
              <p:cNvSpPr txBox="1">
                <a:spLocks noChangeArrowheads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氫原子核（質子）的自旋 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latin typeface="Cambria Math"/>
                      </a:rPr>
                      <m:t>𝑠</m:t>
                    </m:r>
                    <m:r>
                      <a:rPr lang="zh-TW" altLang="en-US" sz="1800" i="1" dirty="0">
                        <a:latin typeface="Cambria Math"/>
                      </a:rPr>
                      <m:t> </m:t>
                    </m:r>
                    <m:r>
                      <a:rPr lang="en-US" altLang="zh-TW" sz="1800" i="1" dirty="0">
                        <a:latin typeface="Cambria Math"/>
                      </a:rPr>
                      <m:t>=1/2</m:t>
                    </m:r>
                  </m:oMath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7270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00338" y="1125538"/>
                <a:ext cx="4103687" cy="368300"/>
              </a:xfrm>
              <a:prstGeom prst="rect">
                <a:avLst/>
              </a:prstGeom>
              <a:blipFill rotWithShape="1">
                <a:blip r:embed="rId2"/>
                <a:stretch>
                  <a:fillRect l="-1337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708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37"/>
          <a:stretch>
            <a:fillRect/>
          </a:stretch>
        </p:blipFill>
        <p:spPr bwMode="auto">
          <a:xfrm>
            <a:off x="1403350" y="4221163"/>
            <a:ext cx="26638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2" descr="D:\Dropbox\Documents\課程\YoungTextBook\Images\Chapter43\A_Images\A_Figures_and_Photos\43_01_Figure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6"/>
          <a:stretch>
            <a:fillRect/>
          </a:stretch>
        </p:blipFill>
        <p:spPr bwMode="auto">
          <a:xfrm>
            <a:off x="468313" y="1700213"/>
            <a:ext cx="81359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7" descr="F40_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6" b="19315"/>
          <a:stretch>
            <a:fillRect/>
          </a:stretch>
        </p:blipFill>
        <p:spPr bwMode="auto">
          <a:xfrm>
            <a:off x="5219700" y="4292600"/>
            <a:ext cx="2700338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文字方塊 8"/>
          <p:cNvSpPr txBox="1">
            <a:spLocks noChangeArrowheads="1"/>
          </p:cNvSpPr>
          <p:nvPr/>
        </p:nvSpPr>
        <p:spPr bwMode="auto">
          <a:xfrm>
            <a:off x="2411413" y="5876925"/>
            <a:ext cx="4897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放出的光子大約在無線電波的頻率範圍</a:t>
            </a:r>
          </a:p>
        </p:txBody>
      </p:sp>
      <p:pic>
        <p:nvPicPr>
          <p:cNvPr id="72712" name="Picture 7" descr="atom_h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3375"/>
            <a:ext cx="1314450" cy="131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353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4"/>
          <p:cNvSpPr txBox="1">
            <a:spLocks noChangeArrowheads="1"/>
          </p:cNvSpPr>
          <p:nvPr/>
        </p:nvSpPr>
        <p:spPr bwMode="auto">
          <a:xfrm>
            <a:off x="3515072" y="234950"/>
            <a:ext cx="2808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NMR </a:t>
            </a:r>
            <a:r>
              <a:rPr lang="zh-TW" altLang="en-US" sz="1800" dirty="0">
                <a:solidFill>
                  <a:srgbClr val="FF0000"/>
                </a:solidFill>
              </a:rPr>
              <a:t>核磁共振</a:t>
            </a:r>
          </a:p>
        </p:txBody>
      </p:sp>
      <p:pic>
        <p:nvPicPr>
          <p:cNvPr id="73731" name="Picture 7" descr="F40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6" b="21425"/>
          <a:stretch>
            <a:fillRect/>
          </a:stretch>
        </p:blipFill>
        <p:spPr bwMode="auto">
          <a:xfrm>
            <a:off x="539750" y="1341438"/>
            <a:ext cx="2641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8" descr="F40_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9"/>
          <a:stretch>
            <a:fillRect/>
          </a:stretch>
        </p:blipFill>
        <p:spPr bwMode="auto">
          <a:xfrm>
            <a:off x="539750" y="2708275"/>
            <a:ext cx="266382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文字方塊 6"/>
          <p:cNvSpPr txBox="1">
            <a:spLocks noChangeArrowheads="1"/>
          </p:cNvSpPr>
          <p:nvPr/>
        </p:nvSpPr>
        <p:spPr bwMode="auto">
          <a:xfrm>
            <a:off x="3492500" y="692150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氫原子核所受磁場會被周圍原子輕微改變</a:t>
            </a:r>
          </a:p>
        </p:txBody>
      </p:sp>
      <p:sp>
        <p:nvSpPr>
          <p:cNvPr id="73734" name="文字方塊 7"/>
          <p:cNvSpPr txBox="1">
            <a:spLocks noChangeArrowheads="1"/>
          </p:cNvSpPr>
          <p:nvPr/>
        </p:nvSpPr>
        <p:spPr bwMode="auto">
          <a:xfrm>
            <a:off x="3492500" y="1196975"/>
            <a:ext cx="467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能階差也會被周圍原子輕微改變</a:t>
            </a:r>
          </a:p>
        </p:txBody>
      </p:sp>
      <p:sp>
        <p:nvSpPr>
          <p:cNvPr id="73735" name="文字方塊 8"/>
          <p:cNvSpPr txBox="1">
            <a:spLocks noChangeArrowheads="1"/>
          </p:cNvSpPr>
          <p:nvPr/>
        </p:nvSpPr>
        <p:spPr bwMode="auto">
          <a:xfrm>
            <a:off x="3492500" y="1700213"/>
            <a:ext cx="4824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測放出的微波頻率可了解氫原子周圍的環境。</a:t>
            </a:r>
          </a:p>
        </p:txBody>
      </p:sp>
      <p:pic>
        <p:nvPicPr>
          <p:cNvPr id="73736" name="Picture 1" descr="D:\Dropbox\Documents\課程\YoungTextBook\Images\Chapter43\A_Images\A_Figures_and_Photos\43_01_Figure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33600"/>
            <a:ext cx="4138613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" descr="D:\Dropbox\Documents\課程\YoungTextBook\Images\Chapter43\A_Images\A_Figures_and_Photos\43_01_Figure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5" r="11694" b="2303"/>
          <a:stretch>
            <a:fillRect/>
          </a:stretch>
        </p:blipFill>
        <p:spPr bwMode="auto">
          <a:xfrm>
            <a:off x="3635375" y="4508500"/>
            <a:ext cx="22669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970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5B3B3006-B330-174C-AF4D-3D30C93E7ED3}"/>
              </a:ext>
            </a:extLst>
          </p:cNvPr>
          <p:cNvSpPr txBox="1"/>
          <p:nvPr/>
        </p:nvSpPr>
        <p:spPr bwMode="auto">
          <a:xfrm>
            <a:off x="3707904" y="517329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安培定律</a:t>
            </a:r>
          </a:p>
        </p:txBody>
      </p:sp>
      <p:pic>
        <p:nvPicPr>
          <p:cNvPr id="3" name="Picture 2" descr="28_15_Figure.jpg">
            <a:extLst>
              <a:ext uri="{FF2B5EF4-FFF2-40B4-BE49-F238E27FC236}">
                <a16:creationId xmlns:a16="http://schemas.microsoft.com/office/drawing/2014/main" id="{B58BFB1A-B618-1D48-AEB0-87E69E4E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2447764" y="2204863"/>
            <a:ext cx="3341510" cy="42248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我們能不能為磁場找一個如高斯定律一樣的定律，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𝐵</m:t>
                    </m:r>
                  </m:oMath>
                </a14:m>
                <a:r>
                  <a:rPr lang="zh-TW" altLang="en-US" sz="1800" dirty="0"/>
                  <a:t>與它的源頭：電流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？</a:t>
                </a:r>
              </a:p>
            </p:txBody>
          </p:sp>
        </mc:Choice>
        <mc:Fallback xmlns="">
          <p:sp>
            <p:nvSpPr>
              <p:cNvPr id="5" name="文字方塊 8">
                <a:extLst>
                  <a:ext uri="{FF2B5EF4-FFF2-40B4-BE49-F238E27FC236}">
                    <a16:creationId xmlns:a16="http://schemas.microsoft.com/office/drawing/2014/main" id="{F564181D-16D9-479E-05A0-861F8CCFC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47764" y="1337521"/>
                <a:ext cx="5653087" cy="785813"/>
              </a:xfrm>
              <a:prstGeom prst="rect">
                <a:avLst/>
              </a:prstGeom>
              <a:blipFill>
                <a:blip r:embed="rId3"/>
                <a:stretch>
                  <a:fillRect l="-897" t="-3175" b="-111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/>
              <p:nvPr/>
            </p:nvSpPr>
            <p:spPr>
              <a:xfrm>
                <a:off x="2447764" y="886661"/>
                <a:ext cx="390319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磁場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𝐵</m:t>
                    </m:r>
                    <m:r>
                      <a:rPr lang="zh-TW" altLang="en-US" sz="1800" i="1" smtClean="0">
                        <a:latin typeface="Cambria Math"/>
                      </a:rPr>
                      <m:t>是由</m:t>
                    </m:r>
                  </m:oMath>
                </a14:m>
                <a:r>
                  <a:rPr lang="zh-TW" altLang="en-US" sz="1800" dirty="0"/>
                  <a:t>電流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所產生。</a:t>
                </a:r>
              </a:p>
            </p:txBody>
          </p:sp>
        </mc:Choice>
        <mc:Fallback xmlns="">
          <p:sp>
            <p:nvSpPr>
              <p:cNvPr id="6" name="矩形 1">
                <a:extLst>
                  <a:ext uri="{FF2B5EF4-FFF2-40B4-BE49-F238E27FC236}">
                    <a16:creationId xmlns:a16="http://schemas.microsoft.com/office/drawing/2014/main" id="{718BD4A2-AD14-0C22-E6D3-72C878293A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7764" y="886661"/>
                <a:ext cx="3903191" cy="369332"/>
              </a:xfrm>
              <a:prstGeom prst="rect">
                <a:avLst/>
              </a:prstGeom>
              <a:blipFill>
                <a:blip r:embed="rId4"/>
                <a:stretch>
                  <a:fillRect l="-129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305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0" name="文字方塊 9"/>
          <p:cNvSpPr txBox="1">
            <a:spLocks noChangeArrowheads="1"/>
          </p:cNvSpPr>
          <p:nvPr/>
        </p:nvSpPr>
        <p:spPr bwMode="auto">
          <a:xfrm>
            <a:off x="3178810" y="1700530"/>
            <a:ext cx="3810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5851" name="文字方塊 9"/>
          <p:cNvSpPr txBox="1">
            <a:spLocks noChangeArrowheads="1"/>
          </p:cNvSpPr>
          <p:nvPr/>
        </p:nvSpPr>
        <p:spPr bwMode="auto">
          <a:xfrm>
            <a:off x="3255010" y="3572738"/>
            <a:ext cx="3733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這個</a:t>
            </a:r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會挑選出</a:t>
            </a:r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矩形 2"/>
          <p:cNvSpPr/>
          <p:nvPr/>
        </p:nvSpPr>
        <p:spPr>
          <a:xfrm>
            <a:off x="554344" y="4693786"/>
            <a:ext cx="3190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電荷是放射狀電場的來源，</a:t>
            </a:r>
          </a:p>
        </p:txBody>
      </p:sp>
      <p:sp>
        <p:nvSpPr>
          <p:cNvPr id="4" name="矩形 3"/>
          <p:cNvSpPr/>
          <p:nvPr/>
        </p:nvSpPr>
        <p:spPr>
          <a:xfrm>
            <a:off x="3333507" y="4693786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挑出放射狀電場的面積分與電荷成正比：</a:t>
            </a:r>
          </a:p>
        </p:txBody>
      </p:sp>
      <p:pic>
        <p:nvPicPr>
          <p:cNvPr id="16" name="Picture 2" descr="28_15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1" b="3056"/>
          <a:stretch/>
        </p:blipFill>
        <p:spPr>
          <a:xfrm>
            <a:off x="583134" y="761067"/>
            <a:ext cx="2359768" cy="3712857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583134" y="5661248"/>
            <a:ext cx="627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電荷的電場不是迴旋狀，挑出迴旋狀電場的線積分恆為零：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8" y="4497736"/>
                <a:ext cx="158601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0" y="764896"/>
                <a:ext cx="1069139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8185" y="5436474"/>
                <a:ext cx="1688093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961" y="2595873"/>
                <a:ext cx="1069138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009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702" y="5592266"/>
                <a:ext cx="1290289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/>
          <p:cNvSpPr/>
          <p:nvPr/>
        </p:nvSpPr>
        <p:spPr>
          <a:xfrm>
            <a:off x="1617716" y="4743366"/>
            <a:ext cx="4322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既然電流是漩渦狀磁場的來源，</a:t>
            </a:r>
          </a:p>
        </p:txBody>
      </p:sp>
      <p:sp>
        <p:nvSpPr>
          <p:cNvPr id="5" name="矩形 4"/>
          <p:cNvSpPr/>
          <p:nvPr/>
        </p:nvSpPr>
        <p:spPr>
          <a:xfrm>
            <a:off x="1633481" y="5175414"/>
            <a:ext cx="5262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那麼挑出漩渦狀磁場的線積分是否與電流成正比？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3172973" y="5463446"/>
            <a:ext cx="360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2800" dirty="0">
                <a:solidFill>
                  <a:srgbClr val="FF0000"/>
                </a:solidFill>
              </a:rPr>
              <a:t>?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  <p:pic>
        <p:nvPicPr>
          <p:cNvPr id="17" name="Picture 2" descr="28_15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9" b="3056"/>
          <a:stretch/>
        </p:blipFill>
        <p:spPr>
          <a:xfrm>
            <a:off x="1633481" y="692696"/>
            <a:ext cx="2936563" cy="371285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 bwMode="auto">
          <a:xfrm>
            <a:off x="4716016" y="1506298"/>
            <a:ext cx="4211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電流的磁力線非放射狀，磁通量恆為零。</a:t>
            </a:r>
          </a:p>
        </p:txBody>
      </p:sp>
    </p:spTree>
    <p:extLst>
      <p:ext uri="{BB962C8B-B14F-4D97-AF65-F5344CB8AC3E}">
        <p14:creationId xmlns:p14="http://schemas.microsoft.com/office/powerpoint/2010/main" val="335535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5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0484" name="文字方塊 10"/>
              <p:cNvSpPr txBox="1">
                <a:spLocks noChangeArrowheads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線積分與封閉圓路徑的大小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無關！</a:t>
                </a:r>
              </a:p>
            </p:txBody>
          </p:sp>
        </mc:Choice>
        <mc:Fallback xmlns="">
          <p:sp>
            <p:nvSpPr>
              <p:cNvPr id="20484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6291" y="5277217"/>
                <a:ext cx="4626976" cy="369332"/>
              </a:xfrm>
              <a:prstGeom prst="rect">
                <a:avLst/>
              </a:prstGeom>
              <a:blipFill>
                <a:blip r:embed="rId2"/>
                <a:stretch>
                  <a:fillRect l="-82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1259632" y="3429000"/>
            <a:ext cx="6913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對於長直導線，取以導線為圓心的的圓形路徑，計算磁場線積分。</a:t>
            </a:r>
          </a:p>
        </p:txBody>
      </p:sp>
      <p:sp>
        <p:nvSpPr>
          <p:cNvPr id="20486" name="矩形 9"/>
          <p:cNvSpPr>
            <a:spLocks noChangeArrowheads="1"/>
          </p:cNvSpPr>
          <p:nvPr/>
        </p:nvSpPr>
        <p:spPr bwMode="auto">
          <a:xfrm>
            <a:off x="1261410" y="3866247"/>
            <a:ext cx="6694966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沿著整個路徑，磁場都與路徑同向，而且磁場大小是一個常數：</a:t>
            </a:r>
          </a:p>
        </p:txBody>
      </p:sp>
      <p:pic>
        <p:nvPicPr>
          <p:cNvPr id="20487" name="Picture 8" descr="D:\Dropbox\Documents\課程\YoungTextBook\Images\Chapter28\A_Images\A_Figures_and_Photos\28_16_Figure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29135" r="4987" b="7059"/>
          <a:stretch>
            <a:fillRect/>
          </a:stretch>
        </p:blipFill>
        <p:spPr bwMode="auto">
          <a:xfrm>
            <a:off x="1259632" y="764704"/>
            <a:ext cx="3138463" cy="250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488" name="文字方塊 10"/>
              <p:cNvSpPr txBox="1">
                <a:spLocks noChangeArrowheads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/>
                  <a:t>線積分與產生磁場的電流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成正比！</a:t>
                </a:r>
              </a:p>
            </p:txBody>
          </p:sp>
        </mc:Choice>
        <mc:Fallback xmlns="">
          <p:sp>
            <p:nvSpPr>
              <p:cNvPr id="20488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715019"/>
                <a:ext cx="4968552" cy="369332"/>
              </a:xfrm>
              <a:prstGeom prst="rect">
                <a:avLst/>
              </a:prstGeom>
              <a:blipFill>
                <a:blip r:embed="rId4"/>
                <a:stretch>
                  <a:fillRect l="-1020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4394501"/>
                <a:ext cx="4613635" cy="818879"/>
              </a:xfrm>
              <a:prstGeom prst="rect">
                <a:avLst/>
              </a:prstGeom>
              <a:blipFill>
                <a:blip r:embed="rId5"/>
                <a:stretch>
                  <a:fillRect l="-18681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3173" y="3785424"/>
                <a:ext cx="1124219" cy="609077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Dropbox\Documents\課程\YoungTextBook\Images\Chapter28\A_Images\A_Figures_and_Photos\28_17_Figu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 b="4494"/>
          <a:stretch>
            <a:fillRect/>
          </a:stretch>
        </p:blipFill>
        <p:spPr bwMode="auto">
          <a:xfrm>
            <a:off x="1043608" y="2956622"/>
            <a:ext cx="233005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文字方塊 3"/>
          <p:cNvSpPr txBox="1">
            <a:spLocks noChangeArrowheads="1"/>
          </p:cNvSpPr>
          <p:nvPr/>
        </p:nvSpPr>
        <p:spPr bwMode="auto">
          <a:xfrm>
            <a:off x="3669295" y="2956622"/>
            <a:ext cx="51602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進一步考慮包圍此電流的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封閉曲線：</a:t>
            </a:r>
          </a:p>
        </p:txBody>
      </p:sp>
      <p:pic>
        <p:nvPicPr>
          <p:cNvPr id="6" name="Picture 2" descr="28_1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7"/>
          <a:stretch/>
        </p:blipFill>
        <p:spPr>
          <a:xfrm>
            <a:off x="1059632" y="174077"/>
            <a:ext cx="5160252" cy="2598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0894" y="4869160"/>
                <a:ext cx="4608249" cy="818879"/>
              </a:xfrm>
              <a:prstGeom prst="rect">
                <a:avLst/>
              </a:prstGeom>
              <a:blipFill>
                <a:blip r:embed="rId4"/>
                <a:stretch>
                  <a:fillRect l="-17080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線積分即以小位移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</m:oMath>
                </a14:m>
                <a:r>
                  <a:rPr lang="zh-TW" altLang="en-US" sz="1800" dirty="0"/>
                  <a:t>近似封閉曲線，再加總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m:rPr>
                        <m:brk/>
                      </m:rPr>
                      <a:rPr lang="en-US" altLang="zh-TW" sz="1800" i="1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zh-TW" altLang="en-US" sz="1800" dirty="0"/>
                  <a:t>：</a:t>
                </a:r>
              </a:p>
            </p:txBody>
          </p:sp>
        </mc:Choice>
        <mc:Fallback xmlns="">
          <p:sp>
            <p:nvSpPr>
              <p:cNvPr id="8" name="文字方塊 3">
                <a:extLst>
                  <a:ext uri="{FF2B5EF4-FFF2-40B4-BE49-F238E27FC236}">
                    <a16:creationId xmlns:a16="http://schemas.microsoft.com/office/drawing/2014/main" id="{3F281E40-B2A6-964E-9E8A-DDBB7B176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69294" y="3347381"/>
                <a:ext cx="5367202" cy="410305"/>
              </a:xfrm>
              <a:prstGeom prst="rect">
                <a:avLst/>
              </a:prstGeom>
              <a:blipFill>
                <a:blip r:embed="rId5"/>
                <a:stretch>
                  <a:fillRect l="-708" t="-9091" r="-472" b="-2424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/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𝐵</m:t>
                        </m:r>
                      </m:e>
                    </m:acc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的計算可將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𝑙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r>
                  <a:rPr lang="en-TW" sz="1800" dirty="0"/>
                  <a:t>投影於圓周方向，即弧長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𝑟𝑑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CC0652A-C1BA-9647-9279-8EEB68179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3822493"/>
                <a:ext cx="5447652" cy="410305"/>
              </a:xfrm>
              <a:prstGeom prst="rect">
                <a:avLst/>
              </a:prstGeom>
              <a:blipFill>
                <a:blip r:embed="rId6"/>
                <a:stretch>
                  <a:fillRect t="-8824" r="-465" b="-20588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/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TW" sz="1800" dirty="0"/>
                  <a:t>而弧角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:r>
                  <a:rPr lang="en-US" altLang="zh-TW" sz="18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2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𝜋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5E063D5-D1C9-BE4E-8F7F-3749310660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348" y="4297605"/>
                <a:ext cx="5447652" cy="369332"/>
              </a:xfrm>
              <a:prstGeom prst="rect">
                <a:avLst/>
              </a:prstGeom>
              <a:blipFill>
                <a:blip r:embed="rId7"/>
                <a:stretch>
                  <a:fillRect l="-698" t="-6667" b="-23333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15_Figure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2"/>
          <a:stretch/>
        </p:blipFill>
        <p:spPr>
          <a:xfrm>
            <a:off x="1763688" y="908720"/>
            <a:ext cx="5112568" cy="3812964"/>
          </a:xfrm>
          <a:prstGeom prst="rect">
            <a:avLst/>
          </a:prstGeom>
        </p:spPr>
      </p:pic>
      <p:sp>
        <p:nvSpPr>
          <p:cNvPr id="3" name="文字方塊 10"/>
          <p:cNvSpPr txBox="1">
            <a:spLocks noChangeArrowheads="1"/>
          </p:cNvSpPr>
          <p:nvPr/>
        </p:nvSpPr>
        <p:spPr bwMode="auto">
          <a:xfrm>
            <a:off x="1729023" y="4923150"/>
            <a:ext cx="49341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包圍此電流的</a:t>
            </a:r>
            <a:r>
              <a:rPr lang="zh-TW" altLang="en-US" sz="1800" dirty="0">
                <a:solidFill>
                  <a:srgbClr val="FF0000"/>
                </a:solidFill>
              </a:rPr>
              <a:t>任一</a:t>
            </a:r>
            <a:r>
              <a:rPr lang="zh-TW" altLang="en-US" sz="1800" dirty="0"/>
              <a:t>封閉曲線磁場線積分都相等，</a:t>
            </a:r>
          </a:p>
        </p:txBody>
      </p:sp>
      <p:sp>
        <p:nvSpPr>
          <p:cNvPr id="4" name="矩形 3"/>
          <p:cNvSpPr/>
          <p:nvPr/>
        </p:nvSpPr>
        <p:spPr>
          <a:xfrm>
            <a:off x="1749113" y="5396396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與產生磁場的電流成正比！</a:t>
            </a:r>
          </a:p>
        </p:txBody>
      </p:sp>
    </p:spTree>
    <p:extLst>
      <p:ext uri="{BB962C8B-B14F-4D97-AF65-F5344CB8AC3E}">
        <p14:creationId xmlns:p14="http://schemas.microsoft.com/office/powerpoint/2010/main" val="486709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Dropbox\Documents\課程\YoungTextBook\Images\Chapter28\A_Images\A_Figures_and_Photos\28_17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2" b="4956"/>
          <a:stretch>
            <a:fillRect/>
          </a:stretch>
        </p:blipFill>
        <p:spPr bwMode="auto">
          <a:xfrm>
            <a:off x="877391" y="1611011"/>
            <a:ext cx="25193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文字方塊 4"/>
          <p:cNvSpPr txBox="1">
            <a:spLocks noChangeArrowheads="1"/>
          </p:cNvSpPr>
          <p:nvPr/>
        </p:nvSpPr>
        <p:spPr bwMode="auto">
          <a:xfrm>
            <a:off x="3494810" y="1585851"/>
            <a:ext cx="44642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考慮任意不包圍此電流的封閉曲線：</a:t>
            </a:r>
          </a:p>
        </p:txBody>
      </p:sp>
      <p:sp>
        <p:nvSpPr>
          <p:cNvPr id="22533" name="文字方塊 10"/>
          <p:cNvSpPr txBox="1">
            <a:spLocks noChangeArrowheads="1"/>
          </p:cNvSpPr>
          <p:nvPr/>
        </p:nvSpPr>
        <p:spPr bwMode="auto">
          <a:xfrm>
            <a:off x="3491738" y="3639733"/>
            <a:ext cx="49460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線積分為零！注意：此曲線所包圍的電流為零。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TW" altLang="en-US" sz="1800" i="1">
                                      <a:latin typeface="Cambria Math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i="1">
                                  <a:latin typeface="Cambria Math"/>
                                </a:rPr>
                                <m:t>𝑖</m:t>
                              </m:r>
                            </m:num>
                            <m:den>
                              <m:r>
                                <a:rPr lang="en-US" altLang="zh-TW" sz="1800" i="1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𝑟𝑑</m:t>
                              </m:r>
                              <m:r>
                                <a:rPr lang="zh-TW" altLang="en-US" sz="18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</m:t>
                          </m:r>
                          <m:r>
                            <a:rPr lang="zh-TW" altLang="en-US" sz="1800" i="1" smtClean="0">
                              <a:latin typeface="Cambria Math"/>
                            </a:rPr>
                            <m:t>𝜃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4810" y="2118402"/>
                <a:ext cx="4262962" cy="818879"/>
              </a:xfrm>
              <a:prstGeom prst="rect">
                <a:avLst/>
              </a:prstGeom>
              <a:blipFill>
                <a:blip r:embed="rId3"/>
                <a:stretch>
                  <a:fillRect l="-20178" t="-132308" b="-189231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/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TW" altLang="en-US" sz="1800" dirty="0"/>
                  <a:t>沿不包圍此電流的封閉曲線，</a:t>
                </a:r>
                <a:r>
                  <a:rPr lang="en-TW" sz="1800" dirty="0"/>
                  <a:t>弧角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r>
                      <a:rPr lang="zh-TW" altLang="en-US" sz="1800" i="1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TW" sz="1800" dirty="0"/>
                  <a:t>的和永遠是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/>
                      </a:rPr>
                      <m:t>0</m:t>
                    </m:r>
                  </m:oMath>
                </a14:m>
                <a:r>
                  <a:rPr lang="en-TW" sz="1800" dirty="0"/>
                  <a:t>！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69EB71C-1C7E-894F-A7C8-D5AE7D9BAB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738" y="3240724"/>
                <a:ext cx="5418184" cy="369332"/>
              </a:xfrm>
              <a:prstGeom prst="rect">
                <a:avLst/>
              </a:prstGeom>
              <a:blipFill>
                <a:blip r:embed="rId4"/>
                <a:stretch>
                  <a:fillRect l="-1171" t="-10000" r="-234"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3">
            <a:extLst>
              <a:ext uri="{FF2B5EF4-FFF2-40B4-BE49-F238E27FC236}">
                <a16:creationId xmlns:a16="http://schemas.microsoft.com/office/drawing/2014/main" id="{0AC91867-80F5-A24E-994D-ABF659DD0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5325716"/>
            <a:ext cx="784887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綜合以上，對任一封閉曲線，磁場的線積分正比於該曲線所包圍的總電流。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244" name="Text Box 7"/>
              <p:cNvSpPr txBox="1">
                <a:spLocks noChangeArrowheads="1"/>
              </p:cNvSpPr>
              <p:nvPr/>
            </p:nvSpPr>
            <p:spPr bwMode="auto">
              <a:xfrm>
                <a:off x="971600" y="4982306"/>
                <a:ext cx="6561324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磁學中的庫倫定律應該預測一小段電流在周圍產生的磁場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244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982306"/>
                <a:ext cx="6561324" cy="402931"/>
              </a:xfrm>
              <a:prstGeom prst="rect">
                <a:avLst/>
              </a:prstGeom>
              <a:blipFill>
                <a:blip r:embed="rId3"/>
                <a:stretch>
                  <a:fillRect l="-772" b="-25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3297882" y="395050"/>
            <a:ext cx="2222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磁學中的庫倫定律？</a:t>
            </a:r>
          </a:p>
        </p:txBody>
      </p:sp>
      <p:pic>
        <p:nvPicPr>
          <p:cNvPr id="10246" name="圖片 6" descr="afg001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4" b="4065"/>
          <a:stretch/>
        </p:blipFill>
        <p:spPr bwMode="auto">
          <a:xfrm>
            <a:off x="2607012" y="1741946"/>
            <a:ext cx="2628340" cy="302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43827" y="5486362"/>
            <a:ext cx="77048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不幸的是，一小段電流的磁場是無法像一小顆電荷的電場那樣單獨測量！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950783" y="733834"/>
                <a:ext cx="7525201" cy="8744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sz="1800" dirty="0"/>
                  <a:t>小電荷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𝑑𝑄</m:t>
                    </m:r>
                  </m:oMath>
                </a14:m>
                <a:r>
                  <a:rPr lang="zh-TW" altLang="en-US" sz="1800" dirty="0"/>
                  <a:t>在磁學中就對應一小段導線的電流：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𝐼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  <m:r>
                      <a:rPr lang="zh-TW" altLang="en-US" sz="1800" b="0" i="1" smtClean="0">
                        <a:latin typeface="Cambria Math"/>
                        <a:ea typeface="Cambria Math"/>
                      </a:rPr>
                      <m:t>，</m:t>
                    </m:r>
                  </m:oMath>
                </a14:m>
                <a:endParaRPr lang="en-US" altLang="zh-TW" sz="1800" b="0" i="1" dirty="0">
                  <a:latin typeface="Cambria Math"/>
                  <a:ea typeface="Cambria Math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𝑑</m:t>
                    </m:r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𝑠</m:t>
                        </m:r>
                      </m:e>
                    </m:acc>
                  </m:oMath>
                </a14:m>
                <a:r>
                  <a:rPr lang="zh-TW" altLang="en-US" sz="1800" dirty="0"/>
                  <a:t>是該小段導線對應的位移，代表電荷運動的方向。</a:t>
                </a: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783" y="733834"/>
                <a:ext cx="7525201" cy="874470"/>
              </a:xfrm>
              <a:prstGeom prst="rect">
                <a:avLst/>
              </a:prstGeom>
              <a:blipFill>
                <a:blip r:embed="rId5"/>
                <a:stretch>
                  <a:fillRect l="-505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6073197"/>
              </p:ext>
            </p:extLst>
          </p:nvPr>
        </p:nvGraphicFramePr>
        <p:xfrm>
          <a:off x="4639593" y="2246002"/>
          <a:ext cx="595759" cy="297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431640" imgH="215640" progId="Equation.3">
                  <p:embed/>
                </p:oleObj>
              </mc:Choice>
              <mc:Fallback>
                <p:oleObj name="方程式" r:id="rId6" imgW="431640" imgH="215640" progId="Equation.3">
                  <p:embed/>
                  <p:pic>
                    <p:nvPicPr>
                      <p:cNvPr id="4" name="物件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9593" y="2246002"/>
                        <a:ext cx="595759" cy="297879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矩形 4"/>
          <p:cNvSpPr/>
          <p:nvPr/>
        </p:nvSpPr>
        <p:spPr>
          <a:xfrm>
            <a:off x="3343305" y="4065851"/>
            <a:ext cx="1728192" cy="703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971600" y="5979386"/>
            <a:ext cx="55614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實驗上能測量的是一條導線周圍的磁場。</a:t>
            </a:r>
          </a:p>
        </p:txBody>
      </p:sp>
    </p:spTree>
    <p:extLst>
      <p:ext uri="{BB962C8B-B14F-4D97-AF65-F5344CB8AC3E}">
        <p14:creationId xmlns:p14="http://schemas.microsoft.com/office/powerpoint/2010/main" val="36798902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2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1667680"/>
            <a:ext cx="27559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文字方塊 4"/>
          <p:cNvSpPr txBox="1">
            <a:spLocks noChangeArrowheads="1"/>
          </p:cNvSpPr>
          <p:nvPr/>
        </p:nvSpPr>
        <p:spPr bwMode="auto">
          <a:xfrm>
            <a:off x="2135187" y="4672023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對任一包圍 </a:t>
            </a:r>
            <a:r>
              <a:rPr lang="en-US" altLang="zh-TW" sz="1800" i="1">
                <a:cs typeface="Times New Roman" pitchFamily="18" charset="0"/>
              </a:rPr>
              <a:t>q</a:t>
            </a:r>
            <a:r>
              <a:rPr lang="zh-TW" altLang="en-US" sz="1800">
                <a:latin typeface="Arial" charset="0"/>
                <a:cs typeface="Times New Roman" pitchFamily="18" charset="0"/>
              </a:rPr>
              <a:t> 的高斯面：</a:t>
            </a:r>
          </a:p>
        </p:txBody>
      </p:sp>
      <p:pic>
        <p:nvPicPr>
          <p:cNvPr id="24581" name="Picture 5" descr="D:\Dropbox\Documents\課程\YoungTextBook\Images\Chapter22\A_Images\A_Figures_and_Photos\22_13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1596242"/>
            <a:ext cx="28590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900906" y="1019955"/>
            <a:ext cx="6541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以上磁場線積分的結果，與電場面積分的高斯定律非常類似！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9615" y="5157192"/>
                <a:ext cx="1586012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3"/>
          <p:cNvSpPr txBox="1">
            <a:spLocks noChangeArrowheads="1"/>
          </p:cNvSpPr>
          <p:nvPr/>
        </p:nvSpPr>
        <p:spPr bwMode="auto">
          <a:xfrm>
            <a:off x="869900" y="3644586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對任一封閉曲線，磁場的線積分正比於該曲線所包圍的總電流（電流疊加）。</a:t>
            </a:r>
          </a:p>
        </p:txBody>
      </p:sp>
      <p:sp>
        <p:nvSpPr>
          <p:cNvPr id="23555" name="文字方塊 22"/>
          <p:cNvSpPr txBox="1">
            <a:spLocks noChangeArrowheads="1"/>
          </p:cNvSpPr>
          <p:nvPr/>
        </p:nvSpPr>
        <p:spPr bwMode="auto">
          <a:xfrm>
            <a:off x="4240956" y="4275623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23558" name="Picture 2" descr="D:\Dropbox\Documents\課程\YoungTextBook\Images\Chapter28\A_Images\A_Figures_and_Photos\28_1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7741"/>
          <a:stretch>
            <a:fillRect/>
          </a:stretch>
        </p:blipFill>
        <p:spPr bwMode="auto">
          <a:xfrm>
            <a:off x="890538" y="516731"/>
            <a:ext cx="39624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文字方塊 1"/>
          <p:cNvSpPr txBox="1">
            <a:spLocks noChangeArrowheads="1"/>
          </p:cNvSpPr>
          <p:nvPr/>
        </p:nvSpPr>
        <p:spPr bwMode="auto">
          <a:xfrm>
            <a:off x="869900" y="3217548"/>
            <a:ext cx="81665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當有一條以上電流通過時，個別電流產生的磁場（因此磁場線積分）可以疊加。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>
                <a:spLocks noChangeArrowheads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我們為磁場找到了一個如高斯定律一樣的定律，</a:t>
                </a:r>
                <a:endParaRPr lang="en-US" altLang="zh-TW" sz="1800" dirty="0"/>
              </a:p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連接迴旋狀磁場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與產生此磁場的源頭電流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𝑖</m:t>
                    </m:r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9899" y="5789110"/>
                <a:ext cx="5081712" cy="835229"/>
              </a:xfrm>
              <a:prstGeom prst="rect">
                <a:avLst/>
              </a:prstGeom>
              <a:blipFill>
                <a:blip r:embed="rId3"/>
                <a:stretch>
                  <a:fillRect l="-998" t="-4545" b="-10606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sz="1800" i="1" smtClean="0">
                            <a:latin typeface="Cambria Math"/>
                          </a:rPr>
                          <m:t>𝜇</m:t>
                        </m:r>
                      </m:e>
                      <m:sub>
                        <m:r>
                          <a:rPr lang="en-US" altLang="zh-TW" sz="1800" b="0" i="1" smtClean="0"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altLang="zh-TW" sz="1800" b="0" i="1" smtClean="0">
                        <a:latin typeface="Cambria Math"/>
                      </a:rPr>
                      <m:t>=4</m:t>
                    </m:r>
                    <m:r>
                      <a:rPr lang="zh-TW" altLang="en-US" sz="1800" b="0" i="1" smtClean="0">
                        <a:latin typeface="Cambria Math"/>
                      </a:rPr>
                      <m:t>𝜋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−7</m:t>
                        </m:r>
                      </m:sup>
                    </m:sSup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T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m:rPr>
                        <m:nor/>
                      </m:rPr>
                      <a:rPr lang="en-US" altLang="zh-TW" sz="1800" b="0" i="0" smtClean="0">
                        <a:latin typeface="Cambria Math"/>
                        <a:ea typeface="Cambria Math"/>
                      </a:rPr>
                      <m:t>m</m:t>
                    </m:r>
                  </m:oMath>
                </a14:m>
                <a:r>
                  <a:rPr lang="en-US" altLang="zh-TW" sz="1800" dirty="0"/>
                  <a:t>/A</a:t>
                </a:r>
                <a:r>
                  <a:rPr lang="zh-TW" altLang="en-US" sz="1800" dirty="0"/>
                  <a:t>，</a:t>
                </a:r>
                <a:r>
                  <a:rPr lang="en-US" altLang="zh-TW" sz="1800" dirty="0"/>
                  <a:t>Magnetic (Permeability) Constant</a:t>
                </a:r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0538" y="4908175"/>
                <a:ext cx="5835252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406" y="4084266"/>
                <a:ext cx="1622046" cy="818879"/>
              </a:xfrm>
              <a:prstGeom prst="rect">
                <a:avLst/>
              </a:prstGeom>
              <a:blipFill>
                <a:blip r:embed="rId5"/>
                <a:stretch>
                  <a:fillRect l="-53906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字方塊 3">
            <a:extLst>
              <a:ext uri="{FF2B5EF4-FFF2-40B4-BE49-F238E27FC236}">
                <a16:creationId xmlns:a16="http://schemas.microsoft.com/office/drawing/2014/main" id="{03138649-59AE-DB48-8401-AA196D217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899" y="5318053"/>
            <a:ext cx="7966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這個結果，即使導線不是直的，只要被該曲線包圍，上式都成立。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840020" y="5206780"/>
            <a:ext cx="1223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</a:t>
            </a:r>
          </a:p>
        </p:txBody>
      </p:sp>
      <p:pic>
        <p:nvPicPr>
          <p:cNvPr id="36869" name="Picture 8" descr="D:\Downloads\Data\Knight\Media\Chapter33\Images\33_24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17084"/>
          <a:stretch>
            <a:fillRect/>
          </a:stretch>
        </p:blipFill>
        <p:spPr bwMode="auto">
          <a:xfrm>
            <a:off x="899592" y="831061"/>
            <a:ext cx="3462338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5004048" y="851120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/>
          <p:cNvSpPr txBox="1">
            <a:spLocks noChangeArrowheads="1"/>
          </p:cNvSpPr>
          <p:nvPr/>
        </p:nvSpPr>
        <p:spPr bwMode="auto">
          <a:xfrm>
            <a:off x="757390" y="5899189"/>
            <a:ext cx="831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對任一封閉曲線，磁場的線積分正比於，通過</a:t>
            </a:r>
            <a:r>
              <a:rPr lang="zh-TW" altLang="en-US" sz="1800" dirty="0">
                <a:solidFill>
                  <a:srgbClr val="FF0000"/>
                </a:solidFill>
              </a:rPr>
              <a:t>以該曲線為邊界的曲面</a:t>
            </a:r>
            <a:r>
              <a:rPr lang="zh-TW" altLang="en-US" sz="1800" dirty="0"/>
              <a:t>的總電流。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799698" y="3664283"/>
            <a:ext cx="5586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安培定律可以推廣到任意連續分布的電流：</a:t>
            </a:r>
            <a:endParaRPr lang="zh-CN" alt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5398" y="4982285"/>
                <a:ext cx="1622046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4464545" y="2204864"/>
            <a:ext cx="395487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799698" y="4077072"/>
            <a:ext cx="831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取一個以安培圈曲線為邊界的曲面，</a:t>
            </a:r>
          </a:p>
        </p:txBody>
      </p:sp>
      <p:sp>
        <p:nvSpPr>
          <p:cNvPr id="4" name="矩形 3"/>
          <p:cNvSpPr/>
          <p:nvPr/>
        </p:nvSpPr>
        <p:spPr>
          <a:xfrm>
            <a:off x="799698" y="4509120"/>
            <a:ext cx="70126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通過此曲面的電流都可以視為被此安培圈所包圍。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032E99-D164-5F4A-BC38-DA88E427A02C}"/>
              </a:ext>
            </a:extLst>
          </p:cNvPr>
          <p:cNvSpPr/>
          <p:nvPr/>
        </p:nvSpPr>
        <p:spPr>
          <a:xfrm>
            <a:off x="757390" y="331284"/>
            <a:ext cx="54938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曲線所包圍的總電流這句話在數學上不是非常精確！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22757939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8"/>
          <p:cNvSpPr txBox="1">
            <a:spLocks noChangeArrowheads="1"/>
          </p:cNvSpPr>
          <p:nvPr/>
        </p:nvSpPr>
        <p:spPr bwMode="auto">
          <a:xfrm>
            <a:off x="5406158" y="4105021"/>
            <a:ext cx="26222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安培定律的方向</a:t>
            </a:r>
          </a:p>
        </p:txBody>
      </p:sp>
      <p:pic>
        <p:nvPicPr>
          <p:cNvPr id="36870" name="圖片 7" descr="sc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1144988" y="1224942"/>
            <a:ext cx="3228996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560" y="3880248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2308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>
            <a:extLst>
              <a:ext uri="{FF2B5EF4-FFF2-40B4-BE49-F238E27FC236}">
                <a16:creationId xmlns:a16="http://schemas.microsoft.com/office/drawing/2014/main" id="{88281E74-42CE-3D4E-9C35-A9D8F4F91336}"/>
              </a:ext>
            </a:extLst>
          </p:cNvPr>
          <p:cNvSpPr txBox="1"/>
          <p:nvPr/>
        </p:nvSpPr>
        <p:spPr bwMode="auto">
          <a:xfrm>
            <a:off x="1144988" y="4892337"/>
            <a:ext cx="74594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路徑有一個方向，此方向與通過曲面的正向電流方向以右手定則規定！</a:t>
            </a:r>
            <a:endParaRPr kumimoji="1" lang="zh-TW" altLang="en-US" sz="1800" dirty="0"/>
          </a:p>
        </p:txBody>
      </p:sp>
      <p:pic>
        <p:nvPicPr>
          <p:cNvPr id="12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B0D4AE2F-2038-A14A-850C-563102E4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r="9203" b="67741"/>
          <a:stretch/>
        </p:blipFill>
        <p:spPr bwMode="auto">
          <a:xfrm>
            <a:off x="4572000" y="1223603"/>
            <a:ext cx="3456384" cy="244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D:\Dropbox\Documents\課程\YoungTextBook\Images\Chapter28\A_Images\A_Figures_and_Photos\28_18_Figure.jpg">
            <a:extLst>
              <a:ext uri="{FF2B5EF4-FFF2-40B4-BE49-F238E27FC236}">
                <a16:creationId xmlns:a16="http://schemas.microsoft.com/office/drawing/2014/main" id="{648123E9-9800-4E4E-BC0B-5B5502D795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1" t="15212" r="11314" b="75422"/>
          <a:stretch/>
        </p:blipFill>
        <p:spPr bwMode="auto">
          <a:xfrm>
            <a:off x="3779912" y="2996046"/>
            <a:ext cx="583416" cy="7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9459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zh-TW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3907" y="4390637"/>
                <a:ext cx="4538333" cy="818879"/>
              </a:xfrm>
              <a:prstGeom prst="rect">
                <a:avLst/>
              </a:prstGeom>
              <a:blipFill>
                <a:blip r:embed="rId2"/>
                <a:stretch>
                  <a:fillRect l="-19832" t="-128788" r="-3073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圖片 7" descr="sc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" t="5873" r="6702" b="9268"/>
          <a:stretch>
            <a:fillRect/>
          </a:stretch>
        </p:blipFill>
        <p:spPr bwMode="auto">
          <a:xfrm>
            <a:off x="2339544" y="620687"/>
            <a:ext cx="37068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𝛻</m:t>
                          </m:r>
                        </m:e>
                      </m:acc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</m:oMath>
                  </m:oMathPara>
                </a14:m>
                <a:endParaRPr lang="zh-CN" altLang="en-US" sz="18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773" y="5687379"/>
                <a:ext cx="1437573" cy="404663"/>
              </a:xfrm>
              <a:prstGeom prst="rect">
                <a:avLst/>
              </a:prstGeom>
              <a:blipFill rotWithShape="1">
                <a:blip r:embed="rId4"/>
                <a:stretch>
                  <a:fillRect t="-10606" r="-19068" b="-757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383544" y="6228889"/>
            <a:ext cx="23769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安培定律的微分形式</a:t>
            </a:r>
          </a:p>
        </p:txBody>
      </p:sp>
      <p:sp>
        <p:nvSpPr>
          <p:cNvPr id="6" name="矩形 5"/>
          <p:cNvSpPr/>
          <p:nvPr/>
        </p:nvSpPr>
        <p:spPr>
          <a:xfrm>
            <a:off x="2183485" y="3507867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通過曲面的電流等於電流密度的面積分。</a:t>
            </a:r>
          </a:p>
        </p:txBody>
      </p:sp>
      <p:sp>
        <p:nvSpPr>
          <p:cNvPr id="7" name="矩形 6"/>
          <p:cNvSpPr/>
          <p:nvPr/>
        </p:nvSpPr>
        <p:spPr>
          <a:xfrm>
            <a:off x="2172203" y="395609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而磁場的線積分等於磁場旋度的面積分。</a:t>
            </a:r>
          </a:p>
        </p:txBody>
      </p:sp>
      <p:sp>
        <p:nvSpPr>
          <p:cNvPr id="8" name="矩形 7"/>
          <p:cNvSpPr/>
          <p:nvPr/>
        </p:nvSpPr>
        <p:spPr>
          <a:xfrm>
            <a:off x="2183485" y="5298323"/>
            <a:ext cx="4464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磁場旋度等於電流密度。</a:t>
            </a:r>
          </a:p>
        </p:txBody>
      </p:sp>
    </p:spTree>
    <p:extLst>
      <p:ext uri="{BB962C8B-B14F-4D97-AF65-F5344CB8AC3E}">
        <p14:creationId xmlns:p14="http://schemas.microsoft.com/office/powerpoint/2010/main" val="5401574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-右雙向箭號 1"/>
          <p:cNvSpPr>
            <a:spLocks noChangeArrowheads="1"/>
          </p:cNvSpPr>
          <p:nvPr/>
        </p:nvSpPr>
        <p:spPr bwMode="auto">
          <a:xfrm>
            <a:off x="4953000" y="3262745"/>
            <a:ext cx="685800" cy="3048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008000"/>
          </a:solidFill>
          <a:ln w="9525">
            <a:solidFill>
              <a:srgbClr val="B6DCDF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4823" name="文字方塊 8"/>
          <p:cNvSpPr txBox="1">
            <a:spLocks noChangeArrowheads="1"/>
          </p:cNvSpPr>
          <p:nvPr/>
        </p:nvSpPr>
        <p:spPr bwMode="auto">
          <a:xfrm>
            <a:off x="1524000" y="2204864"/>
            <a:ext cx="6019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安培定律加上磁場的高斯定律，就等於</a:t>
            </a:r>
            <a:r>
              <a:rPr lang="en-US" altLang="zh-TW" sz="1800" dirty="0" err="1">
                <a:solidFill>
                  <a:srgbClr val="FF0000"/>
                </a:solidFill>
                <a:latin typeface="+mn-lt"/>
              </a:rPr>
              <a:t>Biot</a:t>
            </a:r>
            <a:r>
              <a:rPr lang="en-US" altLang="zh-TW" sz="1800" dirty="0">
                <a:solidFill>
                  <a:srgbClr val="FF0000"/>
                </a:solidFill>
                <a:latin typeface="+mn-lt"/>
              </a:rPr>
              <a:t>-Savart Law</a:t>
            </a:r>
            <a:r>
              <a:rPr lang="zh-TW" altLang="en-US" sz="1800" dirty="0">
                <a:solidFill>
                  <a:srgbClr val="FF0000"/>
                </a:solidFill>
                <a:latin typeface="+mn-lt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3009300"/>
                <a:ext cx="1622046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3005705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619672" y="4365104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4</m:t>
                          </m:r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𝐼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𝑠</m:t>
                          </m:r>
                        </m:e>
                      </m:acc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0152" y="3113271"/>
                <a:ext cx="2050882" cy="61093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0111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AEE466-4067-7742-B6F4-70291385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591" y="1124744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E954FB8-AC5D-1840-A41E-26B5F1B40563}"/>
              </a:ext>
            </a:extLst>
          </p:cNvPr>
          <p:cNvSpPr txBox="1"/>
          <p:nvPr/>
        </p:nvSpPr>
        <p:spPr bwMode="auto">
          <a:xfrm>
            <a:off x="3101631" y="5157192"/>
            <a:ext cx="2943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馬克斯威爾與場的幾何特性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291012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4"/>
          <p:cNvSpPr txBox="1">
            <a:spLocks noChangeArrowheads="1"/>
          </p:cNvSpPr>
          <p:nvPr/>
        </p:nvSpPr>
        <p:spPr bwMode="auto">
          <a:xfrm>
            <a:off x="1043608" y="2132856"/>
            <a:ext cx="7643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高斯定律決定了電荷是電場的基本來源，而且產生的電場是放射狀，</a:t>
            </a:r>
            <a:endParaRPr lang="en-US" altLang="zh-TW" sz="1800" dirty="0"/>
          </a:p>
        </p:txBody>
      </p:sp>
      <p:pic>
        <p:nvPicPr>
          <p:cNvPr id="37892" name="Picture 6" descr="fig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73"/>
          <a:stretch>
            <a:fillRect/>
          </a:stretch>
        </p:blipFill>
        <p:spPr bwMode="auto">
          <a:xfrm>
            <a:off x="3074194" y="3689132"/>
            <a:ext cx="29956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730468"/>
                <a:ext cx="1430070" cy="818879"/>
              </a:xfrm>
              <a:prstGeom prst="rect">
                <a:avLst/>
              </a:prstGeom>
              <a:blipFill>
                <a:blip r:embed="rId3"/>
                <a:stretch>
                  <a:fillRect l="-60177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5321" y="2608288"/>
                <a:ext cx="1579600" cy="818879"/>
              </a:xfrm>
              <a:prstGeom prst="rect">
                <a:avLst/>
              </a:prstGeom>
              <a:blipFill>
                <a:blip r:embed="rId4"/>
                <a:stretch>
                  <a:fillRect l="-54400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7">
            <a:extLst>
              <a:ext uri="{FF2B5EF4-FFF2-40B4-BE49-F238E27FC236}">
                <a16:creationId xmlns:a16="http://schemas.microsoft.com/office/drawing/2014/main" id="{B9252E45-E135-B949-B9E1-96A40DBF2F22}"/>
              </a:ext>
            </a:extLst>
          </p:cNvPr>
          <p:cNvSpPr txBox="1"/>
          <p:nvPr/>
        </p:nvSpPr>
        <p:spPr bwMode="auto">
          <a:xfrm>
            <a:off x="1043608" y="1685631"/>
            <a:ext cx="62646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</a:t>
            </a:r>
            <a:r>
              <a:rPr lang="zh-TW" altLang="en-US" sz="1800" dirty="0"/>
              <a:t>放射狀</a:t>
            </a:r>
            <a:r>
              <a:rPr kumimoji="1" lang="zh-TW" altLang="en-US" sz="1800" dirty="0"/>
              <a:t>場線。</a:t>
            </a:r>
            <a:r>
              <a:rPr lang="zh-TW" altLang="en-US" sz="1800" dirty="0"/>
              <a:t>不是漩渦狀！</a:t>
            </a:r>
          </a:p>
        </p:txBody>
      </p:sp>
    </p:spTree>
    <p:extLst>
      <p:ext uri="{BB962C8B-B14F-4D97-AF65-F5344CB8AC3E}">
        <p14:creationId xmlns:p14="http://schemas.microsoft.com/office/powerpoint/2010/main" val="2521279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文字方塊 8"/>
          <p:cNvSpPr txBox="1">
            <a:spLocks noChangeArrowheads="1"/>
          </p:cNvSpPr>
          <p:nvPr/>
        </p:nvSpPr>
        <p:spPr bwMode="auto">
          <a:xfrm>
            <a:off x="972351" y="1432623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根據安培定律，磁場的線積分不為零，因此磁力線不是放射狀！</a:t>
            </a:r>
          </a:p>
        </p:txBody>
      </p:sp>
      <p:pic>
        <p:nvPicPr>
          <p:cNvPr id="38916" name="Picture 5" descr="F29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0"/>
          <a:stretch>
            <a:fillRect/>
          </a:stretch>
        </p:blipFill>
        <p:spPr bwMode="auto">
          <a:xfrm>
            <a:off x="3294298" y="2837756"/>
            <a:ext cx="1730934" cy="174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文字方塊 6"/>
          <p:cNvSpPr txBox="1">
            <a:spLocks noChangeArrowheads="1"/>
          </p:cNvSpPr>
          <p:nvPr/>
        </p:nvSpPr>
        <p:spPr bwMode="auto">
          <a:xfrm>
            <a:off x="971599" y="2344734"/>
            <a:ext cx="719929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對任一封閉高斯面，磁通量：進出的淨磁力線數目必定為零！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4708329"/>
                <a:ext cx="1503938" cy="818879"/>
              </a:xfrm>
              <a:prstGeom prst="rect">
                <a:avLst/>
              </a:prstGeom>
              <a:blipFill>
                <a:blip r:embed="rId3"/>
                <a:stretch>
                  <a:fillRect l="-5583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1">
            <a:extLst>
              <a:ext uri="{FF2B5EF4-FFF2-40B4-BE49-F238E27FC236}">
                <a16:creationId xmlns:a16="http://schemas.microsoft.com/office/drawing/2014/main" id="{B646EDEF-E61D-7A45-8906-3F62B03F2BA1}"/>
              </a:ext>
            </a:extLst>
          </p:cNvPr>
          <p:cNvSpPr txBox="1"/>
          <p:nvPr/>
        </p:nvSpPr>
        <p:spPr bwMode="auto">
          <a:xfrm>
            <a:off x="971599" y="5554599"/>
            <a:ext cx="7358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滿足此條件的場線稱為漩渦狀場線。</a:t>
            </a:r>
          </a:p>
        </p:txBody>
      </p:sp>
      <p:sp>
        <p:nvSpPr>
          <p:cNvPr id="9" name="文字方塊 9">
            <a:extLst>
              <a:ext uri="{FF2B5EF4-FFF2-40B4-BE49-F238E27FC236}">
                <a16:creationId xmlns:a16="http://schemas.microsoft.com/office/drawing/2014/main" id="{479E7616-690D-1A45-91BD-64C23C56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98" y="6010377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電流是磁場的基本來源，產生的磁場是漩渦狀的。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/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414597A5-1523-8142-8767-794208690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298" y="570521"/>
                <a:ext cx="1622046" cy="818879"/>
              </a:xfrm>
              <a:prstGeom prst="rect">
                <a:avLst/>
              </a:prstGeom>
              <a:blipFill>
                <a:blip r:embed="rId4"/>
                <a:stretch>
                  <a:fillRect l="-51938" t="-129231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79A56663-0ABE-5D44-9735-4145A8C26BD2}"/>
              </a:ext>
            </a:extLst>
          </p:cNvPr>
          <p:cNvSpPr/>
          <p:nvPr/>
        </p:nvSpPr>
        <p:spPr>
          <a:xfrm>
            <a:off x="971600" y="1888956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這也表現在沒有磁荷這個事實。因此沒有起點沒有沒點，</a:t>
            </a:r>
            <a:r>
              <a:rPr lang="zh-TW" altLang="en-US" sz="1800" dirty="0">
                <a:solidFill>
                  <a:srgbClr val="FF0000"/>
                </a:solidFill>
              </a:rPr>
              <a:t>磁力線永遠守恆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569533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 bwMode="auto">
          <a:xfrm>
            <a:off x="1538324" y="458670"/>
            <a:ext cx="62106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這個對幾何的看重，</a:t>
            </a:r>
            <a:r>
              <a:rPr lang="en-US" altLang="zh-TW" sz="1800" dirty="0"/>
              <a:t>Maxwell</a:t>
            </a:r>
            <a:r>
              <a:rPr lang="zh-TW" altLang="en-US" sz="1800" dirty="0"/>
              <a:t>是繼承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的想法：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56"/>
          <a:stretch/>
        </p:blipFill>
        <p:spPr bwMode="auto">
          <a:xfrm>
            <a:off x="908006" y="1853825"/>
            <a:ext cx="7282982" cy="322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556665" y="897766"/>
            <a:ext cx="5850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電磁現象的研究必須由帶電粒子周圍的空間出發。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556665" y="1347816"/>
            <a:ext cx="59856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空間逃不了幾何，</a:t>
            </a:r>
            <a:r>
              <a:rPr lang="en-US" altLang="zh-TW" sz="1800" dirty="0"/>
              <a:t>Faraday</a:t>
            </a:r>
            <a:r>
              <a:rPr lang="zh-TW" altLang="en-US" sz="1800" dirty="0"/>
              <a:t>的力線提供了最好的起點。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1466655" y="5314564"/>
            <a:ext cx="64807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此論文強調了場作為一個幾何的表現。電磁場是有形狀的。</a:t>
            </a:r>
          </a:p>
        </p:txBody>
      </p:sp>
      <p:sp>
        <p:nvSpPr>
          <p:cNvPr id="7" name="矩形 6"/>
          <p:cNvSpPr/>
          <p:nvPr/>
        </p:nvSpPr>
        <p:spPr>
          <a:xfrm>
            <a:off x="1467453" y="5618778"/>
            <a:ext cx="6652664" cy="874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800" dirty="0"/>
              <a:t>這樣的觀點也超越了</a:t>
            </a:r>
            <a:r>
              <a:rPr lang="en-US" altLang="zh-TW" sz="1800" dirty="0"/>
              <a:t>Faraday</a:t>
            </a:r>
            <a:r>
              <a:rPr lang="zh-TW" altLang="en-US" sz="1800" dirty="0"/>
              <a:t>，而與他的原始的想法是不同的，</a:t>
            </a:r>
            <a:endParaRPr lang="en-US" altLang="zh-TW" sz="1800" dirty="0"/>
          </a:p>
          <a:p>
            <a:pPr>
              <a:lnSpc>
                <a:spcPct val="150000"/>
              </a:lnSpc>
            </a:pPr>
            <a:r>
              <a:rPr lang="en-US" altLang="zh-TW" sz="1800" dirty="0"/>
              <a:t>Faraday</a:t>
            </a:r>
            <a:r>
              <a:rPr lang="zh-TW" altLang="zh-TW" sz="1800" dirty="0"/>
              <a:t>認為場線是電磁現象媒介介質的真實組成物質。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69093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Chia-Hung Chang\Downloads\Data\Knight\Media\Chapter33\Images\33_02Figureb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747031" y="1484784"/>
            <a:ext cx="3333551" cy="291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字方塊 1"/>
          <p:cNvSpPr txBox="1">
            <a:spLocks noChangeArrowheads="1"/>
          </p:cNvSpPr>
          <p:nvPr/>
        </p:nvSpPr>
        <p:spPr bwMode="auto">
          <a:xfrm>
            <a:off x="782278" y="413924"/>
            <a:ext cx="74195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歷史上最早進行測量的電流磁場是長直導線電流周圍的磁場。</a:t>
            </a:r>
          </a:p>
        </p:txBody>
      </p:sp>
      <p:pic>
        <p:nvPicPr>
          <p:cNvPr id="5" name="Picture 4" descr="3009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4427984" y="1473484"/>
            <a:ext cx="3410928" cy="46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773518" y="893988"/>
            <a:ext cx="7623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物理學家由這個測量結果，倒推分析出一小段導線電流產生的磁場。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8_24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1979712" y="1137625"/>
            <a:ext cx="3320495" cy="2560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8"/>
              <p:cNvSpPr txBox="1">
                <a:spLocks noChangeArrowheads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的圓形路徑為安培圈。</a:t>
                </a:r>
              </a:p>
            </p:txBody>
          </p:sp>
        </mc:Choice>
        <mc:Fallback xmlns="">
          <p:sp>
            <p:nvSpPr>
              <p:cNvPr id="5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07704" y="4242295"/>
                <a:ext cx="5352906" cy="369332"/>
              </a:xfrm>
              <a:prstGeom prst="rect">
                <a:avLst/>
              </a:prstGeom>
              <a:blipFill>
                <a:blip r:embed="rId3"/>
                <a:stretch>
                  <a:fillRect l="-948" t="-10000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4763002"/>
                <a:ext cx="4613635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0221" y="5733256"/>
                <a:ext cx="1124219" cy="60907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 Box 4">
            <a:extLst>
              <a:ext uri="{FF2B5EF4-FFF2-40B4-BE49-F238E27FC236}">
                <a16:creationId xmlns:a16="http://schemas.microsoft.com/office/drawing/2014/main" id="{FBC202C6-88CE-4D4F-8538-205F3B75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94748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磁場的方向是繞著導線的圓！而且是圓柱對稱。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/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倒過頭來，以安培定律來推導長直導線周圍，距導線為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處的磁場。</a:t>
                </a:r>
              </a:p>
            </p:txBody>
          </p:sp>
        </mc:Choice>
        <mc:Fallback xmlns="">
          <p:sp>
            <p:nvSpPr>
              <p:cNvPr id="9" name="文字方塊 14">
                <a:extLst>
                  <a:ext uri="{FF2B5EF4-FFF2-40B4-BE49-F238E27FC236}">
                    <a16:creationId xmlns:a16="http://schemas.microsoft.com/office/drawing/2014/main" id="{99842D61-9945-7C42-BBCD-E0BDBFBE9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71814"/>
                <a:ext cx="7345114" cy="369332"/>
              </a:xfrm>
              <a:prstGeom prst="rect">
                <a:avLst/>
              </a:prstGeom>
              <a:blipFill>
                <a:blip r:embed="rId11"/>
                <a:stretch>
                  <a:fillRect l="-69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1FCF3AFF-2AF1-0441-9C16-A747BF66A8FE}"/>
              </a:ext>
            </a:extLst>
          </p:cNvPr>
          <p:cNvSpPr/>
          <p:nvPr/>
        </p:nvSpPr>
        <p:spPr>
          <a:xfrm>
            <a:off x="3343895" y="221519"/>
            <a:ext cx="230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安培定律的應用</a:t>
            </a:r>
            <a:endParaRPr lang="en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818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30_1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9" r="11742" b="76785"/>
          <a:stretch/>
        </p:blipFill>
        <p:spPr bwMode="auto">
          <a:xfrm>
            <a:off x="1213331" y="3284984"/>
            <a:ext cx="27146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234082" y="5768053"/>
            <a:ext cx="53943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因此磁場的方向是繞著導線的圓！</a:t>
            </a:r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213331" y="1383354"/>
            <a:ext cx="4600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長直導線是圓柱對稱的。</a:t>
            </a:r>
          </a:p>
        </p:txBody>
      </p:sp>
      <p:sp>
        <p:nvSpPr>
          <p:cNvPr id="20485" name="文字方塊 10"/>
          <p:cNvSpPr txBox="1">
            <a:spLocks noChangeArrowheads="1"/>
          </p:cNvSpPr>
          <p:nvPr/>
        </p:nvSpPr>
        <p:spPr bwMode="auto">
          <a:xfrm>
            <a:off x="1234082" y="1822104"/>
            <a:ext cx="50408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因此產生的磁場也必須是圓柱對稱！</a:t>
            </a:r>
          </a:p>
        </p:txBody>
      </p:sp>
      <p:sp>
        <p:nvSpPr>
          <p:cNvPr id="20487" name="文字方塊 7"/>
          <p:cNvSpPr txBox="1">
            <a:spLocks noChangeArrowheads="1"/>
          </p:cNvSpPr>
          <p:nvPr/>
        </p:nvSpPr>
        <p:spPr bwMode="auto">
          <a:xfrm>
            <a:off x="1223918" y="2282006"/>
            <a:ext cx="6332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如下圖，圓柱對稱的磁場只可能是放射狀或漩渦狀</a:t>
            </a:r>
          </a:p>
        </p:txBody>
      </p:sp>
      <p:sp>
        <p:nvSpPr>
          <p:cNvPr id="20488" name="文字方塊 8"/>
          <p:cNvSpPr txBox="1">
            <a:spLocks noChangeArrowheads="1"/>
          </p:cNvSpPr>
          <p:nvPr/>
        </p:nvSpPr>
        <p:spPr bwMode="auto">
          <a:xfrm>
            <a:off x="1234082" y="2702900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但磁場不能是放射狀。</a:t>
            </a:r>
          </a:p>
        </p:txBody>
      </p:sp>
      <p:cxnSp>
        <p:nvCxnSpPr>
          <p:cNvPr id="12" name="直線單箭頭接點 11"/>
          <p:cNvCxnSpPr/>
          <p:nvPr/>
        </p:nvCxnSpPr>
        <p:spPr>
          <a:xfrm flipV="1">
            <a:off x="2746857" y="3140522"/>
            <a:ext cx="0" cy="5048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單箭頭接點 12"/>
          <p:cNvCxnSpPr/>
          <p:nvPr/>
        </p:nvCxnSpPr>
        <p:spPr>
          <a:xfrm flipH="1" flipV="1">
            <a:off x="1522895" y="4364484"/>
            <a:ext cx="512762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/>
          <p:cNvCxnSpPr/>
          <p:nvPr/>
        </p:nvCxnSpPr>
        <p:spPr>
          <a:xfrm flipH="1">
            <a:off x="2746857" y="5156647"/>
            <a:ext cx="9525" cy="49530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3467582" y="4364484"/>
            <a:ext cx="568325" cy="95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28_24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4572000" y="3284984"/>
            <a:ext cx="2964353" cy="2286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1234082" y="946288"/>
            <a:ext cx="56061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沿導線方向的磁場為零，否則必須由下方磁荷發出。</a:t>
            </a:r>
            <a:endParaRPr lang="en-US" altLang="zh-TW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FC006-7CFD-4445-B743-E69141B1DF90}"/>
              </a:ext>
            </a:extLst>
          </p:cNvPr>
          <p:cNvSpPr txBox="1"/>
          <p:nvPr/>
        </p:nvSpPr>
        <p:spPr bwMode="auto">
          <a:xfrm>
            <a:off x="1234082" y="513680"/>
            <a:ext cx="2704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磁場方向的討論：</a:t>
            </a:r>
          </a:p>
        </p:txBody>
      </p:sp>
    </p:spTree>
    <p:extLst>
      <p:ext uri="{BB962C8B-B14F-4D97-AF65-F5344CB8AC3E}">
        <p14:creationId xmlns:p14="http://schemas.microsoft.com/office/powerpoint/2010/main" val="22914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F29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2"/>
          <a:stretch>
            <a:fillRect/>
          </a:stretch>
        </p:blipFill>
        <p:spPr bwMode="auto">
          <a:xfrm>
            <a:off x="417513" y="4653136"/>
            <a:ext cx="27368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5" descr="F2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47"/>
          <a:stretch>
            <a:fillRect/>
          </a:stretch>
        </p:blipFill>
        <p:spPr bwMode="auto">
          <a:xfrm>
            <a:off x="3348038" y="4653136"/>
            <a:ext cx="25034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6" descr="3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"/>
          <a:stretch>
            <a:fillRect/>
          </a:stretch>
        </p:blipFill>
        <p:spPr bwMode="auto">
          <a:xfrm>
            <a:off x="6013450" y="4653136"/>
            <a:ext cx="2178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965" name="文字方塊 4"/>
              <p:cNvSpPr txBox="1">
                <a:spLocks noChangeArrowheads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None/>
                </a:pPr>
                <a:r>
                  <a:rPr lang="zh-TW" altLang="en-US" sz="1800" dirty="0"/>
                  <a:t>長直粗電流導線周圍距導線軸為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處的磁場</a:t>
                </a:r>
              </a:p>
            </p:txBody>
          </p:sp>
        </mc:Choice>
        <mc:Fallback xmlns="">
          <p:sp>
            <p:nvSpPr>
              <p:cNvPr id="4096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98903"/>
                <a:ext cx="5184650" cy="369332"/>
              </a:xfrm>
              <a:prstGeom prst="rect">
                <a:avLst/>
              </a:prstGeom>
              <a:blipFill rotWithShape="1">
                <a:blip r:embed="rId6"/>
                <a:stretch>
                  <a:fillRect l="-1059" t="-6557" b="-2623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66" name="Picture 6" descr="D:\Dropbox\Documents\課程\YoungTextBook\Images\Chapter28\A_Images\A_Figures_and_Photos\28_20_Figu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3" y="774700"/>
            <a:ext cx="3217862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9" name="文字方塊 8"/>
          <p:cNvSpPr txBox="1">
            <a:spLocks noChangeArrowheads="1"/>
          </p:cNvSpPr>
          <p:nvPr/>
        </p:nvSpPr>
        <p:spPr bwMode="auto">
          <a:xfrm>
            <a:off x="3815803" y="774700"/>
            <a:ext cx="4413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在導線外：</a:t>
            </a:r>
          </a:p>
        </p:txBody>
      </p:sp>
      <p:sp>
        <p:nvSpPr>
          <p:cNvPr id="10" name="文字方塊 9"/>
          <p:cNvSpPr txBox="1">
            <a:spLocks noChangeArrowheads="1"/>
          </p:cNvSpPr>
          <p:nvPr/>
        </p:nvSpPr>
        <p:spPr bwMode="auto">
          <a:xfrm>
            <a:off x="3789650" y="2636912"/>
            <a:ext cx="25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在導線內：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4938357" y="2093667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導線外磁場如同電流集中於無限細的軸上。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8"/>
              <p:cNvSpPr txBox="1">
                <a:spLocks noChangeArrowheads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以導線軸為圓心，取半徑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</a:rPr>
                      <m:t>𝑟</m:t>
                    </m:r>
                  </m:oMath>
                </a14:m>
                <a:r>
                  <a:rPr lang="zh-TW" altLang="en-US" sz="1800" dirty="0"/>
                  <a:t>的圓形路徑為安培圈：</a:t>
                </a:r>
              </a:p>
            </p:txBody>
          </p:sp>
        </mc:Choice>
        <mc:Fallback xmlns="">
          <p:sp>
            <p:nvSpPr>
              <p:cNvPr id="14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8394" y="424228"/>
                <a:ext cx="5173394" cy="369332"/>
              </a:xfrm>
              <a:prstGeom prst="rect">
                <a:avLst/>
              </a:prstGeom>
              <a:blipFill>
                <a:blip r:embed="rId8"/>
                <a:stretch>
                  <a:fillRect l="-980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𝐵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𝑑𝑙</m:t>
                          </m:r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803" y="1124744"/>
                <a:ext cx="4613635" cy="818879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138" y="2027835"/>
                <a:ext cx="1124219" cy="609077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∙2</m:t>
                      </m:r>
                      <m:r>
                        <a:rPr lang="zh-TW" altLang="en-US" sz="1800" b="0" i="1" smtClean="0">
                          <a:latin typeface="Cambria Math"/>
                          <a:ea typeface="Cambria Math"/>
                        </a:rPr>
                        <m:t>𝜋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𝑟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4418" y="3042051"/>
                <a:ext cx="3510063" cy="81887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i="1">
                                  <a:latin typeface="Cambria Math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TW" sz="180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sz="1800" b="0" i="1" smtClean="0">
                              <a:latin typeface="Cambria Math"/>
                            </a:rPr>
                            <m:t>𝑖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8394" y="3931764"/>
                <a:ext cx="1385764" cy="609077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CDE2C3DF-347A-1494-506D-403F13AB38AA}"/>
              </a:ext>
            </a:extLst>
          </p:cNvPr>
          <p:cNvSpPr/>
          <p:nvPr/>
        </p:nvSpPr>
        <p:spPr>
          <a:xfrm rot="18833616">
            <a:off x="2072551" y="6223365"/>
            <a:ext cx="266095" cy="219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/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400" i="1">
                          <a:latin typeface="Cambria Math"/>
                          <a:ea typeface="Cambria Math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altLang="zh-TW" sz="1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1400" i="1">
                              <a:latin typeface="Cambria Math"/>
                              <a:ea typeface="Cambria Math"/>
                            </a:rPr>
                            <m:t>𝑙</m:t>
                          </m:r>
                        </m:e>
                      </m:acc>
                    </m:oMath>
                  </m:oMathPara>
                </a14:m>
                <a:endParaRPr lang="zh-TW" altLang="en-US" sz="1400" dirty="0"/>
              </a:p>
            </p:txBody>
          </p:sp>
        </mc:Choice>
        <mc:Fallback xmlns="">
          <p:sp>
            <p:nvSpPr>
              <p:cNvPr id="3" name="文字方塊 8">
                <a:extLst>
                  <a:ext uri="{FF2B5EF4-FFF2-40B4-BE49-F238E27FC236}">
                    <a16:creationId xmlns:a16="http://schemas.microsoft.com/office/drawing/2014/main" id="{49F360B9-EF06-8ABD-802E-56B73A978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691" y="6161107"/>
                <a:ext cx="216598" cy="247312"/>
              </a:xfrm>
              <a:prstGeom prst="rect">
                <a:avLst/>
              </a:prstGeom>
              <a:blipFill>
                <a:blip r:embed="rId21"/>
                <a:stretch>
                  <a:fillRect l="-15789" t="-25000" r="-10526"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67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  <p:bldP spid="1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11B079-618A-F843-8862-E7FC3B9CBF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412"/>
          <a:stretch/>
        </p:blipFill>
        <p:spPr>
          <a:xfrm>
            <a:off x="258260" y="308620"/>
            <a:ext cx="8627479" cy="3698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2AC085-E634-3D46-8E47-3231E9253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4149080"/>
            <a:ext cx="66167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9347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4C820A-DF56-F445-BEA1-EE1BEF70A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88"/>
          <a:stretch/>
        </p:blipFill>
        <p:spPr>
          <a:xfrm>
            <a:off x="310848" y="2968740"/>
            <a:ext cx="8149584" cy="3412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1A2EA-16BD-0F47-884C-EA2C8878E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4" b="65940"/>
          <a:stretch/>
        </p:blipFill>
        <p:spPr>
          <a:xfrm>
            <a:off x="922902" y="692696"/>
            <a:ext cx="7260299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83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997E9C-A067-374A-8FED-93A0F4399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66911"/>
            <a:ext cx="6050249" cy="632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0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604142"/>
              </p:ext>
            </p:extLst>
          </p:nvPr>
        </p:nvGraphicFramePr>
        <p:xfrm>
          <a:off x="4293242" y="4697694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3242" y="4697694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6" name="文字方塊 19"/>
          <p:cNvSpPr txBox="1">
            <a:spLocks noChangeArrowheads="1"/>
          </p:cNvSpPr>
          <p:nvPr/>
        </p:nvSpPr>
        <p:spPr bwMode="auto">
          <a:xfrm>
            <a:off x="1779037" y="836712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</a:t>
            </a:r>
          </a:p>
        </p:txBody>
      </p:sp>
      <p:pic>
        <p:nvPicPr>
          <p:cNvPr id="21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6" t="1" r="12597" b="71067"/>
          <a:stretch/>
        </p:blipFill>
        <p:spPr>
          <a:xfrm>
            <a:off x="1763688" y="1340768"/>
            <a:ext cx="3921330" cy="1918929"/>
          </a:xfrm>
          <a:prstGeom prst="rect">
            <a:avLst/>
          </a:prstGeom>
        </p:spPr>
      </p:pic>
      <p:pic>
        <p:nvPicPr>
          <p:cNvPr id="22" name="Picture 1" descr="28_25_Figure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" t="32557" r="49823" b="34888"/>
          <a:stretch/>
        </p:blipFill>
        <p:spPr>
          <a:xfrm>
            <a:off x="1779037" y="4005064"/>
            <a:ext cx="2606913" cy="2190386"/>
          </a:xfrm>
          <a:prstGeom prst="rect">
            <a:avLst/>
          </a:prstGeom>
        </p:spPr>
      </p:pic>
      <p:pic>
        <p:nvPicPr>
          <p:cNvPr id="24" name="Picture 1" descr="28_28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0" b="33097"/>
          <a:stretch/>
        </p:blipFill>
        <p:spPr>
          <a:xfrm>
            <a:off x="4644008" y="4005064"/>
            <a:ext cx="3707136" cy="144016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1763688" y="3429000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磁場的方向為平行於平板，而垂直於電流方向。</a:t>
            </a:r>
          </a:p>
        </p:txBody>
      </p:sp>
    </p:spTree>
    <p:extLst>
      <p:ext uri="{BB962C8B-B14F-4D97-AF65-F5344CB8AC3E}">
        <p14:creationId xmlns:p14="http://schemas.microsoft.com/office/powerpoint/2010/main" val="11166926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73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8899922"/>
              </p:ext>
            </p:extLst>
          </p:nvPr>
        </p:nvGraphicFramePr>
        <p:xfrm>
          <a:off x="3593158" y="238209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14151" imgH="215619" progId="Equation.3">
                  <p:embed/>
                </p:oleObj>
              </mc:Choice>
              <mc:Fallback>
                <p:oleObj name="方程式" r:id="rId2" imgW="114151" imgH="215619" progId="Equation.3">
                  <p:embed/>
                  <p:pic>
                    <p:nvPicPr>
                      <p:cNvPr id="45073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158" y="238209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28_28_FigureB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1" b="2715"/>
          <a:stretch/>
        </p:blipFill>
        <p:spPr>
          <a:xfrm>
            <a:off x="1706092" y="1723124"/>
            <a:ext cx="4122516" cy="2163689"/>
          </a:xfrm>
          <a:prstGeom prst="rect">
            <a:avLst/>
          </a:prstGeom>
        </p:spPr>
      </p:pic>
      <p:sp>
        <p:nvSpPr>
          <p:cNvPr id="6" name="文字方塊 8"/>
          <p:cNvSpPr txBox="1">
            <a:spLocks noChangeArrowheads="1"/>
          </p:cNvSpPr>
          <p:nvPr/>
        </p:nvSpPr>
        <p:spPr bwMode="auto">
          <a:xfrm>
            <a:off x="1706092" y="1049880"/>
            <a:ext cx="51733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取上下對稱的長方形路徑為安培圈：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=2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𝐵𝑙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071" y="4027380"/>
                <a:ext cx="2450030" cy="818879"/>
              </a:xfrm>
              <a:prstGeom prst="rect">
                <a:avLst/>
              </a:prstGeom>
              <a:blipFill>
                <a:blip r:embed="rId6"/>
                <a:stretch>
                  <a:fillRect l="-35233" t="-128788" b="-18484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𝑙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5479" y="5035492"/>
                <a:ext cx="2671885" cy="612732"/>
              </a:xfrm>
              <a:prstGeom prst="rect">
                <a:avLst/>
              </a:prstGeom>
              <a:blipFill>
                <a:blip r:embed="rId7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19">
            <a:extLst>
              <a:ext uri="{FF2B5EF4-FFF2-40B4-BE49-F238E27FC236}">
                <a16:creationId xmlns:a16="http://schemas.microsoft.com/office/drawing/2014/main" id="{CD413994-AF69-C049-8896-3B5E6688D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157192"/>
            <a:ext cx="38055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平面電流板周圍的磁場是均勻的！</a:t>
            </a:r>
          </a:p>
        </p:txBody>
      </p:sp>
    </p:spTree>
    <p:extLst>
      <p:ext uri="{BB962C8B-B14F-4D97-AF65-F5344CB8AC3E}">
        <p14:creationId xmlns:p14="http://schemas.microsoft.com/office/powerpoint/2010/main" val="6693982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2" descr="D:\Dropbox\Documents\課程\YoungTextBook\Images\Chapter28\A_Images\A_Figures_and_Photos\28_Pg932_Un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342" y="1565870"/>
            <a:ext cx="467518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文字方塊 3"/>
          <p:cNvSpPr txBox="1">
            <a:spLocks noChangeArrowheads="1"/>
          </p:cNvSpPr>
          <p:nvPr/>
        </p:nvSpPr>
        <p:spPr bwMode="auto">
          <a:xfrm>
            <a:off x="2699792" y="6020590"/>
            <a:ext cx="4249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螺線管是許多圓形迴路</a:t>
            </a:r>
            <a:r>
              <a:rPr lang="en-US" altLang="zh-TW" sz="1800" dirty="0"/>
              <a:t>Coil</a:t>
            </a:r>
            <a:r>
              <a:rPr lang="zh-TW" altLang="en-US" sz="1800" dirty="0"/>
              <a:t> 的組合</a:t>
            </a:r>
          </a:p>
        </p:txBody>
      </p:sp>
      <p:pic>
        <p:nvPicPr>
          <p:cNvPr id="5" name="Picture 2" descr="3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7" t="71068" r="14847"/>
          <a:stretch>
            <a:fillRect/>
          </a:stretch>
        </p:blipFill>
        <p:spPr bwMode="auto">
          <a:xfrm rot="10800000">
            <a:off x="3383868" y="3573016"/>
            <a:ext cx="237626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516B42B5-3706-C63B-8E95-F6FA5EF87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9544" y="903377"/>
            <a:ext cx="216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Solenoid </a:t>
            </a:r>
            <a:r>
              <a:rPr lang="zh-TW" altLang="en-US" sz="1800" dirty="0">
                <a:solidFill>
                  <a:srgbClr val="FF0000"/>
                </a:solidFill>
              </a:rPr>
              <a:t>螺線管</a:t>
            </a:r>
          </a:p>
        </p:txBody>
      </p:sp>
    </p:spTree>
    <p:extLst>
      <p:ext uri="{BB962C8B-B14F-4D97-AF65-F5344CB8AC3E}">
        <p14:creationId xmlns:p14="http://schemas.microsoft.com/office/powerpoint/2010/main" val="29087706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8_2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>
          <a:xfrm>
            <a:off x="899592" y="1196752"/>
            <a:ext cx="2711419" cy="500915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 bwMode="auto">
          <a:xfrm>
            <a:off x="3923928" y="1191510"/>
            <a:ext cx="46085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若螺線管夠密，可以一系列線圈近似！</a:t>
            </a:r>
            <a:endParaRPr lang="en-US" altLang="zh-TW" sz="1800" dirty="0"/>
          </a:p>
        </p:txBody>
      </p:sp>
      <p:pic>
        <p:nvPicPr>
          <p:cNvPr id="5" name="Picture 1" descr="28_28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1" b="2233"/>
          <a:stretch/>
        </p:blipFill>
        <p:spPr>
          <a:xfrm>
            <a:off x="3936105" y="1628800"/>
            <a:ext cx="3707136" cy="2885940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 bwMode="auto">
          <a:xfrm>
            <a:off x="3938696" y="4725144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管內磁場方向為平行於軸的方向。</a:t>
            </a:r>
          </a:p>
        </p:txBody>
      </p:sp>
    </p:spTree>
    <p:extLst>
      <p:ext uri="{BB962C8B-B14F-4D97-AF65-F5344CB8AC3E}">
        <p14:creationId xmlns:p14="http://schemas.microsoft.com/office/powerpoint/2010/main" val="3252697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180341" y="815392"/>
            <a:ext cx="212115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磁鐵</a:t>
            </a:r>
          </a:p>
        </p:txBody>
      </p:sp>
      <p:pic>
        <p:nvPicPr>
          <p:cNvPr id="7" name="Picture 2" descr="27_16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528207" y="1616772"/>
            <a:ext cx="5304268" cy="3468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80341" y="404664"/>
            <a:ext cx="21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François </a:t>
            </a:r>
            <a:r>
              <a:rPr lang="en-US" altLang="zh-TW" sz="1800" dirty="0" err="1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1820</a:t>
            </a:r>
            <a:endParaRPr lang="zh-TW" altLang="en-US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6" y="1616772"/>
            <a:ext cx="2567474" cy="3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5209554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在長直導線電流周圍放置指南針，記錄其方向。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49802" y="5641602"/>
            <a:ext cx="4768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指南針的方向會形成一個繞導線的圓。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2149802" y="6073650"/>
            <a:ext cx="5102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磁力的方向性很特別！不是沿徑向。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728D8B70-0CB5-EB4F-AB1F-07B34E98E5BF}"/>
              </a:ext>
            </a:extLst>
          </p:cNvPr>
          <p:cNvSpPr/>
          <p:nvPr/>
        </p:nvSpPr>
        <p:spPr>
          <a:xfrm>
            <a:off x="4355976" y="1043444"/>
            <a:ext cx="288032" cy="45719"/>
          </a:xfrm>
          <a:prstGeom prst="left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TW" sz="1800" dirty="0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F29_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91"/>
          <a:stretch/>
        </p:blipFill>
        <p:spPr bwMode="auto">
          <a:xfrm>
            <a:off x="848732" y="670447"/>
            <a:ext cx="2160587" cy="154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5" descr="F29_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1" y="2492896"/>
            <a:ext cx="2520280" cy="189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7" descr="F29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85"/>
          <a:stretch>
            <a:fillRect/>
          </a:stretch>
        </p:blipFill>
        <p:spPr bwMode="auto">
          <a:xfrm>
            <a:off x="3676742" y="3284984"/>
            <a:ext cx="3600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6804248" y="5588669"/>
            <a:ext cx="2232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單位長度的圈數：</a:t>
            </a:r>
            <a:r>
              <a:rPr lang="en-US" altLang="zh-TW" sz="1800" i="1" dirty="0"/>
              <a:t>n</a:t>
            </a:r>
            <a:endParaRPr lang="zh-TW" altLang="en-US" sz="1800" i="1" dirty="0"/>
          </a:p>
        </p:txBody>
      </p:sp>
      <p:pic>
        <p:nvPicPr>
          <p:cNvPr id="10" name="Picture 2" descr="28_29_Figure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16" b="2896"/>
          <a:stretch/>
        </p:blipFill>
        <p:spPr>
          <a:xfrm>
            <a:off x="3676742" y="301718"/>
            <a:ext cx="2839474" cy="187861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 bwMode="auto">
          <a:xfrm>
            <a:off x="3676742" y="2110092"/>
            <a:ext cx="453022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當管很長時，管外的磁力線分布會極稀疏，</a:t>
            </a:r>
            <a:endParaRPr lang="en-US" altLang="zh-TW" sz="1800" dirty="0"/>
          </a:p>
          <a:p>
            <a:pPr>
              <a:spcBef>
                <a:spcPct val="50000"/>
              </a:spcBef>
            </a:pPr>
            <a:r>
              <a:rPr lang="zh-TW" altLang="en-US" sz="1800" dirty="0"/>
              <a:t>可以零磁場近似。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solidFill>
                <a:srgbClr val="FFFFC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𝐵h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𝑖𝑁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5179229"/>
                <a:ext cx="2374560" cy="81887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𝐵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h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1800" i="1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742" y="6093296"/>
                <a:ext cx="2338461" cy="610873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BAC5CCF-A388-EA36-3217-E39B627DD548}"/>
              </a:ext>
            </a:extLst>
          </p:cNvPr>
          <p:cNvSpPr txBox="1"/>
          <p:nvPr/>
        </p:nvSpPr>
        <p:spPr bwMode="auto">
          <a:xfrm>
            <a:off x="3676742" y="2894922"/>
            <a:ext cx="52157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管內磁力線近似緊密分佈，可以看成均勻磁場。</a:t>
            </a:r>
          </a:p>
        </p:txBody>
      </p:sp>
    </p:spTree>
    <p:extLst>
      <p:ext uri="{BB962C8B-B14F-4D97-AF65-F5344CB8AC3E}">
        <p14:creationId xmlns:p14="http://schemas.microsoft.com/office/powerpoint/2010/main" val="38251291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Dropbox\Documents\課程\YoungTextBook\Images\Chapter28\A_Images\A_Figures_and_Photos\28_2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628775"/>
            <a:ext cx="4560887" cy="399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434285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Downloads\Data\Knight\Media\Chapter33\Images\33_31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3500438"/>
            <a:ext cx="5957849" cy="246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Downloads\Data\Knight\Media\Chapter33\Images\33_29Figurea-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79259"/>
            <a:ext cx="36591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 descr="D:\Downloads\Data\Knight\Media\Chapter33\Images\33_UnnumPho_p1017-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63" y="476250"/>
            <a:ext cx="2603500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339752" y="6183979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螺線管外的磁場與磁鐵的磁場相同！</a:t>
            </a:r>
          </a:p>
        </p:txBody>
      </p:sp>
    </p:spTree>
    <p:extLst>
      <p:ext uri="{BB962C8B-B14F-4D97-AF65-F5344CB8AC3E}">
        <p14:creationId xmlns:p14="http://schemas.microsoft.com/office/powerpoint/2010/main" val="5426443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8_3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2882900" y="101600"/>
            <a:ext cx="3371088" cy="645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314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2" name="Text Box 11"/>
          <p:cNvSpPr txBox="1">
            <a:spLocks noChangeArrowheads="1"/>
          </p:cNvSpPr>
          <p:nvPr/>
        </p:nvSpPr>
        <p:spPr bwMode="auto">
          <a:xfrm>
            <a:off x="1115616" y="5543880"/>
            <a:ext cx="3886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靜電磁學的</a:t>
            </a:r>
            <a:r>
              <a:rPr lang="en-US" altLang="zh-TW" sz="1800" dirty="0">
                <a:solidFill>
                  <a:srgbClr val="FF0000"/>
                </a:solidFill>
              </a:rPr>
              <a:t>Maxwell Equations</a:t>
            </a:r>
          </a:p>
        </p:txBody>
      </p:sp>
      <p:sp>
        <p:nvSpPr>
          <p:cNvPr id="39943" name="文字方塊 8"/>
          <p:cNvSpPr txBox="1">
            <a:spLocks noChangeArrowheads="1"/>
          </p:cNvSpPr>
          <p:nvPr/>
        </p:nvSpPr>
        <p:spPr bwMode="auto">
          <a:xfrm>
            <a:off x="1115616" y="661851"/>
            <a:ext cx="4357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我們得到兩個有關磁場的方程式：</a:t>
            </a:r>
          </a:p>
        </p:txBody>
      </p:sp>
      <p:sp>
        <p:nvSpPr>
          <p:cNvPr id="39944" name="文字方塊 9"/>
          <p:cNvSpPr txBox="1">
            <a:spLocks noChangeArrowheads="1"/>
          </p:cNvSpPr>
          <p:nvPr/>
        </p:nvSpPr>
        <p:spPr bwMode="auto">
          <a:xfrm>
            <a:off x="1178859" y="2849971"/>
            <a:ext cx="7358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電流是磁場的基本來源，而且產生的磁場是漩渦狀的，不是放射狀的。</a:t>
            </a:r>
          </a:p>
        </p:txBody>
      </p:sp>
      <p:sp>
        <p:nvSpPr>
          <p:cNvPr id="39945" name="文字方塊 10"/>
          <p:cNvSpPr txBox="1">
            <a:spLocks noChangeArrowheads="1"/>
          </p:cNvSpPr>
          <p:nvPr/>
        </p:nvSpPr>
        <p:spPr bwMode="auto">
          <a:xfrm>
            <a:off x="1115616" y="5094899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電荷是電場的基本來源，而且產生的磁場是放射狀的，不是漩渦狀的。</a:t>
            </a:r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1115616" y="6082852"/>
            <a:ext cx="56886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等一下，這方程式好像有一點問題！</a:t>
            </a:r>
            <a:endParaRPr lang="en-US" altLang="zh-TW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4196926"/>
                <a:ext cx="1430070" cy="818879"/>
              </a:xfrm>
              <a:prstGeom prst="rect">
                <a:avLst/>
              </a:prstGeom>
              <a:blipFill>
                <a:blip r:embed="rId2"/>
                <a:stretch>
                  <a:fillRect l="-59649" t="-128788" b="-18636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𝑙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965591"/>
                <a:ext cx="1622046" cy="818879"/>
              </a:xfrm>
              <a:prstGeom prst="rect">
                <a:avLst/>
              </a:prstGeom>
              <a:blipFill>
                <a:blip r:embed="rId3"/>
                <a:stretch>
                  <a:fillRect l="-52713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8859" y="1063759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143" t="-132813" b="-19218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0082" y="3298953"/>
                <a:ext cx="1579600" cy="818879"/>
              </a:xfrm>
              <a:prstGeom prst="rect">
                <a:avLst/>
              </a:prstGeom>
              <a:blipFill>
                <a:blip r:embed="rId5"/>
                <a:stretch>
                  <a:fillRect l="-53968" t="-130769" b="-18923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07790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Image:Young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214438"/>
            <a:ext cx="3455988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矩形 4"/>
          <p:cNvSpPr>
            <a:spLocks noChangeArrowheads="1"/>
          </p:cNvSpPr>
          <p:nvPr/>
        </p:nvSpPr>
        <p:spPr bwMode="auto">
          <a:xfrm>
            <a:off x="1571625" y="5713068"/>
            <a:ext cx="3409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James Clerk Maxwell (1831-1879)</a:t>
            </a:r>
            <a:endParaRPr lang="en-US" altLang="zh-TW" sz="2400" dirty="0"/>
          </a:p>
        </p:txBody>
      </p:sp>
      <p:pic>
        <p:nvPicPr>
          <p:cNvPr id="68613" name="Picture 8" descr="http://www-history.mcs.st-andrews.ac.uk/Miscellaneous/JCMBhouse/Gt_Stuart_St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65" y="1298328"/>
            <a:ext cx="3066045" cy="4088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5354067" y="5574847"/>
            <a:ext cx="267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Maxwell's birthplace at 14 India Street, Edinburgh</a:t>
            </a:r>
            <a:endParaRPr lang="zh-TW" altLang="en-US" sz="1800" dirty="0"/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2576314" y="573792"/>
            <a:ext cx="51189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人類思想史最精彩的 一頁！</a:t>
            </a:r>
          </a:p>
        </p:txBody>
      </p:sp>
    </p:spTree>
    <p:extLst>
      <p:ext uri="{BB962C8B-B14F-4D97-AF65-F5344CB8AC3E}">
        <p14:creationId xmlns:p14="http://schemas.microsoft.com/office/powerpoint/2010/main" val="6402276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glenlair.org.uk/content/gallery/James%20Clerk%20Maxwell/Maxwell%20as%20a%20child%20with%20his%20mo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48" y="3284936"/>
            <a:ext cx="2436490" cy="31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http://www-history.mcs.st-andrews.ac.uk/Miscellaneous/JCMBhouse/Glenlair84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664" y="901348"/>
            <a:ext cx="4192627" cy="2354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 descr="map showing location of Glenlair, Dumfries and Gallow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163" y="692377"/>
            <a:ext cx="17430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1890" y="398979"/>
            <a:ext cx="336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b="1" dirty="0" err="1"/>
              <a:t>Glenlair</a:t>
            </a:r>
            <a:r>
              <a:rPr lang="en-US" altLang="zh-TW" sz="1800" b="1" dirty="0"/>
              <a:t> House</a:t>
            </a:r>
            <a:r>
              <a:rPr lang="zh-TW" altLang="en-US" sz="1800" b="1" dirty="0"/>
              <a:t> </a:t>
            </a:r>
            <a:r>
              <a:rPr lang="en-US" altLang="zh-TW" sz="1800" dirty="0"/>
              <a:t>Corsock</a:t>
            </a:r>
            <a:r>
              <a:rPr lang="zh-TW" altLang="en-US" sz="1800" dirty="0"/>
              <a:t> </a:t>
            </a:r>
            <a:r>
              <a:rPr lang="en-US" altLang="zh-TW" sz="1800" dirty="0"/>
              <a:t>Scotland</a:t>
            </a:r>
            <a:endParaRPr lang="zh-TW" altLang="en-US" sz="1800" dirty="0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33899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0505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738188"/>
            <a:ext cx="88106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83278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085850"/>
            <a:ext cx="7543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48175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9050"/>
            <a:ext cx="474345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380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6715125" y="32146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V="1">
            <a:off x="1714500" y="1857375"/>
            <a:ext cx="3571875" cy="3500438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928938" y="3071813"/>
            <a:ext cx="642937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10"/>
          <p:cNvSpPr txBox="1">
            <a:spLocks noChangeArrowheads="1"/>
          </p:cNvSpPr>
          <p:nvPr/>
        </p:nvSpPr>
        <p:spPr bwMode="auto">
          <a:xfrm>
            <a:off x="2928938" y="300037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500438" y="3714750"/>
            <a:ext cx="3143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597644" y="926118"/>
            <a:ext cx="7150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難怪一開始，物理學家把指南針放在電流旁邊，觀察它的反應。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13371" y="1456209"/>
            <a:ext cx="239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毫無任何發現。</a:t>
            </a:r>
          </a:p>
        </p:txBody>
      </p:sp>
    </p:spTree>
    <p:extLst>
      <p:ext uri="{BB962C8B-B14F-4D97-AF65-F5344CB8AC3E}">
        <p14:creationId xmlns:p14="http://schemas.microsoft.com/office/powerpoint/2010/main" val="24210870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571750"/>
            <a:ext cx="43180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13" y="1643063"/>
            <a:ext cx="4535487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81007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Image:Edinburgh Academy front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928813"/>
            <a:ext cx="7620000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3582253" y="1412776"/>
            <a:ext cx="2084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Edinburgh Academy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75806403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Image:Edinburgh University 1827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43063"/>
            <a:ext cx="554513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矩形 2"/>
          <p:cNvSpPr>
            <a:spLocks noChangeArrowheads="1"/>
          </p:cNvSpPr>
          <p:nvPr/>
        </p:nvSpPr>
        <p:spPr bwMode="auto">
          <a:xfrm>
            <a:off x="3214688" y="785813"/>
            <a:ext cx="240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/>
              <a:t>Edinburgh University </a:t>
            </a: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85547131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Great Court with f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14500"/>
            <a:ext cx="38687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3071813" y="1183482"/>
            <a:ext cx="3786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 dirty="0"/>
              <a:t>Trinity College, Cambridge</a:t>
            </a:r>
            <a:endParaRPr lang="zh-TW" altLang="en-US" sz="1800" b="1" dirty="0"/>
          </a:p>
        </p:txBody>
      </p:sp>
      <p:pic>
        <p:nvPicPr>
          <p:cNvPr id="76804" name="Picture 4" descr="Embossed Cr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630060"/>
            <a:ext cx="173672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82292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Image:TrinityCollegeCamGreatCourt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32" y="1441351"/>
            <a:ext cx="7000875" cy="455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 descr="Image:YoungJamesClerkMaxwell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061" y="3717032"/>
            <a:ext cx="1885770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5126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24" y="953725"/>
            <a:ext cx="2372264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99" y="953725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961710" y="503956"/>
            <a:ext cx="5445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b="1" dirty="0" err="1"/>
              <a:t>Marischal</a:t>
            </a:r>
            <a:r>
              <a:rPr lang="en-US" altLang="zh-TW" sz="1800" b="1" dirty="0"/>
              <a:t> College, University of Aberdeen, 1856–60</a:t>
            </a:r>
            <a:endParaRPr lang="zh-TW" altLang="en-US" sz="1800" dirty="0"/>
          </a:p>
        </p:txBody>
      </p:sp>
      <p:pic>
        <p:nvPicPr>
          <p:cNvPr id="157700" name="Picture 4" descr="\\Mac\Home\Downloads\440px-Saturn_HST_2004-03-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988" y="4158500"/>
            <a:ext cx="2813411" cy="153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/>
          <p:cNvSpPr txBox="1"/>
          <p:nvPr/>
        </p:nvSpPr>
        <p:spPr bwMode="auto">
          <a:xfrm>
            <a:off x="1106615" y="5859270"/>
            <a:ext cx="7483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dirty="0"/>
              <a:t>Maxwell was laid off after </a:t>
            </a:r>
            <a:r>
              <a:rPr lang="en-US" altLang="zh-TW" sz="1800" dirty="0" err="1"/>
              <a:t>Marischal</a:t>
            </a:r>
            <a:r>
              <a:rPr lang="en-US" altLang="zh-TW" sz="1800" dirty="0"/>
              <a:t> merged with neighboring King’s College. 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9260822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244667" y="4644135"/>
            <a:ext cx="1119422" cy="162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8850" name="Picture 2" descr="Image:Maughanclocktow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59064"/>
            <a:ext cx="2371888" cy="3162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文字方塊 2"/>
          <p:cNvSpPr txBox="1">
            <a:spLocks noChangeArrowheads="1"/>
          </p:cNvSpPr>
          <p:nvPr/>
        </p:nvSpPr>
        <p:spPr bwMode="auto">
          <a:xfrm>
            <a:off x="2816805" y="764704"/>
            <a:ext cx="33575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/>
              <a:t>King’s College London 1860</a:t>
            </a:r>
            <a:endParaRPr lang="zh-TW" altLang="en-US" sz="2000" b="1" dirty="0"/>
          </a:p>
        </p:txBody>
      </p:sp>
      <p:pic>
        <p:nvPicPr>
          <p:cNvPr id="78852" name="Picture 6" descr="http://www.glenlair.org.uk/content/gallery/James%20Clerk%20Maxwell/At%20Kings%20College%20Lond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2978932" cy="462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3" descr="\\psf\Home\Downloads\King's_College_London_cre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3" y="4644135"/>
            <a:ext cx="1222385" cy="16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359065"/>
            <a:ext cx="2376263" cy="31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77570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Image:Jamesclerkmaxwel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63815"/>
            <a:ext cx="4900678" cy="367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矩形 2"/>
          <p:cNvSpPr>
            <a:spLocks noChangeArrowheads="1"/>
          </p:cNvSpPr>
          <p:nvPr/>
        </p:nvSpPr>
        <p:spPr bwMode="auto">
          <a:xfrm>
            <a:off x="1696815" y="1134760"/>
            <a:ext cx="5346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James Clerk Maxwell Building, King’s College London</a:t>
            </a:r>
            <a:endParaRPr lang="zh-TW" altLang="en-US" sz="1800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806" y="1763815"/>
            <a:ext cx="2946817" cy="367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01139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635" y="1061773"/>
            <a:ext cx="31718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1061773"/>
            <a:ext cx="3732752" cy="248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010" y="3654025"/>
            <a:ext cx="3146335" cy="209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286000" y="5904275"/>
            <a:ext cx="4986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TW" sz="1800" dirty="0"/>
              <a:t>16 Palace Gardens Terrace, Kensington, London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1928643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\\psf\Home\Desktop\未命名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/>
          <a:stretch/>
        </p:blipFill>
        <p:spPr bwMode="auto">
          <a:xfrm>
            <a:off x="386535" y="4014065"/>
            <a:ext cx="5085565" cy="25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1" name="Picture 3" descr="\\psf\Home\Desktop\未命名.tif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6"/>
          <a:stretch/>
        </p:blipFill>
        <p:spPr bwMode="auto">
          <a:xfrm>
            <a:off x="407426" y="458670"/>
            <a:ext cx="6968193" cy="346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571716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>
        <a:spAutoFit/>
      </a:bodyPr>
      <a:lstStyle>
        <a:defPPr>
          <a:spcBef>
            <a:spcPct val="50000"/>
          </a:spcBef>
          <a:defRPr sz="1800" dirty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5332</TotalTime>
  <Words>4451</Words>
  <Application>Microsoft Macintosh PowerPoint</Application>
  <PresentationFormat>On-screen Show (4:3)</PresentationFormat>
  <Paragraphs>416</Paragraphs>
  <Slides>120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5" baseType="lpstr">
      <vt:lpstr>Arial</vt:lpstr>
      <vt:lpstr>Cambria Math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365</cp:revision>
  <dcterms:created xsi:type="dcterms:W3CDTF">1601-01-01T00:00:00Z</dcterms:created>
  <dcterms:modified xsi:type="dcterms:W3CDTF">2024-05-27T03:48:43Z</dcterms:modified>
</cp:coreProperties>
</file>