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7" r:id="rId2"/>
    <p:sldId id="386" r:id="rId3"/>
    <p:sldId id="560" r:id="rId4"/>
    <p:sldId id="552" r:id="rId5"/>
    <p:sldId id="562" r:id="rId6"/>
    <p:sldId id="387" r:id="rId7"/>
    <p:sldId id="388" r:id="rId8"/>
    <p:sldId id="333" r:id="rId9"/>
    <p:sldId id="334" r:id="rId10"/>
    <p:sldId id="555" r:id="rId11"/>
    <p:sldId id="389" r:id="rId12"/>
    <p:sldId id="390" r:id="rId13"/>
    <p:sldId id="391" r:id="rId14"/>
    <p:sldId id="392" r:id="rId15"/>
    <p:sldId id="394" r:id="rId16"/>
    <p:sldId id="395" r:id="rId17"/>
    <p:sldId id="396" r:id="rId18"/>
    <p:sldId id="411" r:id="rId19"/>
    <p:sldId id="434" r:id="rId20"/>
    <p:sldId id="398" r:id="rId21"/>
    <p:sldId id="269" r:id="rId22"/>
    <p:sldId id="417" r:id="rId23"/>
    <p:sldId id="399" r:id="rId24"/>
    <p:sldId id="401" r:id="rId25"/>
    <p:sldId id="400" r:id="rId26"/>
    <p:sldId id="414" r:id="rId27"/>
    <p:sldId id="413" r:id="rId28"/>
    <p:sldId id="412" r:id="rId29"/>
    <p:sldId id="551" r:id="rId30"/>
    <p:sldId id="415" r:id="rId31"/>
    <p:sldId id="402" r:id="rId32"/>
    <p:sldId id="561" r:id="rId33"/>
    <p:sldId id="406" r:id="rId34"/>
    <p:sldId id="403" r:id="rId35"/>
    <p:sldId id="404" r:id="rId36"/>
    <p:sldId id="405" r:id="rId37"/>
    <p:sldId id="407" r:id="rId38"/>
    <p:sldId id="370" r:id="rId39"/>
    <p:sldId id="621" r:id="rId40"/>
    <p:sldId id="280" r:id="rId41"/>
    <p:sldId id="363" r:id="rId42"/>
    <p:sldId id="281" r:id="rId43"/>
    <p:sldId id="623" r:id="rId44"/>
    <p:sldId id="371" r:id="rId45"/>
    <p:sldId id="364" r:id="rId46"/>
    <p:sldId id="365" r:id="rId47"/>
    <p:sldId id="350" r:id="rId48"/>
    <p:sldId id="344" r:id="rId49"/>
    <p:sldId id="335" r:id="rId50"/>
    <p:sldId id="283" r:id="rId51"/>
    <p:sldId id="380" r:id="rId52"/>
    <p:sldId id="367" r:id="rId53"/>
    <p:sldId id="285" r:id="rId54"/>
    <p:sldId id="345" r:id="rId55"/>
    <p:sldId id="366" r:id="rId56"/>
    <p:sldId id="286" r:id="rId57"/>
    <p:sldId id="287" r:id="rId58"/>
    <p:sldId id="553" r:id="rId59"/>
    <p:sldId id="554" r:id="rId60"/>
    <p:sldId id="288" r:id="rId61"/>
    <p:sldId id="347" r:id="rId62"/>
    <p:sldId id="351" r:id="rId63"/>
    <p:sldId id="558" r:id="rId64"/>
    <p:sldId id="556" r:id="rId65"/>
    <p:sldId id="376" r:id="rId66"/>
    <p:sldId id="622" r:id="rId67"/>
    <p:sldId id="435" r:id="rId68"/>
    <p:sldId id="377" r:id="rId69"/>
    <p:sldId id="378" r:id="rId70"/>
    <p:sldId id="563" r:id="rId71"/>
    <p:sldId id="620" r:id="rId72"/>
    <p:sldId id="379" r:id="rId73"/>
    <p:sldId id="385" r:id="rId74"/>
    <p:sldId id="429" r:id="rId75"/>
    <p:sldId id="432" r:id="rId76"/>
    <p:sldId id="614" r:id="rId77"/>
    <p:sldId id="615" r:id="rId78"/>
    <p:sldId id="431" r:id="rId79"/>
    <p:sldId id="446" r:id="rId80"/>
    <p:sldId id="444" r:id="rId81"/>
    <p:sldId id="437" r:id="rId82"/>
    <p:sldId id="416" r:id="rId83"/>
    <p:sldId id="433" r:id="rId84"/>
    <p:sldId id="381" r:id="rId85"/>
    <p:sldId id="383" r:id="rId86"/>
    <p:sldId id="382" r:id="rId87"/>
    <p:sldId id="384" r:id="rId88"/>
    <p:sldId id="443" r:id="rId89"/>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844FA"/>
    <a:srgbClr val="8137BA"/>
    <a:srgbClr val="9A40E3"/>
    <a:srgbClr val="FFFFCC"/>
    <a:srgbClr val="CCFF99"/>
    <a:srgbClr val="E8E98C"/>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7"/>
    <p:restoredTop sz="94660"/>
  </p:normalViewPr>
  <p:slideViewPr>
    <p:cSldViewPr>
      <p:cViewPr varScale="1">
        <p:scale>
          <a:sx n="110" d="100"/>
          <a:sy n="110" d="100"/>
        </p:scale>
        <p:origin x="192" y="4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2CD22C1-858C-40F2-9CEF-97638D975926}" type="slidenum">
              <a:rPr lang="en-US" altLang="zh-TW"/>
              <a:pPr>
                <a:defRPr/>
              </a:pPr>
              <a:t>‹#›</a:t>
            </a:fld>
            <a:endParaRPr lang="en-US" altLang="zh-TW"/>
          </a:p>
        </p:txBody>
      </p:sp>
    </p:spTree>
    <p:extLst>
      <p:ext uri="{BB962C8B-B14F-4D97-AF65-F5344CB8AC3E}">
        <p14:creationId xmlns:p14="http://schemas.microsoft.com/office/powerpoint/2010/main" val="2087177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139333F-DC5F-49A8-A27D-39D427AE7F32}" type="slidenum">
              <a:rPr lang="en-US" altLang="zh-TW"/>
              <a:pPr>
                <a:defRPr/>
              </a:pPr>
              <a:t>‹#›</a:t>
            </a:fld>
            <a:endParaRPr lang="en-US" altLang="zh-TW"/>
          </a:p>
        </p:txBody>
      </p:sp>
    </p:spTree>
    <p:extLst>
      <p:ext uri="{BB962C8B-B14F-4D97-AF65-F5344CB8AC3E}">
        <p14:creationId xmlns:p14="http://schemas.microsoft.com/office/powerpoint/2010/main" val="171627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716BD74-4370-4350-BF05-C16C365BF404}" type="slidenum">
              <a:rPr lang="en-US" altLang="zh-TW"/>
              <a:pPr>
                <a:defRPr/>
              </a:pPr>
              <a:t>‹#›</a:t>
            </a:fld>
            <a:endParaRPr lang="en-US" altLang="zh-TW"/>
          </a:p>
        </p:txBody>
      </p:sp>
    </p:spTree>
    <p:extLst>
      <p:ext uri="{BB962C8B-B14F-4D97-AF65-F5344CB8AC3E}">
        <p14:creationId xmlns:p14="http://schemas.microsoft.com/office/powerpoint/2010/main" val="351355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B918178-E5C6-425F-ABE2-C03B06F777C9}" type="slidenum">
              <a:rPr lang="en-US" altLang="zh-TW"/>
              <a:pPr>
                <a:defRPr/>
              </a:pPr>
              <a:t>‹#›</a:t>
            </a:fld>
            <a:endParaRPr lang="en-US" altLang="zh-TW"/>
          </a:p>
        </p:txBody>
      </p:sp>
    </p:spTree>
    <p:extLst>
      <p:ext uri="{BB962C8B-B14F-4D97-AF65-F5344CB8AC3E}">
        <p14:creationId xmlns:p14="http://schemas.microsoft.com/office/powerpoint/2010/main" val="182691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192B7B6-4B28-416C-B531-3F14524982D8}" type="slidenum">
              <a:rPr lang="en-US" altLang="zh-TW"/>
              <a:pPr>
                <a:defRPr/>
              </a:pPr>
              <a:t>‹#›</a:t>
            </a:fld>
            <a:endParaRPr lang="en-US" altLang="zh-TW"/>
          </a:p>
        </p:txBody>
      </p:sp>
    </p:spTree>
    <p:extLst>
      <p:ext uri="{BB962C8B-B14F-4D97-AF65-F5344CB8AC3E}">
        <p14:creationId xmlns:p14="http://schemas.microsoft.com/office/powerpoint/2010/main" val="75821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F355B47-38D7-443B-8E22-B68E29E645DF}" type="slidenum">
              <a:rPr lang="en-US" altLang="zh-TW"/>
              <a:pPr>
                <a:defRPr/>
              </a:pPr>
              <a:t>‹#›</a:t>
            </a:fld>
            <a:endParaRPr lang="en-US" altLang="zh-TW"/>
          </a:p>
        </p:txBody>
      </p:sp>
    </p:spTree>
    <p:extLst>
      <p:ext uri="{BB962C8B-B14F-4D97-AF65-F5344CB8AC3E}">
        <p14:creationId xmlns:p14="http://schemas.microsoft.com/office/powerpoint/2010/main" val="225615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E92DD4B-E796-4828-9B50-0763B70BA994}" type="slidenum">
              <a:rPr lang="en-US" altLang="zh-TW"/>
              <a:pPr>
                <a:defRPr/>
              </a:pPr>
              <a:t>‹#›</a:t>
            </a:fld>
            <a:endParaRPr lang="en-US" altLang="zh-TW"/>
          </a:p>
        </p:txBody>
      </p:sp>
    </p:spTree>
    <p:extLst>
      <p:ext uri="{BB962C8B-B14F-4D97-AF65-F5344CB8AC3E}">
        <p14:creationId xmlns:p14="http://schemas.microsoft.com/office/powerpoint/2010/main" val="75901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C959B896-6B21-468E-BFFE-6871CB089516}" type="slidenum">
              <a:rPr lang="en-US" altLang="zh-TW"/>
              <a:pPr>
                <a:defRPr/>
              </a:pPr>
              <a:t>‹#›</a:t>
            </a:fld>
            <a:endParaRPr lang="en-US" altLang="zh-TW"/>
          </a:p>
        </p:txBody>
      </p:sp>
    </p:spTree>
    <p:extLst>
      <p:ext uri="{BB962C8B-B14F-4D97-AF65-F5344CB8AC3E}">
        <p14:creationId xmlns:p14="http://schemas.microsoft.com/office/powerpoint/2010/main" val="360859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539F449-D3DB-4E48-96FC-673C1D460584}" type="slidenum">
              <a:rPr lang="en-US" altLang="zh-TW"/>
              <a:pPr>
                <a:defRPr/>
              </a:pPr>
              <a:t>‹#›</a:t>
            </a:fld>
            <a:endParaRPr lang="en-US" altLang="zh-TW"/>
          </a:p>
        </p:txBody>
      </p:sp>
    </p:spTree>
    <p:extLst>
      <p:ext uri="{BB962C8B-B14F-4D97-AF65-F5344CB8AC3E}">
        <p14:creationId xmlns:p14="http://schemas.microsoft.com/office/powerpoint/2010/main" val="338149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390728C-9714-4779-9A36-D8229DC316AC}" type="slidenum">
              <a:rPr lang="en-US" altLang="zh-TW"/>
              <a:pPr>
                <a:defRPr/>
              </a:pPr>
              <a:t>‹#›</a:t>
            </a:fld>
            <a:endParaRPr lang="en-US" altLang="zh-TW"/>
          </a:p>
        </p:txBody>
      </p:sp>
    </p:spTree>
    <p:extLst>
      <p:ext uri="{BB962C8B-B14F-4D97-AF65-F5344CB8AC3E}">
        <p14:creationId xmlns:p14="http://schemas.microsoft.com/office/powerpoint/2010/main" val="228463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8CF065F-69DE-4F9F-99E9-87C2C2861346}" type="slidenum">
              <a:rPr lang="en-US" altLang="zh-TW"/>
              <a:pPr>
                <a:defRPr/>
              </a:pPr>
              <a:t>‹#›</a:t>
            </a:fld>
            <a:endParaRPr lang="en-US" altLang="zh-TW"/>
          </a:p>
        </p:txBody>
      </p:sp>
    </p:spTree>
    <p:extLst>
      <p:ext uri="{BB962C8B-B14F-4D97-AF65-F5344CB8AC3E}">
        <p14:creationId xmlns:p14="http://schemas.microsoft.com/office/powerpoint/2010/main" val="70729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smtClean="0">
                <a:latin typeface="Arial" pitchFamily="34" charset="0"/>
              </a:defRPr>
            </a:lvl1pPr>
          </a:lstStyle>
          <a:p>
            <a:pPr>
              <a:defRPr/>
            </a:pPr>
            <a:fld id="{057863CF-9144-4DAD-A8A4-D2DFDFE307F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hyperlink" Target="http://upload.wikimedia.org/wikipedia/en/5/58/Faraday-signature.jpg"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27.jpeg"/><Relationship Id="rId4" Type="http://schemas.openxmlformats.org/officeDocument/2006/relationships/hyperlink" Target="http://upload.wikimedia.org/wikipedia/commons/5/5b/Faraday-Millikan-Gale-1913.jp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en.wikipedia.org/wiki/Image:RoyalSociety20040420CopyrightKaihsuTai.jpg" TargetMode="Externa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hyperlink" Target="http://upload.wikimedia.org/wikipedia/commons/2/2c/Davy_Humphry_desk_color_Howard.jpg" TargetMode="External"/><Relationship Id="rId7" Type="http://schemas.openxmlformats.org/officeDocument/2006/relationships/image" Target="../media/image28.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45.pn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upload.wikimedia.org/wikipedia/commons/5/5b/Faraday-Millikan-Gale-1913.jpg" TargetMode="External"/><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61.png"/><Relationship Id="rId5" Type="http://schemas.openxmlformats.org/officeDocument/2006/relationships/image" Target="../media/image851.png"/><Relationship Id="rId4" Type="http://schemas.openxmlformats.org/officeDocument/2006/relationships/image" Target="../media/image840.png"/></Relationships>
</file>

<file path=ppt/slides/_rels/slide4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84.jpeg"/><Relationship Id="rId5" Type="http://schemas.openxmlformats.org/officeDocument/2006/relationships/image" Target="../media/image87.jpe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17" Type="http://schemas.openxmlformats.org/officeDocument/2006/relationships/image" Target="../media/image950.png"/><Relationship Id="rId2" Type="http://schemas.openxmlformats.org/officeDocument/2006/relationships/image" Target="../media/image95.png"/><Relationship Id="rId16" Type="http://schemas.openxmlformats.org/officeDocument/2006/relationships/image" Target="../media/image940.png"/><Relationship Id="rId1" Type="http://schemas.openxmlformats.org/officeDocument/2006/relationships/slideLayout" Target="../slideLayouts/slideLayout7.xml"/><Relationship Id="rId5" Type="http://schemas.openxmlformats.org/officeDocument/2006/relationships/image" Target="../media/image98.png"/><Relationship Id="rId15" Type="http://schemas.openxmlformats.org/officeDocument/2006/relationships/image" Target="../media/image87.jpeg"/><Relationship Id="rId10" Type="http://schemas.openxmlformats.org/officeDocument/2006/relationships/image" Target="../media/image930.png"/><Relationship Id="rId4" Type="http://schemas.openxmlformats.org/officeDocument/2006/relationships/image" Target="../media/image88.jpeg"/><Relationship Id="rId14"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0.jpeg"/><Relationship Id="rId7" Type="http://schemas.openxmlformats.org/officeDocument/2006/relationships/image" Target="../media/image981.png"/><Relationship Id="rId12" Type="http://schemas.openxmlformats.org/officeDocument/2006/relationships/image" Target="../media/image103.pn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2.jpeg"/><Relationship Id="rId10" Type="http://schemas.openxmlformats.org/officeDocument/2006/relationships/image" Target="../media/image101.png"/><Relationship Id="rId4" Type="http://schemas.openxmlformats.org/officeDocument/2006/relationships/image" Target="../media/image91.jpeg"/><Relationship Id="rId9"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7.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8" Type="http://schemas.openxmlformats.org/officeDocument/2006/relationships/image" Target="../media/image97.wmf"/><Relationship Id="rId13" Type="http://schemas.openxmlformats.org/officeDocument/2006/relationships/oleObject" Target="../embeddings/oleObject12.bin"/><Relationship Id="rId3" Type="http://schemas.openxmlformats.org/officeDocument/2006/relationships/image" Target="../media/image114.png"/><Relationship Id="rId7" Type="http://schemas.openxmlformats.org/officeDocument/2006/relationships/oleObject" Target="../embeddings/oleObject9.bin"/><Relationship Id="rId12" Type="http://schemas.openxmlformats.org/officeDocument/2006/relationships/image" Target="../media/image99.wmf"/><Relationship Id="rId1" Type="http://schemas.openxmlformats.org/officeDocument/2006/relationships/slideLayout" Target="../slideLayouts/slideLayout7.xml"/><Relationship Id="rId6" Type="http://schemas.openxmlformats.org/officeDocument/2006/relationships/image" Target="../media/image96.w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image" Target="../media/image117.png"/><Relationship Id="rId10" Type="http://schemas.openxmlformats.org/officeDocument/2006/relationships/image" Target="../media/image98.wmf"/><Relationship Id="rId4" Type="http://schemas.openxmlformats.org/officeDocument/2006/relationships/image" Target="../media/image95.jpeg"/><Relationship Id="rId9" Type="http://schemas.openxmlformats.org/officeDocument/2006/relationships/oleObject" Target="../embeddings/oleObject10.bin"/><Relationship Id="rId14" Type="http://schemas.openxmlformats.org/officeDocument/2006/relationships/image" Target="../media/image100.wmf"/></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13.png"/><Relationship Id="rId1" Type="http://schemas.openxmlformats.org/officeDocument/2006/relationships/slideLayout" Target="../slideLayouts/slideLayout7.xml"/><Relationship Id="rId11" Type="http://schemas.openxmlformats.org/officeDocument/2006/relationships/image" Target="../media/image920.png"/><Relationship Id="rId5"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1131.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13" Type="http://schemas.openxmlformats.org/officeDocument/2006/relationships/image" Target="../media/image123.png"/><Relationship Id="rId3" Type="http://schemas.openxmlformats.org/officeDocument/2006/relationships/image" Target="../media/image108.jpeg"/><Relationship Id="rId12" Type="http://schemas.openxmlformats.org/officeDocument/2006/relationships/image" Target="../media/image931.png"/><Relationship Id="rId2" Type="http://schemas.openxmlformats.org/officeDocument/2006/relationships/image" Target="../media/image107.jpeg"/><Relationship Id="rId1" Type="http://schemas.openxmlformats.org/officeDocument/2006/relationships/slideLayout" Target="../slideLayouts/slideLayout7.xml"/><Relationship Id="rId11" Type="http://schemas.openxmlformats.org/officeDocument/2006/relationships/image" Target="../media/image122.png"/><Relationship Id="rId10" Type="http://schemas.openxmlformats.org/officeDocument/2006/relationships/image" Target="../media/image1010.png"/><Relationship Id="rId4" Type="http://schemas.openxmlformats.org/officeDocument/2006/relationships/image" Target="../media/image109.jpe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40.pn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20.jpg"/></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5.jpg"/><Relationship Id="rId7" Type="http://schemas.openxmlformats.org/officeDocument/2006/relationships/image" Target="../media/image120.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190.png"/><Relationship Id="rId5" Type="http://schemas.openxmlformats.org/officeDocument/2006/relationships/image" Target="../media/image127.jpeg"/><Relationship Id="rId4" Type="http://schemas.openxmlformats.org/officeDocument/2006/relationships/image" Target="../media/image126.jpg"/></Relationships>
</file>

<file path=ppt/slides/_rels/slide6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g"/><Relationship Id="rId7"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26.jp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6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34.jpg"/><Relationship Id="rId5" Type="http://schemas.openxmlformats.org/officeDocument/2006/relationships/image" Target="../media/image1160.png"/></Relationships>
</file>

<file path=ppt/slides/_rels/slide6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36.jpeg"/><Relationship Id="rId7" Type="http://schemas.openxmlformats.org/officeDocument/2006/relationships/image" Target="../media/image138.jp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39.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41.jpg"/><Relationship Id="rId7" Type="http://schemas.openxmlformats.org/officeDocument/2006/relationships/image" Target="../media/image154.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71.xml.rels><?xml version="1.0" encoding="UTF-8" standalone="yes"?>
<Relationships xmlns="http://schemas.openxmlformats.org/package/2006/relationships"><Relationship Id="rId3" Type="http://schemas.openxmlformats.org/officeDocument/2006/relationships/image" Target="../media/image1341.png"/><Relationship Id="rId7"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7.xml"/><Relationship Id="rId6" Type="http://schemas.openxmlformats.org/officeDocument/2006/relationships/image" Target="../media/image1391.png"/><Relationship Id="rId5" Type="http://schemas.openxmlformats.org/officeDocument/2006/relationships/image" Target="../media/image138.png"/><Relationship Id="rId4" Type="http://schemas.openxmlformats.org/officeDocument/2006/relationships/image" Target="../media/image1371.png"/></Relationships>
</file>

<file path=ppt/slides/_rels/slide72.xml.rels><?xml version="1.0" encoding="UTF-8" standalone="yes"?>
<Relationships xmlns="http://schemas.openxmlformats.org/package/2006/relationships"><Relationship Id="rId3" Type="http://schemas.openxmlformats.org/officeDocument/2006/relationships/image" Target="../media/image1410.png"/><Relationship Id="rId7" Type="http://schemas.openxmlformats.org/officeDocument/2006/relationships/image" Target="../media/image1450.png"/><Relationship Id="rId2" Type="http://schemas.openxmlformats.org/officeDocument/2006/relationships/image" Target="../media/image1401.png"/><Relationship Id="rId1" Type="http://schemas.openxmlformats.org/officeDocument/2006/relationships/slideLayout" Target="../slideLayouts/slideLayout7.xml"/><Relationship Id="rId6" Type="http://schemas.openxmlformats.org/officeDocument/2006/relationships/image" Target="../media/image1440.png"/><Relationship Id="rId5" Type="http://schemas.openxmlformats.org/officeDocument/2006/relationships/image" Target="../media/image1430.png"/><Relationship Id="rId4" Type="http://schemas.openxmlformats.org/officeDocument/2006/relationships/image" Target="../media/image144.jpeg"/></Relationships>
</file>

<file path=ppt/slides/_rels/slide73.xml.rels><?xml version="1.0" encoding="UTF-8" standalone="yes"?>
<Relationships xmlns="http://schemas.openxmlformats.org/package/2006/relationships"><Relationship Id="rId13" Type="http://schemas.openxmlformats.org/officeDocument/2006/relationships/image" Target="../media/image1621.png"/><Relationship Id="rId3" Type="http://schemas.openxmlformats.org/officeDocument/2006/relationships/image" Target="../media/image145.jpeg"/><Relationship Id="rId12" Type="http://schemas.openxmlformats.org/officeDocument/2006/relationships/image" Target="../media/image161.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46.jpeg"/></Relationships>
</file>

<file path=ppt/slides/_rels/slide7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jpg"/></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43.jpg"/></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165.jpg"/><Relationship Id="rId3" Type="http://schemas.openxmlformats.org/officeDocument/2006/relationships/image" Target="../media/image175.png"/><Relationship Id="rId7" Type="http://schemas.openxmlformats.org/officeDocument/2006/relationships/image" Target="../media/image101.jpe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730.png"/><Relationship Id="rId5" Type="http://schemas.openxmlformats.org/officeDocument/2006/relationships/image" Target="../media/image1720.png"/><Relationship Id="rId9" Type="http://schemas.openxmlformats.org/officeDocument/2006/relationships/image" Target="../media/image111.jpeg"/></Relationships>
</file>

<file path=ppt/slides/_rels/slide8.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oleObject" Target="../embeddings/oleObject4.bin"/><Relationship Id="rId18" Type="http://schemas.openxmlformats.org/officeDocument/2006/relationships/image" Target="../media/image14.png"/><Relationship Id="rId3" Type="http://schemas.openxmlformats.org/officeDocument/2006/relationships/oleObject" Target="../embeddings/oleObject1.bin"/><Relationship Id="rId7" Type="http://schemas.openxmlformats.org/officeDocument/2006/relationships/oleObject" Target="../embeddings/oleObject2.bin"/><Relationship Id="rId12" Type="http://schemas.openxmlformats.org/officeDocument/2006/relationships/image" Target="../media/image15.jpeg"/><Relationship Id="rId17" Type="http://schemas.openxmlformats.org/officeDocument/2006/relationships/image" Target="../media/image17.wmf"/><Relationship Id="rId2" Type="http://schemas.openxmlformats.org/officeDocument/2006/relationships/image" Target="../media/image10.jpeg"/><Relationship Id="rId16"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jpeg"/><Relationship Id="rId15" Type="http://schemas.openxmlformats.org/officeDocument/2006/relationships/oleObject" Target="../embeddings/oleObject5.bin"/><Relationship Id="rId10" Type="http://schemas.openxmlformats.org/officeDocument/2006/relationships/image" Target="../media/image13.wmf"/><Relationship Id="rId4" Type="http://schemas.openxmlformats.org/officeDocument/2006/relationships/image" Target="../media/image11.wmf"/><Relationship Id="rId9" Type="http://schemas.openxmlformats.org/officeDocument/2006/relationships/oleObject" Target="../embeddings/oleObject3.bin"/><Relationship Id="rId14" Type="http://schemas.openxmlformats.org/officeDocument/2006/relationships/image" Target="../media/image16.wmf"/></Relationships>
</file>

<file path=ppt/slides/_rels/slide80.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image" Target="../media/image1630.png"/><Relationship Id="rId2" Type="http://schemas.openxmlformats.org/officeDocument/2006/relationships/image" Target="../media/image156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380.png"/><Relationship Id="rId3" Type="http://schemas.openxmlformats.org/officeDocument/2006/relationships/image" Target="../media/image1330.png"/><Relationship Id="rId7" Type="http://schemas.openxmlformats.org/officeDocument/2006/relationships/image" Target="../media/image168.jpeg"/><Relationship Id="rId2" Type="http://schemas.openxmlformats.org/officeDocument/2006/relationships/image" Target="../media/image1320.png"/><Relationship Id="rId1" Type="http://schemas.openxmlformats.org/officeDocument/2006/relationships/slideLayout" Target="../slideLayouts/slideLayout7.xml"/><Relationship Id="rId6" Type="http://schemas.openxmlformats.org/officeDocument/2006/relationships/image" Target="../media/image1360.png"/><Relationship Id="rId5" Type="http://schemas.openxmlformats.org/officeDocument/2006/relationships/image" Target="../media/image1350.png"/><Relationship Id="rId4" Type="http://schemas.openxmlformats.org/officeDocument/2006/relationships/image" Target="../media/image167.png"/><Relationship Id="rId9" Type="http://schemas.openxmlformats.org/officeDocument/2006/relationships/image" Target="../media/image1390.png"/></Relationships>
</file>

<file path=ppt/slides/_rels/slide84.xml.rels><?xml version="1.0" encoding="UTF-8" standalone="yes"?>
<Relationships xmlns="http://schemas.openxmlformats.org/package/2006/relationships"><Relationship Id="rId8" Type="http://schemas.openxmlformats.org/officeDocument/2006/relationships/image" Target="../media/image1510.png"/><Relationship Id="rId13" Type="http://schemas.openxmlformats.org/officeDocument/2006/relationships/image" Target="../media/image1561.png"/><Relationship Id="rId3" Type="http://schemas.openxmlformats.org/officeDocument/2006/relationships/image" Target="../media/image1461.png"/><Relationship Id="rId7" Type="http://schemas.openxmlformats.org/officeDocument/2006/relationships/image" Target="../media/image1502.png"/><Relationship Id="rId12" Type="http://schemas.openxmlformats.org/officeDocument/2006/relationships/image" Target="../media/image1550.png"/><Relationship Id="rId2" Type="http://schemas.openxmlformats.org/officeDocument/2006/relationships/image" Target="../media/image169.jpeg"/><Relationship Id="rId16" Type="http://schemas.openxmlformats.org/officeDocument/2006/relationships/image" Target="../media/image1590.png"/><Relationship Id="rId1" Type="http://schemas.openxmlformats.org/officeDocument/2006/relationships/slideLayout" Target="../slideLayouts/slideLayout7.xml"/><Relationship Id="rId6" Type="http://schemas.openxmlformats.org/officeDocument/2006/relationships/image" Target="../media/image1491.png"/><Relationship Id="rId11" Type="http://schemas.openxmlformats.org/officeDocument/2006/relationships/image" Target="../media/image1541.png"/><Relationship Id="rId5" Type="http://schemas.openxmlformats.org/officeDocument/2006/relationships/image" Target="../media/image1480.png"/><Relationship Id="rId15" Type="http://schemas.openxmlformats.org/officeDocument/2006/relationships/image" Target="../media/image1580.png"/><Relationship Id="rId10" Type="http://schemas.openxmlformats.org/officeDocument/2006/relationships/image" Target="../media/image1531.png"/><Relationship Id="rId4" Type="http://schemas.openxmlformats.org/officeDocument/2006/relationships/image" Target="../media/image1470.png"/><Relationship Id="rId9" Type="http://schemas.openxmlformats.org/officeDocument/2006/relationships/image" Target="../media/image1521.png"/><Relationship Id="rId14" Type="http://schemas.openxmlformats.org/officeDocument/2006/relationships/image" Target="../media/image1570.png"/></Relationships>
</file>

<file path=ppt/slides/_rels/slide8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620.png"/><Relationship Id="rId5" Type="http://schemas.openxmlformats.org/officeDocument/2006/relationships/image" Target="../media/image1610.png"/><Relationship Id="rId4" Type="http://schemas.openxmlformats.org/officeDocument/2006/relationships/image" Target="../media/image1460.png"/></Relationships>
</file>

<file path=ppt/slides/_rels/slide86.xml.rels><?xml version="1.0" encoding="UTF-8" standalone="yes"?>
<Relationships xmlns="http://schemas.openxmlformats.org/package/2006/relationships"><Relationship Id="rId3" Type="http://schemas.openxmlformats.org/officeDocument/2006/relationships/image" Target="../media/image1501.png"/><Relationship Id="rId2" Type="http://schemas.openxmlformats.org/officeDocument/2006/relationships/image" Target="../media/image1490.png"/><Relationship Id="rId1" Type="http://schemas.openxmlformats.org/officeDocument/2006/relationships/slideLayout" Target="../slideLayouts/slideLayout7.xml"/><Relationship Id="rId6" Type="http://schemas.openxmlformats.org/officeDocument/2006/relationships/image" Target="../media/image1540.png"/><Relationship Id="rId5" Type="http://schemas.openxmlformats.org/officeDocument/2006/relationships/image" Target="../media/image1530.png"/><Relationship Id="rId4" Type="http://schemas.openxmlformats.org/officeDocument/2006/relationships/image" Target="../media/image1520.png"/></Relationships>
</file>

<file path=ppt/slides/_rels/slide87.xml.rels><?xml version="1.0" encoding="UTF-8" standalone="yes"?>
<Relationships xmlns="http://schemas.openxmlformats.org/package/2006/relationships"><Relationship Id="rId3" Type="http://schemas.openxmlformats.org/officeDocument/2006/relationships/image" Target="../media/image1631.png"/><Relationship Id="rId2" Type="http://schemas.openxmlformats.org/officeDocument/2006/relationships/image" Target="../media/image1670.png"/><Relationship Id="rId1" Type="http://schemas.openxmlformats.org/officeDocument/2006/relationships/slideLayout" Target="../slideLayouts/slideLayout7.xml"/><Relationship Id="rId4" Type="http://schemas.openxmlformats.org/officeDocument/2006/relationships/image" Target="../media/image1640.png"/></Relationships>
</file>

<file path=ppt/slides/_rels/slide88.xml.rels><?xml version="1.0" encoding="UTF-8" standalone="yes"?>
<Relationships xmlns="http://schemas.openxmlformats.org/package/2006/relationships"><Relationship Id="rId8" Type="http://schemas.openxmlformats.org/officeDocument/2006/relationships/image" Target="../media/image1431.png"/><Relationship Id="rId3" Type="http://schemas.openxmlformats.org/officeDocument/2006/relationships/image" Target="../media/image1310.png"/><Relationship Id="rId7" Type="http://schemas.openxmlformats.org/officeDocument/2006/relationships/image" Target="../media/image1420.png"/><Relationship Id="rId2" Type="http://schemas.openxmlformats.org/officeDocument/2006/relationships/image" Target="../media/image1300.png"/><Relationship Id="rId1" Type="http://schemas.openxmlformats.org/officeDocument/2006/relationships/slideLayout" Target="../slideLayouts/slideLayout7.xml"/><Relationship Id="rId6" Type="http://schemas.openxmlformats.org/officeDocument/2006/relationships/image" Target="../media/image1400.png"/><Relationship Id="rId5" Type="http://schemas.openxmlformats.org/officeDocument/2006/relationships/image" Target="../media/image1370.png"/><Relationship Id="rId4" Type="http://schemas.openxmlformats.org/officeDocument/2006/relationships/image" Target="../media/image1340.png"/><Relationship Id="rId9" Type="http://schemas.openxmlformats.org/officeDocument/2006/relationships/image" Target="../media/image1441.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17.wmf"/><Relationship Id="rId5" Type="http://schemas.openxmlformats.org/officeDocument/2006/relationships/hyperlink" Target="http://upload.wikimedia.org/wikipedia/commons/8/8d/Jean_baptiste_biot.jpg" TargetMode="External"/><Relationship Id="rId10" Type="http://schemas.openxmlformats.org/officeDocument/2006/relationships/oleObject" Target="../embeddings/oleObject7.bin"/><Relationship Id="rId4" Type="http://schemas.openxmlformats.org/officeDocument/2006/relationships/image" Target="../media/image19.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F28E205-B8E6-7E49-B01A-4CFC9DC70447}"/>
              </a:ext>
            </a:extLst>
          </p:cNvPr>
          <p:cNvSpPr txBox="1"/>
          <p:nvPr/>
        </p:nvSpPr>
        <p:spPr>
          <a:xfrm>
            <a:off x="4114800" y="2819400"/>
            <a:ext cx="914400" cy="369332"/>
          </a:xfrm>
          <a:prstGeom prst="rect">
            <a:avLst/>
          </a:prstGeom>
          <a:noFill/>
        </p:spPr>
        <p:txBody>
          <a:bodyPr wrap="square" rtlCol="0">
            <a:spAutoFit/>
          </a:bodyPr>
          <a:lstStyle/>
          <a:p>
            <a:r>
              <a:rPr lang="zh-TW" altLang="en-US" dirty="0"/>
              <a:t>電場線</a:t>
            </a:r>
          </a:p>
        </p:txBody>
      </p:sp>
    </p:spTree>
    <p:extLst>
      <p:ext uri="{BB962C8B-B14F-4D97-AF65-F5344CB8AC3E}">
        <p14:creationId xmlns:p14="http://schemas.microsoft.com/office/powerpoint/2010/main" val="240230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5FB0513-9E64-5A4A-AD3C-F12409658DE0}"/>
              </a:ext>
            </a:extLst>
          </p:cNvPr>
          <p:cNvSpPr/>
          <p:nvPr/>
        </p:nvSpPr>
        <p:spPr>
          <a:xfrm>
            <a:off x="533400" y="1028755"/>
            <a:ext cx="7848600" cy="2554545"/>
          </a:xfrm>
          <a:prstGeom prst="rect">
            <a:avLst/>
          </a:prstGeom>
        </p:spPr>
        <p:txBody>
          <a:bodyPr wrap="square">
            <a:spAutoFit/>
          </a:bodyPr>
          <a:lstStyle/>
          <a:p>
            <a:r>
              <a:rPr lang="zh-TW" altLang="en-US" sz="2000" dirty="0">
                <a:latin typeface="Times New Roman" panose="02020603050405020304" pitchFamily="18" charset="0"/>
                <a:cs typeface="Times New Roman" panose="02020603050405020304" pitchFamily="18" charset="0"/>
              </a:rPr>
              <a:t>That gravity should be innate</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inherent </a:t>
            </a:r>
            <a:r>
              <a:rPr lang="en-US" altLang="zh-TW" sz="2000" dirty="0">
                <a:latin typeface="Times New Roman" panose="02020603050405020304" pitchFamily="18" charset="0"/>
                <a:cs typeface="Times New Roman" panose="02020603050405020304" pitchFamily="18" charset="0"/>
              </a:rPr>
              <a:t>and</a:t>
            </a:r>
            <a:r>
              <a:rPr lang="zh-TW" altLang="en-US" sz="2000" dirty="0">
                <a:latin typeface="Times New Roman" panose="02020603050405020304" pitchFamily="18" charset="0"/>
                <a:cs typeface="Times New Roman" panose="02020603050405020304" pitchFamily="18" charset="0"/>
              </a:rPr>
              <a:t> essential to matter so that one body may act upon another at a distance through a vacuum without the mediation of any thing else</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by</a:t>
            </a:r>
            <a:r>
              <a:rPr lang="en-US" altLang="zh-TW" sz="2000" dirty="0">
                <a:latin typeface="Times New Roman" panose="02020603050405020304" pitchFamily="18" charset="0"/>
                <a:cs typeface="Times New Roman" panose="02020603050405020304" pitchFamily="18" charset="0"/>
              </a:rPr>
              <a:t> and</a:t>
            </a:r>
            <a:r>
              <a:rPr lang="zh-TW" altLang="en-US" sz="2000" dirty="0">
                <a:latin typeface="Times New Roman" panose="02020603050405020304" pitchFamily="18" charset="0"/>
                <a:cs typeface="Times New Roman" panose="02020603050405020304" pitchFamily="18" charset="0"/>
              </a:rPr>
              <a:t> through which their action or force may be conveyed from one to another</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is to me </a:t>
            </a:r>
            <a:r>
              <a:rPr lang="zh-TW" altLang="en-US" sz="2000" dirty="0">
                <a:solidFill>
                  <a:srgbClr val="FF0000"/>
                </a:solidFill>
                <a:latin typeface="Times New Roman" panose="02020603050405020304" pitchFamily="18" charset="0"/>
                <a:cs typeface="Times New Roman" panose="02020603050405020304" pitchFamily="18" charset="0"/>
              </a:rPr>
              <a:t>so great an absurdity</a:t>
            </a:r>
            <a:r>
              <a:rPr lang="zh-TW" altLang="en-US" sz="2000" dirty="0">
                <a:latin typeface="Times New Roman" panose="02020603050405020304" pitchFamily="18" charset="0"/>
                <a:cs typeface="Times New Roman" panose="02020603050405020304" pitchFamily="18" charset="0"/>
              </a:rPr>
              <a:t> that I beleive no man who has in philosophical matters any competent faculty of thinking can ever fall into it. Gravity must be caused by an </a:t>
            </a:r>
            <a:r>
              <a:rPr lang="zh-TW" altLang="en-US" sz="2000" dirty="0">
                <a:solidFill>
                  <a:srgbClr val="FF0000"/>
                </a:solidFill>
                <a:latin typeface="Times New Roman" panose="02020603050405020304" pitchFamily="18" charset="0"/>
                <a:cs typeface="Times New Roman" panose="02020603050405020304" pitchFamily="18" charset="0"/>
              </a:rPr>
              <a:t>agent</a:t>
            </a:r>
            <a:r>
              <a:rPr lang="zh-TW" altLang="en-US" sz="2000" dirty="0">
                <a:latin typeface="Times New Roman" panose="02020603050405020304" pitchFamily="18" charset="0"/>
                <a:cs typeface="Times New Roman" panose="02020603050405020304" pitchFamily="18" charset="0"/>
              </a:rPr>
              <a:t> acting constantly according to certain laws, but whether this agent be material or immaterial is a question I have left to the consideration of my readers.</a:t>
            </a:r>
          </a:p>
        </p:txBody>
      </p:sp>
      <p:sp>
        <p:nvSpPr>
          <p:cNvPr id="4" name="文字方塊 3">
            <a:extLst>
              <a:ext uri="{FF2B5EF4-FFF2-40B4-BE49-F238E27FC236}">
                <a16:creationId xmlns:a16="http://schemas.microsoft.com/office/drawing/2014/main" id="{254D844D-9F83-2945-98AB-AC9C01B8C6FB}"/>
              </a:ext>
            </a:extLst>
          </p:cNvPr>
          <p:cNvSpPr txBox="1"/>
          <p:nvPr/>
        </p:nvSpPr>
        <p:spPr>
          <a:xfrm>
            <a:off x="1149178" y="531020"/>
            <a:ext cx="6851822" cy="369332"/>
          </a:xfrm>
          <a:prstGeom prst="rect">
            <a:avLst/>
          </a:prstGeom>
          <a:noFill/>
        </p:spPr>
        <p:txBody>
          <a:bodyPr wrap="square" rtlCol="0">
            <a:spAutoFit/>
          </a:bodyPr>
          <a:lstStyle/>
          <a:p>
            <a:r>
              <a:rPr kumimoji="1" lang="zh-TW" altLang="en-US" dirty="0"/>
              <a:t>在海峽對岸的英格蘭，情況並不一樣！其實牛頓也反對超距力。</a:t>
            </a:r>
          </a:p>
        </p:txBody>
      </p:sp>
      <p:sp>
        <p:nvSpPr>
          <p:cNvPr id="6" name="矩形 5">
            <a:extLst>
              <a:ext uri="{FF2B5EF4-FFF2-40B4-BE49-F238E27FC236}">
                <a16:creationId xmlns:a16="http://schemas.microsoft.com/office/drawing/2014/main" id="{BE810A81-40AA-3B4D-B994-99BD10D64DDC}"/>
              </a:ext>
            </a:extLst>
          </p:cNvPr>
          <p:cNvSpPr/>
          <p:nvPr/>
        </p:nvSpPr>
        <p:spPr>
          <a:xfrm>
            <a:off x="647700" y="3753912"/>
            <a:ext cx="7848600" cy="338554"/>
          </a:xfrm>
          <a:prstGeom prst="rect">
            <a:avLst/>
          </a:prstGeom>
        </p:spPr>
        <p:txBody>
          <a:bodyPr wrap="square">
            <a:spAutoFit/>
          </a:bodyPr>
          <a:lstStyle/>
          <a:p>
            <a:r>
              <a:rPr lang="en-US" altLang="zh-TW" sz="1600" dirty="0">
                <a:latin typeface="Times New Roman" panose="02020603050405020304" pitchFamily="18" charset="0"/>
                <a:cs typeface="Times New Roman" panose="02020603050405020304" pitchFamily="18" charset="0"/>
              </a:rPr>
              <a:t>A 1692 L</a:t>
            </a:r>
            <a:r>
              <a:rPr lang="zh-TW" altLang="en-US" sz="1600" dirty="0">
                <a:latin typeface="Times New Roman" panose="02020603050405020304" pitchFamily="18" charset="0"/>
                <a:cs typeface="Times New Roman" panose="02020603050405020304" pitchFamily="18" charset="0"/>
              </a:rPr>
              <a:t>etter from Isaac Newton to Richard Bentley</a:t>
            </a:r>
            <a:r>
              <a:rPr lang="en-US" altLang="zh-TW" sz="1600" dirty="0">
                <a:latin typeface="Times New Roman" panose="02020603050405020304" pitchFamily="18" charset="0"/>
                <a:cs typeface="Times New Roman" panose="02020603050405020304" pitchFamily="18" charset="0"/>
              </a:rPr>
              <a:t>, master of Trinity College Cambridge U. </a:t>
            </a:r>
            <a:endParaRPr lang="zh-TW" altLang="en-US" sz="1600" dirty="0">
              <a:latin typeface="Times New Roman" panose="02020603050405020304" pitchFamily="18" charset="0"/>
              <a:cs typeface="Times New Roman" panose="02020603050405020304" pitchFamily="18" charset="0"/>
            </a:endParaRPr>
          </a:p>
        </p:txBody>
      </p:sp>
      <p:pic>
        <p:nvPicPr>
          <p:cNvPr id="7" name="圖片 6">
            <a:extLst>
              <a:ext uri="{FF2B5EF4-FFF2-40B4-BE49-F238E27FC236}">
                <a16:creationId xmlns:a16="http://schemas.microsoft.com/office/drawing/2014/main" id="{75DDF173-A394-E347-90D1-026ABBE53C8C}"/>
              </a:ext>
            </a:extLst>
          </p:cNvPr>
          <p:cNvPicPr>
            <a:picLocks noChangeAspect="1"/>
          </p:cNvPicPr>
          <p:nvPr/>
        </p:nvPicPr>
        <p:blipFill>
          <a:blip r:embed="rId2"/>
          <a:stretch>
            <a:fillRect/>
          </a:stretch>
        </p:blipFill>
        <p:spPr>
          <a:xfrm>
            <a:off x="4123773" y="4135493"/>
            <a:ext cx="1743627" cy="2259599"/>
          </a:xfrm>
          <a:prstGeom prst="rect">
            <a:avLst/>
          </a:prstGeom>
        </p:spPr>
      </p:pic>
      <p:pic>
        <p:nvPicPr>
          <p:cNvPr id="8" name="圖片 7">
            <a:extLst>
              <a:ext uri="{FF2B5EF4-FFF2-40B4-BE49-F238E27FC236}">
                <a16:creationId xmlns:a16="http://schemas.microsoft.com/office/drawing/2014/main" id="{A1AE698B-D74B-8A42-8D69-B53FBD3195E5}"/>
              </a:ext>
            </a:extLst>
          </p:cNvPr>
          <p:cNvPicPr>
            <a:picLocks noChangeAspect="1"/>
          </p:cNvPicPr>
          <p:nvPr/>
        </p:nvPicPr>
        <p:blipFill>
          <a:blip r:embed="rId3"/>
          <a:stretch>
            <a:fillRect/>
          </a:stretch>
        </p:blipFill>
        <p:spPr>
          <a:xfrm>
            <a:off x="1295400" y="4135507"/>
            <a:ext cx="1802487" cy="2191473"/>
          </a:xfrm>
          <a:prstGeom prst="rect">
            <a:avLst/>
          </a:prstGeom>
        </p:spPr>
      </p:pic>
    </p:spTree>
    <p:extLst>
      <p:ext uri="{BB962C8B-B14F-4D97-AF65-F5344CB8AC3E}">
        <p14:creationId xmlns:p14="http://schemas.microsoft.com/office/powerpoint/2010/main" val="222267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mage:Faraday-signatu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365" y="5463540"/>
            <a:ext cx="2733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Image:Faraday-Millikan-Gale-191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175385"/>
            <a:ext cx="2873511"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143000"/>
            <a:ext cx="317341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0"/>
          <p:cNvSpPr txBox="1">
            <a:spLocks noChangeArrowheads="1"/>
          </p:cNvSpPr>
          <p:nvPr/>
        </p:nvSpPr>
        <p:spPr bwMode="auto">
          <a:xfrm>
            <a:off x="3522987" y="693419"/>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Faraday 1791-1861</a:t>
            </a:r>
            <a:endParaRPr lang="zh-TW" altLang="en-US" dirty="0">
              <a:latin typeface="Times New Roman" panose="02020603050405020304" pitchFamily="18" charset="0"/>
              <a:cs typeface="Times New Roman" panose="02020603050405020304" pitchFamily="18" charset="0"/>
            </a:endParaRPr>
          </a:p>
        </p:txBody>
      </p:sp>
      <p:pic>
        <p:nvPicPr>
          <p:cNvPr id="47111" name="Picture 14" descr="farad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367337"/>
            <a:ext cx="2133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894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dick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571500"/>
            <a:ext cx="476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69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pl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61975"/>
            <a:ext cx="270344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7" descr="8857-p%20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730" y="561976"/>
            <a:ext cx="575575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730" y="4876800"/>
            <a:ext cx="2238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1" descr="bookbinder_samples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4895850"/>
            <a:ext cx="199663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468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600200"/>
            <a:ext cx="1832972" cy="241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56" y="1524000"/>
            <a:ext cx="3015905" cy="365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1360356" y="990600"/>
            <a:ext cx="3176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dirty="0">
                <a:latin typeface="Times New Roman" panose="02020603050405020304" pitchFamily="18" charset="0"/>
                <a:cs typeface="Times New Roman" panose="02020603050405020304" pitchFamily="18" charset="0"/>
              </a:rPr>
              <a:t>Sir Humphry Davy (1820-1827) </a:t>
            </a:r>
          </a:p>
        </p:txBody>
      </p:sp>
    </p:spTree>
    <p:extLst>
      <p:ext uri="{BB962C8B-B14F-4D97-AF65-F5344CB8AC3E}">
        <p14:creationId xmlns:p14="http://schemas.microsoft.com/office/powerpoint/2010/main" val="2606768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The premises of The Royal Society, 6-9 Carlton House Terrace, London (first four properties only).">
            <a:hlinkClick r:id="rId2" tooltip="The premises of The Royal Society, 6-9 Carlton House Terrace, London (first four properties onl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8"/>
          <p:cNvSpPr>
            <a:spLocks noChangeArrowheads="1"/>
          </p:cNvSpPr>
          <p:nvPr/>
        </p:nvSpPr>
        <p:spPr bwMode="auto">
          <a:xfrm>
            <a:off x="1143000" y="537570"/>
            <a:ext cx="1524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b="1" dirty="0">
                <a:solidFill>
                  <a:srgbClr val="FF0000"/>
                </a:solidFill>
                <a:latin typeface="Times New Roman" panose="02020603050405020304" pitchFamily="18" charset="0"/>
                <a:cs typeface="Times New Roman" panose="02020603050405020304" pitchFamily="18" charset="0"/>
              </a:rPr>
              <a:t>Royal Society</a:t>
            </a:r>
            <a:endParaRPr lang="en-US" altLang="zh-TW" sz="1200" dirty="0">
              <a:latin typeface="Times New Roman" panose="02020603050405020304" pitchFamily="18" charset="0"/>
              <a:cs typeface="Times New Roman" panose="02020603050405020304" pitchFamily="18" charset="0"/>
            </a:endParaRPr>
          </a:p>
        </p:txBody>
      </p:sp>
      <p:pic>
        <p:nvPicPr>
          <p:cNvPr id="46082" name="Picture 2" descr="\\psf\Home\Downloads\royal-socie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046220"/>
            <a:ext cx="3810000" cy="2537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oyal Instit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150620"/>
            <a:ext cx="4471988" cy="278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5486400" y="609600"/>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b="1" dirty="0">
                <a:solidFill>
                  <a:srgbClr val="FF0000"/>
                </a:solidFill>
                <a:latin typeface="Times New Roman" panose="02020603050405020304" pitchFamily="18" charset="0"/>
                <a:cs typeface="Times New Roman" panose="02020603050405020304" pitchFamily="18" charset="0"/>
              </a:rPr>
              <a:t>Royal Institute</a:t>
            </a:r>
          </a:p>
        </p:txBody>
      </p:sp>
    </p:spTree>
    <p:extLst>
      <p:ext uri="{BB962C8B-B14F-4D97-AF65-F5344CB8AC3E}">
        <p14:creationId xmlns:p14="http://schemas.microsoft.com/office/powerpoint/2010/main" val="352144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sf\Home\Downloads\Faraday_Michael_Christmas_lecture_de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315409"/>
            <a:ext cx="546163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9048" y="269815"/>
            <a:ext cx="2639265" cy="3476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50" y="3937678"/>
            <a:ext cx="4279978" cy="283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1528" y="3944332"/>
            <a:ext cx="3896190" cy="198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6192180" y="6151010"/>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latin typeface="Times New Roman" panose="02020603050405020304" pitchFamily="18" charset="0"/>
                <a:cs typeface="Times New Roman" panose="02020603050405020304" pitchFamily="18" charset="0"/>
              </a:rPr>
              <a:t>Royal Institute</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937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Royal Instit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125" y="579120"/>
            <a:ext cx="4517793" cy="281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descr="Image:Davy Humphry desk color Howar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9821" y="3534324"/>
            <a:ext cx="2296098" cy="275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68" y="579120"/>
            <a:ext cx="3476948" cy="483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7647" y="3505200"/>
            <a:ext cx="2144226" cy="277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78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2.bridgemanart.com/cgi-bin/bridgemanImage.cgi/400wm.TRI.6561010.7055475/984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4815761" cy="424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fg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787214"/>
            <a:ext cx="3429000" cy="21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2971800" y="5105400"/>
            <a:ext cx="2057400" cy="369332"/>
          </a:xfrm>
          <a:prstGeom prst="rect">
            <a:avLst/>
          </a:prstGeom>
          <a:noFill/>
        </p:spPr>
        <p:txBody>
          <a:bodyPr wrap="square" rtlCol="0">
            <a:spAutoFit/>
          </a:bodyPr>
          <a:lstStyle/>
          <a:p>
            <a:r>
              <a:rPr lang="zh-TW" altLang="en-US" dirty="0"/>
              <a:t>法拉第的儀器</a:t>
            </a:r>
          </a:p>
        </p:txBody>
      </p:sp>
      <p:pic>
        <p:nvPicPr>
          <p:cNvPr id="5" name="Picture 5" descr="afg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995318"/>
            <a:ext cx="1927860" cy="164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592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857105" y="1143000"/>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029200" y="1143000"/>
            <a:ext cx="3385739" cy="3055904"/>
          </a:xfrm>
          <a:prstGeom prst="rect">
            <a:avLst/>
          </a:prstGeom>
        </p:spPr>
      </p:pic>
      <p:sp>
        <p:nvSpPr>
          <p:cNvPr id="4" name="文字方塊 3"/>
          <p:cNvSpPr txBox="1"/>
          <p:nvPr/>
        </p:nvSpPr>
        <p:spPr>
          <a:xfrm>
            <a:off x="1207022" y="4384332"/>
            <a:ext cx="6553199" cy="369332"/>
          </a:xfrm>
          <a:prstGeom prst="rect">
            <a:avLst/>
          </a:prstGeom>
          <a:noFill/>
        </p:spPr>
        <p:txBody>
          <a:bodyPr wrap="square" rtlCol="0">
            <a:spAutoFit/>
          </a:bodyPr>
          <a:lstStyle/>
          <a:p>
            <a:r>
              <a:rPr lang="zh-TW" altLang="en-US" dirty="0"/>
              <a:t>法拉第直覺地覺得電力線是電磁現象非常重要的特質。</a:t>
            </a:r>
          </a:p>
        </p:txBody>
      </p:sp>
      <p:sp>
        <p:nvSpPr>
          <p:cNvPr id="5" name="文字方塊 4"/>
          <p:cNvSpPr txBox="1"/>
          <p:nvPr/>
        </p:nvSpPr>
        <p:spPr>
          <a:xfrm>
            <a:off x="1207022" y="5241540"/>
            <a:ext cx="7391400" cy="369332"/>
          </a:xfrm>
          <a:prstGeom prst="rect">
            <a:avLst/>
          </a:prstGeom>
          <a:noFill/>
        </p:spPr>
        <p:txBody>
          <a:bodyPr wrap="square" rtlCol="0">
            <a:spAutoFit/>
          </a:bodyPr>
          <a:lstStyle/>
          <a:p>
            <a:r>
              <a:rPr lang="zh-TW" altLang="en-US" dirty="0"/>
              <a:t>因此電磁現象不能不考慮電荷周圍的空間的性質。因此超距力是不對的！</a:t>
            </a:r>
          </a:p>
        </p:txBody>
      </p:sp>
      <p:sp>
        <p:nvSpPr>
          <p:cNvPr id="7" name="文字方塊 6">
            <a:extLst>
              <a:ext uri="{FF2B5EF4-FFF2-40B4-BE49-F238E27FC236}">
                <a16:creationId xmlns:a16="http://schemas.microsoft.com/office/drawing/2014/main" id="{4ADB575C-767B-4F41-B5EE-60BFCEA1965D}"/>
              </a:ext>
            </a:extLst>
          </p:cNvPr>
          <p:cNvSpPr txBox="1"/>
          <p:nvPr/>
        </p:nvSpPr>
        <p:spPr>
          <a:xfrm>
            <a:off x="1207022" y="5667129"/>
            <a:ext cx="7391400" cy="369332"/>
          </a:xfrm>
          <a:prstGeom prst="rect">
            <a:avLst/>
          </a:prstGeom>
          <a:noFill/>
        </p:spPr>
        <p:txBody>
          <a:bodyPr wrap="square" rtlCol="0">
            <a:spAutoFit/>
          </a:bodyPr>
          <a:lstStyle/>
          <a:p>
            <a:r>
              <a:rPr lang="zh-TW" altLang="en-US" dirty="0"/>
              <a:t>電磁現象必須以電場與磁場來描述！</a:t>
            </a:r>
          </a:p>
        </p:txBody>
      </p:sp>
      <p:sp>
        <p:nvSpPr>
          <p:cNvPr id="6" name="文字方塊 5">
            <a:extLst>
              <a:ext uri="{FF2B5EF4-FFF2-40B4-BE49-F238E27FC236}">
                <a16:creationId xmlns:a16="http://schemas.microsoft.com/office/drawing/2014/main" id="{9DDEC357-B8F5-A745-AE58-DD697CB07F70}"/>
              </a:ext>
            </a:extLst>
          </p:cNvPr>
          <p:cNvSpPr txBox="1"/>
          <p:nvPr/>
        </p:nvSpPr>
        <p:spPr>
          <a:xfrm>
            <a:off x="1207022" y="4815951"/>
            <a:ext cx="7543800" cy="369332"/>
          </a:xfrm>
          <a:prstGeom prst="rect">
            <a:avLst/>
          </a:prstGeom>
          <a:noFill/>
        </p:spPr>
        <p:txBody>
          <a:bodyPr wrap="square" rtlCol="0">
            <a:spAutoFit/>
          </a:bodyPr>
          <a:lstStyle/>
          <a:p>
            <a:r>
              <a:rPr kumimoji="1" lang="zh-TW" altLang="en-US" dirty="0"/>
              <a:t>空間不只是一個被動的舞台，比較像裝置藝術</a:t>
            </a:r>
            <a:r>
              <a:rPr lang="zh-TW" altLang="en-US" dirty="0"/>
              <a:t>，舞台的</a:t>
            </a:r>
            <a:r>
              <a:rPr kumimoji="1" lang="zh-TW" altLang="en-US" dirty="0"/>
              <a:t>佈置就是主角！</a:t>
            </a:r>
          </a:p>
        </p:txBody>
      </p:sp>
    </p:spTree>
    <p:extLst>
      <p:ext uri="{BB962C8B-B14F-4D97-AF65-F5344CB8AC3E}">
        <p14:creationId xmlns:p14="http://schemas.microsoft.com/office/powerpoint/2010/main" val="85670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b="26752"/>
          <a:stretch>
            <a:fillRect/>
          </a:stretch>
        </p:blipFill>
        <p:spPr bwMode="auto">
          <a:xfrm>
            <a:off x="3733800" y="2133600"/>
            <a:ext cx="4518869"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文字方塊 5"/>
          <p:cNvSpPr txBox="1">
            <a:spLocks noChangeArrowheads="1"/>
          </p:cNvSpPr>
          <p:nvPr/>
        </p:nvSpPr>
        <p:spPr bwMode="auto">
          <a:xfrm>
            <a:off x="2438400" y="1225142"/>
            <a:ext cx="426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有</a:t>
            </a:r>
            <a:r>
              <a:rPr lang="zh-TW" altLang="en-US"/>
              <a:t>沒有辦法將</a:t>
            </a:r>
            <a:r>
              <a:rPr lang="zh-TW" altLang="en-US" dirty="0"/>
              <a:t>場的抽象概念圖像化？</a:t>
            </a:r>
          </a:p>
        </p:txBody>
      </p:sp>
      <p:sp>
        <p:nvSpPr>
          <p:cNvPr id="35847" name="文字方塊 6"/>
          <p:cNvSpPr txBox="1">
            <a:spLocks noChangeArrowheads="1"/>
          </p:cNvSpPr>
          <p:nvPr/>
        </p:nvSpPr>
        <p:spPr bwMode="auto">
          <a:xfrm>
            <a:off x="1104900" y="5029200"/>
            <a:ext cx="693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將單一電荷周圍的電場的方向聯接起來，竟然可以</a:t>
            </a:r>
            <a:r>
              <a:rPr lang="zh-TW" altLang="en-US" dirty="0">
                <a:solidFill>
                  <a:srgbClr val="FF0000"/>
                </a:solidFill>
              </a:rPr>
              <a:t>連成連續的線</a:t>
            </a:r>
            <a:r>
              <a:rPr lang="zh-TW" altLang="en-US" dirty="0"/>
              <a:t>！</a:t>
            </a:r>
          </a:p>
        </p:txBody>
      </p:sp>
      <p:sp>
        <p:nvSpPr>
          <p:cNvPr id="2" name="向右箭號 1">
            <a:extLst>
              <a:ext uri="{FF2B5EF4-FFF2-40B4-BE49-F238E27FC236}">
                <a16:creationId xmlns:a16="http://schemas.microsoft.com/office/drawing/2014/main" id="{5F037917-2ECD-BA46-99E5-BC388DC22E62}"/>
              </a:ext>
            </a:extLst>
          </p:cNvPr>
          <p:cNvSpPr/>
          <p:nvPr/>
        </p:nvSpPr>
        <p:spPr>
          <a:xfrm>
            <a:off x="3221959" y="3100000"/>
            <a:ext cx="381000"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7" name="Picture 2" descr="23_07_FigureA.jpg">
            <a:extLst>
              <a:ext uri="{FF2B5EF4-FFF2-40B4-BE49-F238E27FC236}">
                <a16:creationId xmlns:a16="http://schemas.microsoft.com/office/drawing/2014/main" id="{0C44BA2E-FF28-CF40-ACC9-589F18920F58}"/>
              </a:ext>
            </a:extLst>
          </p:cNvPr>
          <p:cNvPicPr>
            <a:picLocks noChangeAspect="1"/>
          </p:cNvPicPr>
          <p:nvPr/>
        </p:nvPicPr>
        <p:blipFill rotWithShape="1">
          <a:blip r:embed="rId3">
            <a:extLst>
              <a:ext uri="{28A0092B-C50C-407E-A947-70E740481C1C}">
                <a14:useLocalDpi xmlns:a14="http://schemas.microsoft.com/office/drawing/2010/main" val="0"/>
              </a:ext>
            </a:extLst>
          </a:blip>
          <a:srcRect t="13797" r="29654" b="3292"/>
          <a:stretch/>
        </p:blipFill>
        <p:spPr>
          <a:xfrm>
            <a:off x="218704" y="2133600"/>
            <a:ext cx="2872415" cy="2209800"/>
          </a:xfrm>
          <a:prstGeom prst="rect">
            <a:avLst/>
          </a:prstGeom>
        </p:spPr>
      </p:pic>
      <p:cxnSp>
        <p:nvCxnSpPr>
          <p:cNvPr id="4" name="Straight Arrow Connector 3">
            <a:extLst>
              <a:ext uri="{FF2B5EF4-FFF2-40B4-BE49-F238E27FC236}">
                <a16:creationId xmlns:a16="http://schemas.microsoft.com/office/drawing/2014/main" id="{44C18536-47DF-F641-B740-BB5FEDCA1277}"/>
              </a:ext>
            </a:extLst>
          </p:cNvPr>
          <p:cNvCxnSpPr>
            <a:cxnSpLocks/>
          </p:cNvCxnSpPr>
          <p:nvPr/>
        </p:nvCxnSpPr>
        <p:spPr>
          <a:xfrm flipV="1">
            <a:off x="1752600" y="2133600"/>
            <a:ext cx="990600" cy="99465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006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additive="base">
                                        <p:cTn id="7" dur="500" fill="hold"/>
                                        <p:tgtEl>
                                          <p:spTgt spid="34821"/>
                                        </p:tgtEl>
                                        <p:attrNameLst>
                                          <p:attrName>ppt_x</p:attrName>
                                        </p:attrNameLst>
                                      </p:cBhvr>
                                      <p:tavLst>
                                        <p:tav tm="0">
                                          <p:val>
                                            <p:strVal val="#ppt_x"/>
                                          </p:val>
                                        </p:tav>
                                        <p:tav tm="100000">
                                          <p:val>
                                            <p:strVal val="#ppt_x"/>
                                          </p:val>
                                        </p:tav>
                                      </p:tavLst>
                                    </p:anim>
                                    <p:anim calcmode="lin" valueType="num">
                                      <p:cBhvr additive="base">
                                        <p:cTn id="8" dur="500" fill="hold"/>
                                        <p:tgtEl>
                                          <p:spTgt spid="348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afg004"/>
          <p:cNvPicPr>
            <a:picLocks noChangeAspect="1" noChangeArrowheads="1"/>
          </p:cNvPicPr>
          <p:nvPr/>
        </p:nvPicPr>
        <p:blipFill rotWithShape="1">
          <a:blip r:embed="rId2">
            <a:extLst>
              <a:ext uri="{28A0092B-C50C-407E-A947-70E740481C1C}">
                <a14:useLocalDpi xmlns:a14="http://schemas.microsoft.com/office/drawing/2010/main" val="0"/>
              </a:ext>
            </a:extLst>
          </a:blip>
          <a:srcRect l="22340" t="-1" r="3093" b="69964"/>
          <a:stretch/>
        </p:blipFill>
        <p:spPr bwMode="auto">
          <a:xfrm>
            <a:off x="5791200" y="2109928"/>
            <a:ext cx="2705100" cy="360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2902"/>
          <p:cNvPicPr>
            <a:picLocks noChangeAspect="1" noChangeArrowheads="1"/>
          </p:cNvPicPr>
          <p:nvPr/>
        </p:nvPicPr>
        <p:blipFill>
          <a:blip r:embed="rId3">
            <a:extLst>
              <a:ext uri="{28A0092B-C50C-407E-A947-70E740481C1C}">
                <a14:useLocalDpi xmlns:a14="http://schemas.microsoft.com/office/drawing/2010/main" val="0"/>
              </a:ext>
            </a:extLst>
          </a:blip>
          <a:srcRect r="68671" b="18065"/>
          <a:stretch>
            <a:fillRect/>
          </a:stretch>
        </p:blipFill>
        <p:spPr bwMode="auto">
          <a:xfrm>
            <a:off x="2514600" y="2132788"/>
            <a:ext cx="2971800" cy="358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文字方塊 3"/>
          <p:cNvSpPr txBox="1">
            <a:spLocks noChangeArrowheads="1"/>
          </p:cNvSpPr>
          <p:nvPr/>
        </p:nvSpPr>
        <p:spPr bwMode="auto">
          <a:xfrm>
            <a:off x="2286000" y="1143000"/>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其實法拉第是觀察磁鐵時，發現了場線！</a:t>
            </a:r>
          </a:p>
        </p:txBody>
      </p:sp>
      <p:sp>
        <p:nvSpPr>
          <p:cNvPr id="54277" name="文字方塊 4"/>
          <p:cNvSpPr txBox="1">
            <a:spLocks noChangeArrowheads="1"/>
          </p:cNvSpPr>
          <p:nvPr/>
        </p:nvSpPr>
        <p:spPr bwMode="auto">
          <a:xfrm>
            <a:off x="2286000" y="1590794"/>
            <a:ext cx="5884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磁場線更加明顯易懂！場線使得長的概念更具體化！</a:t>
            </a:r>
          </a:p>
        </p:txBody>
      </p:sp>
      <p:pic>
        <p:nvPicPr>
          <p:cNvPr id="6" name="Picture 4" descr="afg004"/>
          <p:cNvPicPr>
            <a:picLocks noChangeAspect="1" noChangeArrowheads="1"/>
          </p:cNvPicPr>
          <p:nvPr/>
        </p:nvPicPr>
        <p:blipFill rotWithShape="1">
          <a:blip r:embed="rId2">
            <a:extLst>
              <a:ext uri="{28A0092B-C50C-407E-A947-70E740481C1C}">
                <a14:useLocalDpi xmlns:a14="http://schemas.microsoft.com/office/drawing/2010/main" val="0"/>
              </a:ext>
            </a:extLst>
          </a:blip>
          <a:srcRect l="22340" t="34973" b="948"/>
          <a:stretch/>
        </p:blipFill>
        <p:spPr bwMode="auto">
          <a:xfrm>
            <a:off x="973752" y="2132787"/>
            <a:ext cx="1312248" cy="3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702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7" descr="D:\Dropbox\Documents\課程\YoungTextBook\Images\Chapter27\A_Images\A_Figures_and_Photos\27_11_Figure.jpg"/>
          <p:cNvPicPr>
            <a:picLocks noChangeAspect="1" noChangeArrowheads="1"/>
          </p:cNvPicPr>
          <p:nvPr/>
        </p:nvPicPr>
        <p:blipFill>
          <a:blip r:embed="rId2">
            <a:extLst>
              <a:ext uri="{28A0092B-C50C-407E-A947-70E740481C1C}">
                <a14:useLocalDpi xmlns:a14="http://schemas.microsoft.com/office/drawing/2010/main" val="0"/>
              </a:ext>
            </a:extLst>
          </a:blip>
          <a:srcRect t="20239" b="24564"/>
          <a:stretch>
            <a:fillRect/>
          </a:stretch>
        </p:blipFill>
        <p:spPr bwMode="auto">
          <a:xfrm>
            <a:off x="2215356" y="1002506"/>
            <a:ext cx="47132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27_12_Figure.jpg">
            <a:extLst>
              <a:ext uri="{FF2B5EF4-FFF2-40B4-BE49-F238E27FC236}">
                <a16:creationId xmlns:a16="http://schemas.microsoft.com/office/drawing/2014/main" id="{EDBB5886-7E25-A84B-8422-5702F4BECD40}"/>
              </a:ext>
            </a:extLst>
          </p:cNvPr>
          <p:cNvPicPr>
            <a:picLocks noChangeAspect="1"/>
          </p:cNvPicPr>
          <p:nvPr/>
        </p:nvPicPr>
        <p:blipFill rotWithShape="1">
          <a:blip r:embed="rId3">
            <a:extLst>
              <a:ext uri="{28A0092B-C50C-407E-A947-70E740481C1C}">
                <a14:useLocalDpi xmlns:a14="http://schemas.microsoft.com/office/drawing/2010/main" val="0"/>
              </a:ext>
            </a:extLst>
          </a:blip>
          <a:srcRect b="10880"/>
          <a:stretch/>
        </p:blipFill>
        <p:spPr>
          <a:xfrm>
            <a:off x="271272" y="4343400"/>
            <a:ext cx="8601456" cy="1396218"/>
          </a:xfrm>
          <a:prstGeom prst="rect">
            <a:avLst/>
          </a:prstGeom>
        </p:spPr>
      </p:pic>
    </p:spTree>
    <p:extLst>
      <p:ext uri="{BB962C8B-B14F-4D97-AF65-F5344CB8AC3E}">
        <p14:creationId xmlns:p14="http://schemas.microsoft.com/office/powerpoint/2010/main" val="3699075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6553200" cy="455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descr="Image:Faraday-Millikan-Gale-191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760" y="3818799"/>
            <a:ext cx="1655304" cy="233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a:extLst>
              <a:ext uri="{FF2B5EF4-FFF2-40B4-BE49-F238E27FC236}">
                <a16:creationId xmlns:a16="http://schemas.microsoft.com/office/drawing/2014/main" id="{E7C4BF23-4A8C-7A46-AA9A-4F9DF0782626}"/>
              </a:ext>
            </a:extLst>
          </p:cNvPr>
          <p:cNvSpPr txBox="1"/>
          <p:nvPr/>
        </p:nvSpPr>
        <p:spPr>
          <a:xfrm>
            <a:off x="445248" y="838200"/>
            <a:ext cx="8449056" cy="369332"/>
          </a:xfrm>
          <a:prstGeom prst="rect">
            <a:avLst/>
          </a:prstGeom>
          <a:noFill/>
        </p:spPr>
        <p:txBody>
          <a:bodyPr wrap="square" rtlCol="0">
            <a:spAutoFit/>
          </a:bodyPr>
          <a:lstStyle/>
          <a:p>
            <a:r>
              <a:rPr kumimoji="1" lang="zh-CN" altLang="en-US" dirty="0"/>
              <a:t>法拉第嘗試了各式各樣的組合，發現</a:t>
            </a:r>
            <a:r>
              <a:rPr kumimoji="1" lang="zh-CN" altLang="en-US" dirty="0">
                <a:solidFill>
                  <a:srgbClr val="FF0000"/>
                </a:solidFill>
              </a:rPr>
              <a:t>空間中遍佈的連續的磁場的線是普遍的現象</a:t>
            </a:r>
            <a:r>
              <a:rPr kumimoji="1" lang="zh-CN" altLang="en-US" dirty="0"/>
              <a:t>！</a:t>
            </a:r>
            <a:endParaRPr kumimoji="1" lang="zh-TW" altLang="en-US" dirty="0"/>
          </a:p>
        </p:txBody>
      </p:sp>
    </p:spTree>
    <p:extLst>
      <p:ext uri="{BB962C8B-B14F-4D97-AF65-F5344CB8AC3E}">
        <p14:creationId xmlns:p14="http://schemas.microsoft.com/office/powerpoint/2010/main" val="224943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65" y="188640"/>
            <a:ext cx="85439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1583795"/>
            <a:ext cx="1131208" cy="169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27_12_Figure.jpg"/>
          <p:cNvPicPr>
            <a:picLocks noChangeAspect="1"/>
          </p:cNvPicPr>
          <p:nvPr/>
        </p:nvPicPr>
        <p:blipFill rotWithShape="1">
          <a:blip r:embed="rId4">
            <a:extLst>
              <a:ext uri="{28A0092B-C50C-407E-A947-70E740481C1C}">
                <a14:useLocalDpi xmlns:a14="http://schemas.microsoft.com/office/drawing/2010/main" val="0"/>
              </a:ext>
            </a:extLst>
          </a:blip>
          <a:srcRect b="10880"/>
          <a:stretch/>
        </p:blipFill>
        <p:spPr>
          <a:xfrm>
            <a:off x="342112" y="3278909"/>
            <a:ext cx="8601456" cy="1396218"/>
          </a:xfrm>
          <a:prstGeom prst="rect">
            <a:avLst/>
          </a:prstGeom>
        </p:spPr>
      </p:pic>
      <p:pic>
        <p:nvPicPr>
          <p:cNvPr id="5" name="Picture 1" descr="27_13_Figure.jpg"/>
          <p:cNvPicPr>
            <a:picLocks noChangeAspect="1"/>
          </p:cNvPicPr>
          <p:nvPr/>
        </p:nvPicPr>
        <p:blipFill rotWithShape="1">
          <a:blip r:embed="rId5" cstate="print">
            <a:extLst>
              <a:ext uri="{28A0092B-C50C-407E-A947-70E740481C1C}">
                <a14:useLocalDpi xmlns:a14="http://schemas.microsoft.com/office/drawing/2010/main" val="0"/>
              </a:ext>
            </a:extLst>
          </a:blip>
          <a:srcRect b="3288"/>
          <a:stretch/>
        </p:blipFill>
        <p:spPr>
          <a:xfrm>
            <a:off x="2971800" y="4868265"/>
            <a:ext cx="2773023" cy="1798047"/>
          </a:xfrm>
          <a:prstGeom prst="rect">
            <a:avLst/>
          </a:prstGeom>
        </p:spPr>
      </p:pic>
      <p:sp>
        <p:nvSpPr>
          <p:cNvPr id="6" name="矩形 5"/>
          <p:cNvSpPr/>
          <p:nvPr/>
        </p:nvSpPr>
        <p:spPr>
          <a:xfrm>
            <a:off x="320265" y="2402748"/>
            <a:ext cx="7560840" cy="646331"/>
          </a:xfrm>
          <a:prstGeom prst="rect">
            <a:avLst/>
          </a:prstGeom>
        </p:spPr>
        <p:txBody>
          <a:bodyPr wrap="square">
            <a:spAutoFit/>
          </a:bodyPr>
          <a:lstStyle/>
          <a:p>
            <a:r>
              <a:rPr lang="en-US" altLang="zh-TW" sz="1800" dirty="0">
                <a:latin typeface="Times New Roman" panose="02020603050405020304" pitchFamily="18" charset="0"/>
                <a:cs typeface="Times New Roman" panose="02020603050405020304" pitchFamily="18" charset="0"/>
              </a:rPr>
              <a:t>Maxwell </a:t>
            </a:r>
            <a:r>
              <a:rPr lang="zh-TW" altLang="zh-TW" sz="1800" dirty="0">
                <a:latin typeface="Times New Roman" panose="02020603050405020304" pitchFamily="18" charset="0"/>
                <a:cs typeface="Times New Roman" panose="02020603050405020304" pitchFamily="18" charset="0"/>
              </a:rPr>
              <a:t>寫到</a:t>
            </a:r>
            <a:r>
              <a:rPr lang="zh-TW" altLang="en-US" sz="1800" dirty="0">
                <a:latin typeface="Times New Roman" panose="02020603050405020304" pitchFamily="18" charset="0"/>
                <a:cs typeface="Times New Roman" panose="02020603050405020304" pitchFamily="18" charset="0"/>
              </a:rPr>
              <a:t>：磁鐵周圍的</a:t>
            </a:r>
            <a:r>
              <a:rPr lang="zh-TW" altLang="zh-TW" sz="1800" dirty="0">
                <a:latin typeface="Times New Roman" panose="02020603050405020304" pitchFamily="18" charset="0"/>
                <a:cs typeface="Times New Roman" panose="02020603050405020304" pitchFamily="18" charset="0"/>
              </a:rPr>
              <a:t>力線如此美麗，令人不得不覺得此線是真實的（</a:t>
            </a:r>
            <a:r>
              <a:rPr lang="en-US" altLang="zh-TW" sz="1800" dirty="0">
                <a:latin typeface="Times New Roman" panose="02020603050405020304" pitchFamily="18" charset="0"/>
                <a:cs typeface="Times New Roman" panose="02020603050405020304" pitchFamily="18" charset="0"/>
              </a:rPr>
              <a:t>something real</a:t>
            </a:r>
            <a:r>
              <a:rPr lang="zh-TW" altLang="zh-TW" sz="1800" dirty="0">
                <a:latin typeface="Times New Roman" panose="02020603050405020304" pitchFamily="18" charset="0"/>
                <a:cs typeface="Times New Roman" panose="02020603050405020304" pitchFamily="18" charset="0"/>
              </a:rPr>
              <a:t>）：</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912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Vincent\Dropbox\Documents\課程\YoungTextBook\Images\Chapter21\A_Images\A_Figures_and_Photos\21_29_Figure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441" b="5294"/>
          <a:stretch/>
        </p:blipFill>
        <p:spPr bwMode="auto">
          <a:xfrm>
            <a:off x="3048000" y="4378817"/>
            <a:ext cx="1796257" cy="218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C:\Users\Vincent\Dropbox\Documents\課程\YoungTextBook\Images\Chapter21\A_Images\A_Figures_and_Photos\21_29_Figur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252484"/>
            <a:ext cx="27432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文字方塊 1"/>
          <p:cNvSpPr txBox="1">
            <a:spLocks noChangeArrowheads="1"/>
          </p:cNvSpPr>
          <p:nvPr/>
        </p:nvSpPr>
        <p:spPr bwMode="auto">
          <a:xfrm>
            <a:off x="5219700" y="265561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電場線也可以類似方法產生</a:t>
            </a:r>
          </a:p>
        </p:txBody>
      </p:sp>
      <p:pic>
        <p:nvPicPr>
          <p:cNvPr id="49154" name="Picture 2" descr="\\Mac\Dropbox\Documents\課程\Young\Chapter21\A_Images\A_Figures_and_Photos\21_29_Figure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605" y="228600"/>
            <a:ext cx="4041776"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987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Waterf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1" y="2393885"/>
            <a:ext cx="2745197" cy="205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Fo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7353" y="2422901"/>
            <a:ext cx="4441830" cy="333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文字方塊 3"/>
          <p:cNvSpPr txBox="1">
            <a:spLocks noChangeArrowheads="1"/>
          </p:cNvSpPr>
          <p:nvPr/>
        </p:nvSpPr>
        <p:spPr bwMode="auto">
          <a:xfrm>
            <a:off x="991074" y="4554125"/>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1800" dirty="0"/>
              <a:t>空山不見人，但聞人語響，返影入深林，</a:t>
            </a:r>
            <a:endParaRPr lang="en-US" altLang="zh-TW" sz="1800" dirty="0"/>
          </a:p>
          <a:p>
            <a:pPr eaLnBrk="1" hangingPunct="1"/>
            <a:r>
              <a:rPr lang="zh-TW" altLang="en-US" sz="1800" dirty="0"/>
              <a:t>復照青苔上。</a:t>
            </a:r>
          </a:p>
        </p:txBody>
      </p:sp>
      <p:sp>
        <p:nvSpPr>
          <p:cNvPr id="2" name="文字方塊 1"/>
          <p:cNvSpPr txBox="1"/>
          <p:nvPr/>
        </p:nvSpPr>
        <p:spPr>
          <a:xfrm>
            <a:off x="977260" y="5859270"/>
            <a:ext cx="4764869" cy="369332"/>
          </a:xfrm>
          <a:prstGeom prst="rect">
            <a:avLst/>
          </a:prstGeom>
          <a:noFill/>
        </p:spPr>
        <p:txBody>
          <a:bodyPr wrap="square" rtlCol="0">
            <a:spAutoFit/>
          </a:bodyPr>
          <a:lstStyle/>
          <a:p>
            <a:r>
              <a:rPr lang="zh-TW" altLang="en-US" sz="1800" dirty="0"/>
              <a:t>雖然無人在觀賞享受美景，美景依舊存在！</a:t>
            </a:r>
          </a:p>
        </p:txBody>
      </p:sp>
      <p:sp>
        <p:nvSpPr>
          <p:cNvPr id="4" name="矩形 3"/>
          <p:cNvSpPr/>
          <p:nvPr/>
        </p:nvSpPr>
        <p:spPr>
          <a:xfrm>
            <a:off x="881590" y="278650"/>
            <a:ext cx="7650850" cy="1477328"/>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The beautiful illustration of the presence of magnetic force afforded by this experiment, naturally tends to make us think of the lines of force as something real, and as indicating </a:t>
            </a:r>
            <a:r>
              <a:rPr lang="en-US" altLang="zh-TW" dirty="0">
                <a:solidFill>
                  <a:srgbClr val="FF0000"/>
                </a:solidFill>
                <a:latin typeface="Times New Roman" panose="02020603050405020304" pitchFamily="18" charset="0"/>
                <a:cs typeface="Times New Roman" panose="02020603050405020304" pitchFamily="18" charset="0"/>
              </a:rPr>
              <a:t>something more than the mere resultant of two forces, whose seat of action is at a distance, and which do not exist there at all until a magnet is placed in that part of the field.</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5" name="矩形 4"/>
          <p:cNvSpPr/>
          <p:nvPr/>
        </p:nvSpPr>
        <p:spPr>
          <a:xfrm>
            <a:off x="881590" y="1828800"/>
            <a:ext cx="7324713" cy="369332"/>
          </a:xfrm>
          <a:prstGeom prst="rect">
            <a:avLst/>
          </a:prstGeom>
        </p:spPr>
        <p:txBody>
          <a:bodyPr wrap="square">
            <a:spAutoFit/>
          </a:bodyPr>
          <a:lstStyle/>
          <a:p>
            <a:r>
              <a:rPr lang="zh-TW" altLang="zh-TW" sz="1800" dirty="0"/>
              <a:t>意思是即使磁鐵</a:t>
            </a:r>
            <a:r>
              <a:rPr lang="zh-TW" altLang="en-US" sz="1800" dirty="0"/>
              <a:t>離開了</a:t>
            </a:r>
            <a:r>
              <a:rPr lang="zh-TW" altLang="zh-TW" sz="1800" dirty="0"/>
              <a:t>，場依舊是在那裏的，（只是其值為零）</a:t>
            </a:r>
            <a:endParaRPr lang="zh-TW" altLang="en-US" sz="1800" dirty="0"/>
          </a:p>
        </p:txBody>
      </p:sp>
    </p:spTree>
    <p:extLst>
      <p:ext uri="{BB962C8B-B14F-4D97-AF65-F5344CB8AC3E}">
        <p14:creationId xmlns:p14="http://schemas.microsoft.com/office/powerpoint/2010/main" val="23880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ppt_x"/>
                                          </p:val>
                                        </p:tav>
                                        <p:tav tm="100000">
                                          <p:val>
                                            <p:strVal val="#ppt_x"/>
                                          </p:val>
                                        </p:tav>
                                      </p:tavLst>
                                    </p:anim>
                                    <p:anim calcmode="lin" valueType="num">
                                      <p:cBhvr additive="base">
                                        <p:cTn id="8" dur="9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8674"/>
                                        </p:tgtEl>
                                        <p:attrNameLst>
                                          <p:attrName>style.visibility</p:attrName>
                                        </p:attrNameLst>
                                      </p:cBhvr>
                                      <p:to>
                                        <p:strVal val="visible"/>
                                      </p:to>
                                    </p:set>
                                    <p:animEffect transition="in" filter="fade">
                                      <p:cBhvr>
                                        <p:cTn id="11" dur="900"/>
                                        <p:tgtEl>
                                          <p:spTgt spid="28674"/>
                                        </p:tgtEl>
                                      </p:cBhvr>
                                    </p:animEffect>
                                    <p:anim calcmode="lin" valueType="num">
                                      <p:cBhvr>
                                        <p:cTn id="12" dur="900" fill="hold"/>
                                        <p:tgtEl>
                                          <p:spTgt spid="28674"/>
                                        </p:tgtEl>
                                        <p:attrNameLst>
                                          <p:attrName>ppt_x</p:attrName>
                                        </p:attrNameLst>
                                      </p:cBhvr>
                                      <p:tavLst>
                                        <p:tav tm="0">
                                          <p:val>
                                            <p:strVal val="#ppt_x"/>
                                          </p:val>
                                        </p:tav>
                                        <p:tav tm="100000">
                                          <p:val>
                                            <p:strVal val="#ppt_x"/>
                                          </p:val>
                                        </p:tav>
                                      </p:tavLst>
                                    </p:anim>
                                    <p:anim calcmode="lin" valueType="num">
                                      <p:cBhvr>
                                        <p:cTn id="13" dur="900" fill="hold"/>
                                        <p:tgtEl>
                                          <p:spTgt spid="2867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8675"/>
                                        </p:tgtEl>
                                        <p:attrNameLst>
                                          <p:attrName>style.visibility</p:attrName>
                                        </p:attrNameLst>
                                      </p:cBhvr>
                                      <p:to>
                                        <p:strVal val="visible"/>
                                      </p:to>
                                    </p:set>
                                    <p:animEffect transition="in" filter="fade">
                                      <p:cBhvr>
                                        <p:cTn id="16" dur="900"/>
                                        <p:tgtEl>
                                          <p:spTgt spid="28675"/>
                                        </p:tgtEl>
                                      </p:cBhvr>
                                    </p:animEffect>
                                    <p:anim calcmode="lin" valueType="num">
                                      <p:cBhvr>
                                        <p:cTn id="17" dur="900" fill="hold"/>
                                        <p:tgtEl>
                                          <p:spTgt spid="28675"/>
                                        </p:tgtEl>
                                        <p:attrNameLst>
                                          <p:attrName>ppt_x</p:attrName>
                                        </p:attrNameLst>
                                      </p:cBhvr>
                                      <p:tavLst>
                                        <p:tav tm="0">
                                          <p:val>
                                            <p:strVal val="#ppt_x"/>
                                          </p:val>
                                        </p:tav>
                                        <p:tav tm="100000">
                                          <p:val>
                                            <p:strVal val="#ppt_x"/>
                                          </p:val>
                                        </p:tav>
                                      </p:tavLst>
                                    </p:anim>
                                    <p:anim calcmode="lin" valueType="num">
                                      <p:cBhvr>
                                        <p:cTn id="18" dur="900" fill="hold"/>
                                        <p:tgtEl>
                                          <p:spTgt spid="2867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8676"/>
                                        </p:tgtEl>
                                        <p:attrNameLst>
                                          <p:attrName>style.visibility</p:attrName>
                                        </p:attrNameLst>
                                      </p:cBhvr>
                                      <p:to>
                                        <p:strVal val="visible"/>
                                      </p:to>
                                    </p:set>
                                    <p:animEffect transition="in" filter="fade">
                                      <p:cBhvr>
                                        <p:cTn id="21" dur="900"/>
                                        <p:tgtEl>
                                          <p:spTgt spid="28676"/>
                                        </p:tgtEl>
                                      </p:cBhvr>
                                    </p:animEffect>
                                    <p:anim calcmode="lin" valueType="num">
                                      <p:cBhvr>
                                        <p:cTn id="22" dur="900" fill="hold"/>
                                        <p:tgtEl>
                                          <p:spTgt spid="28676"/>
                                        </p:tgtEl>
                                        <p:attrNameLst>
                                          <p:attrName>ppt_x</p:attrName>
                                        </p:attrNameLst>
                                      </p:cBhvr>
                                      <p:tavLst>
                                        <p:tav tm="0">
                                          <p:val>
                                            <p:strVal val="#ppt_x"/>
                                          </p:val>
                                        </p:tav>
                                        <p:tav tm="100000">
                                          <p:val>
                                            <p:strVal val="#ppt_x"/>
                                          </p:val>
                                        </p:tav>
                                      </p:tavLst>
                                    </p:anim>
                                    <p:anim calcmode="lin" valueType="num">
                                      <p:cBhvr>
                                        <p:cTn id="23" dur="900" fill="hold"/>
                                        <p:tgtEl>
                                          <p:spTgt spid="2867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900"/>
                                        <p:tgtEl>
                                          <p:spTgt spid="2"/>
                                        </p:tgtEl>
                                      </p:cBhvr>
                                    </p:animEffect>
                                    <p:anim calcmode="lin" valueType="num">
                                      <p:cBhvr>
                                        <p:cTn id="27" dur="900" fill="hold"/>
                                        <p:tgtEl>
                                          <p:spTgt spid="2"/>
                                        </p:tgtEl>
                                        <p:attrNameLst>
                                          <p:attrName>ppt_x</p:attrName>
                                        </p:attrNameLst>
                                      </p:cBhvr>
                                      <p:tavLst>
                                        <p:tav tm="0">
                                          <p:val>
                                            <p:strVal val="#ppt_x"/>
                                          </p:val>
                                        </p:tav>
                                        <p:tav tm="100000">
                                          <p:val>
                                            <p:strVal val="#ppt_x"/>
                                          </p:val>
                                        </p:tav>
                                      </p:tavLst>
                                    </p:anim>
                                    <p:anim calcmode="lin" valueType="num">
                                      <p:cBhvr>
                                        <p:cTn id="28" dur="9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617004" y="1853825"/>
            <a:ext cx="3600400" cy="2858507"/>
          </a:xfrm>
          <a:prstGeom prst="rect">
            <a:avLst/>
          </a:prstGeom>
          <a:solidFill>
            <a:schemeClr val="bg1"/>
          </a:solidFill>
        </p:spPr>
        <p:txBody>
          <a:bodyPr rtlCol="0" anchor="ctr">
            <a:spAutoFit/>
          </a:bodyPr>
          <a:lstStyle/>
          <a:p>
            <a:pPr algn="ctr"/>
            <a:endParaRPr lang="zh-TW" altLang="en-US" sz="1800" dirty="0"/>
          </a:p>
        </p:txBody>
      </p:sp>
      <p:sp>
        <p:nvSpPr>
          <p:cNvPr id="2" name="文字方塊 1"/>
          <p:cNvSpPr txBox="1"/>
          <p:nvPr/>
        </p:nvSpPr>
        <p:spPr>
          <a:xfrm>
            <a:off x="1174121" y="908790"/>
            <a:ext cx="6885765"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Mediation by the contiguous particles of an ambient medium</a:t>
            </a:r>
            <a:r>
              <a:rPr lang="zh-TW" altLang="en-US" dirty="0">
                <a:latin typeface="Times New Roman" panose="02020603050405020304" pitchFamily="18" charset="0"/>
                <a:cs typeface="Times New Roman" panose="02020603050405020304" pitchFamily="18" charset="0"/>
              </a:rPr>
              <a:t>。</a:t>
            </a:r>
          </a:p>
        </p:txBody>
      </p:sp>
      <p:sp>
        <p:nvSpPr>
          <p:cNvPr id="3" name="文字方塊 2"/>
          <p:cNvSpPr txBox="1"/>
          <p:nvPr/>
        </p:nvSpPr>
        <p:spPr bwMode="auto">
          <a:xfrm>
            <a:off x="1174120" y="1400136"/>
            <a:ext cx="7380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電磁力是依賴一個特有的由細小粒子組成的介質來傳播。</a:t>
            </a:r>
          </a:p>
        </p:txBody>
      </p:sp>
      <p:pic>
        <p:nvPicPr>
          <p:cNvPr id="4" name="Picture 4" descr="afg0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619" y="1934167"/>
            <a:ext cx="3137680" cy="198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3" descr="\\psf\Home\Downloads\di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009" y="1853825"/>
            <a:ext cx="3438525" cy="263842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662009" y="1853825"/>
            <a:ext cx="3438525" cy="2638425"/>
          </a:xfrm>
          <a:prstGeom prst="rect">
            <a:avLst/>
          </a:prstGeom>
        </p:spPr>
        <p:txBody>
          <a:bodyPr rtlCol="0" anchor="ctr">
            <a:spAutoFit/>
          </a:bodyPr>
          <a:lstStyle/>
          <a:p>
            <a:pPr algn="ctr"/>
            <a:endParaRPr lang="zh-TW" altLang="en-US" sz="1800" dirty="0"/>
          </a:p>
        </p:txBody>
      </p:sp>
      <p:sp>
        <p:nvSpPr>
          <p:cNvPr id="7" name="矩形 6"/>
          <p:cNvSpPr/>
          <p:nvPr/>
        </p:nvSpPr>
        <p:spPr>
          <a:xfrm>
            <a:off x="4617004" y="1853825"/>
            <a:ext cx="3483530" cy="2588477"/>
          </a:xfrm>
          <a:prstGeom prst="rect">
            <a:avLst/>
          </a:prstGeom>
        </p:spPr>
        <p:txBody>
          <a:bodyPr rtlCol="0" anchor="ctr">
            <a:spAutoFit/>
          </a:bodyPr>
          <a:lstStyle/>
          <a:p>
            <a:pPr algn="ctr"/>
            <a:endParaRPr lang="zh-TW" altLang="en-US" sz="1800" dirty="0"/>
          </a:p>
        </p:txBody>
      </p:sp>
      <p:sp>
        <p:nvSpPr>
          <p:cNvPr id="8" name="矩形 7"/>
          <p:cNvSpPr/>
          <p:nvPr/>
        </p:nvSpPr>
        <p:spPr>
          <a:xfrm>
            <a:off x="2816805" y="4914165"/>
            <a:ext cx="1125125" cy="720080"/>
          </a:xfrm>
          <a:prstGeom prst="rect">
            <a:avLst/>
          </a:prstGeom>
        </p:spPr>
        <p:txBody>
          <a:bodyPr rtlCol="0" anchor="ctr">
            <a:spAutoFit/>
          </a:bodyPr>
          <a:lstStyle/>
          <a:p>
            <a:pPr algn="ctr"/>
            <a:endParaRPr lang="zh-TW" altLang="en-US" sz="1800" dirty="0"/>
          </a:p>
        </p:txBody>
      </p:sp>
      <p:pic>
        <p:nvPicPr>
          <p:cNvPr id="1423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484" r="13868" b="15910"/>
          <a:stretch/>
        </p:blipFill>
        <p:spPr bwMode="auto">
          <a:xfrm>
            <a:off x="1160897" y="3995202"/>
            <a:ext cx="3128402" cy="219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文字方塊 16"/>
          <p:cNvSpPr txBox="1"/>
          <p:nvPr/>
        </p:nvSpPr>
        <p:spPr bwMode="auto">
          <a:xfrm>
            <a:off x="1174121" y="443872"/>
            <a:ext cx="6653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空間也可能扮演介質的角色。</a:t>
            </a:r>
          </a:p>
        </p:txBody>
      </p:sp>
    </p:spTree>
    <p:extLst>
      <p:ext uri="{BB962C8B-B14F-4D97-AF65-F5344CB8AC3E}">
        <p14:creationId xmlns:p14="http://schemas.microsoft.com/office/powerpoint/2010/main" val="736163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16705" y="5409220"/>
            <a:ext cx="5400600" cy="923330"/>
          </a:xfrm>
          <a:prstGeom prst="rect">
            <a:avLst/>
          </a:prstGeom>
        </p:spPr>
        <p:txBody>
          <a:bodyPr wrap="square">
            <a:spAutoFit/>
          </a:bodyPr>
          <a:lstStyle/>
          <a:p>
            <a:pPr>
              <a:lnSpc>
                <a:spcPct val="150000"/>
              </a:lnSpc>
            </a:pPr>
            <a:r>
              <a:rPr lang="en-US" altLang="zh-TW" sz="1800" dirty="0">
                <a:latin typeface="Times New Roman" panose="02020603050405020304" pitchFamily="18" charset="0"/>
                <a:cs typeface="Times New Roman" panose="02020603050405020304" pitchFamily="18" charset="0"/>
              </a:rPr>
              <a:t>Faraday</a:t>
            </a:r>
            <a:r>
              <a:rPr lang="zh-TW" altLang="en-US" sz="1800" dirty="0"/>
              <a:t> 認為這個</a:t>
            </a:r>
            <a:r>
              <a:rPr lang="zh-TW" altLang="zh-TW" sz="1800" dirty="0"/>
              <a:t>磁力線</a:t>
            </a:r>
            <a:r>
              <a:rPr lang="zh-TW" altLang="en-US" sz="1800" dirty="0"/>
              <a:t>，是有真實的力學性質的</a:t>
            </a:r>
            <a:r>
              <a:rPr lang="zh-TW" altLang="zh-TW" sz="1800" dirty="0"/>
              <a:t>：沿線的方向有張力傾向收縮，線與線之間彼此排斥。</a:t>
            </a:r>
            <a:endParaRPr lang="zh-TW" altLang="en-US" sz="1800" dirty="0"/>
          </a:p>
        </p:txBody>
      </p:sp>
      <p:pic>
        <p:nvPicPr>
          <p:cNvPr id="143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614454" y="773705"/>
            <a:ext cx="5943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903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43877" y="5987228"/>
            <a:ext cx="5521849" cy="369332"/>
          </a:xfrm>
          <a:prstGeom prst="rect">
            <a:avLst/>
          </a:prstGeom>
          <a:noFill/>
        </p:spPr>
        <p:txBody>
          <a:bodyPr wrap="square" rtlCol="0">
            <a:spAutoFit/>
          </a:bodyPr>
          <a:lstStyle/>
          <a:p>
            <a:r>
              <a:rPr lang="en-US" altLang="zh-TW" sz="1800" dirty="0">
                <a:latin typeface="Times New Roman" panose="02020603050405020304" pitchFamily="18" charset="0"/>
                <a:cs typeface="Times New Roman" panose="02020603050405020304" pitchFamily="18" charset="0"/>
              </a:rPr>
              <a:t>Thomson</a:t>
            </a:r>
            <a:r>
              <a:rPr lang="zh-TW" altLang="en-US" sz="1800" dirty="0"/>
              <a:t> 提出熱的流動作為傳播電的介質的範本</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9392" y="1023391"/>
            <a:ext cx="2250250" cy="2818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bwMode="auto">
          <a:xfrm>
            <a:off x="933378" y="486035"/>
            <a:ext cx="659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這是一個甚麼樣的介質？電磁力的介質顯然非常特別。</a:t>
            </a:r>
          </a:p>
        </p:txBody>
      </p:sp>
      <p:pic>
        <p:nvPicPr>
          <p:cNvPr id="5" name="Picture 6" descr="fig23"/>
          <p:cNvPicPr>
            <a:picLocks noChangeAspect="1" noChangeArrowheads="1"/>
          </p:cNvPicPr>
          <p:nvPr/>
        </p:nvPicPr>
        <p:blipFill>
          <a:blip r:embed="rId3">
            <a:extLst>
              <a:ext uri="{28A0092B-C50C-407E-A947-70E740481C1C}">
                <a14:useLocalDpi xmlns:a14="http://schemas.microsoft.com/office/drawing/2010/main" val="0"/>
              </a:ext>
            </a:extLst>
          </a:blip>
          <a:srcRect r="51099" b="26753"/>
          <a:stretch>
            <a:fillRect/>
          </a:stretch>
        </p:blipFill>
        <p:spPr bwMode="auto">
          <a:xfrm>
            <a:off x="943877" y="991739"/>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ig23"/>
          <p:cNvPicPr>
            <a:picLocks noChangeAspect="1" noChangeArrowheads="1"/>
          </p:cNvPicPr>
          <p:nvPr/>
        </p:nvPicPr>
        <p:blipFill>
          <a:blip r:embed="rId3">
            <a:extLst>
              <a:ext uri="{28A0092B-C50C-407E-A947-70E740481C1C}">
                <a14:useLocalDpi xmlns:a14="http://schemas.microsoft.com/office/drawing/2010/main" val="0"/>
              </a:ext>
            </a:extLst>
          </a:blip>
          <a:srcRect l="50648" r="-1295" b="26753"/>
          <a:stretch>
            <a:fillRect/>
          </a:stretch>
        </p:blipFill>
        <p:spPr bwMode="auto">
          <a:xfrm>
            <a:off x="3239132" y="991739"/>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77" y="3433444"/>
            <a:ext cx="2544118" cy="234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561656" y="4411567"/>
            <a:ext cx="2896947" cy="369332"/>
          </a:xfrm>
          <a:prstGeom prst="rect">
            <a:avLst/>
          </a:prstGeom>
        </p:spPr>
        <p:txBody>
          <a:bodyPr wrap="none">
            <a:spAutoFit/>
          </a:bodyPr>
          <a:lstStyle/>
          <a:p>
            <a:r>
              <a:rPr lang="en-US" altLang="zh-TW" sz="1800" b="1" dirty="0">
                <a:latin typeface="Times New Roman" panose="02020603050405020304" pitchFamily="18" charset="0"/>
                <a:cs typeface="Times New Roman" panose="02020603050405020304" pitchFamily="18" charset="0"/>
              </a:rPr>
              <a:t>The Lord Kelvin</a:t>
            </a:r>
            <a:r>
              <a:rPr lang="zh-TW" altLang="en-US" sz="1800" b="1" dirty="0">
                <a:latin typeface="Times New Roman" panose="02020603050405020304" pitchFamily="18" charset="0"/>
                <a:cs typeface="Times New Roman" panose="02020603050405020304" pitchFamily="18" charset="0"/>
              </a:rPr>
              <a:t> </a:t>
            </a:r>
            <a:r>
              <a:rPr lang="en-US" altLang="zh-TW" sz="1800" b="1" dirty="0">
                <a:latin typeface="Times New Roman" panose="02020603050405020304" pitchFamily="18" charset="0"/>
                <a:cs typeface="Times New Roman" panose="02020603050405020304" pitchFamily="18" charset="0"/>
              </a:rPr>
              <a:t>1824-1907</a:t>
            </a:r>
            <a:endParaRPr lang="zh-TW" altLang="en-US" sz="1800" dirty="0">
              <a:latin typeface="Times New Roman" panose="02020603050405020304" pitchFamily="18" charset="0"/>
              <a:cs typeface="Times New Roman" panose="02020603050405020304" pitchFamily="18" charset="0"/>
            </a:endParaRPr>
          </a:p>
        </p:txBody>
      </p:sp>
      <p:sp>
        <p:nvSpPr>
          <p:cNvPr id="8" name="矩形 7"/>
          <p:cNvSpPr/>
          <p:nvPr/>
        </p:nvSpPr>
        <p:spPr>
          <a:xfrm>
            <a:off x="5579392" y="4018204"/>
            <a:ext cx="1952458" cy="369332"/>
          </a:xfrm>
          <a:prstGeom prst="rect">
            <a:avLst/>
          </a:prstGeom>
        </p:spPr>
        <p:txBody>
          <a:bodyPr wrap="none">
            <a:spAutoFit/>
          </a:bodyPr>
          <a:lstStyle/>
          <a:p>
            <a:r>
              <a:rPr lang="en-US" altLang="zh-TW" sz="1800" b="1" dirty="0">
                <a:latin typeface="Times New Roman" panose="02020603050405020304" pitchFamily="18" charset="0"/>
                <a:cs typeface="Times New Roman" panose="02020603050405020304" pitchFamily="18" charset="0"/>
              </a:rPr>
              <a:t>William Thomson</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002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538324" y="458670"/>
            <a:ext cx="6210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這個對幾何的看重，</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是繼承</a:t>
            </a:r>
            <a:r>
              <a:rPr lang="en-US" altLang="zh-TW" sz="1800" dirty="0">
                <a:latin typeface="Times New Roman" panose="02020603050405020304" pitchFamily="18" charset="0"/>
                <a:cs typeface="Times New Roman" panose="02020603050405020304" pitchFamily="18" charset="0"/>
              </a:rPr>
              <a:t>Faraday</a:t>
            </a:r>
            <a:r>
              <a:rPr lang="zh-TW" altLang="en-US" sz="1800" dirty="0"/>
              <a:t>的想法：</a:t>
            </a:r>
          </a:p>
        </p:txBody>
      </p:sp>
      <p:pic>
        <p:nvPicPr>
          <p:cNvPr id="144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656"/>
          <a:stretch/>
        </p:blipFill>
        <p:spPr bwMode="auto">
          <a:xfrm>
            <a:off x="908006" y="1853825"/>
            <a:ext cx="7282982" cy="3228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bwMode="auto">
          <a:xfrm>
            <a:off x="1556665" y="897766"/>
            <a:ext cx="5850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電磁現象的研究必須由帶電粒子周圍的空間出發。</a:t>
            </a:r>
          </a:p>
        </p:txBody>
      </p:sp>
      <p:sp>
        <p:nvSpPr>
          <p:cNvPr id="4" name="文字方塊 3"/>
          <p:cNvSpPr txBox="1"/>
          <p:nvPr/>
        </p:nvSpPr>
        <p:spPr bwMode="auto">
          <a:xfrm>
            <a:off x="1556665" y="1347816"/>
            <a:ext cx="5985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空間逃不了幾何，</a:t>
            </a:r>
            <a:r>
              <a:rPr lang="en-US" altLang="zh-TW" sz="1800" dirty="0">
                <a:latin typeface="Times New Roman" panose="02020603050405020304" pitchFamily="18" charset="0"/>
                <a:cs typeface="Times New Roman" panose="02020603050405020304" pitchFamily="18" charset="0"/>
              </a:rPr>
              <a:t>Faraday</a:t>
            </a:r>
            <a:r>
              <a:rPr lang="zh-TW" altLang="en-US" sz="1800" dirty="0"/>
              <a:t>的力線提供了最好的起點。</a:t>
            </a:r>
          </a:p>
        </p:txBody>
      </p:sp>
      <p:sp>
        <p:nvSpPr>
          <p:cNvPr id="5" name="文字方塊 4"/>
          <p:cNvSpPr txBox="1"/>
          <p:nvPr/>
        </p:nvSpPr>
        <p:spPr bwMode="auto">
          <a:xfrm>
            <a:off x="1466655" y="5314564"/>
            <a:ext cx="6480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此論文強調了場作為一個幾何的表現。電磁場是有形狀的。</a:t>
            </a:r>
          </a:p>
        </p:txBody>
      </p:sp>
      <p:sp>
        <p:nvSpPr>
          <p:cNvPr id="7" name="矩形 6"/>
          <p:cNvSpPr/>
          <p:nvPr/>
        </p:nvSpPr>
        <p:spPr>
          <a:xfrm>
            <a:off x="1467453" y="5618778"/>
            <a:ext cx="6652664" cy="874150"/>
          </a:xfrm>
          <a:prstGeom prst="rect">
            <a:avLst/>
          </a:prstGeom>
        </p:spPr>
        <p:txBody>
          <a:bodyPr wrap="square">
            <a:spAutoFit/>
          </a:bodyPr>
          <a:lstStyle/>
          <a:p>
            <a:pPr>
              <a:lnSpc>
                <a:spcPct val="150000"/>
              </a:lnSpc>
            </a:pPr>
            <a:r>
              <a:rPr lang="zh-TW" altLang="en-US" sz="1800" dirty="0"/>
              <a:t>這樣的觀點也超越了</a:t>
            </a:r>
            <a:r>
              <a:rPr lang="en-US" altLang="zh-TW" sz="1800" dirty="0">
                <a:latin typeface="Times New Roman" panose="02020603050405020304" pitchFamily="18" charset="0"/>
                <a:cs typeface="Times New Roman" panose="02020603050405020304" pitchFamily="18" charset="0"/>
              </a:rPr>
              <a:t>Faraday</a:t>
            </a:r>
            <a:r>
              <a:rPr lang="zh-TW" altLang="en-US" sz="1800" dirty="0"/>
              <a:t>而與他的原始的想法是不同的，</a:t>
            </a:r>
            <a:endParaRPr lang="en-US" altLang="zh-TW" sz="1800" dirty="0"/>
          </a:p>
          <a:p>
            <a:pPr>
              <a:lnSpc>
                <a:spcPct val="150000"/>
              </a:lnSpc>
            </a:pPr>
            <a:r>
              <a:rPr lang="en-US" altLang="zh-TW" sz="1800" dirty="0"/>
              <a:t> </a:t>
            </a:r>
            <a:r>
              <a:rPr lang="en-US" altLang="zh-TW" sz="1800" dirty="0">
                <a:latin typeface="Times New Roman" panose="02020603050405020304" pitchFamily="18" charset="0"/>
                <a:cs typeface="Times New Roman" panose="02020603050405020304" pitchFamily="18" charset="0"/>
              </a:rPr>
              <a:t>Faraday</a:t>
            </a:r>
            <a:r>
              <a:rPr lang="zh-TW" altLang="zh-TW" sz="1800" dirty="0"/>
              <a:t>認為場線是電磁現象媒介介質的真實組成物質。</a:t>
            </a:r>
            <a:endParaRPr lang="zh-TW" altLang="en-US" sz="1800" dirty="0"/>
          </a:p>
        </p:txBody>
      </p:sp>
    </p:spTree>
    <p:extLst>
      <p:ext uri="{BB962C8B-B14F-4D97-AF65-F5344CB8AC3E}">
        <p14:creationId xmlns:p14="http://schemas.microsoft.com/office/powerpoint/2010/main" val="55340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6051B8F-0417-094E-A985-3EBC38EE73BE}"/>
              </a:ext>
            </a:extLst>
          </p:cNvPr>
          <p:cNvPicPr>
            <a:picLocks noChangeAspect="1"/>
          </p:cNvPicPr>
          <p:nvPr/>
        </p:nvPicPr>
        <p:blipFill>
          <a:blip r:embed="rId2"/>
          <a:stretch>
            <a:fillRect/>
          </a:stretch>
        </p:blipFill>
        <p:spPr>
          <a:xfrm>
            <a:off x="152400" y="2055517"/>
            <a:ext cx="4569372" cy="3427029"/>
          </a:xfrm>
          <a:prstGeom prst="rect">
            <a:avLst/>
          </a:prstGeom>
        </p:spPr>
      </p:pic>
      <p:pic>
        <p:nvPicPr>
          <p:cNvPr id="3" name="Picture 1" descr="24_05_Figure.jpg">
            <a:extLst>
              <a:ext uri="{FF2B5EF4-FFF2-40B4-BE49-F238E27FC236}">
                <a16:creationId xmlns:a16="http://schemas.microsoft.com/office/drawing/2014/main" id="{2792DD06-2EFA-0C49-8A61-EAA9A02FF605}"/>
              </a:ext>
            </a:extLst>
          </p:cNvPr>
          <p:cNvPicPr>
            <a:picLocks noChangeAspect="1"/>
          </p:cNvPicPr>
          <p:nvPr/>
        </p:nvPicPr>
        <p:blipFill rotWithShape="1">
          <a:blip r:embed="rId3">
            <a:extLst>
              <a:ext uri="{28A0092B-C50C-407E-A947-70E740481C1C}">
                <a14:useLocalDpi xmlns:a14="http://schemas.microsoft.com/office/drawing/2010/main" val="0"/>
              </a:ext>
            </a:extLst>
          </a:blip>
          <a:srcRect b="2785"/>
          <a:stretch/>
        </p:blipFill>
        <p:spPr>
          <a:xfrm>
            <a:off x="4974402" y="1676400"/>
            <a:ext cx="3864798" cy="3806146"/>
          </a:xfrm>
          <a:prstGeom prst="rect">
            <a:avLst/>
          </a:prstGeom>
        </p:spPr>
      </p:pic>
    </p:spTree>
    <p:extLst>
      <p:ext uri="{BB962C8B-B14F-4D97-AF65-F5344CB8AC3E}">
        <p14:creationId xmlns:p14="http://schemas.microsoft.com/office/powerpoint/2010/main" val="915371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74" y="756280"/>
            <a:ext cx="7091363" cy="275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961852" y="4404836"/>
            <a:ext cx="7728144" cy="369332"/>
          </a:xfrm>
          <a:prstGeom prst="rect">
            <a:avLst/>
          </a:prstGeom>
        </p:spPr>
        <p:txBody>
          <a:bodyPr wrap="square">
            <a:spAutoFit/>
          </a:bodyPr>
          <a:lstStyle/>
          <a:p>
            <a:r>
              <a:rPr lang="zh-TW" altLang="zh-TW" sz="1800" dirty="0"/>
              <a:t>強調的是流體可以捕捉到電磁場空間分布的幾何性質。</a:t>
            </a:r>
            <a:endParaRPr lang="zh-TW" altLang="en-US" sz="1800" dirty="0"/>
          </a:p>
        </p:txBody>
      </p:sp>
      <p:sp>
        <p:nvSpPr>
          <p:cNvPr id="5" name="矩形 4"/>
          <p:cNvSpPr/>
          <p:nvPr/>
        </p:nvSpPr>
        <p:spPr>
          <a:xfrm>
            <a:off x="983188" y="3983666"/>
            <a:ext cx="7645938" cy="369332"/>
          </a:xfrm>
          <a:prstGeom prst="rect">
            <a:avLst/>
          </a:prstGeom>
        </p:spPr>
        <p:txBody>
          <a:bodyPr wrap="square">
            <a:spAutoFit/>
          </a:bodyPr>
          <a:lstStyle/>
          <a:p>
            <a:r>
              <a:rPr lang="zh-CN" altLang="en-US" sz="1800" dirty="0">
                <a:latin typeface="Times New Roman" panose="02020603050405020304" pitchFamily="18" charset="0"/>
                <a:cs typeface="Times New Roman" panose="02020603050405020304" pitchFamily="18" charset="0"/>
              </a:rPr>
              <a:t>於是</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 </a:t>
            </a:r>
            <a:r>
              <a:rPr lang="zh-TW" altLang="zh-TW" sz="1800" dirty="0"/>
              <a:t>將場線中的電磁力，類比於一沿</a:t>
            </a:r>
            <a:r>
              <a:rPr lang="zh-TW" altLang="en-US" sz="1800" dirty="0"/>
              <a:t>場</a:t>
            </a:r>
            <a:r>
              <a:rPr lang="zh-TW" altLang="zh-TW" sz="1800" dirty="0"/>
              <a:t>線流動的不可壓縮流體，</a:t>
            </a:r>
            <a:endParaRPr lang="zh-TW" altLang="en-US" sz="1800" dirty="0"/>
          </a:p>
        </p:txBody>
      </p:sp>
      <p:sp>
        <p:nvSpPr>
          <p:cNvPr id="2" name="文字方塊 1"/>
          <p:cNvSpPr txBox="1"/>
          <p:nvPr/>
        </p:nvSpPr>
        <p:spPr bwMode="auto">
          <a:xfrm>
            <a:off x="1024846" y="335110"/>
            <a:ext cx="678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但即使討論抽象的幾何，</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 </a:t>
            </a:r>
            <a:r>
              <a:rPr lang="zh-TW" altLang="en-US" sz="1800" dirty="0"/>
              <a:t>離不開具體的物理模型！</a:t>
            </a: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26324" t="60593" r="6329"/>
          <a:stretch/>
        </p:blipFill>
        <p:spPr>
          <a:xfrm>
            <a:off x="4223548" y="4826006"/>
            <a:ext cx="3544799" cy="1555643"/>
          </a:xfrm>
          <a:prstGeom prst="rect">
            <a:avLst/>
          </a:prstGeom>
        </p:spPr>
      </p:pic>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l="26324" r="6329" b="55306"/>
          <a:stretch/>
        </p:blipFill>
        <p:spPr>
          <a:xfrm>
            <a:off x="983188" y="4826006"/>
            <a:ext cx="3125423" cy="1555643"/>
          </a:xfrm>
          <a:prstGeom prst="rect">
            <a:avLst/>
          </a:prstGeom>
        </p:spPr>
      </p:pic>
      <p:sp>
        <p:nvSpPr>
          <p:cNvPr id="9" name="文字方塊 8">
            <a:extLst>
              <a:ext uri="{FF2B5EF4-FFF2-40B4-BE49-F238E27FC236}">
                <a16:creationId xmlns:a16="http://schemas.microsoft.com/office/drawing/2014/main" id="{341649A2-5A26-FE41-8E67-715297C680F9}"/>
              </a:ext>
            </a:extLst>
          </p:cNvPr>
          <p:cNvSpPr txBox="1"/>
          <p:nvPr/>
        </p:nvSpPr>
        <p:spPr>
          <a:xfrm>
            <a:off x="983188" y="3562496"/>
            <a:ext cx="7607459" cy="369332"/>
          </a:xfrm>
          <a:prstGeom prst="rect">
            <a:avLst/>
          </a:prstGeom>
          <a:noFill/>
        </p:spPr>
        <p:txBody>
          <a:bodyPr wrap="square" rtlCol="0">
            <a:spAutoFit/>
          </a:bodyPr>
          <a:lstStyle/>
          <a:p>
            <a:r>
              <a:rPr kumimoji="1" lang="zh-CN" altLang="en-US" dirty="0"/>
              <a:t>空間中遍佈的連續的線，最典型的模型就是連續的流體！</a:t>
            </a:r>
            <a:endParaRPr kumimoji="1" lang="zh-TW" altLang="en-US" dirty="0"/>
          </a:p>
        </p:txBody>
      </p:sp>
    </p:spTree>
    <p:extLst>
      <p:ext uri="{BB962C8B-B14F-4D97-AF65-F5344CB8AC3E}">
        <p14:creationId xmlns:p14="http://schemas.microsoft.com/office/powerpoint/2010/main" val="2617323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7521"/>
          <a:stretch>
            <a:fillRect/>
          </a:stretch>
        </p:blipFill>
        <p:spPr bwMode="auto">
          <a:xfrm>
            <a:off x="2050492" y="3942376"/>
            <a:ext cx="3856038" cy="19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1905000" y="990600"/>
            <a:ext cx="579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1. </a:t>
            </a:r>
            <a:r>
              <a:rPr lang="zh-TW" altLang="en-US" dirty="0"/>
              <a:t>電場的方向即為</a:t>
            </a:r>
            <a:r>
              <a:rPr lang="zh-CN" altLang="en-US" dirty="0"/>
              <a:t>通過</a:t>
            </a:r>
            <a:r>
              <a:rPr lang="zh-TW" altLang="en-US" dirty="0"/>
              <a:t>當地之電力線的切線方向。</a:t>
            </a:r>
          </a:p>
        </p:txBody>
      </p:sp>
      <p:sp>
        <p:nvSpPr>
          <p:cNvPr id="56325" name="文字方塊 4"/>
          <p:cNvSpPr txBox="1">
            <a:spLocks noChangeArrowheads="1"/>
          </p:cNvSpPr>
          <p:nvPr/>
        </p:nvSpPr>
        <p:spPr bwMode="auto">
          <a:xfrm>
            <a:off x="1905000" y="533400"/>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法拉第透過無數實驗觀察，歸納出場線的兩個性質：</a:t>
            </a:r>
          </a:p>
        </p:txBody>
      </p:sp>
      <p:pic>
        <p:nvPicPr>
          <p:cNvPr id="56326" name="Picture 6" descr="D:\Dropbox\Documents\課程\YoungTextBook\Images\Chapter21\A_Images\A_Figures_and_Photos\21_27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492" y="1437503"/>
            <a:ext cx="3856038"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208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_07_Figure.jpg">
            <a:extLst>
              <a:ext uri="{FF2B5EF4-FFF2-40B4-BE49-F238E27FC236}">
                <a16:creationId xmlns:a16="http://schemas.microsoft.com/office/drawing/2014/main" id="{6ADEC5D8-47CA-634F-91F7-D0C9E964AA47}"/>
              </a:ext>
            </a:extLst>
          </p:cNvPr>
          <p:cNvPicPr>
            <a:picLocks noChangeAspect="1"/>
          </p:cNvPicPr>
          <p:nvPr/>
        </p:nvPicPr>
        <p:blipFill rotWithShape="1">
          <a:blip r:embed="rId2">
            <a:extLst>
              <a:ext uri="{28A0092B-C50C-407E-A947-70E740481C1C}">
                <a14:useLocalDpi xmlns:a14="http://schemas.microsoft.com/office/drawing/2010/main" val="0"/>
              </a:ext>
            </a:extLst>
          </a:blip>
          <a:srcRect b="2962"/>
          <a:stretch/>
        </p:blipFill>
        <p:spPr>
          <a:xfrm>
            <a:off x="1778280" y="683613"/>
            <a:ext cx="5587440" cy="5089788"/>
          </a:xfrm>
          <a:prstGeom prst="rect">
            <a:avLst/>
          </a:prstGeom>
        </p:spPr>
      </p:pic>
      <p:sp>
        <p:nvSpPr>
          <p:cNvPr id="3" name="Text Box 7">
            <a:extLst>
              <a:ext uri="{FF2B5EF4-FFF2-40B4-BE49-F238E27FC236}">
                <a16:creationId xmlns:a16="http://schemas.microsoft.com/office/drawing/2014/main" id="{0ED2C305-BC25-3748-A5DA-801FFBA675AA}"/>
              </a:ext>
            </a:extLst>
          </p:cNvPr>
          <p:cNvSpPr txBox="1">
            <a:spLocks noChangeArrowheads="1"/>
          </p:cNvSpPr>
          <p:nvPr/>
        </p:nvSpPr>
        <p:spPr bwMode="auto">
          <a:xfrm>
            <a:off x="1472659" y="5791200"/>
            <a:ext cx="6102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因此，電力線不會交叉。否則交叉點的電場會有兩個方向。</a:t>
            </a:r>
          </a:p>
        </p:txBody>
      </p:sp>
      <p:cxnSp>
        <p:nvCxnSpPr>
          <p:cNvPr id="5" name="Straight Arrow Connector 4">
            <a:extLst>
              <a:ext uri="{FF2B5EF4-FFF2-40B4-BE49-F238E27FC236}">
                <a16:creationId xmlns:a16="http://schemas.microsoft.com/office/drawing/2014/main" id="{EAC38173-E7DB-D34D-8B6F-ED89DCC8DFA3}"/>
              </a:ext>
            </a:extLst>
          </p:cNvPr>
          <p:cNvCxnSpPr/>
          <p:nvPr/>
        </p:nvCxnSpPr>
        <p:spPr>
          <a:xfrm>
            <a:off x="3352800" y="3429000"/>
            <a:ext cx="914400" cy="457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0410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fig23"/>
          <p:cNvPicPr>
            <a:picLocks noChangeAspect="1" noChangeArrowheads="1"/>
          </p:cNvPicPr>
          <p:nvPr/>
        </p:nvPicPr>
        <p:blipFill>
          <a:blip r:embed="rId2">
            <a:extLst>
              <a:ext uri="{28A0092B-C50C-407E-A947-70E740481C1C}">
                <a14:useLocalDpi xmlns:a14="http://schemas.microsoft.com/office/drawing/2010/main" val="0"/>
              </a:ext>
            </a:extLst>
          </a:blip>
          <a:srcRect r="51099" b="26753"/>
          <a:stretch>
            <a:fillRect/>
          </a:stretch>
        </p:blipFill>
        <p:spPr bwMode="auto">
          <a:xfrm>
            <a:off x="1981200" y="1752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l="50648" r="-1295" b="26753"/>
          <a:stretch>
            <a:fillRect/>
          </a:stretch>
        </p:blipFill>
        <p:spPr bwMode="auto">
          <a:xfrm>
            <a:off x="4572000" y="17526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7"/>
          <p:cNvSpPr txBox="1">
            <a:spLocks noChangeArrowheads="1"/>
          </p:cNvSpPr>
          <p:nvPr/>
        </p:nvSpPr>
        <p:spPr bwMode="auto">
          <a:xfrm>
            <a:off x="1981200" y="4267200"/>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而且電力線不會中斷，否則中斷處電場方向將不明。</a:t>
            </a:r>
          </a:p>
        </p:txBody>
      </p:sp>
      <p:sp>
        <p:nvSpPr>
          <p:cNvPr id="5" name="Text Box 4"/>
          <p:cNvSpPr txBox="1">
            <a:spLocks noChangeArrowheads="1"/>
          </p:cNvSpPr>
          <p:nvPr/>
        </p:nvSpPr>
        <p:spPr bwMode="auto">
          <a:xfrm>
            <a:off x="1981200" y="5410200"/>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那麼：電力線在空間中數目不變而守恆！</a:t>
            </a:r>
          </a:p>
        </p:txBody>
      </p:sp>
      <p:sp>
        <p:nvSpPr>
          <p:cNvPr id="2" name="矩形 1">
            <a:extLst>
              <a:ext uri="{FF2B5EF4-FFF2-40B4-BE49-F238E27FC236}">
                <a16:creationId xmlns:a16="http://schemas.microsoft.com/office/drawing/2014/main" id="{5A6688CF-A636-4F4C-BD30-61D84B6400ED}"/>
              </a:ext>
            </a:extLst>
          </p:cNvPr>
          <p:cNvSpPr/>
          <p:nvPr/>
        </p:nvSpPr>
        <p:spPr>
          <a:xfrm>
            <a:off x="1981200" y="4694161"/>
            <a:ext cx="5724644" cy="369332"/>
          </a:xfrm>
          <a:prstGeom prst="rect">
            <a:avLst/>
          </a:prstGeom>
        </p:spPr>
        <p:txBody>
          <a:bodyPr wrap="none">
            <a:spAutoFit/>
          </a:bodyPr>
          <a:lstStyle/>
          <a:p>
            <a:r>
              <a:rPr lang="zh-TW" altLang="en-US" dirty="0"/>
              <a:t>只有兩個例外，電力線由正電荷發出，由負電荷吸收！</a:t>
            </a:r>
          </a:p>
        </p:txBody>
      </p:sp>
    </p:spTree>
    <p:extLst>
      <p:ext uri="{BB962C8B-B14F-4D97-AF65-F5344CB8AC3E}">
        <p14:creationId xmlns:p14="http://schemas.microsoft.com/office/powerpoint/2010/main" val="1373583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Vincent\Dropbox\Documents\課程\YoungTextBook\Images\Chapter21\A_Images\A_Figures_and_Photos\21_28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3953"/>
          <a:stretch/>
        </p:blipFill>
        <p:spPr bwMode="auto">
          <a:xfrm>
            <a:off x="298450" y="1447800"/>
            <a:ext cx="8547100" cy="32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D3C1B8C5-90D5-AC42-B845-D45C957535CF}"/>
              </a:ext>
            </a:extLst>
          </p:cNvPr>
          <p:cNvSpPr txBox="1"/>
          <p:nvPr/>
        </p:nvSpPr>
        <p:spPr>
          <a:xfrm>
            <a:off x="1905000" y="5486400"/>
            <a:ext cx="5334000" cy="369332"/>
          </a:xfrm>
          <a:prstGeom prst="rect">
            <a:avLst/>
          </a:prstGeom>
          <a:noFill/>
        </p:spPr>
        <p:txBody>
          <a:bodyPr wrap="square" rtlCol="0">
            <a:spAutoFit/>
          </a:bodyPr>
          <a:lstStyle/>
          <a:p>
            <a:r>
              <a:rPr kumimoji="1" lang="zh-TW" altLang="en-US" dirty="0"/>
              <a:t>注意靠近單一電荷處，電力線維持單一電荷的樣貌。</a:t>
            </a:r>
          </a:p>
        </p:txBody>
      </p:sp>
      <p:sp>
        <p:nvSpPr>
          <p:cNvPr id="4" name="文字方塊 1">
            <a:extLst>
              <a:ext uri="{FF2B5EF4-FFF2-40B4-BE49-F238E27FC236}">
                <a16:creationId xmlns:a16="http://schemas.microsoft.com/office/drawing/2014/main" id="{3167081F-E5E4-F40B-55EA-741C6F85C23B}"/>
              </a:ext>
            </a:extLst>
          </p:cNvPr>
          <p:cNvSpPr txBox="1"/>
          <p:nvPr/>
        </p:nvSpPr>
        <p:spPr>
          <a:xfrm>
            <a:off x="1905000" y="5040868"/>
            <a:ext cx="5334000" cy="369332"/>
          </a:xfrm>
          <a:prstGeom prst="rect">
            <a:avLst/>
          </a:prstGeom>
          <a:noFill/>
        </p:spPr>
        <p:txBody>
          <a:bodyPr wrap="square" rtlCol="0">
            <a:spAutoFit/>
          </a:bodyPr>
          <a:lstStyle/>
          <a:p>
            <a:r>
              <a:rPr kumimoji="1" lang="zh-TW" altLang="en-US" dirty="0"/>
              <a:t>電力線成為思考電場非常方便的工具。</a:t>
            </a:r>
          </a:p>
        </p:txBody>
      </p:sp>
    </p:spTree>
    <p:extLst>
      <p:ext uri="{BB962C8B-B14F-4D97-AF65-F5344CB8AC3E}">
        <p14:creationId xmlns:p14="http://schemas.microsoft.com/office/powerpoint/2010/main" val="1296296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descr="fig23"/>
          <p:cNvPicPr>
            <a:picLocks noChangeAspect="1" noChangeArrowheads="1"/>
          </p:cNvPicPr>
          <p:nvPr/>
        </p:nvPicPr>
        <p:blipFill>
          <a:blip r:embed="rId2">
            <a:extLst>
              <a:ext uri="{28A0092B-C50C-407E-A947-70E740481C1C}">
                <a14:useLocalDpi xmlns:a14="http://schemas.microsoft.com/office/drawing/2010/main" val="0"/>
              </a:ext>
            </a:extLst>
          </a:blip>
          <a:srcRect r="51099" b="26753"/>
          <a:stretch>
            <a:fillRect/>
          </a:stretch>
        </p:blipFill>
        <p:spPr bwMode="auto">
          <a:xfrm>
            <a:off x="2133600" y="1371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l="50648" r="-1295" b="26753"/>
          <a:stretch>
            <a:fillRect/>
          </a:stretch>
        </p:blipFill>
        <p:spPr bwMode="auto">
          <a:xfrm>
            <a:off x="4648200" y="13716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6"/>
          <p:cNvSpPr txBox="1">
            <a:spLocks noChangeArrowheads="1"/>
          </p:cNvSpPr>
          <p:nvPr/>
        </p:nvSpPr>
        <p:spPr bwMode="auto">
          <a:xfrm>
            <a:off x="2133600" y="3810000"/>
            <a:ext cx="518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第二個特性是：電力線愈密，電場愈大！</a:t>
            </a:r>
          </a:p>
        </p:txBody>
      </p:sp>
      <p:sp>
        <p:nvSpPr>
          <p:cNvPr id="58373" name="文字方塊 4"/>
          <p:cNvSpPr txBox="1">
            <a:spLocks noChangeArrowheads="1"/>
          </p:cNvSpPr>
          <p:nvPr/>
        </p:nvSpPr>
        <p:spPr bwMode="auto">
          <a:xfrm>
            <a:off x="1257300" y="4343400"/>
            <a:ext cx="7581900"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pPr>
            <a:r>
              <a:rPr lang="zh-TW" altLang="en-US" dirty="0"/>
              <a:t>對於點電荷，同樣不變的數目的電力線，到越遠處就分配到越大的球面，</a:t>
            </a:r>
          </a:p>
        </p:txBody>
      </p:sp>
      <p:sp>
        <p:nvSpPr>
          <p:cNvPr id="2" name="Rectangle 1">
            <a:extLst>
              <a:ext uri="{FF2B5EF4-FFF2-40B4-BE49-F238E27FC236}">
                <a16:creationId xmlns:a16="http://schemas.microsoft.com/office/drawing/2014/main" id="{A468072A-F9D7-FA4E-A400-8C06913195E3}"/>
              </a:ext>
            </a:extLst>
          </p:cNvPr>
          <p:cNvSpPr/>
          <p:nvPr/>
        </p:nvSpPr>
        <p:spPr>
          <a:xfrm>
            <a:off x="1257300" y="5557776"/>
            <a:ext cx="7277100" cy="369332"/>
          </a:xfrm>
          <a:prstGeom prst="rect">
            <a:avLst/>
          </a:prstGeom>
        </p:spPr>
        <p:txBody>
          <a:bodyPr wrap="square">
            <a:spAutoFit/>
          </a:bodyPr>
          <a:lstStyle/>
          <a:p>
            <a:r>
              <a:rPr lang="zh-TW" altLang="en-US" dirty="0"/>
              <a:t>這與電場大小一樣，因此大膽猜想電力線密度正好是電場大小！</a:t>
            </a:r>
            <a:endParaRPr lang="en-TW" dirty="0"/>
          </a:p>
        </p:txBody>
      </p:sp>
      <p:sp>
        <p:nvSpPr>
          <p:cNvPr id="3" name="Rectangle 2">
            <a:extLst>
              <a:ext uri="{FF2B5EF4-FFF2-40B4-BE49-F238E27FC236}">
                <a16:creationId xmlns:a16="http://schemas.microsoft.com/office/drawing/2014/main" id="{8230A223-97FB-8D46-AB14-6A7DDB91DA95}"/>
              </a:ext>
            </a:extLst>
          </p:cNvPr>
          <p:cNvSpPr/>
          <p:nvPr/>
        </p:nvSpPr>
        <p:spPr>
          <a:xfrm>
            <a:off x="1257300" y="4995248"/>
            <a:ext cx="7277100" cy="369332"/>
          </a:xfrm>
          <a:prstGeom prst="rect">
            <a:avLst/>
          </a:prstGeom>
        </p:spPr>
        <p:txBody>
          <a:bodyPr wrap="square">
            <a:spAutoFit/>
          </a:bodyPr>
          <a:lstStyle/>
          <a:p>
            <a:r>
              <a:rPr lang="zh-TW" altLang="en-US" dirty="0"/>
              <a:t>球面積正比於距離平方，所以電力線密度正好是距離平方反比，</a:t>
            </a:r>
            <a:endParaRPr lang="en-TW" dirty="0"/>
          </a:p>
        </p:txBody>
      </p:sp>
    </p:spTree>
    <p:extLst>
      <p:ext uri="{BB962C8B-B14F-4D97-AF65-F5344CB8AC3E}">
        <p14:creationId xmlns:p14="http://schemas.microsoft.com/office/powerpoint/2010/main" val="466839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39622"/>
          <a:stretch>
            <a:fillRect/>
          </a:stretch>
        </p:blipFill>
        <p:spPr bwMode="auto">
          <a:xfrm>
            <a:off x="2824162" y="2362200"/>
            <a:ext cx="3648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p:cNvSpPr txBox="1">
            <a:spLocks noChangeArrowheads="1"/>
          </p:cNvSpPr>
          <p:nvPr/>
        </p:nvSpPr>
        <p:spPr bwMode="auto">
          <a:xfrm>
            <a:off x="2438400" y="16764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2. </a:t>
            </a:r>
            <a:r>
              <a:rPr lang="zh-TW" altLang="en-US" dirty="0"/>
              <a:t>電場大小與當地的電力線密度成正比！</a:t>
            </a:r>
          </a:p>
        </p:txBody>
      </p:sp>
      <p:sp>
        <p:nvSpPr>
          <p:cNvPr id="34826" name="Oval 10"/>
          <p:cNvSpPr>
            <a:spLocks noChangeArrowheads="1"/>
          </p:cNvSpPr>
          <p:nvPr/>
        </p:nvSpPr>
        <p:spPr bwMode="auto">
          <a:xfrm>
            <a:off x="5257800" y="1676400"/>
            <a:ext cx="5334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34827" name="Text Box 11"/>
          <p:cNvSpPr txBox="1">
            <a:spLocks noChangeArrowheads="1"/>
          </p:cNvSpPr>
          <p:nvPr/>
        </p:nvSpPr>
        <p:spPr bwMode="auto">
          <a:xfrm>
            <a:off x="762001" y="987981"/>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電力線密度定義為通過當地一</a:t>
            </a:r>
            <a:r>
              <a:rPr lang="zh-TW" altLang="en-US" dirty="0">
                <a:solidFill>
                  <a:srgbClr val="FF0000"/>
                </a:solidFill>
              </a:rPr>
              <a:t>垂直於電場的單位面積平面</a:t>
            </a:r>
            <a:r>
              <a:rPr lang="zh-TW" altLang="en-US" dirty="0"/>
              <a:t>的電力線數目。</a:t>
            </a:r>
          </a:p>
        </p:txBody>
      </p:sp>
    </p:spTree>
    <p:extLst>
      <p:ext uri="{BB962C8B-B14F-4D97-AF65-F5344CB8AC3E}">
        <p14:creationId xmlns:p14="http://schemas.microsoft.com/office/powerpoint/2010/main" val="351357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additive="base">
                                        <p:cTn id="7" dur="500" fill="hold"/>
                                        <p:tgtEl>
                                          <p:spTgt spid="34827"/>
                                        </p:tgtEl>
                                        <p:attrNameLst>
                                          <p:attrName>ppt_x</p:attrName>
                                        </p:attrNameLst>
                                      </p:cBhvr>
                                      <p:tavLst>
                                        <p:tav tm="0">
                                          <p:val>
                                            <p:strVal val="#ppt_x"/>
                                          </p:val>
                                        </p:tav>
                                        <p:tav tm="100000">
                                          <p:val>
                                            <p:strVal val="#ppt_x"/>
                                          </p:val>
                                        </p:tav>
                                      </p:tavLst>
                                    </p:anim>
                                    <p:anim calcmode="lin" valueType="num">
                                      <p:cBhvr additive="base">
                                        <p:cTn id="8" dur="500" fill="hold"/>
                                        <p:tgtEl>
                                          <p:spTgt spid="348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826"/>
                                        </p:tgtEl>
                                        <p:attrNameLst>
                                          <p:attrName>style.visibility</p:attrName>
                                        </p:attrNameLst>
                                      </p:cBhvr>
                                      <p:to>
                                        <p:strVal val="visible"/>
                                      </p:to>
                                    </p:set>
                                    <p:anim calcmode="lin" valueType="num">
                                      <p:cBhvr additive="base">
                                        <p:cTn id="11" dur="500" fill="hold"/>
                                        <p:tgtEl>
                                          <p:spTgt spid="34826"/>
                                        </p:tgtEl>
                                        <p:attrNameLst>
                                          <p:attrName>ppt_x</p:attrName>
                                        </p:attrNameLst>
                                      </p:cBhvr>
                                      <p:tavLst>
                                        <p:tav tm="0">
                                          <p:val>
                                            <p:strVal val="#ppt_x"/>
                                          </p:val>
                                        </p:tav>
                                        <p:tav tm="100000">
                                          <p:val>
                                            <p:strVal val="#ppt_x"/>
                                          </p:val>
                                        </p:tav>
                                      </p:tavLst>
                                    </p:anim>
                                    <p:anim calcmode="lin" valueType="num">
                                      <p:cBhvr additive="base">
                                        <p:cTn id="12" dur="500" fill="hold"/>
                                        <p:tgtEl>
                                          <p:spTgt spid="348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animBg="1"/>
      <p:bldP spid="348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8236"/>
          <a:stretch>
            <a:fillRect/>
          </a:stretch>
        </p:blipFill>
        <p:spPr bwMode="auto">
          <a:xfrm>
            <a:off x="1320477" y="609600"/>
            <a:ext cx="65071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箭頭接點 2">
            <a:extLst>
              <a:ext uri="{FF2B5EF4-FFF2-40B4-BE49-F238E27FC236}">
                <a16:creationId xmlns:a16="http://schemas.microsoft.com/office/drawing/2014/main" id="{AA7F2905-82FF-AA46-8020-4E89366ED3F0}"/>
              </a:ext>
            </a:extLst>
          </p:cNvPr>
          <p:cNvCxnSpPr>
            <a:cxnSpLocks/>
          </p:cNvCxnSpPr>
          <p:nvPr/>
        </p:nvCxnSpPr>
        <p:spPr>
          <a:xfrm>
            <a:off x="6349677" y="298622"/>
            <a:ext cx="0" cy="160637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fig23">
            <a:extLst>
              <a:ext uri="{FF2B5EF4-FFF2-40B4-BE49-F238E27FC236}">
                <a16:creationId xmlns:a16="http://schemas.microsoft.com/office/drawing/2014/main" id="{367EF9F4-4780-BA4A-901E-586DF677B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045"/>
          <a:stretch>
            <a:fillRect/>
          </a:stretch>
        </p:blipFill>
        <p:spPr bwMode="auto">
          <a:xfrm>
            <a:off x="1318419" y="3886200"/>
            <a:ext cx="6507162" cy="239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箭頭接點 5">
            <a:extLst>
              <a:ext uri="{FF2B5EF4-FFF2-40B4-BE49-F238E27FC236}">
                <a16:creationId xmlns:a16="http://schemas.microsoft.com/office/drawing/2014/main" id="{EF3B4DE9-0544-E94B-A318-13F166E18E27}"/>
              </a:ext>
            </a:extLst>
          </p:cNvPr>
          <p:cNvCxnSpPr>
            <a:cxnSpLocks/>
          </p:cNvCxnSpPr>
          <p:nvPr/>
        </p:nvCxnSpPr>
        <p:spPr>
          <a:xfrm>
            <a:off x="6479059" y="3499022"/>
            <a:ext cx="0" cy="16764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307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17410"/>
          <a:stretch>
            <a:fillRect/>
          </a:stretch>
        </p:blipFill>
        <p:spPr bwMode="auto">
          <a:xfrm>
            <a:off x="2549525" y="1711285"/>
            <a:ext cx="360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5"/>
          <p:cNvSpPr txBox="1">
            <a:spLocks noChangeArrowheads="1"/>
          </p:cNvSpPr>
          <p:nvPr/>
        </p:nvSpPr>
        <p:spPr bwMode="auto">
          <a:xfrm>
            <a:off x="2680796" y="5140285"/>
            <a:ext cx="3505200" cy="788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電場越來越有個性，</a:t>
            </a:r>
          </a:p>
          <a:p>
            <a:pPr eaLnBrk="1" hangingPunct="1">
              <a:spcBef>
                <a:spcPct val="50000"/>
              </a:spcBef>
            </a:pPr>
            <a:r>
              <a:rPr lang="zh-TW" altLang="en-US">
                <a:solidFill>
                  <a:srgbClr val="FF0000"/>
                </a:solidFill>
              </a:rPr>
              <a:t>本身越來越像就是物理實體</a:t>
            </a:r>
          </a:p>
        </p:txBody>
      </p:sp>
      <p:sp>
        <p:nvSpPr>
          <p:cNvPr id="2" name="文字方塊 1"/>
          <p:cNvSpPr txBox="1"/>
          <p:nvPr/>
        </p:nvSpPr>
        <p:spPr>
          <a:xfrm>
            <a:off x="1647031" y="325530"/>
            <a:ext cx="5029200" cy="369332"/>
          </a:xfrm>
          <a:prstGeom prst="rect">
            <a:avLst/>
          </a:prstGeom>
          <a:noFill/>
        </p:spPr>
        <p:txBody>
          <a:bodyPr wrap="square" rtlCol="0">
            <a:spAutoFit/>
          </a:bodyPr>
          <a:lstStyle/>
          <a:p>
            <a:r>
              <a:rPr lang="zh-TW" altLang="en-US" dirty="0"/>
              <a:t>透過場線來看，空間中的電場是有一個形狀的！</a:t>
            </a:r>
          </a:p>
        </p:txBody>
      </p:sp>
      <p:sp>
        <p:nvSpPr>
          <p:cNvPr id="3" name="文字方塊 2"/>
          <p:cNvSpPr txBox="1"/>
          <p:nvPr/>
        </p:nvSpPr>
        <p:spPr>
          <a:xfrm>
            <a:off x="1865860" y="6130885"/>
            <a:ext cx="5532929" cy="369332"/>
          </a:xfrm>
          <a:prstGeom prst="rect">
            <a:avLst/>
          </a:prstGeom>
          <a:noFill/>
        </p:spPr>
        <p:txBody>
          <a:bodyPr wrap="square" rtlCol="0">
            <a:spAutoFit/>
          </a:bodyPr>
          <a:lstStyle/>
          <a:p>
            <a:r>
              <a:rPr lang="zh-TW" altLang="en-US" dirty="0"/>
              <a:t>我們如何用精確的數學語言來描述電場的個性與形狀？</a:t>
            </a:r>
          </a:p>
        </p:txBody>
      </p:sp>
      <p:sp>
        <p:nvSpPr>
          <p:cNvPr id="6" name="矩形 5"/>
          <p:cNvSpPr/>
          <p:nvPr/>
        </p:nvSpPr>
        <p:spPr>
          <a:xfrm>
            <a:off x="1647031" y="693420"/>
            <a:ext cx="6781800" cy="458908"/>
          </a:xfrm>
          <a:prstGeom prst="rect">
            <a:avLst/>
          </a:prstGeom>
        </p:spPr>
        <p:txBody>
          <a:bodyPr wrap="square">
            <a:spAutoFit/>
          </a:bodyPr>
          <a:lstStyle/>
          <a:p>
            <a:pPr>
              <a:lnSpc>
                <a:spcPct val="150000"/>
              </a:lnSpc>
            </a:pPr>
            <a:r>
              <a:rPr lang="en-US" altLang="zh-TW" sz="1800" dirty="0">
                <a:latin typeface="Times New Roman" panose="02020603050405020304" pitchFamily="18" charset="0"/>
                <a:cs typeface="Times New Roman" panose="02020603050405020304" pitchFamily="18" charset="0"/>
              </a:rPr>
              <a:t>Maxwell </a:t>
            </a:r>
            <a:r>
              <a:rPr lang="zh-TW" altLang="zh-TW" sz="1800" dirty="0">
                <a:latin typeface="Times New Roman" panose="02020603050405020304" pitchFamily="18" charset="0"/>
                <a:cs typeface="Times New Roman" panose="02020603050405020304" pitchFamily="18" charset="0"/>
              </a:rPr>
              <a:t>寫到</a:t>
            </a:r>
            <a:r>
              <a:rPr lang="zh-TW" altLang="en-US" sz="1800" dirty="0">
                <a:latin typeface="Times New Roman" panose="02020603050405020304" pitchFamily="18" charset="0"/>
                <a:cs typeface="Times New Roman" panose="02020603050405020304" pitchFamily="18" charset="0"/>
              </a:rPr>
              <a:t>：</a:t>
            </a:r>
          </a:p>
        </p:txBody>
      </p:sp>
      <p:sp>
        <p:nvSpPr>
          <p:cNvPr id="4" name="矩形 3">
            <a:extLst>
              <a:ext uri="{FF2B5EF4-FFF2-40B4-BE49-F238E27FC236}">
                <a16:creationId xmlns:a16="http://schemas.microsoft.com/office/drawing/2014/main" id="{B1FD6F78-5A74-C844-829B-FCCB81F9CCB6}"/>
              </a:ext>
            </a:extLst>
          </p:cNvPr>
          <p:cNvSpPr/>
          <p:nvPr/>
        </p:nvSpPr>
        <p:spPr>
          <a:xfrm>
            <a:off x="1647031" y="1196262"/>
            <a:ext cx="6658769" cy="369332"/>
          </a:xfrm>
          <a:prstGeom prst="rect">
            <a:avLst/>
          </a:prstGeom>
        </p:spPr>
        <p:txBody>
          <a:bodyPr wrap="square">
            <a:spAutoFit/>
          </a:bodyPr>
          <a:lstStyle/>
          <a:p>
            <a:r>
              <a:rPr lang="zh-TW" altLang="en-US" dirty="0">
                <a:latin typeface="Times New Roman" panose="02020603050405020304" pitchFamily="18" charset="0"/>
                <a:cs typeface="Times New Roman" panose="02020603050405020304" pitchFamily="18" charset="0"/>
              </a:rPr>
              <a:t>磁鐵周圍的</a:t>
            </a:r>
            <a:r>
              <a:rPr lang="zh-TW" altLang="zh-TW" dirty="0">
                <a:latin typeface="Times New Roman" panose="02020603050405020304" pitchFamily="18" charset="0"/>
                <a:cs typeface="Times New Roman" panose="02020603050405020304" pitchFamily="18" charset="0"/>
              </a:rPr>
              <a:t>力線如此美麗，令人不得不覺得此線是真實的</a:t>
            </a:r>
            <a:r>
              <a:rPr lang="zh-TW" altLang="en-US" dirty="0">
                <a:latin typeface="Times New Roman" panose="02020603050405020304" pitchFamily="18" charset="0"/>
                <a:cs typeface="Times New Roman" panose="02020603050405020304" pitchFamily="18" charset="0"/>
              </a:rPr>
              <a:t>。</a:t>
            </a:r>
            <a:endParaRPr lang="zh-TW" altLang="en-US" dirty="0"/>
          </a:p>
        </p:txBody>
      </p:sp>
    </p:spTree>
    <p:extLst>
      <p:ext uri="{BB962C8B-B14F-4D97-AF65-F5344CB8AC3E}">
        <p14:creationId xmlns:p14="http://schemas.microsoft.com/office/powerpoint/2010/main" val="4281730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657600" y="457200"/>
            <a:ext cx="2362200" cy="369332"/>
          </a:xfrm>
          <a:prstGeom prst="rect">
            <a:avLst/>
          </a:prstGeom>
          <a:noFill/>
        </p:spPr>
        <p:txBody>
          <a:bodyPr wrap="square" rtlCol="0">
            <a:spAutoFit/>
          </a:bodyPr>
          <a:lstStyle/>
          <a:p>
            <a:r>
              <a:rPr lang="zh-TW" altLang="en-US" dirty="0"/>
              <a:t>高斯定律</a:t>
            </a:r>
          </a:p>
        </p:txBody>
      </p:sp>
      <p:pic>
        <p:nvPicPr>
          <p:cNvPr id="4" name="圖片 3" descr="一張含有 路面, 室外, 建築物, 街道 的圖片&#10;&#10;自動產生的描述">
            <a:extLst>
              <a:ext uri="{FF2B5EF4-FFF2-40B4-BE49-F238E27FC236}">
                <a16:creationId xmlns:a16="http://schemas.microsoft.com/office/drawing/2014/main" id="{E1B848D7-7E47-414B-ACE0-956372C40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71600"/>
            <a:ext cx="3962400" cy="5283200"/>
          </a:xfrm>
          <a:prstGeom prst="rect">
            <a:avLst/>
          </a:prstGeom>
        </p:spPr>
      </p:pic>
      <p:sp>
        <p:nvSpPr>
          <p:cNvPr id="5" name="文字方塊 4">
            <a:extLst>
              <a:ext uri="{FF2B5EF4-FFF2-40B4-BE49-F238E27FC236}">
                <a16:creationId xmlns:a16="http://schemas.microsoft.com/office/drawing/2014/main" id="{A8D5FC9D-84FC-8942-B71C-28A586FA7B52}"/>
              </a:ext>
            </a:extLst>
          </p:cNvPr>
          <p:cNvSpPr txBox="1"/>
          <p:nvPr/>
        </p:nvSpPr>
        <p:spPr>
          <a:xfrm>
            <a:off x="3467100" y="826532"/>
            <a:ext cx="1752600" cy="369332"/>
          </a:xfrm>
          <a:prstGeom prst="rect">
            <a:avLst/>
          </a:prstGeom>
          <a:noFill/>
        </p:spPr>
        <p:txBody>
          <a:bodyPr wrap="square" rtlCol="0">
            <a:spAutoFit/>
          </a:bodyPr>
          <a:lstStyle/>
          <a:p>
            <a:r>
              <a:rPr kumimoji="1" lang="zh-TW" altLang="en-US" dirty="0"/>
              <a:t>物理的成年禮！</a:t>
            </a:r>
          </a:p>
        </p:txBody>
      </p:sp>
      <p:pic>
        <p:nvPicPr>
          <p:cNvPr id="6" name="圖片 5">
            <a:extLst>
              <a:ext uri="{FF2B5EF4-FFF2-40B4-BE49-F238E27FC236}">
                <a16:creationId xmlns:a16="http://schemas.microsoft.com/office/drawing/2014/main" id="{3FFB0338-F702-FA46-8934-42E3FC927B47}"/>
              </a:ext>
            </a:extLst>
          </p:cNvPr>
          <p:cNvPicPr>
            <a:picLocks noChangeAspect="1"/>
          </p:cNvPicPr>
          <p:nvPr/>
        </p:nvPicPr>
        <p:blipFill>
          <a:blip r:embed="rId3"/>
          <a:stretch>
            <a:fillRect/>
          </a:stretch>
        </p:blipFill>
        <p:spPr>
          <a:xfrm>
            <a:off x="5562600" y="1365504"/>
            <a:ext cx="3238500" cy="2159000"/>
          </a:xfrm>
          <a:prstGeom prst="rect">
            <a:avLst/>
          </a:prstGeom>
        </p:spPr>
      </p:pic>
    </p:spTree>
    <p:extLst>
      <p:ext uri="{BB962C8B-B14F-4D97-AF65-F5344CB8AC3E}">
        <p14:creationId xmlns:p14="http://schemas.microsoft.com/office/powerpoint/2010/main" val="423208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228601" y="1340924"/>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457724" y="1387666"/>
            <a:ext cx="3333952" cy="3009162"/>
          </a:xfrm>
          <a:prstGeom prst="rect">
            <a:avLst/>
          </a:prstGeom>
        </p:spPr>
      </p:pic>
      <p:sp>
        <p:nvSpPr>
          <p:cNvPr id="5" name="文字方塊 6">
            <a:extLst>
              <a:ext uri="{FF2B5EF4-FFF2-40B4-BE49-F238E27FC236}">
                <a16:creationId xmlns:a16="http://schemas.microsoft.com/office/drawing/2014/main" id="{731EB2B2-137B-7042-8847-FF4CC17E3B5B}"/>
              </a:ext>
            </a:extLst>
          </p:cNvPr>
          <p:cNvSpPr txBox="1">
            <a:spLocks noChangeArrowheads="1"/>
          </p:cNvSpPr>
          <p:nvPr/>
        </p:nvSpPr>
        <p:spPr bwMode="auto">
          <a:xfrm>
            <a:off x="1828800" y="4852438"/>
            <a:ext cx="6573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電場的方向</a:t>
            </a:r>
            <a:r>
              <a:rPr lang="zh-TW" altLang="en-US" dirty="0">
                <a:solidFill>
                  <a:srgbClr val="FF0000"/>
                </a:solidFill>
              </a:rPr>
              <a:t>連成連續的線</a:t>
            </a:r>
            <a:r>
              <a:rPr lang="zh-TW" altLang="en-US" dirty="0"/>
              <a:t>！</a:t>
            </a:r>
            <a:r>
              <a:rPr kumimoji="1" lang="zh-TW" altLang="en-US" dirty="0"/>
              <a:t>在兩個電荷的周圍也是如此！</a:t>
            </a:r>
          </a:p>
        </p:txBody>
      </p:sp>
      <p:sp>
        <p:nvSpPr>
          <p:cNvPr id="6" name="向右箭號 5">
            <a:extLst>
              <a:ext uri="{FF2B5EF4-FFF2-40B4-BE49-F238E27FC236}">
                <a16:creationId xmlns:a16="http://schemas.microsoft.com/office/drawing/2014/main" id="{84D48D5D-613E-E14C-BED6-9C412CD40A54}"/>
              </a:ext>
            </a:extLst>
          </p:cNvPr>
          <p:cNvSpPr/>
          <p:nvPr/>
        </p:nvSpPr>
        <p:spPr>
          <a:xfrm>
            <a:off x="4551388" y="2971800"/>
            <a:ext cx="381000"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Arc 3">
            <a:extLst>
              <a:ext uri="{FF2B5EF4-FFF2-40B4-BE49-F238E27FC236}">
                <a16:creationId xmlns:a16="http://schemas.microsoft.com/office/drawing/2014/main" id="{DD8358BB-C22F-DB40-AE06-E2B3461AFDC6}"/>
              </a:ext>
            </a:extLst>
          </p:cNvPr>
          <p:cNvSpPr/>
          <p:nvPr/>
        </p:nvSpPr>
        <p:spPr>
          <a:xfrm>
            <a:off x="1447800" y="2667000"/>
            <a:ext cx="1447800" cy="381000"/>
          </a:xfrm>
          <a:prstGeom prst="arc">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8" name="Arc 7">
            <a:extLst>
              <a:ext uri="{FF2B5EF4-FFF2-40B4-BE49-F238E27FC236}">
                <a16:creationId xmlns:a16="http://schemas.microsoft.com/office/drawing/2014/main" id="{2BBB5023-BC0A-A844-8C68-32282BF3EC9A}"/>
              </a:ext>
            </a:extLst>
          </p:cNvPr>
          <p:cNvSpPr/>
          <p:nvPr/>
        </p:nvSpPr>
        <p:spPr>
          <a:xfrm flipH="1">
            <a:off x="1439736" y="2667000"/>
            <a:ext cx="1447800" cy="381000"/>
          </a:xfrm>
          <a:prstGeom prst="arc">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cxnSp>
        <p:nvCxnSpPr>
          <p:cNvPr id="10" name="Straight Arrow Connector 9">
            <a:extLst>
              <a:ext uri="{FF2B5EF4-FFF2-40B4-BE49-F238E27FC236}">
                <a16:creationId xmlns:a16="http://schemas.microsoft.com/office/drawing/2014/main" id="{632EBB0D-CA96-3846-A31A-154458B9303E}"/>
              </a:ext>
            </a:extLst>
          </p:cNvPr>
          <p:cNvCxnSpPr>
            <a:endCxn id="4" idx="0"/>
          </p:cNvCxnSpPr>
          <p:nvPr/>
        </p:nvCxnSpPr>
        <p:spPr>
          <a:xfrm>
            <a:off x="2037233" y="2667000"/>
            <a:ext cx="134467"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389879-3DB5-5F42-9513-FF655BAF3B2A}"/>
              </a:ext>
            </a:extLst>
          </p:cNvPr>
          <p:cNvCxnSpPr>
            <a:cxnSpLocks/>
          </p:cNvCxnSpPr>
          <p:nvPr/>
        </p:nvCxnSpPr>
        <p:spPr>
          <a:xfrm flipV="1">
            <a:off x="2171700" y="1981200"/>
            <a:ext cx="190500" cy="15240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F0355D-C0A7-9F45-8FFE-24174F10D231}"/>
              </a:ext>
            </a:extLst>
          </p:cNvPr>
          <p:cNvCxnSpPr>
            <a:cxnSpLocks/>
          </p:cNvCxnSpPr>
          <p:nvPr/>
        </p:nvCxnSpPr>
        <p:spPr>
          <a:xfrm>
            <a:off x="2171700" y="2118989"/>
            <a:ext cx="190500" cy="15240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C9387-E0F5-5205-FD85-5A5683074305}"/>
              </a:ext>
            </a:extLst>
          </p:cNvPr>
          <p:cNvSpPr txBox="1"/>
          <p:nvPr/>
        </p:nvSpPr>
        <p:spPr>
          <a:xfrm>
            <a:off x="1828800" y="5296380"/>
            <a:ext cx="6248400" cy="369332"/>
          </a:xfrm>
          <a:prstGeom prst="rect">
            <a:avLst/>
          </a:prstGeom>
          <a:noFill/>
        </p:spPr>
        <p:txBody>
          <a:bodyPr wrap="square" rtlCol="0">
            <a:spAutoFit/>
          </a:bodyPr>
          <a:lstStyle/>
          <a:p>
            <a:r>
              <a:rPr lang="en-US" dirty="0" err="1"/>
              <a:t>在這兩個圖之中，這些連續的線似乎都從電荷發出與消滅</a:t>
            </a:r>
            <a:r>
              <a:rPr lang="en-US" dirty="0"/>
              <a:t>！</a:t>
            </a:r>
          </a:p>
        </p:txBody>
      </p:sp>
    </p:spTree>
    <p:extLst>
      <p:ext uri="{BB962C8B-B14F-4D97-AF65-F5344CB8AC3E}">
        <p14:creationId xmlns:p14="http://schemas.microsoft.com/office/powerpoint/2010/main" val="980401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3429000" y="12192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高斯定律 </a:t>
            </a:r>
            <a:r>
              <a:rPr lang="en-US" altLang="zh-TW">
                <a:latin typeface="Times New Roman" pitchFamily="18" charset="0"/>
                <a:cs typeface="Times New Roman" pitchFamily="18" charset="0"/>
              </a:rPr>
              <a:t>Gauss’s Law</a:t>
            </a:r>
          </a:p>
        </p:txBody>
      </p:sp>
      <p:pic>
        <p:nvPicPr>
          <p:cNvPr id="2051" name="Picture 5" descr="fig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828800"/>
            <a:ext cx="22558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D:\Dropbox\Documents\課程\YoungTextBook\Images\Chapter22\A_Images\A_Figures_and_Photos\22_10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828800"/>
            <a:ext cx="33813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2769405" y="1058690"/>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2" name="文字方塊 1"/>
          <p:cNvSpPr txBox="1"/>
          <p:nvPr/>
        </p:nvSpPr>
        <p:spPr>
          <a:xfrm>
            <a:off x="2769405" y="689358"/>
            <a:ext cx="2646687" cy="369332"/>
          </a:xfrm>
          <a:prstGeom prst="rect">
            <a:avLst/>
          </a:prstGeom>
          <a:noFill/>
        </p:spPr>
        <p:txBody>
          <a:bodyPr wrap="square" rtlCol="0">
            <a:spAutoFit/>
          </a:bodyPr>
          <a:lstStyle/>
          <a:p>
            <a:r>
              <a:rPr lang="zh-TW" altLang="en-US" dirty="0"/>
              <a:t>電磁力的基本定律：</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629677"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629677" cy="68255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
        <p:nvSpPr>
          <p:cNvPr id="3" name="Left Arrow 2">
            <a:extLst>
              <a:ext uri="{FF2B5EF4-FFF2-40B4-BE49-F238E27FC236}">
                <a16:creationId xmlns:a16="http://schemas.microsoft.com/office/drawing/2014/main" id="{67975A6F-7A72-F878-A3FE-BC3A438D4BDA}"/>
              </a:ext>
            </a:extLst>
          </p:cNvPr>
          <p:cNvSpPr/>
          <p:nvPr/>
        </p:nvSpPr>
        <p:spPr>
          <a:xfrm>
            <a:off x="2514600" y="1981200"/>
            <a:ext cx="457200" cy="304800"/>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275352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400" y="1287413"/>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電力線在空間中數目顯然不變而守恆！</a:t>
            </a:r>
          </a:p>
        </p:txBody>
      </p:sp>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1676400" y="5181600"/>
                <a:ext cx="6324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能不能把這守恆性質寫成一個有關</a:t>
                </a:r>
                <a:r>
                  <a:rPr lang="zh-TW" altLang="en-US" dirty="0">
                    <a:solidFill>
                      <a:srgbClr val="FF0000"/>
                    </a:solidFill>
                  </a:rPr>
                  <a:t>電場</a:t>
                </a:r>
                <a14:m>
                  <m:oMath xmlns:m="http://schemas.openxmlformats.org/officeDocument/2006/math">
                    <m:acc>
                      <m:accPr>
                        <m:chr m:val="⃗"/>
                        <m:ctrlPr>
                          <a:rPr lang="en-US" altLang="zh-TW" i="1" dirty="0" smtClean="0">
                            <a:solidFill>
                              <a:srgbClr val="FF0000"/>
                            </a:solidFill>
                            <a:latin typeface="Cambria Math" panose="02040503050406030204" pitchFamily="18" charset="0"/>
                            <a:cs typeface="Times New Roman" pitchFamily="18" charset="0"/>
                          </a:rPr>
                        </m:ctrlPr>
                      </m:accPr>
                      <m:e>
                        <m:r>
                          <a:rPr lang="en-US" altLang="zh-TW" b="0" i="1" dirty="0" smtClean="0">
                            <a:solidFill>
                              <a:srgbClr val="FF0000"/>
                            </a:solidFill>
                            <a:latin typeface="Cambria Math"/>
                            <a:cs typeface="Times New Roman" pitchFamily="18" charset="0"/>
                          </a:rPr>
                          <m:t>𝐸</m:t>
                        </m:r>
                      </m:e>
                    </m:acc>
                  </m:oMath>
                </a14:m>
                <a:r>
                  <a:rPr lang="zh-TW" altLang="en-US" dirty="0"/>
                  <a:t>的定量定律？</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1676400" y="5181600"/>
                <a:ext cx="6324600" cy="402931"/>
              </a:xfrm>
              <a:prstGeom prst="rect">
                <a:avLst/>
              </a:prstGeom>
              <a:blipFill>
                <a:blip r:embed="rId2"/>
                <a:stretch>
                  <a:fillRect l="-802"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8" name="Picture 4" descr="fig23"/>
          <p:cNvPicPr>
            <a:picLocks noChangeAspect="1" noChangeArrowheads="1"/>
          </p:cNvPicPr>
          <p:nvPr/>
        </p:nvPicPr>
        <p:blipFill>
          <a:blip r:embed="rId3">
            <a:extLst>
              <a:ext uri="{28A0092B-C50C-407E-A947-70E740481C1C}">
                <a14:useLocalDpi xmlns:a14="http://schemas.microsoft.com/office/drawing/2010/main" val="0"/>
              </a:ext>
            </a:extLst>
          </a:blip>
          <a:srcRect b="17410"/>
          <a:stretch>
            <a:fillRect/>
          </a:stretch>
        </p:blipFill>
        <p:spPr bwMode="auto">
          <a:xfrm>
            <a:off x="1752600" y="1828800"/>
            <a:ext cx="360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400" y="772179"/>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電力線在空間中數目不變而守恆！</a:t>
            </a:r>
          </a:p>
        </p:txBody>
      </p:sp>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1676400" y="6116004"/>
                <a:ext cx="6324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能不能把這句話寫成一個有關</a:t>
                </a:r>
                <a:r>
                  <a:rPr lang="zh-TW" altLang="en-US" dirty="0">
                    <a:solidFill>
                      <a:srgbClr val="FF0000"/>
                    </a:solidFill>
                  </a:rPr>
                  <a:t>電場</a:t>
                </a:r>
                <a14:m>
                  <m:oMath xmlns:m="http://schemas.openxmlformats.org/officeDocument/2006/math">
                    <m:acc>
                      <m:accPr>
                        <m:chr m:val="⃗"/>
                        <m:ctrlPr>
                          <a:rPr lang="en-US" altLang="zh-TW" i="1" dirty="0" smtClean="0">
                            <a:solidFill>
                              <a:srgbClr val="FF0000"/>
                            </a:solidFill>
                            <a:latin typeface="Cambria Math" panose="02040503050406030204" pitchFamily="18" charset="0"/>
                            <a:cs typeface="Times New Roman" pitchFamily="18" charset="0"/>
                          </a:rPr>
                        </m:ctrlPr>
                      </m:accPr>
                      <m:e>
                        <m:r>
                          <a:rPr lang="en-US" altLang="zh-TW" b="0" i="1" dirty="0" smtClean="0">
                            <a:solidFill>
                              <a:srgbClr val="FF0000"/>
                            </a:solidFill>
                            <a:latin typeface="Cambria Math"/>
                            <a:cs typeface="Times New Roman" pitchFamily="18" charset="0"/>
                          </a:rPr>
                          <m:t>𝐸</m:t>
                        </m:r>
                      </m:e>
                    </m:acc>
                  </m:oMath>
                </a14:m>
                <a:r>
                  <a:rPr lang="zh-TW" altLang="en-US" dirty="0"/>
                  <a:t>的定量定律？</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1676400" y="6116004"/>
                <a:ext cx="6324600" cy="402931"/>
              </a:xfrm>
              <a:prstGeom prst="rect">
                <a:avLst/>
              </a:prstGeom>
              <a:blipFill>
                <a:blip r:embed="rId2"/>
                <a:stretch>
                  <a:fillRect l="-802"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5" name="Picture 5" descr="D:\Dropbox\Documents\課程\YoungTextBook\Images\Chapter22\A_Images\A_Figures_and_Photos\22_13_Figure.jpg">
            <a:extLst>
              <a:ext uri="{FF2B5EF4-FFF2-40B4-BE49-F238E27FC236}">
                <a16:creationId xmlns:a16="http://schemas.microsoft.com/office/drawing/2014/main" id="{737C4FB5-F384-F84E-855F-40CF9DB4D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85999"/>
            <a:ext cx="3619255" cy="361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4CE0208-C267-664F-9F7A-3C45B5933396}"/>
              </a:ext>
            </a:extLst>
          </p:cNvPr>
          <p:cNvSpPr txBox="1"/>
          <p:nvPr/>
        </p:nvSpPr>
        <p:spPr>
          <a:xfrm>
            <a:off x="1676400" y="1219200"/>
            <a:ext cx="7142018" cy="369332"/>
          </a:xfrm>
          <a:prstGeom prst="rect">
            <a:avLst/>
          </a:prstGeom>
          <a:noFill/>
        </p:spPr>
        <p:txBody>
          <a:bodyPr wrap="square" rtlCol="0">
            <a:spAutoFit/>
          </a:bodyPr>
          <a:lstStyle/>
          <a:p>
            <a:r>
              <a:rPr lang="en-TW" dirty="0"/>
              <a:t>這句話具體的意思：</a:t>
            </a:r>
            <a:r>
              <a:rPr lang="en-TW" dirty="0">
                <a:solidFill>
                  <a:srgbClr val="FF0000"/>
                </a:solidFill>
              </a:rPr>
              <a:t>想像</a:t>
            </a:r>
            <a:r>
              <a:rPr lang="en-TW" dirty="0"/>
              <a:t>空間中</a:t>
            </a:r>
            <a:r>
              <a:rPr lang="en-TW" dirty="0">
                <a:solidFill>
                  <a:srgbClr val="FF0000"/>
                </a:solidFill>
              </a:rPr>
              <a:t>任何</a:t>
            </a:r>
            <a:r>
              <a:rPr lang="en-TW" dirty="0"/>
              <a:t>一個</a:t>
            </a:r>
            <a:r>
              <a:rPr lang="en-TW" dirty="0">
                <a:solidFill>
                  <a:srgbClr val="FF0000"/>
                </a:solidFill>
              </a:rPr>
              <a:t>沒有電荷在內</a:t>
            </a:r>
            <a:r>
              <a:rPr lang="en-TW" dirty="0"/>
              <a:t>的封閉區域，</a:t>
            </a:r>
          </a:p>
        </p:txBody>
      </p:sp>
      <p:sp>
        <p:nvSpPr>
          <p:cNvPr id="7" name="TextBox 6">
            <a:extLst>
              <a:ext uri="{FF2B5EF4-FFF2-40B4-BE49-F238E27FC236}">
                <a16:creationId xmlns:a16="http://schemas.microsoft.com/office/drawing/2014/main" id="{8940B0C9-2E92-9E4E-9DA1-BCFD8250E9FB}"/>
              </a:ext>
            </a:extLst>
          </p:cNvPr>
          <p:cNvSpPr txBox="1"/>
          <p:nvPr/>
        </p:nvSpPr>
        <p:spPr>
          <a:xfrm>
            <a:off x="1676400" y="1666221"/>
            <a:ext cx="6629400" cy="369332"/>
          </a:xfrm>
          <a:prstGeom prst="rect">
            <a:avLst/>
          </a:prstGeom>
          <a:noFill/>
        </p:spPr>
        <p:txBody>
          <a:bodyPr wrap="square" rtlCol="0">
            <a:spAutoFit/>
          </a:bodyPr>
          <a:lstStyle/>
          <a:p>
            <a:r>
              <a:rPr lang="en-TW" dirty="0"/>
              <a:t>進入此封閉曲面的電場線數目必等於離開的電場線數目！</a:t>
            </a:r>
          </a:p>
        </p:txBody>
      </p:sp>
    </p:spTree>
    <p:extLst>
      <p:ext uri="{BB962C8B-B14F-4D97-AF65-F5344CB8AC3E}">
        <p14:creationId xmlns:p14="http://schemas.microsoft.com/office/powerpoint/2010/main" val="2371781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412" name="Text Box 6"/>
              <p:cNvSpPr txBox="1">
                <a:spLocks noChangeArrowheads="1"/>
              </p:cNvSpPr>
              <p:nvPr/>
            </p:nvSpPr>
            <p:spPr bwMode="auto">
              <a:xfrm>
                <a:off x="822085" y="975901"/>
                <a:ext cx="6974051"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首先找一辦法，以電場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𝐸</m:t>
                        </m:r>
                      </m:e>
                    </m:acc>
                  </m:oMath>
                </a14:m>
                <a:r>
                  <a:rPr lang="zh-TW" altLang="en-US" dirty="0"/>
                  <a:t>來計算通過一個曲面的電力線數目！</a:t>
                </a:r>
              </a:p>
            </p:txBody>
          </p:sp>
        </mc:Choice>
        <mc:Fallback xmlns="">
          <p:sp>
            <p:nvSpPr>
              <p:cNvPr id="17412" name="Text Box 6"/>
              <p:cNvSpPr txBox="1">
                <a:spLocks noRot="1" noChangeAspect="1" noMove="1" noResize="1" noEditPoints="1" noAdjustHandles="1" noChangeArrowheads="1" noChangeShapeType="1" noTextEdit="1"/>
              </p:cNvSpPr>
              <p:nvPr/>
            </p:nvSpPr>
            <p:spPr bwMode="auto">
              <a:xfrm>
                <a:off x="822085" y="975901"/>
                <a:ext cx="6974051" cy="402931"/>
              </a:xfrm>
              <a:prstGeom prst="rect">
                <a:avLst/>
              </a:prstGeom>
              <a:blipFill>
                <a:blip r:embed="rId2"/>
                <a:stretch>
                  <a:fillRect l="-727"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413" name="Text Box 13"/>
              <p:cNvSpPr txBox="1">
                <a:spLocks noChangeArrowheads="1"/>
              </p:cNvSpPr>
              <p:nvPr/>
            </p:nvSpPr>
            <p:spPr bwMode="auto">
              <a:xfrm>
                <a:off x="826908" y="5334000"/>
                <a:ext cx="7490184"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先嘗試，以當地的電場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oMath>
                </a14:m>
                <a:r>
                  <a:rPr lang="zh-TW" altLang="en-US" dirty="0"/>
                  <a:t>來計算，</a:t>
                </a:r>
                <a:r>
                  <a:rPr lang="zh-TW" altLang="en-US" dirty="0">
                    <a:solidFill>
                      <a:srgbClr val="FF0000"/>
                    </a:solidFill>
                  </a:rPr>
                  <a:t>通過一個無限小的平面的電力線數目。</a:t>
                </a:r>
              </a:p>
            </p:txBody>
          </p:sp>
        </mc:Choice>
        <mc:Fallback xmlns="">
          <p:sp>
            <p:nvSpPr>
              <p:cNvPr id="17413" name="Text Box 13"/>
              <p:cNvSpPr txBox="1">
                <a:spLocks noRot="1" noChangeAspect="1" noMove="1" noResize="1" noEditPoints="1" noAdjustHandles="1" noChangeArrowheads="1" noChangeShapeType="1" noTextEdit="1"/>
              </p:cNvSpPr>
              <p:nvPr/>
            </p:nvSpPr>
            <p:spPr bwMode="auto">
              <a:xfrm>
                <a:off x="826908" y="5334000"/>
                <a:ext cx="7490184" cy="402931"/>
              </a:xfrm>
              <a:prstGeom prst="rect">
                <a:avLst/>
              </a:prstGeom>
              <a:blipFill>
                <a:blip r:embed="rId3"/>
                <a:stretch>
                  <a:fillRect l="-847"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7" name="Picture 1" descr="24_23_Figure.jpg"/>
          <p:cNvPicPr>
            <a:picLocks noChangeAspect="1"/>
          </p:cNvPicPr>
          <p:nvPr/>
        </p:nvPicPr>
        <p:blipFill rotWithShape="1">
          <a:blip r:embed="rId4" cstate="print">
            <a:extLst>
              <a:ext uri="{28A0092B-C50C-407E-A947-70E740481C1C}">
                <a14:useLocalDpi xmlns:a14="http://schemas.microsoft.com/office/drawing/2010/main" val="0"/>
              </a:ext>
            </a:extLst>
          </a:blip>
          <a:srcRect b="2785"/>
          <a:stretch/>
        </p:blipFill>
        <p:spPr>
          <a:xfrm>
            <a:off x="2619865" y="2499052"/>
            <a:ext cx="3276600" cy="2629487"/>
          </a:xfrm>
          <a:prstGeom prst="rect">
            <a:avLst/>
          </a:prstGeom>
        </p:spPr>
      </p:pic>
      <p:sp>
        <p:nvSpPr>
          <p:cNvPr id="4" name="矩形 3"/>
          <p:cNvSpPr/>
          <p:nvPr/>
        </p:nvSpPr>
        <p:spPr>
          <a:xfrm>
            <a:off x="826907" y="1476432"/>
            <a:ext cx="5679157" cy="369332"/>
          </a:xfrm>
          <a:prstGeom prst="rect">
            <a:avLst/>
          </a:prstGeom>
        </p:spPr>
        <p:txBody>
          <a:bodyPr wrap="square">
            <a:spAutoFit/>
          </a:bodyPr>
          <a:lstStyle/>
          <a:p>
            <a:r>
              <a:rPr lang="zh-TW" altLang="en-US" dirty="0"/>
              <a:t>注意：在一個曲面上各個位置，電場可能不同。</a:t>
            </a:r>
          </a:p>
        </p:txBody>
      </p:sp>
      <p:sp>
        <p:nvSpPr>
          <p:cNvPr id="5" name="矩形 4">
            <a:extLst>
              <a:ext uri="{FF2B5EF4-FFF2-40B4-BE49-F238E27FC236}">
                <a16:creationId xmlns:a16="http://schemas.microsoft.com/office/drawing/2014/main" id="{FF09BC77-10EB-AF45-88D9-D5FB048CEFD1}"/>
              </a:ext>
            </a:extLst>
          </p:cNvPr>
          <p:cNvSpPr/>
          <p:nvPr/>
        </p:nvSpPr>
        <p:spPr>
          <a:xfrm>
            <a:off x="826907" y="1934992"/>
            <a:ext cx="8041357" cy="369332"/>
          </a:xfrm>
          <a:prstGeom prst="rect">
            <a:avLst/>
          </a:prstGeom>
        </p:spPr>
        <p:txBody>
          <a:bodyPr wrap="square">
            <a:spAutoFit/>
          </a:bodyPr>
          <a:lstStyle/>
          <a:p>
            <a:r>
              <a:rPr lang="zh-TW" altLang="en-US" dirty="0"/>
              <a:t>所以，先將曲面切成無限多個，無限小的平面。在一小片上電場可視為常數。</a:t>
            </a:r>
          </a:p>
        </p:txBody>
      </p:sp>
    </p:spTree>
    <p:extLst>
      <p:ext uri="{BB962C8B-B14F-4D97-AF65-F5344CB8AC3E}">
        <p14:creationId xmlns:p14="http://schemas.microsoft.com/office/powerpoint/2010/main" val="1681034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10"/>
          <p:cNvSpPr txBox="1">
            <a:spLocks noChangeArrowheads="1"/>
          </p:cNvSpPr>
          <p:nvPr/>
        </p:nvSpPr>
        <p:spPr bwMode="auto">
          <a:xfrm>
            <a:off x="799124" y="469915"/>
            <a:ext cx="64130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如果小平面與電場垂直，計算電力線的數目並不難！</a:t>
            </a:r>
          </a:p>
        </p:txBody>
      </p:sp>
      <p:sp>
        <p:nvSpPr>
          <p:cNvPr id="1030" name="Text Box 11"/>
          <p:cNvSpPr txBox="1">
            <a:spLocks noChangeArrowheads="1"/>
          </p:cNvSpPr>
          <p:nvPr/>
        </p:nvSpPr>
        <p:spPr bwMode="auto">
          <a:xfrm>
            <a:off x="1809215" y="558495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通過此平面的電力線數目：</a:t>
            </a:r>
          </a:p>
        </p:txBody>
      </p:sp>
      <p:pic>
        <p:nvPicPr>
          <p:cNvPr id="4101"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39622"/>
          <a:stretch>
            <a:fillRect/>
          </a:stretch>
        </p:blipFill>
        <p:spPr bwMode="auto">
          <a:xfrm>
            <a:off x="5715000" y="1985340"/>
            <a:ext cx="250507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5"/>
          <p:cNvSpPr txBox="1">
            <a:spLocks noChangeArrowheads="1"/>
          </p:cNvSpPr>
          <p:nvPr/>
        </p:nvSpPr>
        <p:spPr bwMode="auto">
          <a:xfrm>
            <a:off x="2341068" y="3802941"/>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t>2. </a:t>
            </a:r>
            <a:r>
              <a:rPr lang="zh-TW" altLang="en-US" dirty="0"/>
              <a:t>電場強度與當地電力線的密度成正比！</a:t>
            </a:r>
          </a:p>
        </p:txBody>
      </p:sp>
      <p:sp>
        <p:nvSpPr>
          <p:cNvPr id="4103" name="Oval 12"/>
          <p:cNvSpPr>
            <a:spLocks noChangeArrowheads="1"/>
          </p:cNvSpPr>
          <p:nvPr/>
        </p:nvSpPr>
        <p:spPr bwMode="auto">
          <a:xfrm>
            <a:off x="5186365" y="3780309"/>
            <a:ext cx="5334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pic>
        <p:nvPicPr>
          <p:cNvPr id="1036" name="Picture 13" descr="D:\Dropbox\Documents\課程\YoungTextBook\Images\Chapter22\A_Images\A_Figures_and_Photos\22_06_FigureA.jpg"/>
          <p:cNvPicPr>
            <a:picLocks noChangeAspect="1" noChangeArrowheads="1"/>
          </p:cNvPicPr>
          <p:nvPr/>
        </p:nvPicPr>
        <p:blipFill>
          <a:blip r:embed="rId3">
            <a:extLst>
              <a:ext uri="{28A0092B-C50C-407E-A947-70E740481C1C}">
                <a14:useLocalDpi xmlns:a14="http://schemas.microsoft.com/office/drawing/2010/main" val="0"/>
              </a:ext>
            </a:extLst>
          </a:blip>
          <a:srcRect t="22868" b="5981"/>
          <a:stretch>
            <a:fillRect/>
          </a:stretch>
        </p:blipFill>
        <p:spPr bwMode="auto">
          <a:xfrm>
            <a:off x="1947595" y="988325"/>
            <a:ext cx="2609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1879946" y="4848852"/>
                <a:ext cx="877420" cy="60907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𝑁</m:t>
                          </m:r>
                        </m:num>
                        <m:den>
                          <m:r>
                            <a:rPr lang="en-US" altLang="zh-TW" b="0" i="1" smtClean="0">
                              <a:latin typeface="Cambria Math"/>
                            </a:rPr>
                            <m:t>𝐴</m:t>
                          </m:r>
                        </m:den>
                      </m:f>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879946" y="4848852"/>
                <a:ext cx="877420" cy="609077"/>
              </a:xfrm>
              <a:prstGeom prst="rect">
                <a:avLst/>
              </a:prstGeom>
              <a:blipFill>
                <a:blip r:embed="rId4"/>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4652965" y="5585511"/>
                <a:ext cx="1016497"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rPr>
                        <m:t>𝐸𝐴</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652965" y="5585511"/>
                <a:ext cx="1016497" cy="369332"/>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881169" y="1718010"/>
                <a:ext cx="676275"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r>
                        <a:rPr lang="en-US" altLang="zh-TW" sz="1400" b="0" i="1" smtClean="0">
                          <a:latin typeface="Cambria Math"/>
                        </a:rPr>
                        <m:t>=0</m:t>
                      </m:r>
                    </m:oMath>
                  </m:oMathPara>
                </a14:m>
                <a:endParaRPr lang="zh-TW" altLang="en-US" sz="14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3881169" y="1718010"/>
                <a:ext cx="676275" cy="215444"/>
              </a:xfrm>
              <a:prstGeom prst="rect">
                <a:avLst/>
              </a:prstGeom>
              <a:blipFill>
                <a:blip r:embed="rId6"/>
                <a:stretch>
                  <a:fillRect b="-11111"/>
                </a:stretch>
              </a:blipFill>
            </p:spPr>
            <p:txBody>
              <a:bodyPr/>
              <a:lstStyle/>
              <a:p>
                <a:r>
                  <a:rPr lang="en-TW">
                    <a:noFill/>
                  </a:rPr>
                  <a:t> </a:t>
                </a:r>
              </a:p>
            </p:txBody>
          </p:sp>
        </mc:Fallback>
      </mc:AlternateContent>
      <p:sp>
        <p:nvSpPr>
          <p:cNvPr id="14" name="Text Box 11">
            <a:extLst>
              <a:ext uri="{FF2B5EF4-FFF2-40B4-BE49-F238E27FC236}">
                <a16:creationId xmlns:a16="http://schemas.microsoft.com/office/drawing/2014/main" id="{2392BA09-A777-0C4E-BDE1-F4A20CC212D5}"/>
              </a:ext>
            </a:extLst>
          </p:cNvPr>
          <p:cNvSpPr txBox="1">
            <a:spLocks noChangeArrowheads="1"/>
          </p:cNvSpPr>
          <p:nvPr/>
        </p:nvSpPr>
        <p:spPr bwMode="auto">
          <a:xfrm>
            <a:off x="652465" y="4330442"/>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電力線密度定義為通過當地一</a:t>
            </a:r>
            <a:r>
              <a:rPr lang="zh-TW" altLang="en-US" dirty="0">
                <a:solidFill>
                  <a:srgbClr val="FF0000"/>
                </a:solidFill>
              </a:rPr>
              <a:t>垂直於電場的單位面積平面</a:t>
            </a:r>
            <a:r>
              <a:rPr lang="zh-TW" altLang="en-US" dirty="0"/>
              <a:t>的電力線數目。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ppt_x"/>
                                          </p:val>
                                        </p:tav>
                                        <p:tav tm="100000">
                                          <p:val>
                                            <p:strVal val="#ppt_x"/>
                                          </p:val>
                                        </p:tav>
                                      </p:tavLst>
                                    </p:anim>
                                    <p:anim calcmode="lin" valueType="num">
                                      <p:cBhvr additive="base">
                                        <p:cTn id="12" dur="500" fill="hold"/>
                                        <p:tgtEl>
                                          <p:spTgt spid="41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03"/>
                                        </p:tgtEl>
                                        <p:attrNameLst>
                                          <p:attrName>style.visibility</p:attrName>
                                        </p:attrNameLst>
                                      </p:cBhvr>
                                      <p:to>
                                        <p:strVal val="visible"/>
                                      </p:to>
                                    </p:set>
                                    <p:anim calcmode="lin" valueType="num">
                                      <p:cBhvr additive="base">
                                        <p:cTn id="15" dur="500" fill="hold"/>
                                        <p:tgtEl>
                                          <p:spTgt spid="4103"/>
                                        </p:tgtEl>
                                        <p:attrNameLst>
                                          <p:attrName>ppt_x</p:attrName>
                                        </p:attrNameLst>
                                      </p:cBhvr>
                                      <p:tavLst>
                                        <p:tav tm="0">
                                          <p:val>
                                            <p:strVal val="#ppt_x"/>
                                          </p:val>
                                        </p:tav>
                                        <p:tav tm="100000">
                                          <p:val>
                                            <p:strVal val="#ppt_x"/>
                                          </p:val>
                                        </p:tav>
                                      </p:tavLst>
                                    </p:anim>
                                    <p:anim calcmode="lin" valueType="num">
                                      <p:cBhvr additive="base">
                                        <p:cTn id="16" dur="500" fill="hold"/>
                                        <p:tgtEl>
                                          <p:spTgt spid="410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additive="base">
                                        <p:cTn id="29" dur="500" fill="hold"/>
                                        <p:tgtEl>
                                          <p:spTgt spid="1030"/>
                                        </p:tgtEl>
                                        <p:attrNameLst>
                                          <p:attrName>ppt_x</p:attrName>
                                        </p:attrNameLst>
                                      </p:cBhvr>
                                      <p:tavLst>
                                        <p:tav tm="0">
                                          <p:val>
                                            <p:strVal val="#ppt_x"/>
                                          </p:val>
                                        </p:tav>
                                        <p:tav tm="100000">
                                          <p:val>
                                            <p:strVal val="#ppt_x"/>
                                          </p:val>
                                        </p:tav>
                                      </p:tavLst>
                                    </p:anim>
                                    <p:anim calcmode="lin" valueType="num">
                                      <p:cBhvr additive="base">
                                        <p:cTn id="30" dur="500" fill="hold"/>
                                        <p:tgtEl>
                                          <p:spTgt spid="10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p:bldP spid="4102" grpId="0"/>
      <p:bldP spid="4103" grpId="0" animBg="1"/>
      <p:bldP spid="2" grpId="0" animBg="1"/>
      <p:bldP spid="13"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4" descr="fig24"/>
          <p:cNvPicPr>
            <a:picLocks noChangeAspect="1" noChangeArrowheads="1"/>
          </p:cNvPicPr>
          <p:nvPr/>
        </p:nvPicPr>
        <p:blipFill>
          <a:blip r:embed="rId2">
            <a:extLst>
              <a:ext uri="{28A0092B-C50C-407E-A947-70E740481C1C}">
                <a14:useLocalDpi xmlns:a14="http://schemas.microsoft.com/office/drawing/2010/main" val="0"/>
              </a:ext>
            </a:extLst>
          </a:blip>
          <a:srcRect t="45651" b="21739"/>
          <a:stretch>
            <a:fillRect/>
          </a:stretch>
        </p:blipFill>
        <p:spPr bwMode="auto">
          <a:xfrm>
            <a:off x="4038600" y="2780498"/>
            <a:ext cx="3681706" cy="146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p:cNvSpPr txBox="1">
            <a:spLocks noChangeArrowheads="1"/>
          </p:cNvSpPr>
          <p:nvPr/>
        </p:nvSpPr>
        <p:spPr bwMode="auto">
          <a:xfrm>
            <a:off x="1197077" y="1407439"/>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若小平面與電場不垂直：</a:t>
            </a:r>
          </a:p>
        </p:txBody>
      </p:sp>
      <mc:AlternateContent xmlns:mc="http://schemas.openxmlformats.org/markup-compatibility/2006" xmlns:a14="http://schemas.microsoft.com/office/drawing/2010/main">
        <mc:Choice Requires="a14">
          <p:sp>
            <p:nvSpPr>
              <p:cNvPr id="13" name="文字方塊 12"/>
              <p:cNvSpPr txBox="1">
                <a:spLocks noChangeArrowheads="1"/>
              </p:cNvSpPr>
              <p:nvPr/>
            </p:nvSpPr>
            <p:spPr bwMode="auto">
              <a:xfrm>
                <a:off x="1142577" y="4435346"/>
                <a:ext cx="54647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可以將小平面</a:t>
                </a:r>
                <a14:m>
                  <m:oMath xmlns:m="http://schemas.openxmlformats.org/officeDocument/2006/math">
                    <m:r>
                      <a:rPr lang="en-US" altLang="zh-TW" b="0" i="1" smtClean="0">
                        <a:latin typeface="Cambria Math"/>
                      </a:rPr>
                      <m:t>𝐴</m:t>
                    </m:r>
                  </m:oMath>
                </a14:m>
                <a:r>
                  <a:rPr lang="zh-TW" altLang="en-US" dirty="0"/>
                  <a:t>投影於電場的垂直方向：</a:t>
                </a:r>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142577" y="4435346"/>
                <a:ext cx="5464700" cy="369332"/>
              </a:xfrm>
              <a:prstGeom prst="rect">
                <a:avLst/>
              </a:prstGeom>
              <a:blipFill>
                <a:blip r:embed="rId3"/>
                <a:stretch>
                  <a:fillRect l="-92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a:spLocks noChangeArrowheads="1"/>
              </p:cNvSpPr>
              <p:nvPr/>
            </p:nvSpPr>
            <p:spPr bwMode="auto">
              <a:xfrm>
                <a:off x="1142576" y="4892546"/>
                <a:ext cx="54647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通過小平面</a:t>
                </a:r>
                <a14:m>
                  <m:oMath xmlns:m="http://schemas.openxmlformats.org/officeDocument/2006/math">
                    <m:r>
                      <a:rPr lang="en-US" altLang="zh-TW" i="1">
                        <a:latin typeface="Cambria Math"/>
                      </a:rPr>
                      <m:t>𝐴</m:t>
                    </m:r>
                  </m:oMath>
                </a14:m>
                <a:r>
                  <a:rPr lang="zh-TW" altLang="en-US" dirty="0"/>
                  <a:t>的電力線必通過其投影平面</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𝐴</m:t>
                        </m:r>
                      </m:e>
                      <m:sub>
                        <m:r>
                          <a:rPr lang="en-US" altLang="zh-TW" i="1">
                            <a:latin typeface="Cambria Math"/>
                            <a:ea typeface="Cambria Math"/>
                          </a:rPr>
                          <m:t>⊥</m:t>
                        </m:r>
                      </m:sub>
                    </m:sSub>
                  </m:oMath>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142576" y="4892546"/>
                <a:ext cx="5464701" cy="369332"/>
              </a:xfrm>
              <a:prstGeom prst="rect">
                <a:avLst/>
              </a:prstGeom>
              <a:blipFill>
                <a:blip r:embed="rId4"/>
                <a:stretch>
                  <a:fillRect l="-92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5127" name="Picture 17" descr="D:\Dropbox\Documents\課程\YoungTextBook\Images\Chapter22\A_Images\A_Figures_and_Photos\22_06_FigureB.jpg"/>
          <p:cNvPicPr>
            <a:picLocks noChangeAspect="1" noChangeArrowheads="1"/>
          </p:cNvPicPr>
          <p:nvPr/>
        </p:nvPicPr>
        <p:blipFill rotWithShape="1">
          <a:blip r:embed="rId5">
            <a:extLst>
              <a:ext uri="{28A0092B-C50C-407E-A947-70E740481C1C}">
                <a14:useLocalDpi xmlns:a14="http://schemas.microsoft.com/office/drawing/2010/main" val="0"/>
              </a:ext>
            </a:extLst>
          </a:blip>
          <a:srcRect t="25036" b="6245"/>
          <a:stretch/>
        </p:blipFill>
        <p:spPr bwMode="auto">
          <a:xfrm>
            <a:off x="1197077" y="1962834"/>
            <a:ext cx="2703871" cy="228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a:spLocks noChangeArrowheads="1"/>
              </p:cNvSpPr>
              <p:nvPr/>
            </p:nvSpPr>
            <p:spPr bwMode="auto">
              <a:xfrm>
                <a:off x="1142577" y="5349746"/>
                <a:ext cx="66146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而通過此</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𝐴</m:t>
                        </m:r>
                      </m:e>
                      <m:sub>
                        <m:r>
                          <a:rPr lang="en-US" altLang="zh-TW" i="1" smtClean="0">
                            <a:latin typeface="Cambria Math"/>
                            <a:ea typeface="Cambria Math"/>
                          </a:rPr>
                          <m:t>⊥</m:t>
                        </m:r>
                      </m:sub>
                    </m:sSub>
                  </m:oMath>
                </a14:m>
                <a:r>
                  <a:rPr lang="zh-TW" altLang="en-US" dirty="0"/>
                  <a:t>的電力線數目就可以用前一頁的辦法算：</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1142577" y="5349746"/>
                <a:ext cx="6614652" cy="369332"/>
              </a:xfrm>
              <a:prstGeom prst="rect">
                <a:avLst/>
              </a:prstGeom>
              <a:blipFill>
                <a:blip r:embed="rId6"/>
                <a:stretch>
                  <a:fillRect l="-76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a:spLocks noChangeArrowheads="1"/>
              </p:cNvSpPr>
              <p:nvPr/>
            </p:nvSpPr>
            <p:spPr bwMode="auto">
              <a:xfrm>
                <a:off x="3900948" y="5797522"/>
                <a:ext cx="43434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此值也就是通過該小平面</a:t>
                </a:r>
                <a14:m>
                  <m:oMath xmlns:m="http://schemas.openxmlformats.org/officeDocument/2006/math">
                    <m:r>
                      <a:rPr lang="en-US" altLang="zh-TW" i="1">
                        <a:latin typeface="Cambria Math"/>
                      </a:rPr>
                      <m:t>𝐴</m:t>
                    </m:r>
                  </m:oMath>
                </a14:m>
                <a:r>
                  <a:rPr lang="zh-TW" altLang="en-US" dirty="0"/>
                  <a:t>的電力線數目。</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3900948" y="5797522"/>
                <a:ext cx="4343400" cy="369888"/>
              </a:xfrm>
              <a:prstGeom prst="rect">
                <a:avLst/>
              </a:prstGeom>
              <a:blipFill>
                <a:blip r:embed="rId7"/>
                <a:stretch>
                  <a:fillRect l="-1170" t="-6667" r="-6725"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103878" y="3105834"/>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103878" y="3105834"/>
                <a:ext cx="163249" cy="215444"/>
              </a:xfrm>
              <a:prstGeom prst="rect">
                <a:avLst/>
              </a:prstGeom>
              <a:blipFill>
                <a:blip r:embed="rId8"/>
                <a:stretch>
                  <a:fillRect l="-21429" r="-14286"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197077" y="5806946"/>
                <a:ext cx="26105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rPr>
                        <m:t>𝐸</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𝐴</m:t>
                          </m:r>
                        </m:e>
                        <m:sub>
                          <m:r>
                            <a:rPr lang="en-US" altLang="zh-TW" i="1">
                              <a:latin typeface="Cambria Math"/>
                              <a:ea typeface="Cambria Math"/>
                            </a:rPr>
                            <m:t>⊥</m:t>
                          </m:r>
                        </m:sub>
                      </m:sSub>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197077" y="5806946"/>
                <a:ext cx="2610586" cy="369332"/>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035278" y="3213556"/>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035278" y="3213556"/>
                <a:ext cx="163249" cy="215444"/>
              </a:xfrm>
              <a:prstGeom prst="rect">
                <a:avLst/>
              </a:prstGeom>
              <a:blipFill>
                <a:blip r:embed="rId10"/>
                <a:stretch>
                  <a:fillRect l="-21429" r="-14286" b="-10526"/>
                </a:stretch>
              </a:blipFill>
            </p:spPr>
            <p:txBody>
              <a:bodyPr/>
              <a:lstStyle/>
              <a:p>
                <a:r>
                  <a:rPr lang="en-TW">
                    <a:noFill/>
                  </a:rPr>
                  <a:t> </a:t>
                </a:r>
              </a:p>
            </p:txBody>
          </p:sp>
        </mc:Fallback>
      </mc:AlternateContent>
      <p:pic>
        <p:nvPicPr>
          <p:cNvPr id="12" name="Picture 1" descr="24_23_Figure.jpg">
            <a:extLst>
              <a:ext uri="{FF2B5EF4-FFF2-40B4-BE49-F238E27FC236}">
                <a16:creationId xmlns:a16="http://schemas.microsoft.com/office/drawing/2014/main" id="{614CB928-600B-50D1-7702-473C6EAA8D3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785"/>
          <a:stretch/>
        </p:blipFill>
        <p:spPr>
          <a:xfrm>
            <a:off x="5311771" y="344464"/>
            <a:ext cx="2408535" cy="19328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p:bldP spid="10" grpId="0"/>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57" name="Text Box 10"/>
              <p:cNvSpPr txBox="1">
                <a:spLocks noChangeArrowheads="1"/>
              </p:cNvSpPr>
              <p:nvPr/>
            </p:nvSpPr>
            <p:spPr bwMode="auto">
              <a:xfrm>
                <a:off x="1257065" y="5386241"/>
                <a:ext cx="6934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 xmlns:m="http://schemas.openxmlformats.org/officeDocument/2006/math">
                    <m:sSub>
                      <m:sSubPr>
                        <m:ctrlPr>
                          <a:rPr lang="en-US" altLang="zh-TW" i="1" smtClean="0">
                            <a:solidFill>
                              <a:srgbClr val="FF0000"/>
                            </a:solidFill>
                            <a:latin typeface="Cambria Math" panose="02040503050406030204" pitchFamily="18" charset="0"/>
                          </a:rPr>
                        </m:ctrlPr>
                      </m:sSubPr>
                      <m:e>
                        <m:r>
                          <m:rPr>
                            <m:sty m:val="p"/>
                          </m:rPr>
                          <a:rPr lang="el-GR" altLang="zh-TW" i="1" smtClean="0">
                            <a:solidFill>
                              <a:srgbClr val="FF0000"/>
                            </a:solidFill>
                            <a:latin typeface="Cambria Math"/>
                            <a:ea typeface="Cambria Math"/>
                          </a:rPr>
                          <m:t>Φ</m:t>
                        </m:r>
                      </m:e>
                      <m:sub>
                        <m:r>
                          <a:rPr lang="en-US" altLang="zh-TW" b="0" i="1" smtClean="0">
                            <a:solidFill>
                              <a:srgbClr val="FF0000"/>
                            </a:solidFill>
                            <a:latin typeface="Cambria Math"/>
                          </a:rPr>
                          <m:t>𝐸</m:t>
                        </m:r>
                      </m:sub>
                    </m:sSub>
                  </m:oMath>
                </a14:m>
                <a:r>
                  <a:rPr lang="zh-TW" altLang="en-US" dirty="0">
                    <a:solidFill>
                      <a:srgbClr val="FF0000"/>
                    </a:solidFill>
                  </a:rPr>
                  <a:t>電場通量 </a:t>
                </a:r>
                <a:r>
                  <a:rPr lang="en-US" altLang="zh-TW" dirty="0">
                    <a:solidFill>
                      <a:srgbClr val="FF0000"/>
                    </a:solidFill>
                    <a:latin typeface="Times New Roman" panose="02020603050405020304" pitchFamily="18" charset="0"/>
                    <a:cs typeface="Times New Roman" panose="02020603050405020304" pitchFamily="18" charset="0"/>
                  </a:rPr>
                  <a:t>Electric Flux</a:t>
                </a:r>
                <a:r>
                  <a:rPr lang="zh-TW" altLang="en-US" dirty="0"/>
                  <a:t>，順著</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的方向通過平面的電力線數目。</a:t>
                </a:r>
              </a:p>
            </p:txBody>
          </p:sp>
        </mc:Choice>
        <mc:Fallback xmlns="">
          <p:sp>
            <p:nvSpPr>
              <p:cNvPr id="2057" name="Text Box 10"/>
              <p:cNvSpPr txBox="1">
                <a:spLocks noRot="1" noChangeAspect="1" noMove="1" noResize="1" noEditPoints="1" noAdjustHandles="1" noChangeArrowheads="1" noChangeShapeType="1" noTextEdit="1"/>
              </p:cNvSpPr>
              <p:nvPr/>
            </p:nvSpPr>
            <p:spPr bwMode="auto">
              <a:xfrm>
                <a:off x="1257065" y="5386241"/>
                <a:ext cx="6934200" cy="404791"/>
              </a:xfrm>
              <a:prstGeom prst="rect">
                <a:avLst/>
              </a:prstGeom>
              <a:blipFill>
                <a:blip r:embed="rId2"/>
                <a:stretch>
                  <a:fillRect t="-12121" b="-1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8" name="文字方塊 9"/>
              <p:cNvSpPr txBox="1">
                <a:spLocks noChangeArrowheads="1"/>
              </p:cNvSpPr>
              <p:nvPr/>
            </p:nvSpPr>
            <p:spPr bwMode="auto">
              <a:xfrm>
                <a:off x="1219200" y="3849887"/>
                <a:ext cx="7315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定義面積向量</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：大小就是此平面的面積，方向是垂直於平面的方向。</a:t>
                </a:r>
              </a:p>
            </p:txBody>
          </p:sp>
        </mc:Choice>
        <mc:Fallback xmlns="">
          <p:sp>
            <p:nvSpPr>
              <p:cNvPr id="2058" name="文字方塊 9"/>
              <p:cNvSpPr txBox="1">
                <a:spLocks noRot="1" noChangeAspect="1" noMove="1" noResize="1" noEditPoints="1" noAdjustHandles="1" noChangeArrowheads="1" noChangeShapeType="1" noTextEdit="1"/>
              </p:cNvSpPr>
              <p:nvPr/>
            </p:nvSpPr>
            <p:spPr bwMode="auto">
              <a:xfrm>
                <a:off x="1219200" y="3849887"/>
                <a:ext cx="7315200" cy="404791"/>
              </a:xfrm>
              <a:prstGeom prst="rect">
                <a:avLst/>
              </a:prstGeom>
              <a:blipFill>
                <a:blip r:embed="rId3"/>
                <a:stretch>
                  <a:fillRect l="-694" t="-12121" b="-1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059" name="Picture 11" descr="D:\Users\Vincent\Downloads\Data\Knight\Media\Chapter28\Images\28_13Figurea-F.jpg"/>
          <p:cNvPicPr>
            <a:picLocks noChangeAspect="1" noChangeArrowheads="1"/>
          </p:cNvPicPr>
          <p:nvPr/>
        </p:nvPicPr>
        <p:blipFill rotWithShape="1">
          <a:blip r:embed="rId4">
            <a:extLst>
              <a:ext uri="{28A0092B-C50C-407E-A947-70E740481C1C}">
                <a14:useLocalDpi xmlns:a14="http://schemas.microsoft.com/office/drawing/2010/main" val="0"/>
              </a:ext>
            </a:extLst>
          </a:blip>
          <a:srcRect l="18015" b="4108"/>
          <a:stretch/>
        </p:blipFill>
        <p:spPr bwMode="auto">
          <a:xfrm>
            <a:off x="5894201" y="2414609"/>
            <a:ext cx="2454275" cy="134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894201" y="2506684"/>
            <a:ext cx="64155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 name="文字方塊 9"/>
              <p:cNvSpPr txBox="1">
                <a:spLocks noChangeArrowheads="1"/>
              </p:cNvSpPr>
              <p:nvPr/>
            </p:nvSpPr>
            <p:spPr bwMode="auto">
              <a:xfrm>
                <a:off x="1219200" y="4326752"/>
                <a:ext cx="62484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如此定義後，角度</a:t>
                </a:r>
                <a14:m>
                  <m:oMath xmlns:m="http://schemas.openxmlformats.org/officeDocument/2006/math">
                    <m:r>
                      <a:rPr lang="zh-TW" altLang="en-US" b="0" i="1" smtClean="0">
                        <a:latin typeface="Cambria Math"/>
                      </a:rPr>
                      <m:t>𝜃</m:t>
                    </m:r>
                  </m:oMath>
                </a14:m>
                <a:r>
                  <a:rPr lang="zh-TW" altLang="en-US" dirty="0"/>
                  <a:t>就是向量</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與電場</a:t>
                </a:r>
                <a14:m>
                  <m:oMath xmlns:m="http://schemas.openxmlformats.org/officeDocument/2006/math">
                    <m:acc>
                      <m:accPr>
                        <m:chr m:val="⃗"/>
                        <m:ctrlPr>
                          <a:rPr lang="zh-TW" altLang="en-US" i="1">
                            <a:latin typeface="Cambria Math" panose="02040503050406030204" pitchFamily="18" charset="0"/>
                          </a:rPr>
                        </m:ctrlPr>
                      </m:accPr>
                      <m:e>
                        <m:r>
                          <a:rPr lang="en-US" altLang="zh-TW" b="0" i="1" smtClean="0">
                            <a:latin typeface="Cambria Math"/>
                          </a:rPr>
                          <m:t>𝐸</m:t>
                        </m:r>
                      </m:e>
                    </m:acc>
                  </m:oMath>
                </a14:m>
                <a:r>
                  <a:rPr lang="zh-TW" altLang="en-US" dirty="0"/>
                  <a:t>之間的夾角。</a:t>
                </a:r>
              </a:p>
            </p:txBody>
          </p:sp>
        </mc:Choice>
        <mc:Fallback xmlns="">
          <p:sp>
            <p:nvSpPr>
              <p:cNvPr id="9" name="文字方塊 9"/>
              <p:cNvSpPr txBox="1">
                <a:spLocks noRot="1" noChangeAspect="1" noMove="1" noResize="1" noEditPoints="1" noAdjustHandles="1" noChangeArrowheads="1" noChangeShapeType="1" noTextEdit="1"/>
              </p:cNvSpPr>
              <p:nvPr/>
            </p:nvSpPr>
            <p:spPr bwMode="auto">
              <a:xfrm>
                <a:off x="1219200" y="4326752"/>
                <a:ext cx="6248400" cy="404791"/>
              </a:xfrm>
              <a:prstGeom prst="rect">
                <a:avLst/>
              </a:prstGeom>
              <a:blipFill>
                <a:blip r:embed="rId5"/>
                <a:stretch>
                  <a:fillRect l="-813" t="-1212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文字方塊 1"/>
          <p:cNvSpPr txBox="1"/>
          <p:nvPr/>
        </p:nvSpPr>
        <p:spPr>
          <a:xfrm>
            <a:off x="1257065" y="3390965"/>
            <a:ext cx="4191000" cy="369332"/>
          </a:xfrm>
          <a:prstGeom prst="rect">
            <a:avLst/>
          </a:prstGeom>
          <a:noFill/>
        </p:spPr>
        <p:txBody>
          <a:bodyPr wrap="square" rtlCol="0">
            <a:spAutoFit/>
          </a:bodyPr>
          <a:lstStyle/>
          <a:p>
            <a:r>
              <a:rPr lang="zh-TW" altLang="en-US" dirty="0"/>
              <a:t>這個結果可以更聰明地以向量表示！</a:t>
            </a:r>
          </a:p>
        </p:txBody>
      </p:sp>
      <mc:AlternateContent xmlns:mc="http://schemas.openxmlformats.org/markup-compatibility/2006" xmlns:a14="http://schemas.microsoft.com/office/drawing/2010/main">
        <mc:Choice Requires="a14">
          <p:sp>
            <p:nvSpPr>
              <p:cNvPr id="12" name="文字方塊 11"/>
              <p:cNvSpPr txBox="1"/>
              <p:nvPr/>
            </p:nvSpPr>
            <p:spPr>
              <a:xfrm>
                <a:off x="1366777" y="2929761"/>
                <a:ext cx="172156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366777" y="2929761"/>
                <a:ext cx="1721561" cy="369332"/>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1257065" y="4876800"/>
                <a:ext cx="3162661"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257065" y="4876800"/>
                <a:ext cx="3162661" cy="404791"/>
              </a:xfrm>
              <a:prstGeom prst="rect">
                <a:avLst/>
              </a:prstGeom>
              <a:blipFill rotWithShape="1">
                <a:blip r:embed="rId14"/>
                <a:stretch>
                  <a:fillRect t="-21212" b="-1515"/>
                </a:stretch>
              </a:blipFill>
            </p:spPr>
            <p:txBody>
              <a:bodyPr/>
              <a:lstStyle/>
              <a:p>
                <a:r>
                  <a:rPr lang="zh-TW" altLang="en-US">
                    <a:noFill/>
                  </a:rPr>
                  <a:t> </a:t>
                </a:r>
              </a:p>
            </p:txBody>
          </p:sp>
        </mc:Fallback>
      </mc:AlternateContent>
      <p:pic>
        <p:nvPicPr>
          <p:cNvPr id="14" name="Picture 17" descr="D:\Dropbox\Documents\課程\YoungTextBook\Images\Chapter22\A_Images\A_Figures_and_Photos\22_06_FigureB.jpg"/>
          <p:cNvPicPr>
            <a:picLocks noChangeAspect="1" noChangeArrowheads="1"/>
          </p:cNvPicPr>
          <p:nvPr/>
        </p:nvPicPr>
        <p:blipFill rotWithShape="1">
          <a:blip r:embed="rId15">
            <a:extLst>
              <a:ext uri="{28A0092B-C50C-407E-A947-70E740481C1C}">
                <a14:useLocalDpi xmlns:a14="http://schemas.microsoft.com/office/drawing/2010/main" val="0"/>
              </a:ext>
            </a:extLst>
          </a:blip>
          <a:srcRect t="25036" b="6245"/>
          <a:stretch/>
        </p:blipFill>
        <p:spPr bwMode="auto">
          <a:xfrm>
            <a:off x="1214377" y="434494"/>
            <a:ext cx="2703871" cy="228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文字方塊 14"/>
              <p:cNvSpPr txBox="1"/>
              <p:nvPr/>
            </p:nvSpPr>
            <p:spPr>
              <a:xfrm>
                <a:off x="3121178" y="1577494"/>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121178" y="1577494"/>
                <a:ext cx="163249" cy="215444"/>
              </a:xfrm>
              <a:prstGeom prst="rect">
                <a:avLst/>
              </a:prstGeom>
              <a:blipFill>
                <a:blip r:embed="rId16"/>
                <a:stretch>
                  <a:fillRect l="-21429" r="-21429"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052578" y="1685216"/>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052578" y="1685216"/>
                <a:ext cx="163249" cy="215444"/>
              </a:xfrm>
              <a:prstGeom prst="rect">
                <a:avLst/>
              </a:prstGeom>
              <a:blipFill>
                <a:blip r:embed="rId17"/>
                <a:stretch>
                  <a:fillRect l="-21429" r="-21429" b="-16667"/>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ppt_x"/>
                                          </p:val>
                                        </p:tav>
                                        <p:tav tm="100000">
                                          <p:val>
                                            <p:strVal val="#ppt_x"/>
                                          </p:val>
                                        </p:tav>
                                      </p:tavLst>
                                    </p:anim>
                                    <p:anim calcmode="lin" valueType="num">
                                      <p:cBhvr additive="base">
                                        <p:cTn id="12" dur="500" fill="hold"/>
                                        <p:tgtEl>
                                          <p:spTgt spid="20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58"/>
                                        </p:tgtEl>
                                        <p:attrNameLst>
                                          <p:attrName>style.visibility</p:attrName>
                                        </p:attrNameLst>
                                      </p:cBhvr>
                                      <p:to>
                                        <p:strVal val="visible"/>
                                      </p:to>
                                    </p:set>
                                    <p:anim calcmode="lin" valueType="num">
                                      <p:cBhvr additive="base">
                                        <p:cTn id="15" dur="500" fill="hold"/>
                                        <p:tgtEl>
                                          <p:spTgt spid="2058"/>
                                        </p:tgtEl>
                                        <p:attrNameLst>
                                          <p:attrName>ppt_x</p:attrName>
                                        </p:attrNameLst>
                                      </p:cBhvr>
                                      <p:tavLst>
                                        <p:tav tm="0">
                                          <p:val>
                                            <p:strVal val="#ppt_x"/>
                                          </p:val>
                                        </p:tav>
                                        <p:tav tm="100000">
                                          <p:val>
                                            <p:strVal val="#ppt_x"/>
                                          </p:val>
                                        </p:tav>
                                      </p:tavLst>
                                    </p:anim>
                                    <p:anim calcmode="lin" valueType="num">
                                      <p:cBhvr additive="base">
                                        <p:cTn id="16" dur="500" fill="hold"/>
                                        <p:tgtEl>
                                          <p:spTgt spid="20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9"/>
                                        </p:tgtEl>
                                        <p:attrNameLst>
                                          <p:attrName>style.visibility</p:attrName>
                                        </p:attrNameLst>
                                      </p:cBhvr>
                                      <p:to>
                                        <p:strVal val="visible"/>
                                      </p:to>
                                    </p:set>
                                    <p:anim calcmode="lin" valueType="num">
                                      <p:cBhvr additive="base">
                                        <p:cTn id="23" dur="500" fill="hold"/>
                                        <p:tgtEl>
                                          <p:spTgt spid="2059"/>
                                        </p:tgtEl>
                                        <p:attrNameLst>
                                          <p:attrName>ppt_x</p:attrName>
                                        </p:attrNameLst>
                                      </p:cBhvr>
                                      <p:tavLst>
                                        <p:tav tm="0">
                                          <p:val>
                                            <p:strVal val="#ppt_x"/>
                                          </p:val>
                                        </p:tav>
                                        <p:tav tm="100000">
                                          <p:val>
                                            <p:strVal val="#ppt_x"/>
                                          </p:val>
                                        </p:tav>
                                      </p:tavLst>
                                    </p:anim>
                                    <p:anim calcmode="lin" valueType="num">
                                      <p:cBhvr additive="base">
                                        <p:cTn id="24" dur="500" fill="hold"/>
                                        <p:tgtEl>
                                          <p:spTgt spid="20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P spid="2058" grpId="0"/>
      <p:bldP spid="3" grpId="0" animBg="1"/>
      <p:bldP spid="9" grpId="0"/>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7" descr="D:\Users\Vincent\Downloads\Data\Knight\Media\Chapter31\Images\31_06Figure-F.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114"/>
          <a:stretch/>
        </p:blipFill>
        <p:spPr bwMode="auto">
          <a:xfrm>
            <a:off x="3287696" y="2224114"/>
            <a:ext cx="5856304" cy="182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8" descr="D:\Dropbox\Documents\課程\YoungTextBook\Images\Chapter22\A_Images\A_Figures_and_Photos\22_05_FigureA.jpg"/>
          <p:cNvPicPr>
            <a:picLocks noChangeAspect="1" noChangeArrowheads="1"/>
          </p:cNvPicPr>
          <p:nvPr/>
        </p:nvPicPr>
        <p:blipFill rotWithShape="1">
          <a:blip r:embed="rId3">
            <a:extLst>
              <a:ext uri="{28A0092B-C50C-407E-A947-70E740481C1C}">
                <a14:useLocalDpi xmlns:a14="http://schemas.microsoft.com/office/drawing/2010/main" val="0"/>
              </a:ext>
            </a:extLst>
          </a:blip>
          <a:srcRect t="17029" b="4896"/>
          <a:stretch/>
        </p:blipFill>
        <p:spPr bwMode="auto">
          <a:xfrm>
            <a:off x="292450" y="2208874"/>
            <a:ext cx="2904855" cy="181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9" descr="D:\Dropbox\Documents\課程\YoungTextBook\Images\Chapter22\A_Images\A_Figures_and_Photos\22_05_FigureB.jpg"/>
          <p:cNvPicPr>
            <a:picLocks noChangeAspect="1" noChangeArrowheads="1"/>
          </p:cNvPicPr>
          <p:nvPr/>
        </p:nvPicPr>
        <p:blipFill rotWithShape="1">
          <a:blip r:embed="rId4">
            <a:extLst>
              <a:ext uri="{28A0092B-C50C-407E-A947-70E740481C1C}">
                <a14:useLocalDpi xmlns:a14="http://schemas.microsoft.com/office/drawing/2010/main" val="0"/>
              </a:ext>
            </a:extLst>
          </a:blip>
          <a:srcRect t="17084" r="9556" b="5425"/>
          <a:stretch/>
        </p:blipFill>
        <p:spPr bwMode="auto">
          <a:xfrm>
            <a:off x="292084" y="4633459"/>
            <a:ext cx="2887859" cy="18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rotWithShape="1">
          <a:blip r:embed="rId5" cstate="print">
            <a:extLst>
              <a:ext uri="{28A0092B-C50C-407E-A947-70E740481C1C}">
                <a14:useLocalDpi xmlns:a14="http://schemas.microsoft.com/office/drawing/2010/main" val="0"/>
              </a:ext>
            </a:extLst>
          </a:blip>
          <a:srcRect l="26324" t="60593" r="6329"/>
          <a:stretch/>
        </p:blipFill>
        <p:spPr>
          <a:xfrm>
            <a:off x="3293022" y="5193601"/>
            <a:ext cx="2731683" cy="1198806"/>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3287696" y="4712671"/>
                <a:ext cx="5399104" cy="4109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m:t>
                      </m:r>
                      <m:r>
                        <a:rPr lang="zh-TW" altLang="en-US" i="1">
                          <a:latin typeface="Cambria Math" panose="02040503050406030204" pitchFamily="18" charset="0"/>
                        </a:rPr>
                        <m:t>流過</m:t>
                      </m:r>
                      <m:r>
                        <a:rPr lang="zh-TW" altLang="en-US" i="1" smtClean="0">
                          <a:latin typeface="Cambria Math" panose="02040503050406030204" pitchFamily="18" charset="0"/>
                        </a:rPr>
                        <m:t>任一</m:t>
                      </m:r>
                      <m:r>
                        <a:rPr lang="zh-TW" altLang="en-US" i="1">
                          <a:latin typeface="Cambria Math" panose="02040503050406030204" pitchFamily="18" charset="0"/>
                        </a:rPr>
                        <m:t>平面</m:t>
                      </m:r>
                      <m:r>
                        <a:rPr lang="zh-TW" altLang="en-US" i="1" smtClean="0">
                          <a:latin typeface="Cambria Math" panose="02040503050406030204" pitchFamily="18" charset="0"/>
                        </a:rPr>
                        <m:t>的</m:t>
                      </m:r>
                      <m:r>
                        <a:rPr lang="zh-TW" altLang="en-US" i="1" smtClean="0">
                          <a:latin typeface="Cambria Math"/>
                        </a:rPr>
                        <m:t>每秒流量</m:t>
                      </m:r>
                      <m:r>
                        <a:rPr lang="en-US" altLang="zh-TW" b="0" i="1" smtClean="0">
                          <a:latin typeface="Cambria Math"/>
                        </a:rPr>
                        <m:t>=</m:t>
                      </m:r>
                      <m:r>
                        <a:rPr lang="en-US" altLang="zh-TW" b="0" i="1" smtClean="0">
                          <a:latin typeface="Cambria Math"/>
                        </a:rPr>
                        <m:t>𝑓</m:t>
                      </m:r>
                      <m:r>
                        <a:rPr lang="en-US" altLang="zh-TW" b="0" i="1" smtClean="0">
                          <a:latin typeface="Cambria Math"/>
                          <a:ea typeface="Cambria Math"/>
                        </a:rPr>
                        <m:t>∙</m:t>
                      </m:r>
                      <m:r>
                        <a:rPr lang="en-US" altLang="zh-TW" b="0" i="1" smtClean="0">
                          <a:latin typeface="Cambria Math"/>
                          <a:ea typeface="Cambria Math"/>
                        </a:rPr>
                        <m:t>𝐴</m:t>
                      </m:r>
                      <m:r>
                        <a:rPr lang="zh-TW" altLang="en-US" i="1" smtClean="0">
                          <a:latin typeface="Cambria Math"/>
                          <a:ea typeface="Cambria Math"/>
                        </a:rPr>
                        <m:t>∙</m:t>
                      </m:r>
                      <m:func>
                        <m:funcPr>
                          <m:ctrlPr>
                            <a:rPr lang="en-US" altLang="zh-TW" i="1" smtClean="0">
                              <a:latin typeface="Cambria Math" panose="02040503050406030204" pitchFamily="18" charset="0"/>
                              <a:ea typeface="Cambria Math"/>
                            </a:rPr>
                          </m:ctrlPr>
                        </m:funcPr>
                        <m:fName>
                          <m:r>
                            <m:rPr>
                              <m:sty m:val="p"/>
                            </m:rPr>
                            <a:rPr lang="en-US" altLang="zh-TW" i="0" smtClean="0">
                              <a:latin typeface="Cambria Math"/>
                              <a:ea typeface="Cambria Math"/>
                            </a:rPr>
                            <m:t>cos</m:t>
                          </m:r>
                        </m:fName>
                        <m:e>
                          <m:r>
                            <a:rPr lang="zh-TW" altLang="en-US" i="1" smtClean="0">
                              <a:latin typeface="Cambria Math"/>
                              <a:ea typeface="Cambria Math"/>
                            </a:rPr>
                            <m:t>𝜃</m:t>
                          </m:r>
                        </m:e>
                      </m:fun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𝑓</m:t>
                          </m:r>
                        </m:e>
                      </m:acc>
                      <m:r>
                        <a:rPr lang="zh-TW" altLang="en-US" i="1" smtClean="0">
                          <a:latin typeface="Cambria Math"/>
                        </a:rPr>
                        <m:t>∙</m:t>
                      </m:r>
                      <m:acc>
                        <m:accPr>
                          <m:chr m:val="⃗"/>
                          <m:ctrlPr>
                            <a:rPr lang="zh-TW" altLang="en-US" i="1" smtClean="0">
                              <a:latin typeface="Cambria Math" panose="02040503050406030204" pitchFamily="18" charset="0"/>
                            </a:rPr>
                          </m:ctrlPr>
                        </m:accPr>
                        <m:e>
                          <m:r>
                            <a:rPr lang="en-US" altLang="zh-TW" b="0" i="1" smtClean="0">
                              <a:latin typeface="Cambria Math"/>
                            </a:rPr>
                            <m:t>𝐴</m:t>
                          </m:r>
                        </m:e>
                      </m:acc>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287696" y="4712671"/>
                <a:ext cx="5399104" cy="410946"/>
              </a:xfrm>
              <a:prstGeom prst="rect">
                <a:avLst/>
              </a:prstGeom>
              <a:blipFill>
                <a:blip r:embed="rId6"/>
                <a:stretch>
                  <a:fillRect t="-12121" b="-151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309208" y="4121035"/>
                <a:ext cx="1050544" cy="41094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rPr>
                        <m:t> </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𝑓</m:t>
                          </m:r>
                        </m:e>
                      </m:acc>
                      <m:r>
                        <a:rPr lang="en-US" altLang="zh-TW" b="0" i="1" smtClean="0">
                          <a:latin typeface="Cambria Math"/>
                        </a:rPr>
                        <m:t>=</m:t>
                      </m:r>
                      <m:r>
                        <a:rPr lang="zh-TW" altLang="en-US" b="0" i="1" smtClean="0">
                          <a:latin typeface="Cambria Math"/>
                        </a:rPr>
                        <m:t> </m:t>
                      </m:r>
                      <m:r>
                        <a:rPr lang="zh-TW" altLang="en-US" i="1" smtClean="0">
                          <a:latin typeface="Cambria Math"/>
                        </a:rPr>
                        <m:t>𝜌</m:t>
                      </m:r>
                      <m:acc>
                        <m:accPr>
                          <m:chr m:val="⃗"/>
                          <m:ctrlPr>
                            <a:rPr lang="zh-TW" altLang="en-US" i="1" smtClean="0">
                              <a:latin typeface="Cambria Math" panose="02040503050406030204" pitchFamily="18" charset="0"/>
                            </a:rPr>
                          </m:ctrlPr>
                        </m:accPr>
                        <m:e>
                          <m:r>
                            <a:rPr lang="en-US" altLang="zh-TW" b="0" i="1" smtClean="0">
                              <a:latin typeface="Cambria Math"/>
                            </a:rPr>
                            <m:t>𝑣</m:t>
                          </m:r>
                        </m:e>
                      </m:acc>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309208" y="4121035"/>
                <a:ext cx="1050544" cy="410946"/>
              </a:xfrm>
              <a:prstGeom prst="rect">
                <a:avLst/>
              </a:prstGeom>
              <a:blipFill>
                <a:blip r:embed="rId7"/>
                <a:stretch>
                  <a:fillRect t="-12121"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205783" y="1740181"/>
                <a:ext cx="5206233"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m:t>
                      </m:r>
                      <m:r>
                        <m:rPr>
                          <m:nor/>
                        </m:rPr>
                        <a:rPr lang="zh-TW" altLang="en-US" dirty="0"/>
                        <m:t>會流過面積的</m:t>
                      </m:r>
                      <m:r>
                        <a:rPr lang="zh-TW" altLang="en-US" i="1" smtClean="0">
                          <a:latin typeface="Cambria Math"/>
                        </a:rPr>
                        <m:t>每秒流量</m:t>
                      </m:r>
                      <m:r>
                        <a:rPr lang="en-US" altLang="zh-TW" b="0" i="1" smtClean="0">
                          <a:latin typeface="Cambria Math"/>
                        </a:rPr>
                        <m:t>=</m:t>
                      </m:r>
                      <m:r>
                        <a:rPr lang="zh-TW" altLang="en-US" i="1">
                          <a:latin typeface="Cambria Math"/>
                        </a:rPr>
                        <m:t>流體通量</m:t>
                      </m:r>
                      <m:r>
                        <a:rPr lang="zh-TW" altLang="en-US" b="0" i="1" smtClean="0">
                          <a:latin typeface="Cambria Math"/>
                        </a:rPr>
                        <m:t> </m:t>
                      </m:r>
                      <m:r>
                        <a:rPr lang="en-US" altLang="zh-TW" b="0" i="1" smtClean="0">
                          <a:latin typeface="Cambria Math"/>
                        </a:rPr>
                        <m:t>𝑓</m:t>
                      </m:r>
                      <m:r>
                        <a:rPr lang="en-US" altLang="zh-TW" b="0" i="1" smtClean="0">
                          <a:latin typeface="Cambria Math"/>
                          <a:ea typeface="Cambria Math"/>
                        </a:rPr>
                        <m:t>∙</m:t>
                      </m:r>
                      <m:r>
                        <a:rPr lang="zh-TW" altLang="en-US" b="0" i="0">
                          <a:latin typeface="Cambria Math" panose="02040503050406030204" pitchFamily="18" charset="0"/>
                          <a:ea typeface="+mj-ea"/>
                        </a:rPr>
                        <m:t>面積</m:t>
                      </m:r>
                      <m:r>
                        <a:rPr lang="en-US" altLang="zh-TW" b="0" i="1" smtClean="0">
                          <a:latin typeface="Cambria Math"/>
                          <a:ea typeface="Cambria Math"/>
                        </a:rPr>
                        <m:t>𝐴</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205783" y="1740181"/>
                <a:ext cx="5206233" cy="369332"/>
              </a:xfrm>
              <a:prstGeom prst="rect">
                <a:avLst/>
              </a:prstGeom>
              <a:blipFill>
                <a:blip r:embed="rId8"/>
                <a:stretch>
                  <a:fillRect b="-1612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188862" y="813401"/>
                <a:ext cx="7421738" cy="369332"/>
              </a:xfrm>
              <a:prstGeom prst="rect">
                <a:avLst/>
              </a:prstGeom>
              <a:noFill/>
            </p:spPr>
            <p:txBody>
              <a:bodyPr wrap="square" rtlCol="0">
                <a:spAutoFit/>
              </a:bodyPr>
              <a:lstStyle/>
              <a:p>
                <a:r>
                  <a:rPr lang="zh-TW" altLang="en-US" dirty="0"/>
                  <a:t>在</a:t>
                </a:r>
                <a14:m>
                  <m:oMath xmlns:m="http://schemas.openxmlformats.org/officeDocument/2006/math">
                    <m:r>
                      <a:rPr lang="zh-TW" altLang="en-US" i="1" smtClean="0">
                        <a:latin typeface="Cambria Math"/>
                      </a:rPr>
                      <m:t>∆</m:t>
                    </m:r>
                    <m:r>
                      <a:rPr lang="en-US" altLang="zh-TW" b="0" i="1" smtClean="0">
                        <a:latin typeface="Cambria Math"/>
                      </a:rPr>
                      <m:t>𝑡</m:t>
                    </m:r>
                  </m:oMath>
                </a14:m>
                <a:r>
                  <a:rPr lang="zh-TW" altLang="en-US" dirty="0"/>
                  <a:t>內會流過面積的流體體積為</a:t>
                </a:r>
                <a14:m>
                  <m:oMath xmlns:m="http://schemas.openxmlformats.org/officeDocument/2006/math">
                    <m:r>
                      <a:rPr lang="zh-TW" altLang="en-US" i="1" smtClean="0">
                        <a:latin typeface="Cambria Math"/>
                      </a:rPr>
                      <m:t>∆</m:t>
                    </m:r>
                    <m:r>
                      <a:rPr lang="en-US" altLang="zh-TW" b="0" i="1" smtClean="0">
                        <a:latin typeface="Cambria Math"/>
                      </a:rPr>
                      <m:t>𝑥</m:t>
                    </m:r>
                    <m:r>
                      <a:rPr lang="en-US" altLang="zh-TW" b="0" i="1" smtClean="0">
                        <a:latin typeface="Cambria Math"/>
                        <a:ea typeface="Cambria Math"/>
                      </a:rPr>
                      <m:t>∙</m:t>
                    </m:r>
                    <m:r>
                      <a:rPr lang="en-US" altLang="zh-TW" b="0" i="1" smtClean="0">
                        <a:latin typeface="Cambria Math"/>
                        <a:ea typeface="Cambria Math"/>
                      </a:rPr>
                      <m:t>𝐴</m:t>
                    </m:r>
                    <m:r>
                      <a:rPr lang="en-US" altLang="zh-TW" b="0" i="0" smtClean="0">
                        <a:latin typeface="Cambria Math" panose="02040503050406030204" pitchFamily="18" charset="0"/>
                        <a:ea typeface="Cambria Math"/>
                      </a:rPr>
                      <m:t>=</m:t>
                    </m:r>
                    <m:r>
                      <a:rPr lang="en-US" altLang="zh-TW" i="1">
                        <a:latin typeface="Cambria Math"/>
                      </a:rPr>
                      <m:t>𝑣</m:t>
                    </m:r>
                    <m:r>
                      <a:rPr lang="zh-TW" altLang="en-US" i="1">
                        <a:latin typeface="Cambria Math"/>
                      </a:rPr>
                      <m:t>∆</m:t>
                    </m:r>
                    <m:r>
                      <a:rPr lang="en-US" altLang="zh-TW" i="1">
                        <a:latin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r>
                      <a:rPr lang="en-US" altLang="zh-TW" i="1">
                        <a:latin typeface="Cambria Math"/>
                        <a:ea typeface="Cambria Math"/>
                      </a:rPr>
                      <m:t>𝐴</m:t>
                    </m:r>
                  </m:oMath>
                </a14:m>
                <a:r>
                  <a:rPr lang="zh-TW" altLang="en-US" dirty="0"/>
                  <a:t>，流量為</a:t>
                </a:r>
                <a14:m>
                  <m:oMath xmlns:m="http://schemas.openxmlformats.org/officeDocument/2006/math">
                    <m:r>
                      <a:rPr lang="zh-TW" altLang="en-US" i="1">
                        <a:latin typeface="Cambria Math"/>
                      </a:rPr>
                      <m:t>𝜌</m:t>
                    </m:r>
                    <m:r>
                      <a:rPr lang="zh-TW" altLang="en-US" i="1" smtClean="0">
                        <a:latin typeface="Cambria Math" panose="02040503050406030204" pitchFamily="18" charset="0"/>
                      </a:rPr>
                      <m:t>∙</m:t>
                    </m:r>
                    <m:r>
                      <a:rPr lang="en-US" altLang="zh-TW" i="1">
                        <a:latin typeface="Cambria Math"/>
                      </a:rPr>
                      <m:t>𝑣</m:t>
                    </m:r>
                    <m:r>
                      <a:rPr lang="zh-TW" altLang="en-US" i="1">
                        <a:latin typeface="Cambria Math"/>
                      </a:rPr>
                      <m:t>∆</m:t>
                    </m:r>
                    <m:r>
                      <a:rPr lang="en-US" altLang="zh-TW" b="0" i="1" smtClean="0">
                        <a:latin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m:t>
                    </m:r>
                    <m:r>
                      <a:rPr lang="en-US" altLang="zh-TW" i="1">
                        <a:latin typeface="Cambria Math"/>
                        <a:ea typeface="Cambria Math"/>
                      </a:rPr>
                      <m:t>𝐴</m:t>
                    </m:r>
                  </m:oMath>
                </a14:m>
                <a:r>
                  <a:rPr lang="zh-TW" altLang="en-US" dirty="0"/>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1188862" y="813401"/>
                <a:ext cx="7421738" cy="369332"/>
              </a:xfrm>
              <a:prstGeom prst="rect">
                <a:avLst/>
              </a:prstGeom>
              <a:blipFill>
                <a:blip r:embed="rId9"/>
                <a:stretch>
                  <a:fillRect l="-683" t="-6452"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1186685" y="1137923"/>
                <a:ext cx="3798604"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流體每秒流量</m:t>
                      </m:r>
                      <m:r>
                        <a:rPr lang="en-US" altLang="zh-TW" i="1">
                          <a:latin typeface="Cambria Math"/>
                        </a:rPr>
                        <m:t>=</m:t>
                      </m:r>
                      <m:f>
                        <m:fPr>
                          <m:ctrlPr>
                            <a:rPr lang="en-US" altLang="zh-TW" b="0" i="1" smtClean="0">
                              <a:latin typeface="Cambria Math" panose="02040503050406030204" pitchFamily="18" charset="0"/>
                              <a:ea typeface="Cambria Math"/>
                            </a:rPr>
                          </m:ctrlPr>
                        </m:fPr>
                        <m:num>
                          <m:r>
                            <a:rPr lang="zh-TW" altLang="en-US" i="1">
                              <a:latin typeface="Cambria Math"/>
                            </a:rPr>
                            <m:t>𝜌</m:t>
                          </m:r>
                          <m:r>
                            <a:rPr lang="zh-TW" altLang="en-US" i="1">
                              <a:latin typeface="Cambria Math" panose="02040503050406030204" pitchFamily="18" charset="0"/>
                            </a:rPr>
                            <m:t>∙</m:t>
                          </m:r>
                          <m:r>
                            <a:rPr lang="en-US" altLang="zh-TW" i="1">
                              <a:latin typeface="Cambria Math"/>
                            </a:rPr>
                            <m:t>𝑣</m:t>
                          </m:r>
                          <m:r>
                            <a:rPr lang="zh-TW" altLang="en-US" i="1">
                              <a:latin typeface="Cambria Math"/>
                            </a:rPr>
                            <m:t>∆</m:t>
                          </m:r>
                          <m:r>
                            <a:rPr lang="en-US" altLang="zh-TW" i="1">
                              <a:latin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r>
                            <a:rPr lang="en-US" altLang="zh-TW" i="1">
                              <a:latin typeface="Cambria Math"/>
                              <a:ea typeface="Cambria Math"/>
                            </a:rPr>
                            <m:t>𝐴</m:t>
                          </m:r>
                        </m:num>
                        <m:den>
                          <m:r>
                            <a:rPr lang="en-US" altLang="zh-TW" b="0" i="1" smtClean="0">
                              <a:latin typeface="Cambria Math"/>
                              <a:ea typeface="Cambria Math"/>
                            </a:rPr>
                            <m:t>∆</m:t>
                          </m:r>
                          <m:r>
                            <a:rPr lang="en-US" altLang="zh-TW" b="0" i="1" smtClean="0">
                              <a:latin typeface="Cambria Math"/>
                              <a:ea typeface="Cambria Math"/>
                            </a:rPr>
                            <m:t>𝑡</m:t>
                          </m:r>
                        </m:den>
                      </m:f>
                      <m:r>
                        <a:rPr lang="en-US" altLang="zh-TW" b="0" i="1" smtClean="0">
                          <a:latin typeface="Cambria Math"/>
                          <a:ea typeface="Cambria Math"/>
                        </a:rPr>
                        <m:t>=</m:t>
                      </m:r>
                      <m:r>
                        <a:rPr lang="zh-TW" altLang="en-US" i="1">
                          <a:latin typeface="Cambria Math"/>
                        </a:rPr>
                        <m:t>𝜌</m:t>
                      </m:r>
                      <m:r>
                        <a:rPr lang="en-US" altLang="zh-TW" b="0" i="1" smtClean="0">
                          <a:latin typeface="Cambria Math"/>
                        </a:rPr>
                        <m:t>𝑣</m:t>
                      </m:r>
                      <m:r>
                        <a:rPr lang="en-US" altLang="zh-TW" b="0" i="1" smtClean="0">
                          <a:latin typeface="Cambria Math"/>
                          <a:ea typeface="Cambria Math"/>
                        </a:rPr>
                        <m:t>∙</m:t>
                      </m:r>
                      <m:r>
                        <a:rPr lang="en-US" altLang="zh-TW" i="1">
                          <a:latin typeface="Cambria Math"/>
                          <a:ea typeface="Cambria Math"/>
                        </a:rPr>
                        <m:t>𝐴</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1186685" y="1137923"/>
                <a:ext cx="3798604" cy="612732"/>
              </a:xfrm>
              <a:prstGeom prst="rect">
                <a:avLst/>
              </a:prstGeom>
              <a:blipFill>
                <a:blip r:embed="rId10"/>
                <a:stretch>
                  <a:fillRect b="-4082"/>
                </a:stretch>
              </a:blipFill>
            </p:spPr>
            <p:txBody>
              <a:bodyPr/>
              <a:lstStyle/>
              <a:p>
                <a:r>
                  <a:rPr lang="en-TW">
                    <a:noFill/>
                  </a:rPr>
                  <a:t> </a:t>
                </a:r>
              </a:p>
            </p:txBody>
          </p:sp>
        </mc:Fallback>
      </mc:AlternateContent>
      <p:sp>
        <p:nvSpPr>
          <p:cNvPr id="5" name="文字方塊 4">
            <a:extLst>
              <a:ext uri="{FF2B5EF4-FFF2-40B4-BE49-F238E27FC236}">
                <a16:creationId xmlns:a16="http://schemas.microsoft.com/office/drawing/2014/main" id="{83B28B5A-4FE7-D249-80C5-710CB87173F5}"/>
              </a:ext>
            </a:extLst>
          </p:cNvPr>
          <p:cNvSpPr txBox="1"/>
          <p:nvPr/>
        </p:nvSpPr>
        <p:spPr>
          <a:xfrm>
            <a:off x="1201925" y="341399"/>
            <a:ext cx="4351643" cy="369332"/>
          </a:xfrm>
          <a:prstGeom prst="rect">
            <a:avLst/>
          </a:prstGeom>
          <a:noFill/>
        </p:spPr>
        <p:txBody>
          <a:bodyPr wrap="square" rtlCol="0">
            <a:spAutoFit/>
          </a:bodyPr>
          <a:lstStyle/>
          <a:p>
            <a:r>
              <a:rPr kumimoji="1" lang="zh-TW" altLang="en-US" dirty="0"/>
              <a:t>這個結果與流體的流量</a:t>
            </a:r>
            <a:r>
              <a:rPr lang="en-US" altLang="zh-TW" dirty="0">
                <a:latin typeface="Times New Roman" panose="02020603050405020304" pitchFamily="18" charset="0"/>
                <a:cs typeface="Times New Roman" panose="02020603050405020304" pitchFamily="18" charset="0"/>
              </a:rPr>
              <a:t>Flux</a:t>
            </a:r>
            <a:r>
              <a:rPr kumimoji="1" lang="zh-TW" altLang="en-US" dirty="0"/>
              <a:t>計算非常類似！</a:t>
            </a:r>
          </a:p>
        </p:txBody>
      </p:sp>
      <p:sp>
        <p:nvSpPr>
          <p:cNvPr id="6" name="文字方塊 5">
            <a:extLst>
              <a:ext uri="{FF2B5EF4-FFF2-40B4-BE49-F238E27FC236}">
                <a16:creationId xmlns:a16="http://schemas.microsoft.com/office/drawing/2014/main" id="{684733F0-9CCB-6445-8889-38E4264110FD}"/>
              </a:ext>
            </a:extLst>
          </p:cNvPr>
          <p:cNvSpPr txBox="1"/>
          <p:nvPr/>
        </p:nvSpPr>
        <p:spPr>
          <a:xfrm>
            <a:off x="1744877" y="6462391"/>
            <a:ext cx="6096000" cy="369332"/>
          </a:xfrm>
          <a:prstGeom prst="rect">
            <a:avLst/>
          </a:prstGeom>
          <a:noFill/>
        </p:spPr>
        <p:txBody>
          <a:bodyPr wrap="square" rtlCol="0">
            <a:spAutoFit/>
          </a:bodyPr>
          <a:lstStyle/>
          <a:p>
            <a:r>
              <a:rPr kumimoji="1" lang="zh-TW" altLang="en-US" dirty="0"/>
              <a:t>馬克思威爾當年就真的是以流體為模型來思考電場的通量。</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91C93A3-DD46-9B42-B60C-820CECDDB839}"/>
                  </a:ext>
                </a:extLst>
              </p:cNvPr>
              <p:cNvSpPr/>
              <p:nvPr/>
            </p:nvSpPr>
            <p:spPr>
              <a:xfrm>
                <a:off x="292084" y="4115997"/>
                <a:ext cx="5016758" cy="410946"/>
              </a:xfrm>
              <a:prstGeom prst="rect">
                <a:avLst/>
              </a:prstGeom>
            </p:spPr>
            <p:txBody>
              <a:bodyPr wrap="none">
                <a:spAutoFit/>
              </a:bodyPr>
              <a:lstStyle/>
              <a:p>
                <a:r>
                  <a:rPr lang="zh-TW" altLang="en-US" dirty="0"/>
                  <a:t>若進一步定義</a:t>
                </a:r>
                <a14:m>
                  <m:oMath xmlns:m="http://schemas.openxmlformats.org/officeDocument/2006/math">
                    <m:r>
                      <a:rPr lang="zh-TW" altLang="en-US" i="1">
                        <a:latin typeface="Cambria Math"/>
                      </a:rPr>
                      <m:t>通量</m:t>
                    </m:r>
                    <m:r>
                      <a:rPr lang="zh-TW" altLang="en-US" i="1">
                        <a:latin typeface="Cambria Math"/>
                      </a:rPr>
                      <m:t> </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𝑓</m:t>
                        </m:r>
                      </m:e>
                    </m:acc>
                  </m:oMath>
                </a14:m>
                <a:r>
                  <a:rPr lang="en-TW" dirty="0"/>
                  <a:t>大小為</a:t>
                </a:r>
                <a14:m>
                  <m:oMath xmlns:m="http://schemas.openxmlformats.org/officeDocument/2006/math">
                    <m:r>
                      <a:rPr lang="zh-TW" altLang="en-US" i="1">
                        <a:latin typeface="Cambria Math"/>
                      </a:rPr>
                      <m:t>𝜌</m:t>
                    </m:r>
                    <m:r>
                      <a:rPr lang="en-US" altLang="zh-TW" i="1">
                        <a:latin typeface="Cambria Math"/>
                      </a:rPr>
                      <m:t>𝑣</m:t>
                    </m:r>
                  </m:oMath>
                </a14:m>
                <a:r>
                  <a:rPr lang="en-TW" dirty="0"/>
                  <a:t>，方向為流向，則</a:t>
                </a:r>
              </a:p>
            </p:txBody>
          </p:sp>
        </mc:Choice>
        <mc:Fallback xmlns="">
          <p:sp>
            <p:nvSpPr>
              <p:cNvPr id="8" name="Rectangle 7">
                <a:extLst>
                  <a:ext uri="{FF2B5EF4-FFF2-40B4-BE49-F238E27FC236}">
                    <a16:creationId xmlns:a16="http://schemas.microsoft.com/office/drawing/2014/main" id="{591C93A3-DD46-9B42-B60C-820CECDDB839}"/>
                  </a:ext>
                </a:extLst>
              </p:cNvPr>
              <p:cNvSpPr>
                <a:spLocks noRot="1" noChangeAspect="1" noMove="1" noResize="1" noEditPoints="1" noAdjustHandles="1" noChangeArrowheads="1" noChangeShapeType="1" noTextEdit="1"/>
              </p:cNvSpPr>
              <p:nvPr/>
            </p:nvSpPr>
            <p:spPr>
              <a:xfrm>
                <a:off x="292084" y="4115997"/>
                <a:ext cx="5016758" cy="410946"/>
              </a:xfrm>
              <a:prstGeom prst="rect">
                <a:avLst/>
              </a:prstGeom>
              <a:blipFill>
                <a:blip r:embed="rId11"/>
                <a:stretch>
                  <a:fillRect l="-1263" t="-12121" b="-21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F211B8FA-16E6-B64E-9553-4B569A965D30}"/>
                  </a:ext>
                </a:extLst>
              </p:cNvPr>
              <p:cNvSpPr/>
              <p:nvPr/>
            </p:nvSpPr>
            <p:spPr>
              <a:xfrm>
                <a:off x="5014184" y="1271923"/>
                <a:ext cx="2295864" cy="369332"/>
              </a:xfrm>
              <a:prstGeom prst="rect">
                <a:avLst/>
              </a:prstGeom>
            </p:spPr>
            <p:txBody>
              <a:bodyPr wrap="square">
                <a:spAutoFit/>
              </a:bodyPr>
              <a:lstStyle/>
              <a:p>
                <a:r>
                  <a:rPr lang="zh-TW" altLang="en-US" dirty="0"/>
                  <a:t>定義</a:t>
                </a:r>
                <a14:m>
                  <m:oMath xmlns:m="http://schemas.openxmlformats.org/officeDocument/2006/math">
                    <m:r>
                      <a:rPr lang="zh-TW" altLang="en-US" i="1">
                        <a:latin typeface="Cambria Math"/>
                      </a:rPr>
                      <m:t>通量</m:t>
                    </m:r>
                    <m:r>
                      <a:rPr lang="en-US" altLang="zh-TW" i="1">
                        <a:latin typeface="Cambria Math"/>
                      </a:rPr>
                      <m:t>𝑓</m:t>
                    </m:r>
                  </m:oMath>
                </a14:m>
                <a:r>
                  <a:rPr lang="en-TW" dirty="0"/>
                  <a:t>為</a:t>
                </a:r>
                <a14:m>
                  <m:oMath xmlns:m="http://schemas.openxmlformats.org/officeDocument/2006/math">
                    <m:r>
                      <a:rPr lang="zh-TW" altLang="en-US" i="1">
                        <a:latin typeface="Cambria Math"/>
                      </a:rPr>
                      <m:t>𝜌</m:t>
                    </m:r>
                    <m:r>
                      <a:rPr lang="en-US" altLang="zh-TW" i="1">
                        <a:latin typeface="Cambria Math"/>
                      </a:rPr>
                      <m:t>𝑣</m:t>
                    </m:r>
                  </m:oMath>
                </a14:m>
                <a:r>
                  <a:rPr lang="en-TW" dirty="0"/>
                  <a:t>。</a:t>
                </a:r>
              </a:p>
            </p:txBody>
          </p:sp>
        </mc:Choice>
        <mc:Fallback xmlns="">
          <p:sp>
            <p:nvSpPr>
              <p:cNvPr id="15" name="Rectangle 14">
                <a:extLst>
                  <a:ext uri="{FF2B5EF4-FFF2-40B4-BE49-F238E27FC236}">
                    <a16:creationId xmlns:a16="http://schemas.microsoft.com/office/drawing/2014/main" id="{F211B8FA-16E6-B64E-9553-4B569A965D30}"/>
                  </a:ext>
                </a:extLst>
              </p:cNvPr>
              <p:cNvSpPr>
                <a:spLocks noRot="1" noChangeAspect="1" noMove="1" noResize="1" noEditPoints="1" noAdjustHandles="1" noChangeArrowheads="1" noChangeShapeType="1" noTextEdit="1"/>
              </p:cNvSpPr>
              <p:nvPr/>
            </p:nvSpPr>
            <p:spPr>
              <a:xfrm>
                <a:off x="5014184" y="1271923"/>
                <a:ext cx="2295864" cy="369332"/>
              </a:xfrm>
              <a:prstGeom prst="rect">
                <a:avLst/>
              </a:prstGeom>
              <a:blipFill>
                <a:blip r:embed="rId12"/>
                <a:stretch>
                  <a:fillRect l="-2762" t="-10000" b="-20000"/>
                </a:stretch>
              </a:blipFill>
            </p:spPr>
            <p:txBody>
              <a:bodyPr/>
              <a:lstStyle/>
              <a:p>
                <a:r>
                  <a:rPr lang="en-TW">
                    <a:noFill/>
                  </a:rPr>
                  <a:t> </a:t>
                </a:r>
              </a:p>
            </p:txBody>
          </p:sp>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r="-882" b="31915"/>
          <a:stretch>
            <a:fillRect/>
          </a:stretch>
        </p:blipFill>
        <p:spPr bwMode="auto">
          <a:xfrm>
            <a:off x="1752600" y="2259796"/>
            <a:ext cx="32448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195" name="Text Box 7"/>
              <p:cNvSpPr txBox="1">
                <a:spLocks noChangeArrowheads="1"/>
              </p:cNvSpPr>
              <p:nvPr/>
            </p:nvSpPr>
            <p:spPr bwMode="auto">
              <a:xfrm>
                <a:off x="1752600" y="4876800"/>
                <a:ext cx="5410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若電力線是逆著</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𝐴</m:t>
                        </m:r>
                      </m:e>
                    </m:acc>
                  </m:oMath>
                </a14:m>
                <a:r>
                  <a:rPr lang="zh-TW" altLang="en-US" dirty="0"/>
                  <a:t>的方向，則電通量</a:t>
                </a:r>
                <a14:m>
                  <m:oMath xmlns:m="http://schemas.openxmlformats.org/officeDocument/2006/math">
                    <m:sSub>
                      <m:sSubPr>
                        <m:ctrlPr>
                          <a:rPr lang="en-US" altLang="zh-TW" i="1" smtClean="0">
                            <a:solidFill>
                              <a:schemeClr val="tx1"/>
                            </a:solidFill>
                            <a:latin typeface="Cambria Math" panose="02040503050406030204" pitchFamily="18" charset="0"/>
                          </a:rPr>
                        </m:ctrlPr>
                      </m:sSubPr>
                      <m:e>
                        <m:r>
                          <m:rPr>
                            <m:sty m:val="p"/>
                          </m:rPr>
                          <a:rPr lang="el-GR" altLang="zh-TW" i="1">
                            <a:solidFill>
                              <a:schemeClr val="tx1"/>
                            </a:solidFill>
                            <a:latin typeface="Cambria Math"/>
                            <a:ea typeface="Cambria Math"/>
                          </a:rPr>
                          <m:t>Φ</m:t>
                        </m:r>
                      </m:e>
                      <m:sub>
                        <m:r>
                          <a:rPr lang="en-US" altLang="zh-TW" i="1">
                            <a:solidFill>
                              <a:schemeClr val="tx1"/>
                            </a:solidFill>
                            <a:latin typeface="Cambria Math"/>
                          </a:rPr>
                          <m:t>𝐸</m:t>
                        </m:r>
                      </m:sub>
                    </m:sSub>
                  </m:oMath>
                </a14:m>
                <a:r>
                  <a:rPr lang="zh-TW" altLang="en-US" dirty="0"/>
                  <a:t>為負！</a:t>
                </a:r>
              </a:p>
            </p:txBody>
          </p:sp>
        </mc:Choice>
        <mc:Fallback xmlns="">
          <p:sp>
            <p:nvSpPr>
              <p:cNvPr id="8195" name="Text Box 7"/>
              <p:cNvSpPr txBox="1">
                <a:spLocks noRot="1" noChangeAspect="1" noMove="1" noResize="1" noEditPoints="1" noAdjustHandles="1" noChangeArrowheads="1" noChangeShapeType="1" noTextEdit="1"/>
              </p:cNvSpPr>
              <p:nvPr/>
            </p:nvSpPr>
            <p:spPr bwMode="auto">
              <a:xfrm>
                <a:off x="1752600" y="4876800"/>
                <a:ext cx="5410200" cy="404791"/>
              </a:xfrm>
              <a:prstGeom prst="rect">
                <a:avLst/>
              </a:prstGeom>
              <a:blipFill>
                <a:blip r:embed="rId3"/>
                <a:stretch>
                  <a:fillRect l="-1174" t="-1562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8199" name="文字方塊 6"/>
          <p:cNvSpPr txBox="1">
            <a:spLocks noChangeArrowheads="1"/>
          </p:cNvSpPr>
          <p:nvPr/>
        </p:nvSpPr>
        <p:spPr bwMode="auto">
          <a:xfrm>
            <a:off x="1752600" y="990600"/>
            <a:ext cx="640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奇妙的是，在前述的定義下，電力線數目有可能是負的！</a:t>
            </a:r>
          </a:p>
        </p:txBody>
      </p:sp>
      <mc:AlternateContent xmlns:mc="http://schemas.openxmlformats.org/markup-compatibility/2006" xmlns:a14="http://schemas.microsoft.com/office/drawing/2010/main">
        <mc:Choice Requires="a14">
          <p:sp>
            <p:nvSpPr>
              <p:cNvPr id="3" name="矩形 2"/>
              <p:cNvSpPr/>
              <p:nvPr/>
            </p:nvSpPr>
            <p:spPr>
              <a:xfrm>
                <a:off x="1753137" y="5410200"/>
                <a:ext cx="5683031" cy="369332"/>
              </a:xfrm>
              <a:prstGeom prst="rect">
                <a:avLst/>
              </a:prstGeom>
            </p:spPr>
            <p:txBody>
              <a:bodyPr wrap="none">
                <a:spAutoFit/>
              </a:bodyPr>
              <a:lstStyle/>
              <a:p>
                <a:r>
                  <a:rPr lang="zh-TW" altLang="en-US" dirty="0"/>
                  <a:t>電通量</a:t>
                </a:r>
                <a14:m>
                  <m:oMath xmlns:m="http://schemas.openxmlformats.org/officeDocument/2006/math">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𝐸</m:t>
                        </m:r>
                      </m:sub>
                    </m:sSub>
                  </m:oMath>
                </a14:m>
                <a:r>
                  <a:rPr lang="zh-TW" altLang="en-US" dirty="0"/>
                  <a:t>除了電力線數目，還能得出電力線的流向！</a:t>
                </a:r>
              </a:p>
            </p:txBody>
          </p:sp>
        </mc:Choice>
        <mc:Fallback xmlns="">
          <p:sp>
            <p:nvSpPr>
              <p:cNvPr id="3" name="矩形 2"/>
              <p:cNvSpPr>
                <a:spLocks noRot="1" noChangeAspect="1" noMove="1" noResize="1" noEditPoints="1" noAdjustHandles="1" noChangeArrowheads="1" noChangeShapeType="1" noTextEdit="1"/>
              </p:cNvSpPr>
              <p:nvPr/>
            </p:nvSpPr>
            <p:spPr>
              <a:xfrm>
                <a:off x="1753137" y="5410200"/>
                <a:ext cx="5683031" cy="369332"/>
              </a:xfrm>
              <a:prstGeom prst="rect">
                <a:avLst/>
              </a:prstGeom>
              <a:blipFill>
                <a:blip r:embed="rId4"/>
                <a:stretch>
                  <a:fillRect l="-1116" t="-10000"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1842369" y="1497796"/>
                <a:ext cx="2615331"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1842369" y="1497796"/>
                <a:ext cx="2615331" cy="404791"/>
              </a:xfrm>
              <a:prstGeom prst="rect">
                <a:avLst/>
              </a:prstGeom>
              <a:blipFill>
                <a:blip r:embed="rId5"/>
                <a:stretch>
                  <a:fillRect t="-15625"/>
                </a:stretch>
              </a:blipFill>
            </p:spPr>
            <p:txBody>
              <a:bodyPr/>
              <a:lstStyle/>
              <a:p>
                <a:r>
                  <a:rPr lang="en-TW">
                    <a:noFill/>
                  </a:rPr>
                  <a:t> </a:t>
                </a:r>
              </a:p>
            </p:txBody>
          </p:sp>
        </mc:Fallback>
      </mc:AlternateContent>
      <p:sp>
        <p:nvSpPr>
          <p:cNvPr id="2" name="文字方塊 1"/>
          <p:cNvSpPr txBox="1"/>
          <p:nvPr/>
        </p:nvSpPr>
        <p:spPr>
          <a:xfrm>
            <a:off x="1752600" y="6130599"/>
            <a:ext cx="4863231" cy="381000"/>
          </a:xfrm>
          <a:prstGeom prst="rect">
            <a:avLst/>
          </a:prstGeom>
          <a:noFill/>
        </p:spPr>
        <p:txBody>
          <a:bodyPr wrap="square" rtlCol="0">
            <a:spAutoFit/>
          </a:bodyPr>
          <a:lstStyle/>
          <a:p>
            <a:r>
              <a:rPr lang="zh-TW" altLang="en-US" dirty="0"/>
              <a:t>現在將上述的計算方法推廣到一般的曲面。</a:t>
            </a:r>
            <a:endParaRPr lang="zh-CN" altLang="en-US" dirty="0"/>
          </a:p>
        </p:txBody>
      </p:sp>
      <mc:AlternateContent xmlns:mc="http://schemas.openxmlformats.org/markup-compatibility/2006" xmlns:a14="http://schemas.microsoft.com/office/drawing/2010/main">
        <mc:Choice Requires="a14">
          <p:sp>
            <p:nvSpPr>
              <p:cNvPr id="8" name="矩形 10">
                <a:extLst>
                  <a:ext uri="{FF2B5EF4-FFF2-40B4-BE49-F238E27FC236}">
                    <a16:creationId xmlns:a16="http://schemas.microsoft.com/office/drawing/2014/main" id="{556485F2-5FF9-F845-9507-BFBAE98679FE}"/>
                  </a:ext>
                </a:extLst>
              </p:cNvPr>
              <p:cNvSpPr/>
              <p:nvPr/>
            </p:nvSpPr>
            <p:spPr>
              <a:xfrm>
                <a:off x="1752600" y="496507"/>
                <a:ext cx="5105400" cy="404791"/>
              </a:xfrm>
              <a:prstGeom prst="rect">
                <a:avLst/>
              </a:prstGeom>
            </p:spPr>
            <p:txBody>
              <a:bodyPr wrap="square">
                <a:spAutoFit/>
              </a:bodyPr>
              <a:lstStyle/>
              <a:p>
                <a:r>
                  <a:rPr lang="zh-TW" altLang="en-US" dirty="0"/>
                  <a:t>注意對於一個</a:t>
                </a:r>
                <a14:m>
                  <m:oMath xmlns:m="http://schemas.openxmlformats.org/officeDocument/2006/math">
                    <m:r>
                      <a:rPr lang="zh-TW" altLang="en-US" i="1" smtClean="0">
                        <a:latin typeface="Cambria Math"/>
                      </a:rPr>
                      <m:t>平面</m:t>
                    </m:r>
                    <m:r>
                      <a:rPr lang="zh-TW" altLang="en-US" b="0" i="1" smtClean="0">
                        <a:latin typeface="Cambria Math"/>
                      </a:rPr>
                      <m:t>，</m:t>
                    </m:r>
                    <m:acc>
                      <m:accPr>
                        <m:chr m:val="⃗"/>
                        <m:ctrlPr>
                          <a:rPr lang="zh-TW" altLang="en-US" i="1">
                            <a:latin typeface="Cambria Math" panose="02040503050406030204" pitchFamily="18" charset="0"/>
                          </a:rPr>
                        </m:ctrlPr>
                      </m:accPr>
                      <m:e>
                        <m:r>
                          <a:rPr lang="en-US" altLang="zh-TW" i="1">
                            <a:latin typeface="Cambria Math"/>
                          </a:rPr>
                          <m:t>𝐴</m:t>
                        </m:r>
                      </m:e>
                    </m:acc>
                  </m:oMath>
                </a14:m>
                <a:r>
                  <a:rPr lang="zh-TW" altLang="en-US" dirty="0"/>
                  <a:t>的方向有兩個選擇。</a:t>
                </a:r>
                <a:endParaRPr lang="en-US" altLang="zh-TW" dirty="0"/>
              </a:p>
            </p:txBody>
          </p:sp>
        </mc:Choice>
        <mc:Fallback xmlns="">
          <p:sp>
            <p:nvSpPr>
              <p:cNvPr id="8" name="矩形 10">
                <a:extLst>
                  <a:ext uri="{FF2B5EF4-FFF2-40B4-BE49-F238E27FC236}">
                    <a16:creationId xmlns:a16="http://schemas.microsoft.com/office/drawing/2014/main" id="{556485F2-5FF9-F845-9507-BFBAE98679FE}"/>
                  </a:ext>
                </a:extLst>
              </p:cNvPr>
              <p:cNvSpPr>
                <a:spLocks noRot="1" noChangeAspect="1" noMove="1" noResize="1" noEditPoints="1" noAdjustHandles="1" noChangeArrowheads="1" noChangeShapeType="1" noTextEdit="1"/>
              </p:cNvSpPr>
              <p:nvPr/>
            </p:nvSpPr>
            <p:spPr>
              <a:xfrm>
                <a:off x="1752600" y="496507"/>
                <a:ext cx="5105400" cy="404791"/>
              </a:xfrm>
              <a:prstGeom prst="rect">
                <a:avLst/>
              </a:prstGeom>
              <a:blipFill>
                <a:blip r:embed="rId6"/>
                <a:stretch>
                  <a:fillRect l="-1244" t="-8824" b="-17647"/>
                </a:stretch>
              </a:blipFill>
            </p:spPr>
            <p:txBody>
              <a:bodyPr/>
              <a:lstStyle/>
              <a:p>
                <a:r>
                  <a:rPr lang="en-TW">
                    <a:noFill/>
                  </a:rPr>
                  <a:t> </a:t>
                </a:r>
              </a:p>
            </p:txBody>
          </p:sp>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3_00_CO.jpg">
            <a:extLst>
              <a:ext uri="{FF2B5EF4-FFF2-40B4-BE49-F238E27FC236}">
                <a16:creationId xmlns:a16="http://schemas.microsoft.com/office/drawing/2014/main" id="{54EF3D65-76C1-C84D-AFE6-A291C90C6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115" y="167093"/>
            <a:ext cx="5639769" cy="3629277"/>
          </a:xfrm>
          <a:prstGeom prst="rect">
            <a:avLst/>
          </a:prstGeom>
        </p:spPr>
      </p:pic>
      <p:pic>
        <p:nvPicPr>
          <p:cNvPr id="3" name="Picture 4" descr="fig23">
            <a:extLst>
              <a:ext uri="{FF2B5EF4-FFF2-40B4-BE49-F238E27FC236}">
                <a16:creationId xmlns:a16="http://schemas.microsoft.com/office/drawing/2014/main" id="{0B22C0D7-5EDE-2741-A15F-1438DE412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410"/>
          <a:stretch>
            <a:fillRect/>
          </a:stretch>
        </p:blipFill>
        <p:spPr bwMode="auto">
          <a:xfrm>
            <a:off x="1759042" y="3851115"/>
            <a:ext cx="3200400" cy="28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DFA41A-D6AD-8C5C-797C-C8AF8AE3BAE4}"/>
              </a:ext>
            </a:extLst>
          </p:cNvPr>
          <p:cNvSpPr txBox="1"/>
          <p:nvPr/>
        </p:nvSpPr>
        <p:spPr>
          <a:xfrm>
            <a:off x="5105400" y="4724400"/>
            <a:ext cx="3429000" cy="369332"/>
          </a:xfrm>
          <a:prstGeom prst="rect">
            <a:avLst/>
          </a:prstGeom>
          <a:noFill/>
        </p:spPr>
        <p:txBody>
          <a:bodyPr wrap="square" rtlCol="0">
            <a:spAutoFit/>
          </a:bodyPr>
          <a:lstStyle/>
          <a:p>
            <a:r>
              <a:rPr lang="en-TW" dirty="0"/>
              <a:t>電場為零處，沒有線通過。</a:t>
            </a:r>
          </a:p>
        </p:txBody>
      </p:sp>
      <p:sp>
        <p:nvSpPr>
          <p:cNvPr id="5" name="Up Arrow 4">
            <a:extLst>
              <a:ext uri="{FF2B5EF4-FFF2-40B4-BE49-F238E27FC236}">
                <a16:creationId xmlns:a16="http://schemas.microsoft.com/office/drawing/2014/main" id="{95F7BC2E-5B6D-A783-0F75-CF2B8771BECB}"/>
              </a:ext>
            </a:extLst>
          </p:cNvPr>
          <p:cNvSpPr/>
          <p:nvPr/>
        </p:nvSpPr>
        <p:spPr>
          <a:xfrm rot="19010306">
            <a:off x="6531832" y="875152"/>
            <a:ext cx="228600" cy="304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D60B2341-76D6-4D6C-F4E9-FF01FFC16D18}"/>
              </a:ext>
            </a:extLst>
          </p:cNvPr>
          <p:cNvSpPr txBox="1"/>
          <p:nvPr/>
        </p:nvSpPr>
        <p:spPr>
          <a:xfrm>
            <a:off x="5105400" y="5250229"/>
            <a:ext cx="2743200" cy="369332"/>
          </a:xfrm>
          <a:prstGeom prst="rect">
            <a:avLst/>
          </a:prstGeom>
          <a:noFill/>
        </p:spPr>
        <p:txBody>
          <a:bodyPr wrap="square" rtlCol="0">
            <a:spAutoFit/>
          </a:bodyPr>
          <a:lstStyle/>
          <a:p>
            <a:r>
              <a:rPr lang="en-TW" dirty="0"/>
              <a:t>線似乎是場的代表！</a:t>
            </a:r>
          </a:p>
        </p:txBody>
      </p:sp>
    </p:spTree>
    <p:extLst>
      <p:ext uri="{BB962C8B-B14F-4D97-AF65-F5344CB8AC3E}">
        <p14:creationId xmlns:p14="http://schemas.microsoft.com/office/powerpoint/2010/main" val="3384912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文字方塊 3"/>
          <p:cNvSpPr txBox="1">
            <a:spLocks noChangeArrowheads="1"/>
          </p:cNvSpPr>
          <p:nvPr/>
        </p:nvSpPr>
        <p:spPr bwMode="auto">
          <a:xfrm>
            <a:off x="882069" y="376049"/>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一般曲面，可視為由許多無限小的平面組成。</a:t>
            </a:r>
          </a:p>
        </p:txBody>
      </p:sp>
      <p:sp>
        <p:nvSpPr>
          <p:cNvPr id="9221" name="文字方塊 4"/>
          <p:cNvSpPr txBox="1">
            <a:spLocks noChangeArrowheads="1"/>
          </p:cNvSpPr>
          <p:nvPr/>
        </p:nvSpPr>
        <p:spPr bwMode="auto">
          <a:xfrm>
            <a:off x="882069" y="823174"/>
            <a:ext cx="701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通過曲面的電力線數，等於這些小平面的電通量的和：</a:t>
            </a:r>
          </a:p>
        </p:txBody>
      </p:sp>
      <p:sp>
        <p:nvSpPr>
          <p:cNvPr id="9224" name="文字方塊 1"/>
          <p:cNvSpPr txBox="1">
            <a:spLocks noChangeArrowheads="1"/>
          </p:cNvSpPr>
          <p:nvPr/>
        </p:nvSpPr>
        <p:spPr bwMode="auto">
          <a:xfrm>
            <a:off x="882069" y="1510215"/>
            <a:ext cx="6450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當小平面趨近無限小，總和就變為一個積分！稱為面積分。</a:t>
            </a:r>
          </a:p>
        </p:txBody>
      </p:sp>
      <p:pic>
        <p:nvPicPr>
          <p:cNvPr id="9" name="Picture 1" descr="24_23_Figure.jpg"/>
          <p:cNvPicPr>
            <a:picLocks noChangeAspect="1"/>
          </p:cNvPicPr>
          <p:nvPr/>
        </p:nvPicPr>
        <p:blipFill rotWithShape="1">
          <a:blip r:embed="rId2" cstate="print">
            <a:extLst>
              <a:ext uri="{28A0092B-C50C-407E-A947-70E740481C1C}">
                <a14:useLocalDpi xmlns:a14="http://schemas.microsoft.com/office/drawing/2010/main" val="0"/>
              </a:ext>
            </a:extLst>
          </a:blip>
          <a:srcRect b="2785"/>
          <a:stretch/>
        </p:blipFill>
        <p:spPr>
          <a:xfrm>
            <a:off x="907165" y="3581401"/>
            <a:ext cx="3378091" cy="2710934"/>
          </a:xfrm>
          <a:prstGeom prst="rect">
            <a:avLst/>
          </a:prstGeom>
        </p:spPr>
      </p:pic>
      <p:sp>
        <p:nvSpPr>
          <p:cNvPr id="2" name="文字方塊 1"/>
          <p:cNvSpPr txBox="1"/>
          <p:nvPr/>
        </p:nvSpPr>
        <p:spPr>
          <a:xfrm>
            <a:off x="4610225" y="2283017"/>
            <a:ext cx="4533775" cy="369332"/>
          </a:xfrm>
          <a:prstGeom prst="rect">
            <a:avLst/>
          </a:prstGeom>
          <a:noFill/>
        </p:spPr>
        <p:txBody>
          <a:bodyPr wrap="square" rtlCol="0">
            <a:spAutoFit/>
          </a:bodyPr>
          <a:lstStyle/>
          <a:p>
            <a:r>
              <a:rPr lang="zh-TW" altLang="en-US" dirty="0">
                <a:solidFill>
                  <a:srgbClr val="FF0000"/>
                </a:solidFill>
              </a:rPr>
              <a:t>定義為通過此曲面的電場通量</a:t>
            </a:r>
            <a:r>
              <a:rPr lang="en-US" altLang="zh-TW" dirty="0">
                <a:solidFill>
                  <a:srgbClr val="FF0000"/>
                </a:solidFill>
                <a:latin typeface="Times New Roman" panose="02020603050405020304" pitchFamily="18" charset="0"/>
                <a:cs typeface="Times New Roman" panose="02020603050405020304" pitchFamily="18" charset="0"/>
              </a:rPr>
              <a:t>Electric Flux</a:t>
            </a:r>
            <a:r>
              <a:rPr lang="zh-TW" altLang="en-US" dirty="0">
                <a:solidFill>
                  <a:srgbClr val="FF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文字方塊 10"/>
              <p:cNvSpPr txBox="1"/>
              <p:nvPr/>
            </p:nvSpPr>
            <p:spPr>
              <a:xfrm>
                <a:off x="882069" y="1976363"/>
                <a:ext cx="3758978" cy="98264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sub>
                              <m:r>
                                <a:rPr lang="en-US" altLang="zh-TW" b="0" i="1" smtClean="0">
                                  <a:latin typeface="Cambria Math"/>
                                  <a:ea typeface="Cambria Math"/>
                                </a:rPr>
                                <m:t>𝑖</m:t>
                              </m:r>
                            </m:sub>
                          </m:sSub>
                          <m:r>
                            <a:rPr lang="en-US" altLang="zh-TW" i="1">
                              <a:latin typeface="Cambria Math"/>
                              <a:ea typeface="Cambria Math"/>
                            </a:rPr>
                            <m:t>∙</m:t>
                          </m:r>
                          <m:r>
                            <a:rPr lang="zh-TW" altLang="en-US" i="1" smtClean="0">
                              <a:latin typeface="Cambria Math"/>
                              <a:ea typeface="Cambria Math"/>
                            </a:rPr>
                            <m:t>𝛿</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𝑖</m:t>
                              </m:r>
                            </m:sub>
                          </m:sSub>
                        </m:e>
                      </m:nary>
                      <m:groupChr>
                        <m:groupChrPr>
                          <m:chr m:val="→"/>
                          <m:pos m:val="top"/>
                          <m:ctrlPr>
                            <a:rPr lang="en-US" altLang="zh-TW" b="0" i="1" smtClean="0">
                              <a:latin typeface="Cambria Math" panose="02040503050406030204" pitchFamily="18" charset="0"/>
                            </a:rPr>
                          </m:ctrlPr>
                        </m:groupChrPr>
                        <m:e>
                          <m:eqArr>
                            <m:eqArrPr>
                              <m:ctrlPr>
                                <a:rPr lang="zh-TW" altLang="en-US" b="0" i="1" smtClean="0">
                                  <a:latin typeface="Cambria Math" panose="02040503050406030204" pitchFamily="18" charset="0"/>
                                </a:rPr>
                              </m:ctrlPr>
                            </m:eqArrPr>
                            <m:e>
                              <m:r>
                                <m:rPr>
                                  <m:brk m:alnAt="1"/>
                                </m:rPr>
                                <a:rPr lang="zh-TW" altLang="en-US" b="0" i="1" smtClean="0">
                                  <a:latin typeface="Cambria Math"/>
                                </a:rPr>
                                <m:t>𝛿</m:t>
                              </m:r>
                              <m:r>
                                <a:rPr lang="en-US" altLang="zh-TW" b="0" i="1" smtClean="0">
                                  <a:latin typeface="Cambria Math"/>
                                </a:rPr>
                                <m:t>𝐴</m:t>
                              </m:r>
                              <m:r>
                                <a:rPr lang="en-US" altLang="zh-TW" b="0" i="1" smtClean="0">
                                  <a:latin typeface="Cambria Math"/>
                                  <a:ea typeface="Cambria Math"/>
                                </a:rPr>
                                <m:t>→0</m:t>
                              </m:r>
                            </m:e>
                            <m:e>
                              <m:r>
                                <a:rPr lang="en-US" altLang="zh-TW" b="0" i="1" smtClean="0">
                                  <a:latin typeface="Cambria Math"/>
                                  <a:ea typeface="Cambria Math"/>
                                </a:rPr>
                                <m:t>𝑁</m:t>
                              </m:r>
                              <m:r>
                                <a:rPr lang="en-US" altLang="zh-TW" b="0" i="1" smtClean="0">
                                  <a:latin typeface="Cambria Math"/>
                                  <a:ea typeface="Cambria Math"/>
                                </a:rPr>
                                <m:t>→∞</m:t>
                              </m:r>
                            </m:e>
                          </m:eqArr>
                        </m:e>
                      </m:groupChr>
                      <m:nary>
                        <m:naryPr>
                          <m:limLoc m:val="undOvr"/>
                          <m:ctrlPr>
                            <a:rPr lang="en-US" altLang="zh-TW" b="0" i="1" smtClean="0">
                              <a:latin typeface="Cambria Math" panose="02040503050406030204" pitchFamily="18" charset="0"/>
                            </a:rPr>
                          </m:ctrlPr>
                        </m:naryPr>
                        <m:sub>
                          <m:r>
                            <m:rPr>
                              <m:sty m:val="p"/>
                              <m:brk m:alnAt="24"/>
                            </m:rPr>
                            <a:rPr lang="en-US" altLang="zh-TW" b="0" i="0" smtClean="0">
                              <a:latin typeface="Cambria Math"/>
                            </a:rPr>
                            <m:t>s</m:t>
                          </m:r>
                          <m:r>
                            <m:rPr>
                              <m:sty m:val="p"/>
                            </m:rPr>
                            <a:rPr lang="en-US" altLang="zh-TW" b="0" i="0" smtClean="0">
                              <a:latin typeface="Cambria Math"/>
                            </a:rPr>
                            <m:t>urface</m:t>
                          </m:r>
                        </m:sub>
                        <m:sup/>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e>
                      </m:nary>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882069" y="1976363"/>
                <a:ext cx="3758978" cy="982641"/>
              </a:xfrm>
              <a:prstGeom prst="rect">
                <a:avLst/>
              </a:prstGeom>
              <a:blipFill>
                <a:blip r:embed="rId3"/>
                <a:stretch>
                  <a:fillRect l="-2694" t="-96154" b="-155128"/>
                </a:stretch>
              </a:blipFill>
            </p:spPr>
            <p:txBody>
              <a:bodyPr/>
              <a:lstStyle/>
              <a:p>
                <a:r>
                  <a:rPr lang="en-TW">
                    <a:noFill/>
                  </a:rPr>
                  <a:t> </a:t>
                </a:r>
              </a:p>
            </p:txBody>
          </p:sp>
        </mc:Fallback>
      </mc:AlternateContent>
      <p:pic>
        <p:nvPicPr>
          <p:cNvPr id="12" name="Picture 4" descr="F23_03"/>
          <p:cNvPicPr>
            <a:picLocks noChangeAspect="1" noChangeArrowheads="1"/>
          </p:cNvPicPr>
          <p:nvPr/>
        </p:nvPicPr>
        <p:blipFill>
          <a:blip r:embed="rId4">
            <a:extLst>
              <a:ext uri="{28A0092B-C50C-407E-A947-70E740481C1C}">
                <a14:useLocalDpi xmlns:a14="http://schemas.microsoft.com/office/drawing/2010/main" val="0"/>
              </a:ext>
            </a:extLst>
          </a:blip>
          <a:srcRect l="15034" r="9799" b="56706"/>
          <a:stretch>
            <a:fillRect/>
          </a:stretch>
        </p:blipFill>
        <p:spPr bwMode="auto">
          <a:xfrm>
            <a:off x="4572000" y="3581400"/>
            <a:ext cx="3355315" cy="26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p:cNvSpPr txBox="1"/>
              <p:nvPr/>
            </p:nvSpPr>
            <p:spPr>
              <a:xfrm>
                <a:off x="6553200" y="655460"/>
                <a:ext cx="1919050" cy="764568"/>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sub>
                              <m:r>
                                <a:rPr lang="en-US" altLang="zh-TW" b="0" i="1" smtClean="0">
                                  <a:latin typeface="Cambria Math"/>
                                  <a:ea typeface="Cambria Math"/>
                                </a:rPr>
                                <m:t>𝑖</m:t>
                              </m:r>
                            </m:sub>
                          </m:sSub>
                          <m:r>
                            <a:rPr lang="en-US" altLang="zh-TW" i="1">
                              <a:latin typeface="Cambria Math"/>
                              <a:ea typeface="Cambria Math"/>
                            </a:rPr>
                            <m:t>∙</m:t>
                          </m:r>
                          <m:r>
                            <a:rPr lang="zh-TW" altLang="en-US" i="1" smtClean="0">
                              <a:latin typeface="Cambria Math"/>
                              <a:ea typeface="Cambria Math"/>
                            </a:rPr>
                            <m:t>𝛿</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𝑖</m:t>
                              </m:r>
                            </m:sub>
                          </m:sSub>
                        </m:e>
                      </m:nary>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6553200" y="655460"/>
                <a:ext cx="1919050" cy="764568"/>
              </a:xfrm>
              <a:prstGeom prst="rect">
                <a:avLst/>
              </a:prstGeom>
              <a:blipFill>
                <a:blip r:embed="rId5"/>
                <a:stretch>
                  <a:fillRect l="-7895" t="-122951" b="-17049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4E982BAB-8F46-D24A-8C8C-3B7105568503}"/>
                  </a:ext>
                </a:extLst>
              </p:cNvPr>
              <p:cNvSpPr/>
              <p:nvPr/>
            </p:nvSpPr>
            <p:spPr>
              <a:xfrm>
                <a:off x="882069" y="3055820"/>
                <a:ext cx="2902835" cy="404791"/>
              </a:xfrm>
              <a:prstGeom prst="rect">
                <a:avLst/>
              </a:prstGeom>
            </p:spPr>
            <p:txBody>
              <a:bodyPr wrap="square">
                <a:spAutoFit/>
              </a:bodyPr>
              <a:lstStyle/>
              <a:p>
                <a:r>
                  <a:rPr lang="zh-TW" altLang="en-US" dirty="0">
                    <a:latin typeface="PMingLiU" panose="02020500000000000000" pitchFamily="18" charset="-120"/>
                    <a:ea typeface="PMingLiU" panose="02020500000000000000" pitchFamily="18" charset="-120"/>
                  </a:rPr>
                  <a:t>注意</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zh-TW" altLang="en-US" dirty="0">
                    <a:latin typeface="PMingLiU" panose="02020500000000000000" pitchFamily="18" charset="-120"/>
                    <a:ea typeface="PMingLiU" panose="02020500000000000000" pitchFamily="18" charset="-120"/>
                  </a:rPr>
                  <a:t>是</a:t>
                </a:r>
                <a14:m>
                  <m:oMath xmlns:m="http://schemas.openxmlformats.org/officeDocument/2006/math">
                    <m:r>
                      <m:rPr>
                        <m:sty m:val="p"/>
                      </m:rPr>
                      <a:rPr lang="el-GR" altLang="zh-TW" i="1">
                        <a:latin typeface="Cambria Math"/>
                        <a:ea typeface="Cambria Math"/>
                      </a:rPr>
                      <m:t>δ</m:t>
                    </m:r>
                    <m:acc>
                      <m:accPr>
                        <m:chr m:val="⃗"/>
                        <m:ctrlPr>
                          <a:rPr lang="zh-TW" altLang="en-US" i="1">
                            <a:latin typeface="Cambria Math" panose="02040503050406030204" pitchFamily="18" charset="0"/>
                          </a:rPr>
                        </m:ctrlPr>
                      </m:accPr>
                      <m:e>
                        <m:r>
                          <a:rPr lang="en-US" altLang="zh-TW" i="1">
                            <a:latin typeface="Cambria Math"/>
                          </a:rPr>
                          <m:t>𝐴</m:t>
                        </m:r>
                      </m:e>
                    </m:acc>
                    <m:r>
                      <a:rPr lang="zh-TW" altLang="en-US" i="1">
                        <a:latin typeface="Cambria Math" panose="02040503050406030204" pitchFamily="18" charset="0"/>
                      </a:rPr>
                      <m:t>當地的電場！</m:t>
                    </m:r>
                  </m:oMath>
                </a14:m>
                <a:r>
                  <a:rPr lang="zh-TW" altLang="en-US" dirty="0"/>
                  <a:t> </a:t>
                </a:r>
              </a:p>
            </p:txBody>
          </p:sp>
        </mc:Choice>
        <mc:Fallback xmlns="">
          <p:sp>
            <p:nvSpPr>
              <p:cNvPr id="3" name="矩形 2">
                <a:extLst>
                  <a:ext uri="{FF2B5EF4-FFF2-40B4-BE49-F238E27FC236}">
                    <a16:creationId xmlns:a16="http://schemas.microsoft.com/office/drawing/2014/main" id="{4E982BAB-8F46-D24A-8C8C-3B7105568503}"/>
                  </a:ext>
                </a:extLst>
              </p:cNvPr>
              <p:cNvSpPr>
                <a:spLocks noRot="1" noChangeAspect="1" noMove="1" noResize="1" noEditPoints="1" noAdjustHandles="1" noChangeArrowheads="1" noChangeShapeType="1" noTextEdit="1"/>
              </p:cNvSpPr>
              <p:nvPr/>
            </p:nvSpPr>
            <p:spPr>
              <a:xfrm>
                <a:off x="882069" y="3055820"/>
                <a:ext cx="2902835" cy="404791"/>
              </a:xfrm>
              <a:prstGeom prst="rect">
                <a:avLst/>
              </a:prstGeom>
              <a:blipFill>
                <a:blip r:embed="rId6"/>
                <a:stretch>
                  <a:fillRect l="-1739" t="-12121" b="-21212"/>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additive="base">
                                        <p:cTn id="7" dur="500" fill="hold"/>
                                        <p:tgtEl>
                                          <p:spTgt spid="9224"/>
                                        </p:tgtEl>
                                        <p:attrNameLst>
                                          <p:attrName>ppt_x</p:attrName>
                                        </p:attrNameLst>
                                      </p:cBhvr>
                                      <p:tavLst>
                                        <p:tav tm="0">
                                          <p:val>
                                            <p:strVal val="#ppt_x"/>
                                          </p:val>
                                        </p:tav>
                                        <p:tav tm="100000">
                                          <p:val>
                                            <p:strVal val="#ppt_x"/>
                                          </p:val>
                                        </p:tav>
                                      </p:tavLst>
                                    </p:anim>
                                    <p:anim calcmode="lin" valueType="num">
                                      <p:cBhvr additive="base">
                                        <p:cTn id="8" dur="500" fill="hold"/>
                                        <p:tgtEl>
                                          <p:spTgt spid="92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2" grpId="0"/>
      <p:bldP spid="11"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文字方塊 18"/>
              <p:cNvSpPr txBox="1"/>
              <p:nvPr/>
            </p:nvSpPr>
            <p:spPr>
              <a:xfrm>
                <a:off x="2008035" y="4077873"/>
                <a:ext cx="5110886" cy="1029000"/>
              </a:xfrm>
              <a:prstGeom prst="rect">
                <a:avLst/>
              </a:prstGeom>
              <a:solidFill>
                <a:srgbClr val="FAFAA4"/>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𝑊</m:t>
                      </m:r>
                      <m:r>
                        <a:rPr lang="en-US" altLang="zh-TW" b="0" i="1" smtClean="0">
                          <a:latin typeface="Cambria Math"/>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a:rPr>
                                <m:t>lim</m:t>
                              </m:r>
                            </m:e>
                            <m:lim>
                              <m:eqArr>
                                <m:eqArrPr>
                                  <m:ctrlPr>
                                    <a:rPr lang="en-US" altLang="zh-TW" i="1">
                                      <a:latin typeface="Cambria Math" panose="02040503050406030204" pitchFamily="18" charset="0"/>
                                    </a:rPr>
                                  </m:ctrlPr>
                                </m:eqArrPr>
                                <m:e>
                                  <m:r>
                                    <a:rPr lang="en-US" altLang="zh-TW" i="1">
                                      <a:latin typeface="Cambria Math"/>
                                    </a:rPr>
                                    <m:t>𝑁</m:t>
                                  </m:r>
                                  <m:r>
                                    <a:rPr lang="en-US" altLang="zh-TW" i="1">
                                      <a:latin typeface="Cambria Math"/>
                                      <a:ea typeface="Cambria Math"/>
                                    </a:rPr>
                                    <m:t>→∞</m:t>
                                  </m:r>
                                </m:e>
                                <m:e>
                                  <m:r>
                                    <a:rPr lang="en-US" altLang="zh-TW" i="1">
                                      <a:latin typeface="Cambria Math"/>
                                      <a:ea typeface="Cambria Math"/>
                                    </a:rPr>
                                    <m:t>∆</m:t>
                                  </m:r>
                                  <m:r>
                                    <a:rPr lang="en-US" altLang="zh-TW" i="1">
                                      <a:latin typeface="Cambria Math"/>
                                      <a:ea typeface="Cambria Math"/>
                                    </a:rPr>
                                    <m:t>𝑠</m:t>
                                  </m:r>
                                  <m:r>
                                    <a:rPr lang="en-US" altLang="zh-TW" i="1">
                                      <a:latin typeface="Cambria Math"/>
                                      <a:ea typeface="Cambria Math"/>
                                    </a:rPr>
                                    <m:t>→0</m:t>
                                  </m:r>
                                </m:e>
                              </m:eqArr>
                            </m:lim>
                          </m:limLow>
                        </m:fName>
                        <m:e>
                          <m:nary>
                            <m:naryPr>
                              <m:chr m:val="∑"/>
                              <m:ctrlPr>
                                <a:rPr lang="en-US" altLang="zh-TW" i="1">
                                  <a:latin typeface="Cambria Math" panose="02040503050406030204" pitchFamily="18" charset="0"/>
                                </a:rPr>
                              </m:ctrlPr>
                            </m:naryPr>
                            <m:sub>
                              <m:r>
                                <m:rPr>
                                  <m:brk m:alnAt="23"/>
                                </m:rPr>
                                <a:rPr lang="en-US" altLang="zh-TW" i="1">
                                  <a:latin typeface="Cambria Math"/>
                                </a:rPr>
                                <m:t>𝑗</m:t>
                              </m:r>
                              <m:r>
                                <a:rPr lang="en-US" altLang="zh-TW" i="1">
                                  <a:latin typeface="Cambria Math"/>
                                </a:rPr>
                                <m:t>=0</m:t>
                              </m:r>
                            </m:sub>
                            <m:sup>
                              <m:r>
                                <a:rPr lang="en-US" altLang="zh-TW" i="1">
                                  <a:latin typeface="Cambria Math"/>
                                </a:rPr>
                                <m:t>𝑁</m:t>
                              </m:r>
                            </m:sup>
                            <m:e>
                              <m:r>
                                <a:rPr lang="en-US" altLang="zh-TW"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𝑊</m:t>
                                  </m:r>
                                </m:e>
                                <m:sub>
                                  <m:r>
                                    <a:rPr lang="en-US" altLang="zh-TW" b="0" i="1" smtClean="0">
                                      <a:latin typeface="Cambria Math"/>
                                      <a:ea typeface="Cambria Math"/>
                                    </a:rPr>
                                    <m:t>𝑗</m:t>
                                  </m:r>
                                </m:sub>
                              </m:sSub>
                            </m:e>
                          </m:nary>
                          <m:r>
                            <a:rPr lang="en-US" altLang="zh-TW" i="1">
                              <a:latin typeface="Cambria Math"/>
                              <a:ea typeface="Cambria Math"/>
                            </a:rPr>
                            <m:t>≡</m:t>
                          </m:r>
                        </m:e>
                      </m:func>
                      <m:limLow>
                        <m:limLowPr>
                          <m:ctrlPr>
                            <a:rPr lang="en-US" altLang="zh-TW" i="1">
                              <a:latin typeface="Cambria Math" panose="02040503050406030204" pitchFamily="18" charset="0"/>
                            </a:rPr>
                          </m:ctrlPr>
                        </m:limLowPr>
                        <m:e>
                          <m:r>
                            <m:rPr>
                              <m:sty m:val="p"/>
                            </m:rPr>
                            <a:rPr lang="en-US" altLang="zh-TW">
                              <a:latin typeface="Cambria Math"/>
                            </a:rPr>
                            <m:t>lim</m:t>
                          </m:r>
                        </m:e>
                        <m:lim>
                          <m:eqArr>
                            <m:eqArrPr>
                              <m:ctrlPr>
                                <a:rPr lang="en-US" altLang="zh-TW" i="1">
                                  <a:latin typeface="Cambria Math" panose="02040503050406030204" pitchFamily="18" charset="0"/>
                                </a:rPr>
                              </m:ctrlPr>
                            </m:eqArrPr>
                            <m:e>
                              <m:r>
                                <a:rPr lang="en-US" altLang="zh-TW" i="1">
                                  <a:latin typeface="Cambria Math"/>
                                </a:rPr>
                                <m:t>𝑁</m:t>
                              </m:r>
                              <m:r>
                                <a:rPr lang="en-US" altLang="zh-TW" i="1">
                                  <a:latin typeface="Cambria Math"/>
                                  <a:ea typeface="Cambria Math"/>
                                </a:rPr>
                                <m:t>→∞</m:t>
                              </m:r>
                            </m:e>
                            <m:e>
                              <m:r>
                                <a:rPr lang="en-US" altLang="zh-TW" i="1">
                                  <a:latin typeface="Cambria Math"/>
                                  <a:ea typeface="Cambria Math"/>
                                </a:rPr>
                                <m:t>∆</m:t>
                              </m:r>
                              <m:r>
                                <a:rPr lang="en-US" altLang="zh-TW" i="1">
                                  <a:latin typeface="Cambria Math"/>
                                  <a:ea typeface="Cambria Math"/>
                                </a:rPr>
                                <m:t>𝑠</m:t>
                              </m:r>
                              <m:r>
                                <a:rPr lang="en-US" altLang="zh-TW" i="1">
                                  <a:latin typeface="Cambria Math"/>
                                  <a:ea typeface="Cambria Math"/>
                                </a:rPr>
                                <m:t>→0</m:t>
                              </m:r>
                            </m:e>
                          </m:eqArr>
                        </m:lim>
                      </m:limLow>
                      <m:nary>
                        <m:naryPr>
                          <m:chr m:val="∑"/>
                          <m:ctrlPr>
                            <a:rPr lang="en-US" altLang="zh-TW" i="1">
                              <a:latin typeface="Cambria Math" panose="02040503050406030204" pitchFamily="18" charset="0"/>
                            </a:rPr>
                          </m:ctrlPr>
                        </m:naryPr>
                        <m:sub>
                          <m:r>
                            <m:rPr>
                              <m:brk m:alnAt="23"/>
                            </m:rPr>
                            <a:rPr lang="en-US" altLang="zh-TW" i="1">
                              <a:latin typeface="Cambria Math"/>
                            </a:rPr>
                            <m:t>𝑗</m:t>
                          </m:r>
                          <m:r>
                            <a:rPr lang="en-US" altLang="zh-TW" i="1">
                              <a:latin typeface="Cambria Math"/>
                            </a:rPr>
                            <m:t>=0</m:t>
                          </m:r>
                        </m:sub>
                        <m:sup>
                          <m:r>
                            <a:rPr lang="en-US" altLang="zh-TW" i="1">
                              <a:latin typeface="Cambria Math"/>
                            </a:rPr>
                            <m:t>𝑁</m:t>
                          </m:r>
                        </m:sup>
                        <m:e>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𝐹</m:t>
                                      </m:r>
                                    </m:e>
                                  </m:acc>
                                </m:e>
                                <m:sub>
                                  <m:r>
                                    <a:rPr lang="en-US" altLang="zh-TW" i="1">
                                      <a:latin typeface="Cambria Math"/>
                                      <a:ea typeface="Cambria Math"/>
                                    </a:rPr>
                                    <m:t>𝑗</m:t>
                                  </m:r>
                                </m:sub>
                              </m:sSub>
                              <m:r>
                                <a:rPr lang="en-US" altLang="zh-TW" i="1">
                                  <a:latin typeface="Cambria Math"/>
                                  <a:ea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sub>
                                  <m:r>
                                    <a:rPr lang="en-US" altLang="zh-TW" i="1">
                                      <a:latin typeface="Cambria Math"/>
                                      <a:ea typeface="Cambria Math"/>
                                    </a:rPr>
                                    <m:t>𝑗</m:t>
                                  </m:r>
                                </m:sub>
                              </m:sSub>
                            </m:e>
                          </m:d>
                          <m:r>
                            <a:rPr lang="en-US" altLang="zh-TW" i="1">
                              <a:latin typeface="Cambria Math"/>
                              <a:ea typeface="Cambria Math"/>
                            </a:rPr>
                            <m:t>≡</m:t>
                          </m:r>
                          <m:nary>
                            <m:naryPr>
                              <m:limLoc m:val="undOvr"/>
                              <m:ctrlPr>
                                <a:rPr lang="en-US" altLang="zh-TW" i="1">
                                  <a:latin typeface="Cambria Math" panose="02040503050406030204" pitchFamily="18" charset="0"/>
                                  <a:ea typeface="Cambria Math"/>
                                </a:rPr>
                              </m:ctrlPr>
                            </m:naryPr>
                            <m:sub>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sub>
                                  <m:r>
                                    <a:rPr lang="en-US" altLang="zh-TW" i="1">
                                      <a:latin typeface="Cambria Math"/>
                                      <a:ea typeface="Cambria Math"/>
                                    </a:rPr>
                                    <m:t>𝑖</m:t>
                                  </m:r>
                                </m:sub>
                              </m:sSub>
                            </m:sub>
                            <m:sup>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sub>
                                  <m:r>
                                    <a:rPr lang="en-US" altLang="zh-TW" i="1">
                                      <a:latin typeface="Cambria Math"/>
                                      <a:ea typeface="Cambria Math"/>
                                    </a:rPr>
                                    <m:t>𝑗</m:t>
                                  </m:r>
                                </m:sub>
                              </m:s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𝐹</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e>
                      </m:nary>
                    </m:oMath>
                  </m:oMathPara>
                </a14:m>
                <a:endParaRPr lang="zh-TW" altLang="en-US" i="1"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2008035" y="4077873"/>
                <a:ext cx="5110886" cy="1029000"/>
              </a:xfrm>
              <a:prstGeom prst="rect">
                <a:avLst/>
              </a:prstGeom>
              <a:blipFill>
                <a:blip r:embed="rId3"/>
                <a:stretch>
                  <a:fillRect t="-89024" b="-143902"/>
                </a:stretch>
              </a:blipFill>
            </p:spPr>
            <p:txBody>
              <a:bodyPr/>
              <a:lstStyle/>
              <a:p>
                <a:r>
                  <a:rPr lang="zh-TW" altLang="en-US">
                    <a:noFill/>
                  </a:rPr>
                  <a:t> </a:t>
                </a:r>
              </a:p>
            </p:txBody>
          </p:sp>
        </mc:Fallback>
      </mc:AlternateContent>
      <p:pic>
        <p:nvPicPr>
          <p:cNvPr id="100354" name="Picture 6" descr="fig7"/>
          <p:cNvPicPr>
            <a:picLocks noChangeAspect="1" noChangeArrowheads="1"/>
          </p:cNvPicPr>
          <p:nvPr/>
        </p:nvPicPr>
        <p:blipFill>
          <a:blip r:embed="rId4">
            <a:extLst>
              <a:ext uri="{28A0092B-C50C-407E-A947-70E740481C1C}">
                <a14:useLocalDpi xmlns:a14="http://schemas.microsoft.com/office/drawing/2010/main" val="0"/>
              </a:ext>
            </a:extLst>
          </a:blip>
          <a:srcRect b="40681"/>
          <a:stretch>
            <a:fillRect/>
          </a:stretch>
        </p:blipFill>
        <p:spPr bwMode="auto">
          <a:xfrm>
            <a:off x="2528887" y="1447800"/>
            <a:ext cx="3657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文字方塊 18"/>
          <p:cNvSpPr txBox="1">
            <a:spLocks noChangeArrowheads="1"/>
          </p:cNvSpPr>
          <p:nvPr/>
        </p:nvSpPr>
        <p:spPr bwMode="auto">
          <a:xfrm>
            <a:off x="7543800" y="4401873"/>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線積分</a:t>
            </a:r>
          </a:p>
        </p:txBody>
      </p:sp>
      <p:sp>
        <p:nvSpPr>
          <p:cNvPr id="100360" name="Oval 27"/>
          <p:cNvSpPr>
            <a:spLocks noChangeArrowheads="1"/>
          </p:cNvSpPr>
          <p:nvPr/>
        </p:nvSpPr>
        <p:spPr bwMode="auto">
          <a:xfrm>
            <a:off x="4752974" y="20859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1" name="Oval 26"/>
          <p:cNvSpPr>
            <a:spLocks noChangeArrowheads="1"/>
          </p:cNvSpPr>
          <p:nvPr/>
        </p:nvSpPr>
        <p:spPr bwMode="auto">
          <a:xfrm>
            <a:off x="4295774" y="2147887"/>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graphicFrame>
        <p:nvGraphicFramePr>
          <p:cNvPr id="100362" name="Object 25"/>
          <p:cNvGraphicFramePr>
            <a:graphicFrameLocks noChangeAspect="1"/>
          </p:cNvGraphicFramePr>
          <p:nvPr>
            <p:extLst>
              <p:ext uri="{D42A27DB-BD31-4B8C-83A1-F6EECF244321}">
                <p14:modId xmlns:p14="http://schemas.microsoft.com/office/powerpoint/2010/main" val="3889292286"/>
              </p:ext>
            </p:extLst>
          </p:nvPr>
        </p:nvGraphicFramePr>
        <p:xfrm>
          <a:off x="5210174" y="2074862"/>
          <a:ext cx="711200" cy="282575"/>
        </p:xfrm>
        <a:graphic>
          <a:graphicData uri="http://schemas.openxmlformats.org/presentationml/2006/ole">
            <mc:AlternateContent xmlns:mc="http://schemas.openxmlformats.org/markup-compatibility/2006">
              <mc:Choice xmlns:v="urn:schemas-microsoft-com:vml" Requires="v">
                <p:oleObj name="方程式" r:id="rId5" imgW="609336" imgH="241195" progId="Equation.3">
                  <p:embed/>
                </p:oleObj>
              </mc:Choice>
              <mc:Fallback>
                <p:oleObj name="方程式" r:id="rId5" imgW="609336"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4" y="2074862"/>
                        <a:ext cx="7112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63" name="Object 29"/>
          <p:cNvGraphicFramePr>
            <a:graphicFrameLocks noChangeAspect="1"/>
          </p:cNvGraphicFramePr>
          <p:nvPr>
            <p:extLst>
              <p:ext uri="{D42A27DB-BD31-4B8C-83A1-F6EECF244321}">
                <p14:modId xmlns:p14="http://schemas.microsoft.com/office/powerpoint/2010/main" val="812783066"/>
              </p:ext>
            </p:extLst>
          </p:nvPr>
        </p:nvGraphicFramePr>
        <p:xfrm>
          <a:off x="3828481" y="1958975"/>
          <a:ext cx="304800" cy="101600"/>
        </p:xfrm>
        <a:graphic>
          <a:graphicData uri="http://schemas.openxmlformats.org/presentationml/2006/ole">
            <mc:AlternateContent xmlns:mc="http://schemas.openxmlformats.org/markup-compatibility/2006">
              <mc:Choice xmlns:v="urn:schemas-microsoft-com:vml" Requires="v">
                <p:oleObj name="方程式" r:id="rId7" imgW="228402" imgH="76134" progId="Equation.3">
                  <p:embed/>
                </p:oleObj>
              </mc:Choice>
              <mc:Fallback>
                <p:oleObj name="方程式" r:id="rId7" imgW="228402" imgH="7613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8481" y="1958975"/>
                        <a:ext cx="3048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64" name="Object 30"/>
          <p:cNvGraphicFramePr>
            <a:graphicFrameLocks noChangeAspect="1"/>
          </p:cNvGraphicFramePr>
          <p:nvPr>
            <p:extLst>
              <p:ext uri="{D42A27DB-BD31-4B8C-83A1-F6EECF244321}">
                <p14:modId xmlns:p14="http://schemas.microsoft.com/office/powerpoint/2010/main" val="1274394695"/>
              </p:ext>
            </p:extLst>
          </p:nvPr>
        </p:nvGraphicFramePr>
        <p:xfrm>
          <a:off x="4660899" y="1739900"/>
          <a:ext cx="182563" cy="317500"/>
        </p:xfrm>
        <a:graphic>
          <a:graphicData uri="http://schemas.openxmlformats.org/presentationml/2006/ole">
            <mc:AlternateContent xmlns:mc="http://schemas.openxmlformats.org/markup-compatibility/2006">
              <mc:Choice xmlns:v="urn:schemas-microsoft-com:vml" Requires="v">
                <p:oleObj name="方程式" r:id="rId9" imgW="139639" imgH="241195" progId="Equation.3">
                  <p:embed/>
                </p:oleObj>
              </mc:Choice>
              <mc:Fallback>
                <p:oleObj name="方程式" r:id="rId9" imgW="139639" imgH="24119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0899" y="1739900"/>
                        <a:ext cx="182563"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0365" name="Object 31"/>
          <p:cNvGraphicFramePr>
            <a:graphicFrameLocks noChangeAspect="1"/>
          </p:cNvGraphicFramePr>
          <p:nvPr>
            <p:extLst>
              <p:ext uri="{D42A27DB-BD31-4B8C-83A1-F6EECF244321}">
                <p14:modId xmlns:p14="http://schemas.microsoft.com/office/powerpoint/2010/main" val="649286481"/>
              </p:ext>
            </p:extLst>
          </p:nvPr>
        </p:nvGraphicFramePr>
        <p:xfrm>
          <a:off x="5067299" y="1635125"/>
          <a:ext cx="371475" cy="393700"/>
        </p:xfrm>
        <a:graphic>
          <a:graphicData uri="http://schemas.openxmlformats.org/presentationml/2006/ole">
            <mc:AlternateContent xmlns:mc="http://schemas.openxmlformats.org/markup-compatibility/2006">
              <mc:Choice xmlns:v="urn:schemas-microsoft-com:vml" Requires="v">
                <p:oleObj name="方程式" r:id="rId11" imgW="228600" imgH="241300" progId="Equation.3">
                  <p:embed/>
                </p:oleObj>
              </mc:Choice>
              <mc:Fallback>
                <p:oleObj name="方程式" r:id="rId11" imgW="228600" imgH="2413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67299" y="1635125"/>
                        <a:ext cx="371475" cy="393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0366" name="Oval 26"/>
          <p:cNvSpPr>
            <a:spLocks noChangeArrowheads="1"/>
          </p:cNvSpPr>
          <p:nvPr/>
        </p:nvSpPr>
        <p:spPr bwMode="auto">
          <a:xfrm>
            <a:off x="2857499" y="2652712"/>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7" name="Oval 26"/>
          <p:cNvSpPr>
            <a:spLocks noChangeArrowheads="1"/>
          </p:cNvSpPr>
          <p:nvPr/>
        </p:nvSpPr>
        <p:spPr bwMode="auto">
          <a:xfrm>
            <a:off x="3838574" y="2224087"/>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8" name="Oval 26"/>
          <p:cNvSpPr>
            <a:spLocks noChangeArrowheads="1"/>
          </p:cNvSpPr>
          <p:nvPr/>
        </p:nvSpPr>
        <p:spPr bwMode="auto">
          <a:xfrm>
            <a:off x="5743574" y="17811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graphicFrame>
        <p:nvGraphicFramePr>
          <p:cNvPr id="100369" name="物件 35"/>
          <p:cNvGraphicFramePr>
            <a:graphicFrameLocks noChangeAspect="1"/>
          </p:cNvGraphicFramePr>
          <p:nvPr>
            <p:extLst>
              <p:ext uri="{D42A27DB-BD31-4B8C-83A1-F6EECF244321}">
                <p14:modId xmlns:p14="http://schemas.microsoft.com/office/powerpoint/2010/main" val="3472250033"/>
              </p:ext>
            </p:extLst>
          </p:nvPr>
        </p:nvGraphicFramePr>
        <p:xfrm>
          <a:off x="2771774" y="2376487"/>
          <a:ext cx="165100" cy="284163"/>
        </p:xfrm>
        <a:graphic>
          <a:graphicData uri="http://schemas.openxmlformats.org/presentationml/2006/ole">
            <mc:AlternateContent xmlns:mc="http://schemas.openxmlformats.org/markup-compatibility/2006">
              <mc:Choice xmlns:v="urn:schemas-microsoft-com:vml" Requires="v">
                <p:oleObj name="方程式" r:id="rId13" imgW="126780" imgH="215526" progId="Equation.3">
                  <p:embed/>
                </p:oleObj>
              </mc:Choice>
              <mc:Fallback>
                <p:oleObj name="方程式" r:id="rId13" imgW="126780" imgH="215526"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71774" y="2376487"/>
                        <a:ext cx="165100" cy="28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70" name="Oval 28"/>
          <p:cNvSpPr>
            <a:spLocks noChangeArrowheads="1"/>
          </p:cNvSpPr>
          <p:nvPr/>
        </p:nvSpPr>
        <p:spPr bwMode="auto">
          <a:xfrm>
            <a:off x="5362574" y="19335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2" name="文字方塊 1"/>
          <p:cNvSpPr txBox="1"/>
          <p:nvPr/>
        </p:nvSpPr>
        <p:spPr>
          <a:xfrm>
            <a:off x="3352800" y="3505200"/>
            <a:ext cx="3567113" cy="381000"/>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3D</a:t>
            </a:r>
            <a:r>
              <a:rPr lang="zh-TW" altLang="en-US" dirty="0"/>
              <a:t>的功與動能原理</a:t>
            </a:r>
          </a:p>
        </p:txBody>
      </p:sp>
      <p:sp>
        <p:nvSpPr>
          <p:cNvPr id="3" name="文字方塊 2"/>
          <p:cNvSpPr txBox="1"/>
          <p:nvPr/>
        </p:nvSpPr>
        <p:spPr>
          <a:xfrm>
            <a:off x="2008035" y="838200"/>
            <a:ext cx="5153026" cy="369332"/>
          </a:xfrm>
          <a:prstGeom prst="rect">
            <a:avLst/>
          </a:prstGeom>
          <a:noFill/>
        </p:spPr>
        <p:txBody>
          <a:bodyPr wrap="square" rtlCol="0">
            <a:spAutoFit/>
          </a:bodyPr>
          <a:lstStyle/>
          <a:p>
            <a:r>
              <a:rPr lang="zh-TW" altLang="en-US" dirty="0"/>
              <a:t>此面積分與力學計算功所用的線積分非常類似</a:t>
            </a:r>
          </a:p>
        </p:txBody>
      </p:sp>
      <mc:AlternateContent xmlns:mc="http://schemas.openxmlformats.org/markup-compatibility/2006" xmlns:a14="http://schemas.microsoft.com/office/drawing/2010/main">
        <mc:Choice Requires="a14">
          <p:sp>
            <p:nvSpPr>
              <p:cNvPr id="20" name="文字方塊 19"/>
              <p:cNvSpPr txBox="1"/>
              <p:nvPr/>
            </p:nvSpPr>
            <p:spPr>
              <a:xfrm>
                <a:off x="3009899" y="5410200"/>
                <a:ext cx="3986348" cy="95135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smtClean="0">
                              <a:latin typeface="Cambria Math" panose="02040503050406030204" pitchFamily="18" charset="0"/>
                              <a:ea typeface="Cambria Math" panose="02040503050406030204" pitchFamily="18" charset="0"/>
                            </a:rPr>
                            <m:t>Φ</m:t>
                          </m:r>
                        </m:e>
                        <m:sub>
                          <m:r>
                            <a:rPr lang="en-US" altLang="zh-TW" b="0" i="1" smtClean="0">
                              <a:latin typeface="Cambria Math" panose="02040503050406030204" pitchFamily="18" charset="0"/>
                              <a:ea typeface="Cambria Math"/>
                            </a:rPr>
                            <m:t>𝐸</m:t>
                          </m:r>
                        </m:sub>
                      </m:sSub>
                      <m:r>
                        <a:rPr lang="en-US" altLang="zh-TW" b="0" i="1" smtClean="0">
                          <a:latin typeface="Cambria Math" panose="02040503050406030204" pitchFamily="18" charset="0"/>
                          <a:ea typeface="Cambria Math"/>
                        </a:rPr>
                        <m:t>=</m:t>
                      </m:r>
                      <m:func>
                        <m:funcPr>
                          <m:ctrlPr>
                            <a:rPr lang="en-US" altLang="zh-TW" i="1">
                              <a:latin typeface="Cambria Math" panose="02040503050406030204" pitchFamily="18" charset="0"/>
                              <a:ea typeface="Cambria Math"/>
                            </a:rPr>
                          </m:ctrlPr>
                        </m:funcPr>
                        <m:fName>
                          <m:limLow>
                            <m:limLowPr>
                              <m:ctrlPr>
                                <a:rPr lang="en-US" altLang="zh-TW" i="1">
                                  <a:latin typeface="Cambria Math" panose="02040503050406030204" pitchFamily="18" charset="0"/>
                                  <a:ea typeface="Cambria Math"/>
                                </a:rPr>
                              </m:ctrlPr>
                            </m:limLowPr>
                            <m:e>
                              <m:r>
                                <m:rPr>
                                  <m:sty m:val="p"/>
                                </m:rPr>
                                <a:rPr lang="en-US" altLang="zh-TW">
                                  <a:latin typeface="Cambria Math" panose="02040503050406030204" pitchFamily="18" charset="0"/>
                                  <a:ea typeface="Cambria Math"/>
                                </a:rPr>
                                <m:t>lim</m:t>
                              </m:r>
                            </m:e>
                            <m:lim>
                              <m:eqArr>
                                <m:eqArrPr>
                                  <m:ctrlPr>
                                    <a:rPr lang="zh-TW" altLang="en-US" i="1">
                                      <a:latin typeface="Cambria Math" panose="02040503050406030204" pitchFamily="18" charset="0"/>
                                    </a:rPr>
                                  </m:ctrlPr>
                                </m:eqArrPr>
                                <m:e>
                                  <m:r>
                                    <m:rPr>
                                      <m:brk m:alnAt="1"/>
                                    </m:rPr>
                                    <a:rPr lang="zh-TW" altLang="en-US" i="1">
                                      <a:latin typeface="Cambria Math"/>
                                    </a:rPr>
                                    <m:t>𝛿</m:t>
                                  </m:r>
                                  <m:r>
                                    <a:rPr lang="en-US" altLang="zh-TW" i="1">
                                      <a:latin typeface="Cambria Math"/>
                                    </a:rPr>
                                    <m:t>𝐴</m:t>
                                  </m:r>
                                  <m:r>
                                    <a:rPr lang="en-US" altLang="zh-TW" i="1">
                                      <a:latin typeface="Cambria Math"/>
                                      <a:ea typeface="Cambria Math"/>
                                    </a:rPr>
                                    <m:t>→0</m:t>
                                  </m:r>
                                </m:e>
                                <m:e>
                                  <m:r>
                                    <a:rPr lang="en-US" altLang="zh-TW" i="1">
                                      <a:latin typeface="Cambria Math"/>
                                      <a:ea typeface="Cambria Math"/>
                                    </a:rPr>
                                    <m:t>𝑁</m:t>
                                  </m:r>
                                  <m:r>
                                    <a:rPr lang="en-US" altLang="zh-TW" i="1">
                                      <a:latin typeface="Cambria Math"/>
                                      <a:ea typeface="Cambria Math"/>
                                    </a:rPr>
                                    <m:t>→∞</m:t>
                                  </m:r>
                                </m:e>
                              </m:eqArr>
                            </m:lim>
                          </m:limLow>
                        </m:fName>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e>
                          </m:nary>
                        </m:e>
                      </m:func>
                      <m:r>
                        <a:rPr lang="en-US" altLang="zh-TW" b="0" i="1" smtClean="0">
                          <a:latin typeface="Cambria Math" panose="02040503050406030204" pitchFamily="18" charset="0"/>
                          <a:ea typeface="Cambria Math" panose="02040503050406030204" pitchFamily="18" charset="0"/>
                        </a:rPr>
                        <m:t>=</m:t>
                      </m:r>
                      <m:nary>
                        <m:naryPr>
                          <m:limLoc m:val="undOvr"/>
                          <m:ctrlPr>
                            <a:rPr lang="en-US" altLang="zh-TW" b="0" i="1" smtClean="0">
                              <a:latin typeface="Cambria Math" panose="02040503050406030204" pitchFamily="18" charset="0"/>
                            </a:rPr>
                          </m:ctrlPr>
                        </m:naryPr>
                        <m:sub>
                          <m:r>
                            <m:rPr>
                              <m:sty m:val="p"/>
                              <m:brk m:alnAt="24"/>
                            </m:rPr>
                            <a:rPr lang="en-US" altLang="zh-TW" b="0" i="0" smtClean="0">
                              <a:latin typeface="Cambria Math"/>
                            </a:rPr>
                            <m:t>s</m:t>
                          </m:r>
                          <m:r>
                            <m:rPr>
                              <m:sty m:val="p"/>
                            </m:rPr>
                            <a:rPr lang="en-US" altLang="zh-TW" b="0" i="0" smtClean="0">
                              <a:latin typeface="Cambria Math"/>
                            </a:rPr>
                            <m:t>urface</m:t>
                          </m:r>
                        </m:sub>
                        <m:sup/>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e>
                      </m:nary>
                    </m:oMath>
                  </m:oMathPara>
                </a14:m>
                <a:endParaRPr lang="zh-TW" altLang="en-US"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3009899" y="5410200"/>
                <a:ext cx="3986348" cy="951351"/>
              </a:xfrm>
              <a:prstGeom prst="rect">
                <a:avLst/>
              </a:prstGeom>
              <a:blipFill>
                <a:blip r:embed="rId15"/>
                <a:stretch>
                  <a:fillRect t="-100000" b="-160526"/>
                </a:stretch>
              </a:blipFill>
            </p:spPr>
            <p:txBody>
              <a:bodyPr/>
              <a:lstStyle/>
              <a:p>
                <a:r>
                  <a:rPr lang="en-TW">
                    <a:noFill/>
                  </a:rPr>
                  <a:t> </a:t>
                </a:r>
              </a:p>
            </p:txBody>
          </p:sp>
        </mc:Fallback>
      </mc:AlternateContent>
      <p:sp>
        <p:nvSpPr>
          <p:cNvPr id="4" name="矩形 3">
            <a:extLst>
              <a:ext uri="{FF2B5EF4-FFF2-40B4-BE49-F238E27FC236}">
                <a16:creationId xmlns:a16="http://schemas.microsoft.com/office/drawing/2014/main" id="{31E0BCFD-0EF3-AD45-A028-04BA60AD4046}"/>
              </a:ext>
            </a:extLst>
          </p:cNvPr>
          <p:cNvSpPr/>
          <p:nvPr/>
        </p:nvSpPr>
        <p:spPr>
          <a:xfrm>
            <a:off x="6999188" y="5701209"/>
            <a:ext cx="877163" cy="369332"/>
          </a:xfrm>
          <a:prstGeom prst="rect">
            <a:avLst/>
          </a:prstGeom>
        </p:spPr>
        <p:txBody>
          <a:bodyPr wrap="none">
            <a:spAutoFit/>
          </a:bodyPr>
          <a:lstStyle/>
          <a:p>
            <a:pPr eaLnBrk="1" hangingPunct="1"/>
            <a:r>
              <a:rPr lang="zh-TW" altLang="en-US" dirty="0"/>
              <a:t>面積分</a:t>
            </a:r>
          </a:p>
        </p:txBody>
      </p:sp>
    </p:spTree>
    <p:extLst>
      <p:ext uri="{BB962C8B-B14F-4D97-AF65-F5344CB8AC3E}">
        <p14:creationId xmlns:p14="http://schemas.microsoft.com/office/powerpoint/2010/main" val="3485984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135114" y="1978025"/>
            <a:ext cx="601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如果是封閉曲面，空間會被分成內外兩部分，</a:t>
            </a:r>
          </a:p>
        </p:txBody>
      </p:sp>
      <mc:AlternateContent xmlns:mc="http://schemas.openxmlformats.org/markup-compatibility/2006" xmlns:a14="http://schemas.microsoft.com/office/drawing/2010/main">
        <mc:Choice Requires="a14">
          <p:sp>
            <p:nvSpPr>
              <p:cNvPr id="10243" name="Text Box 5"/>
              <p:cNvSpPr txBox="1">
                <a:spLocks noChangeArrowheads="1"/>
              </p:cNvSpPr>
              <p:nvPr/>
            </p:nvSpPr>
            <p:spPr bwMode="auto">
              <a:xfrm>
                <a:off x="2106854" y="2347913"/>
                <a:ext cx="45720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可以定義</a:t>
                </a:r>
                <a14:m>
                  <m:oMath xmlns:m="http://schemas.openxmlformats.org/officeDocument/2006/math">
                    <m:r>
                      <a:rPr lang="en-US" altLang="zh-TW" b="0" i="1" smtClean="0">
                        <a:latin typeface="Cambria Math"/>
                      </a:rPr>
                      <m:t>𝑑</m:t>
                    </m:r>
                    <m:acc>
                      <m:accPr>
                        <m:chr m:val="⃗"/>
                        <m:ctrlPr>
                          <a:rPr lang="en-US" altLang="zh-TW" b="0" i="1" smtClean="0">
                            <a:latin typeface="Cambria Math" panose="02040503050406030204" pitchFamily="18" charset="0"/>
                          </a:rPr>
                        </m:ctrlPr>
                      </m:accPr>
                      <m:e>
                        <m:r>
                          <a:rPr lang="en-US" altLang="zh-TW" b="0" i="1" smtClean="0">
                            <a:latin typeface="Cambria Math"/>
                          </a:rPr>
                          <m:t>𝐴</m:t>
                        </m:r>
                      </m:e>
                    </m:acc>
                  </m:oMath>
                </a14:m>
                <a:r>
                  <a:rPr lang="zh-TW" altLang="en-US" dirty="0"/>
                  <a:t>的方向一律是</a:t>
                </a:r>
                <a:r>
                  <a:rPr lang="zh-TW" altLang="en-US" dirty="0">
                    <a:solidFill>
                      <a:srgbClr val="FF0000"/>
                    </a:solidFill>
                  </a:rPr>
                  <a:t>由內指向外</a:t>
                </a:r>
                <a:r>
                  <a:rPr lang="zh-TW" altLang="en-US" dirty="0"/>
                  <a:t>：</a:t>
                </a:r>
              </a:p>
            </p:txBody>
          </p:sp>
        </mc:Choice>
        <mc:Fallback xmlns="">
          <p:sp>
            <p:nvSpPr>
              <p:cNvPr id="10243" name="Text Box 5"/>
              <p:cNvSpPr txBox="1">
                <a:spLocks noRot="1" noChangeAspect="1" noMove="1" noResize="1" noEditPoints="1" noAdjustHandles="1" noChangeArrowheads="1" noChangeShapeType="1" noTextEdit="1"/>
              </p:cNvSpPr>
              <p:nvPr/>
            </p:nvSpPr>
            <p:spPr bwMode="auto">
              <a:xfrm>
                <a:off x="2106854" y="2347913"/>
                <a:ext cx="4572000" cy="404791"/>
              </a:xfrm>
              <a:prstGeom prst="rect">
                <a:avLst/>
              </a:prstGeom>
              <a:blipFill>
                <a:blip r:embed="rId2"/>
                <a:stretch>
                  <a:fillRect l="-1385" t="-1212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0244" name="Text Box 7"/>
          <p:cNvSpPr txBox="1">
            <a:spLocks noChangeArrowheads="1"/>
          </p:cNvSpPr>
          <p:nvPr/>
        </p:nvSpPr>
        <p:spPr bwMode="auto">
          <a:xfrm>
            <a:off x="2052484" y="5700713"/>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如此</a:t>
            </a:r>
          </a:p>
        </p:txBody>
      </p:sp>
      <p:sp>
        <p:nvSpPr>
          <p:cNvPr id="10246" name="Text Box 9"/>
          <p:cNvSpPr txBox="1">
            <a:spLocks noChangeArrowheads="1"/>
          </p:cNvSpPr>
          <p:nvPr/>
        </p:nvSpPr>
        <p:spPr bwMode="auto">
          <a:xfrm>
            <a:off x="4338484" y="5700713"/>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為正時，電力線為離開曲面</a:t>
            </a:r>
          </a:p>
        </p:txBody>
      </p:sp>
      <p:sp>
        <p:nvSpPr>
          <p:cNvPr id="10247" name="Text Box 10"/>
          <p:cNvSpPr txBox="1">
            <a:spLocks noChangeArrowheads="1"/>
          </p:cNvSpPr>
          <p:nvPr/>
        </p:nvSpPr>
        <p:spPr bwMode="auto">
          <a:xfrm>
            <a:off x="4338484" y="6157913"/>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為負時，電力線為進入曲面</a:t>
            </a:r>
          </a:p>
        </p:txBody>
      </p:sp>
      <p:pic>
        <p:nvPicPr>
          <p:cNvPr id="10248" name="Picture 11" descr="fig24"/>
          <p:cNvPicPr>
            <a:picLocks noChangeAspect="1" noChangeArrowheads="1"/>
          </p:cNvPicPr>
          <p:nvPr/>
        </p:nvPicPr>
        <p:blipFill>
          <a:blip r:embed="rId3">
            <a:extLst>
              <a:ext uri="{28A0092B-C50C-407E-A947-70E740481C1C}">
                <a14:useLocalDpi xmlns:a14="http://schemas.microsoft.com/office/drawing/2010/main" val="0"/>
              </a:ext>
            </a:extLst>
          </a:blip>
          <a:srcRect b="29842"/>
          <a:stretch>
            <a:fillRect/>
          </a:stretch>
        </p:blipFill>
        <p:spPr bwMode="auto">
          <a:xfrm>
            <a:off x="2281084" y="2957513"/>
            <a:ext cx="33178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文字方塊 9"/>
          <p:cNvSpPr txBox="1">
            <a:spLocks noChangeArrowheads="1"/>
          </p:cNvSpPr>
          <p:nvPr/>
        </p:nvSpPr>
        <p:spPr bwMode="auto">
          <a:xfrm>
            <a:off x="2157197" y="620060"/>
            <a:ext cx="6377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如果曲面是封閉曲面（這是高斯定律的主角，就稱高斯面）：</a:t>
            </a:r>
          </a:p>
        </p:txBody>
      </p:sp>
      <mc:AlternateContent xmlns:mc="http://schemas.openxmlformats.org/markup-compatibility/2006" xmlns:a14="http://schemas.microsoft.com/office/drawing/2010/main">
        <mc:Choice Requires="a14">
          <p:sp>
            <p:nvSpPr>
              <p:cNvPr id="12" name="文字方塊 11"/>
              <p:cNvSpPr txBox="1"/>
              <p:nvPr/>
            </p:nvSpPr>
            <p:spPr>
              <a:xfrm>
                <a:off x="2157197" y="1082483"/>
                <a:ext cx="3555397"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func>
                        <m:funcPr>
                          <m:ctrlPr>
                            <a:rPr lang="en-US" altLang="zh-TW" i="1">
                              <a:latin typeface="Cambria Math" panose="02040503050406030204" pitchFamily="18" charset="0"/>
                              <a:ea typeface="Cambria Math"/>
                            </a:rPr>
                          </m:ctrlPr>
                        </m:funcPr>
                        <m:fName>
                          <m:limLow>
                            <m:limLowPr>
                              <m:ctrlPr>
                                <a:rPr lang="en-US" altLang="zh-TW" i="1">
                                  <a:latin typeface="Cambria Math" panose="02040503050406030204" pitchFamily="18" charset="0"/>
                                  <a:ea typeface="Cambria Math"/>
                                </a:rPr>
                              </m:ctrlPr>
                            </m:limLowPr>
                            <m:e>
                              <m:r>
                                <m:rPr>
                                  <m:sty m:val="p"/>
                                </m:rPr>
                                <a:rPr lang="en-US" altLang="zh-TW">
                                  <a:latin typeface="Cambria Math" panose="02040503050406030204" pitchFamily="18" charset="0"/>
                                  <a:ea typeface="Cambria Math"/>
                                </a:rPr>
                                <m:t>lim</m:t>
                              </m:r>
                            </m:e>
                            <m:lim>
                              <m:eqArr>
                                <m:eqArrPr>
                                  <m:ctrlPr>
                                    <a:rPr lang="zh-TW" altLang="en-US" i="1">
                                      <a:latin typeface="Cambria Math" panose="02040503050406030204" pitchFamily="18" charset="0"/>
                                    </a:rPr>
                                  </m:ctrlPr>
                                </m:eqArrPr>
                                <m:e>
                                  <m:r>
                                    <m:rPr>
                                      <m:brk m:alnAt="1"/>
                                    </m:rPr>
                                    <a:rPr lang="zh-TW" altLang="en-US" i="1">
                                      <a:latin typeface="Cambria Math"/>
                                    </a:rPr>
                                    <m:t>𝛿</m:t>
                                  </m:r>
                                  <m:r>
                                    <a:rPr lang="en-US" altLang="zh-TW" i="1">
                                      <a:latin typeface="Cambria Math"/>
                                    </a:rPr>
                                    <m:t>𝐴</m:t>
                                  </m:r>
                                  <m:r>
                                    <a:rPr lang="en-US" altLang="zh-TW" i="1">
                                      <a:latin typeface="Cambria Math"/>
                                      <a:ea typeface="Cambria Math"/>
                                    </a:rPr>
                                    <m:t>→0</m:t>
                                  </m:r>
                                </m:e>
                                <m:e>
                                  <m:r>
                                    <a:rPr lang="en-US" altLang="zh-TW" i="1">
                                      <a:latin typeface="Cambria Math"/>
                                      <a:ea typeface="Cambria Math"/>
                                    </a:rPr>
                                    <m:t>𝑁</m:t>
                                  </m:r>
                                  <m:r>
                                    <a:rPr lang="en-US" altLang="zh-TW" i="1">
                                      <a:latin typeface="Cambria Math"/>
                                      <a:ea typeface="Cambria Math"/>
                                    </a:rPr>
                                    <m:t>→∞</m:t>
                                  </m:r>
                                </m:e>
                              </m:eqArr>
                            </m:lim>
                          </m:limLow>
                        </m:fName>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e>
                          </m:nary>
                        </m:e>
                      </m:func>
                      <m:r>
                        <a:rPr lang="en-US" altLang="zh-TW" b="0" i="1" smtClean="0">
                          <a:latin typeface="Cambria Math" panose="02040503050406030204" pitchFamily="18" charset="0"/>
                          <a:ea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157197" y="1082483"/>
                <a:ext cx="3555397" cy="818814"/>
              </a:xfrm>
              <a:prstGeom prst="rect">
                <a:avLst/>
              </a:prstGeom>
              <a:blipFill>
                <a:blip r:embed="rId5"/>
                <a:stretch>
                  <a:fillRect t="-132308" r="-1068"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2763887" y="5681673"/>
                <a:ext cx="1574597"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2763887" y="5681673"/>
                <a:ext cx="1574597" cy="404791"/>
              </a:xfrm>
              <a:prstGeom prst="rect">
                <a:avLst/>
              </a:prstGeom>
              <a:blipFill rotWithShape="1">
                <a:blip r:embed="rId11"/>
                <a:stretch>
                  <a:fillRect t="-21212" r="-11583" b="-3030"/>
                </a:stretch>
              </a:blipFill>
            </p:spPr>
            <p:txBody>
              <a:bodyPr/>
              <a:lstStyle/>
              <a:p>
                <a:r>
                  <a:rPr lang="zh-TW" altLang="en-US">
                    <a:noFill/>
                  </a:rPr>
                  <a:t> </a:t>
                </a:r>
              </a:p>
            </p:txBody>
          </p:sp>
        </mc:Fallback>
      </mc:AlternateContent>
      <p:cxnSp>
        <p:nvCxnSpPr>
          <p:cNvPr id="3" name="Straight Arrow Connector 2">
            <a:extLst>
              <a:ext uri="{FF2B5EF4-FFF2-40B4-BE49-F238E27FC236}">
                <a16:creationId xmlns:a16="http://schemas.microsoft.com/office/drawing/2014/main" id="{7D86BE53-F11D-834D-97B4-4857C8071111}"/>
              </a:ext>
            </a:extLst>
          </p:cNvPr>
          <p:cNvCxnSpPr>
            <a:cxnSpLocks/>
          </p:cNvCxnSpPr>
          <p:nvPr/>
        </p:nvCxnSpPr>
        <p:spPr>
          <a:xfrm flipH="1" flipV="1">
            <a:off x="5126087" y="4105297"/>
            <a:ext cx="1274713" cy="1595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27EABA1-D60F-8F45-ACD6-40C5817E8968}"/>
              </a:ext>
            </a:extLst>
          </p:cNvPr>
          <p:cNvCxnSpPr>
            <a:cxnSpLocks/>
          </p:cNvCxnSpPr>
          <p:nvPr/>
        </p:nvCxnSpPr>
        <p:spPr>
          <a:xfrm flipH="1" flipV="1">
            <a:off x="3733800" y="3886200"/>
            <a:ext cx="1219200" cy="2351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additive="base">
                                        <p:cTn id="11" dur="500" fill="hold"/>
                                        <p:tgtEl>
                                          <p:spTgt spid="10244"/>
                                        </p:tgtEl>
                                        <p:attrNameLst>
                                          <p:attrName>ppt_x</p:attrName>
                                        </p:attrNameLst>
                                      </p:cBhvr>
                                      <p:tavLst>
                                        <p:tav tm="0">
                                          <p:val>
                                            <p:strVal val="#ppt_x"/>
                                          </p:val>
                                        </p:tav>
                                        <p:tav tm="100000">
                                          <p:val>
                                            <p:strVal val="#ppt_x"/>
                                          </p:val>
                                        </p:tav>
                                      </p:tavLst>
                                    </p:anim>
                                    <p:anim calcmode="lin" valueType="num">
                                      <p:cBhvr additive="base">
                                        <p:cTn id="12" dur="500" fill="hold"/>
                                        <p:tgtEl>
                                          <p:spTgt spid="102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 calcmode="lin" valueType="num">
                                      <p:cBhvr additive="base">
                                        <p:cTn id="15" dur="500" fill="hold"/>
                                        <p:tgtEl>
                                          <p:spTgt spid="10246"/>
                                        </p:tgtEl>
                                        <p:attrNameLst>
                                          <p:attrName>ppt_x</p:attrName>
                                        </p:attrNameLst>
                                      </p:cBhvr>
                                      <p:tavLst>
                                        <p:tav tm="0">
                                          <p:val>
                                            <p:strVal val="#ppt_x"/>
                                          </p:val>
                                        </p:tav>
                                        <p:tav tm="100000">
                                          <p:val>
                                            <p:strVal val="#ppt_x"/>
                                          </p:val>
                                        </p:tav>
                                      </p:tavLst>
                                    </p:anim>
                                    <p:anim calcmode="lin" valueType="num">
                                      <p:cBhvr additive="base">
                                        <p:cTn id="16" dur="500" fill="hold"/>
                                        <p:tgtEl>
                                          <p:spTgt spid="102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247"/>
                                        </p:tgtEl>
                                        <p:attrNameLst>
                                          <p:attrName>style.visibility</p:attrName>
                                        </p:attrNameLst>
                                      </p:cBhvr>
                                      <p:to>
                                        <p:strVal val="visible"/>
                                      </p:to>
                                    </p:set>
                                    <p:anim calcmode="lin" valueType="num">
                                      <p:cBhvr additive="base">
                                        <p:cTn id="29" dur="500" fill="hold"/>
                                        <p:tgtEl>
                                          <p:spTgt spid="10247"/>
                                        </p:tgtEl>
                                        <p:attrNameLst>
                                          <p:attrName>ppt_x</p:attrName>
                                        </p:attrNameLst>
                                      </p:cBhvr>
                                      <p:tavLst>
                                        <p:tav tm="0">
                                          <p:val>
                                            <p:strVal val="#ppt_x"/>
                                          </p:val>
                                        </p:tav>
                                        <p:tav tm="100000">
                                          <p:val>
                                            <p:strVal val="#ppt_x"/>
                                          </p:val>
                                        </p:tav>
                                      </p:tavLst>
                                    </p:anim>
                                    <p:anim calcmode="lin" valueType="num">
                                      <p:cBhvr additive="base">
                                        <p:cTn id="30"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6" grpId="0"/>
      <p:bldP spid="10247"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F23_03"/>
          <p:cNvPicPr>
            <a:picLocks noChangeAspect="1" noChangeArrowheads="1"/>
          </p:cNvPicPr>
          <p:nvPr/>
        </p:nvPicPr>
        <p:blipFill>
          <a:blip r:embed="rId2">
            <a:extLst>
              <a:ext uri="{28A0092B-C50C-407E-A947-70E740481C1C}">
                <a14:useLocalDpi xmlns:a14="http://schemas.microsoft.com/office/drawing/2010/main" val="0"/>
              </a:ext>
            </a:extLst>
          </a:blip>
          <a:srcRect l="15034" r="9799" b="56706"/>
          <a:stretch>
            <a:fillRect/>
          </a:stretch>
        </p:blipFill>
        <p:spPr bwMode="auto">
          <a:xfrm>
            <a:off x="2336137" y="304801"/>
            <a:ext cx="3614039" cy="283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465556" y="5210464"/>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電力線數目守恆</a:t>
            </a:r>
          </a:p>
        </p:txBody>
      </p:sp>
      <p:sp>
        <p:nvSpPr>
          <p:cNvPr id="11271" name="文字方塊 6"/>
          <p:cNvSpPr txBox="1">
            <a:spLocks noChangeArrowheads="1"/>
          </p:cNvSpPr>
          <p:nvPr/>
        </p:nvSpPr>
        <p:spPr bwMode="auto">
          <a:xfrm>
            <a:off x="1455158" y="3225255"/>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通過一封閉曲面的總電場通量就有一個很簡單的物理意義；</a:t>
            </a:r>
          </a:p>
        </p:txBody>
      </p:sp>
      <p:sp>
        <p:nvSpPr>
          <p:cNvPr id="3" name="向右箭號 2"/>
          <p:cNvSpPr/>
          <p:nvPr/>
        </p:nvSpPr>
        <p:spPr>
          <a:xfrm>
            <a:off x="3604260" y="5252569"/>
            <a:ext cx="609600" cy="28250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41172" y="5968367"/>
            <a:ext cx="1937067" cy="369332"/>
          </a:xfrm>
          <a:prstGeom prst="rect">
            <a:avLst/>
          </a:prstGeom>
          <a:noFill/>
        </p:spPr>
        <p:txBody>
          <a:bodyPr wrap="square" rtlCol="0">
            <a:spAutoFit/>
          </a:bodyPr>
          <a:lstStyle/>
          <a:p>
            <a:r>
              <a:rPr lang="zh-TW" altLang="en-US" dirty="0"/>
              <a:t>對任一高斯面：</a:t>
            </a:r>
          </a:p>
        </p:txBody>
      </p:sp>
      <p:sp>
        <p:nvSpPr>
          <p:cNvPr id="11" name="向右箭號 10"/>
          <p:cNvSpPr/>
          <p:nvPr/>
        </p:nvSpPr>
        <p:spPr>
          <a:xfrm>
            <a:off x="4840279" y="6012395"/>
            <a:ext cx="609600" cy="28250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Text Box 6"/>
          <p:cNvSpPr txBox="1">
            <a:spLocks noChangeArrowheads="1"/>
          </p:cNvSpPr>
          <p:nvPr/>
        </p:nvSpPr>
        <p:spPr bwMode="auto">
          <a:xfrm>
            <a:off x="5367059" y="59436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電力線數目守恆</a:t>
            </a:r>
          </a:p>
        </p:txBody>
      </p:sp>
      <mc:AlternateContent xmlns:mc="http://schemas.openxmlformats.org/markup-compatibility/2006" xmlns:a14="http://schemas.microsoft.com/office/drawing/2010/main">
        <mc:Choice Requires="a14">
          <p:sp>
            <p:nvSpPr>
              <p:cNvPr id="13" name="文字方塊 12"/>
              <p:cNvSpPr txBox="1"/>
              <p:nvPr/>
            </p:nvSpPr>
            <p:spPr>
              <a:xfrm>
                <a:off x="1465556" y="3594587"/>
                <a:ext cx="687528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zh-TW" altLang="en-US" i="1">
                          <a:latin typeface="Cambria Math"/>
                        </a:rPr>
                        <m:t>離開曲面的電力線</m:t>
                      </m:r>
                      <m:r>
                        <a:rPr lang="zh-TW" altLang="en-US" i="1" smtClean="0">
                          <a:latin typeface="Cambria Math"/>
                        </a:rPr>
                        <m:t>數目</m:t>
                      </m:r>
                      <m:r>
                        <a:rPr lang="en-US" altLang="zh-TW" b="0" i="1" smtClean="0">
                          <a:latin typeface="Cambria Math"/>
                        </a:rPr>
                        <m:t>−</m:t>
                      </m:r>
                      <m:r>
                        <a:rPr lang="zh-TW" altLang="en-US" i="1">
                          <a:latin typeface="Cambria Math"/>
                        </a:rPr>
                        <m:t>進入曲面的</m:t>
                      </m:r>
                      <m:r>
                        <a:rPr lang="zh-TW" altLang="en-US" i="1" smtClean="0">
                          <a:latin typeface="Cambria Math"/>
                        </a:rPr>
                        <m:t>電力線數目</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465556" y="3594587"/>
                <a:ext cx="6875280" cy="818879"/>
              </a:xfrm>
              <a:prstGeom prst="rect">
                <a:avLst/>
              </a:prstGeom>
              <a:blipFill>
                <a:blip r:embed="rId3"/>
                <a:stretch>
                  <a:fillRect l="-3506"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4445020" y="4980706"/>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4445020" y="4980706"/>
                <a:ext cx="1505156" cy="818879"/>
              </a:xfrm>
              <a:prstGeom prst="rect">
                <a:avLst/>
              </a:prstGeom>
              <a:blipFill>
                <a:blip r:embed="rId4"/>
                <a:stretch>
                  <a:fillRect l="-56667"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3132098" y="5885457"/>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132098" y="5885457"/>
                <a:ext cx="1505156" cy="818879"/>
              </a:xfrm>
              <a:prstGeom prst="rect">
                <a:avLst/>
              </a:prstGeom>
              <a:blipFill>
                <a:blip r:embed="rId5"/>
                <a:stretch>
                  <a:fillRect l="-56667" t="-132308" b="-190769"/>
                </a:stretch>
              </a:blipFill>
            </p:spPr>
            <p:txBody>
              <a:bodyPr/>
              <a:lstStyle/>
              <a:p>
                <a:r>
                  <a:rPr lang="en-TW">
                    <a:noFill/>
                  </a:rPr>
                  <a:t> </a:t>
                </a:r>
              </a:p>
            </p:txBody>
          </p:sp>
        </mc:Fallback>
      </mc:AlternateContent>
      <p:sp>
        <p:nvSpPr>
          <p:cNvPr id="16" name="TextBox 15">
            <a:extLst>
              <a:ext uri="{FF2B5EF4-FFF2-40B4-BE49-F238E27FC236}">
                <a16:creationId xmlns:a16="http://schemas.microsoft.com/office/drawing/2014/main" id="{BE99853B-2614-E348-B58F-560AC77A9C13}"/>
              </a:ext>
            </a:extLst>
          </p:cNvPr>
          <p:cNvSpPr txBox="1"/>
          <p:nvPr/>
        </p:nvSpPr>
        <p:spPr>
          <a:xfrm>
            <a:off x="1465556" y="4512420"/>
            <a:ext cx="6629400" cy="369332"/>
          </a:xfrm>
          <a:prstGeom prst="rect">
            <a:avLst/>
          </a:prstGeom>
          <a:noFill/>
        </p:spPr>
        <p:txBody>
          <a:bodyPr wrap="square" rtlCol="0">
            <a:spAutoFit/>
          </a:bodyPr>
          <a:lstStyle/>
          <a:p>
            <a:r>
              <a:rPr lang="en-TW" dirty="0"/>
              <a:t>進入此封閉曲面的電場線數目必等於離開的電場線數目！</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49"/>
                                        </p:tgtEl>
                                        <p:attrNameLst>
                                          <p:attrName>style.visibility</p:attrName>
                                        </p:attrNameLst>
                                      </p:cBhvr>
                                      <p:to>
                                        <p:strVal val="visible"/>
                                      </p:to>
                                    </p:set>
                                    <p:anim calcmode="lin" valueType="num">
                                      <p:cBhvr additive="base">
                                        <p:cTn id="11" dur="500" fill="hold"/>
                                        <p:tgtEl>
                                          <p:spTgt spid="6149"/>
                                        </p:tgtEl>
                                        <p:attrNameLst>
                                          <p:attrName>ppt_x</p:attrName>
                                        </p:attrNameLst>
                                      </p:cBhvr>
                                      <p:tavLst>
                                        <p:tav tm="0">
                                          <p:val>
                                            <p:strVal val="#ppt_x"/>
                                          </p:val>
                                        </p:tav>
                                        <p:tav tm="100000">
                                          <p:val>
                                            <p:strVal val="#ppt_x"/>
                                          </p:val>
                                        </p:tav>
                                      </p:tavLst>
                                    </p:anim>
                                    <p:anim calcmode="lin" valueType="num">
                                      <p:cBhvr additive="base">
                                        <p:cTn id="12" dur="500" fill="hold"/>
                                        <p:tgtEl>
                                          <p:spTgt spid="6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3" grpId="0" animBg="1"/>
      <p:bldP spid="4" grpId="0"/>
      <p:bldP spid="11" grpId="0" animBg="1"/>
      <p:bldP spid="12" grpId="0"/>
      <p:bldP spid="14" grpId="0" animBg="1"/>
      <p:bldP spid="15" grpId="0" animBg="1"/>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文字方塊 1"/>
          <p:cNvSpPr txBox="1">
            <a:spLocks noChangeArrowheads="1"/>
          </p:cNvSpPr>
          <p:nvPr/>
        </p:nvSpPr>
        <p:spPr bwMode="auto">
          <a:xfrm>
            <a:off x="762000" y="762000"/>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任一曲面，若其內沒有電荷，電力線就不能在裡面消失或產生，電力線守恆：</a:t>
            </a:r>
          </a:p>
        </p:txBody>
      </p:sp>
      <p:pic>
        <p:nvPicPr>
          <p:cNvPr id="12292" name="Picture 5" descr="D:\Dropbox\Documents\課程\YoungTextBook\Images\Chapter22\A_Images\A_Figures_and_Photos\22_1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19200"/>
            <a:ext cx="42052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字方塊 4"/>
              <p:cNvSpPr txBox="1"/>
              <p:nvPr/>
            </p:nvSpPr>
            <p:spPr>
              <a:xfrm>
                <a:off x="3352800" y="5576386"/>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3352800" y="5576386"/>
                <a:ext cx="1505156" cy="818879"/>
              </a:xfrm>
              <a:prstGeom prst="rect">
                <a:avLst/>
              </a:prstGeom>
              <a:blipFill rotWithShape="1">
                <a:blip r:embed="rId3"/>
                <a:stretch>
                  <a:fillRect/>
                </a:stretch>
              </a:blipFill>
            </p:spPr>
            <p:txBody>
              <a:bodyPr/>
              <a:lstStyle/>
              <a:p>
                <a:r>
                  <a:rPr lang="zh-TW" altLang="en-US">
                    <a:noFill/>
                  </a:rPr>
                  <a:t> </a:t>
                </a:r>
              </a:p>
            </p:txBody>
          </p:sp>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字方塊 1"/>
          <p:cNvSpPr txBox="1">
            <a:spLocks noChangeArrowheads="1"/>
          </p:cNvSpPr>
          <p:nvPr/>
        </p:nvSpPr>
        <p:spPr bwMode="auto">
          <a:xfrm>
            <a:off x="890427" y="388246"/>
            <a:ext cx="723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若曲面內有</a:t>
            </a:r>
            <a:r>
              <a:rPr lang="zh-CN" altLang="en-US" dirty="0"/>
              <a:t>一點</a:t>
            </a:r>
            <a:r>
              <a:rPr lang="zh-TW" altLang="en-US" dirty="0"/>
              <a:t>電荷，電力線由正電荷發出（由負電荷吸收）：</a:t>
            </a:r>
          </a:p>
        </p:txBody>
      </p:sp>
      <p:sp>
        <p:nvSpPr>
          <p:cNvPr id="5" name="文字方塊 4"/>
          <p:cNvSpPr txBox="1">
            <a:spLocks noChangeArrowheads="1"/>
          </p:cNvSpPr>
          <p:nvPr/>
        </p:nvSpPr>
        <p:spPr bwMode="auto">
          <a:xfrm>
            <a:off x="907551" y="4438850"/>
            <a:ext cx="8040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包圍一個電荷的高斯面的電通量，等於正</a:t>
            </a:r>
            <a:r>
              <a:rPr lang="en-US" altLang="zh-TW" dirty="0">
                <a:solidFill>
                  <a:srgbClr val="FF0000"/>
                </a:solidFill>
              </a:rPr>
              <a:t>(</a:t>
            </a:r>
            <a:r>
              <a:rPr lang="zh-TW" altLang="en-US" dirty="0">
                <a:solidFill>
                  <a:srgbClr val="FF0000"/>
                </a:solidFill>
              </a:rPr>
              <a:t>負</a:t>
            </a:r>
            <a:r>
              <a:rPr lang="en-US" altLang="zh-TW" dirty="0">
                <a:solidFill>
                  <a:srgbClr val="FF0000"/>
                </a:solidFill>
              </a:rPr>
              <a:t>)</a:t>
            </a:r>
            <a:r>
              <a:rPr lang="zh-TW" altLang="en-US" dirty="0">
                <a:solidFill>
                  <a:srgbClr val="FF0000"/>
                </a:solidFill>
              </a:rPr>
              <a:t>電荷所產生</a:t>
            </a:r>
            <a:r>
              <a:rPr lang="en-US" altLang="zh-TW" dirty="0">
                <a:solidFill>
                  <a:srgbClr val="FF0000"/>
                </a:solidFill>
              </a:rPr>
              <a:t>(</a:t>
            </a:r>
            <a:r>
              <a:rPr lang="zh-TW" altLang="en-US" dirty="0">
                <a:solidFill>
                  <a:srgbClr val="FF0000"/>
                </a:solidFill>
              </a:rPr>
              <a:t>消滅</a:t>
            </a:r>
            <a:r>
              <a:rPr lang="en-US" altLang="zh-TW" dirty="0">
                <a:solidFill>
                  <a:srgbClr val="FF0000"/>
                </a:solidFill>
              </a:rPr>
              <a:t>)</a:t>
            </a:r>
            <a:r>
              <a:rPr lang="zh-TW" altLang="en-US" dirty="0">
                <a:solidFill>
                  <a:srgbClr val="FF0000"/>
                </a:solidFill>
              </a:rPr>
              <a:t>的電力線數目。</a:t>
            </a:r>
          </a:p>
        </p:txBody>
      </p:sp>
      <p:pic>
        <p:nvPicPr>
          <p:cNvPr id="13319" name="Picture 4" descr="240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71"/>
          <a:stretch/>
        </p:blipFill>
        <p:spPr bwMode="auto">
          <a:xfrm>
            <a:off x="961006" y="830983"/>
            <a:ext cx="2678946" cy="264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7" name="文字方塊 6"/>
              <p:cNvSpPr txBox="1"/>
              <p:nvPr/>
            </p:nvSpPr>
            <p:spPr>
              <a:xfrm>
                <a:off x="925317" y="3590619"/>
                <a:ext cx="731289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zh-TW" altLang="en-US" i="1">
                          <a:latin typeface="Cambria Math"/>
                        </a:rPr>
                        <m:t>離開曲面的電力線</m:t>
                      </m:r>
                      <m:r>
                        <a:rPr lang="zh-TW" altLang="en-US" i="1" smtClean="0">
                          <a:latin typeface="Cambria Math"/>
                        </a:rPr>
                        <m:t>數目</m:t>
                      </m:r>
                      <m:r>
                        <a:rPr lang="en-US" altLang="zh-TW" b="0" i="1" smtClean="0">
                          <a:latin typeface="Cambria Math"/>
                        </a:rPr>
                        <m:t>−</m:t>
                      </m:r>
                      <m:r>
                        <a:rPr lang="zh-TW" altLang="en-US" i="1">
                          <a:latin typeface="Cambria Math"/>
                        </a:rPr>
                        <m:t>進入曲面的</m:t>
                      </m:r>
                      <m:r>
                        <a:rPr lang="zh-TW" altLang="en-US" i="1" smtClean="0">
                          <a:latin typeface="Cambria Math"/>
                        </a:rPr>
                        <m:t>電力線數目</m:t>
                      </m:r>
                      <m:r>
                        <a:rPr lang="zh-TW" altLang="en-US" i="1" smtClean="0">
                          <a:latin typeface="Cambria Math" panose="02040503050406030204" pitchFamily="18" charset="0"/>
                        </a:rPr>
                        <m:t>≠</m:t>
                      </m:r>
                      <m:r>
                        <a:rPr lang="en-US" altLang="zh-TW" b="0" i="1" smtClean="0">
                          <a:latin typeface="Cambria Math" panose="02040503050406030204" pitchFamily="18" charset="0"/>
                        </a:rPr>
                        <m:t>0</m:t>
                      </m:r>
                    </m:oMath>
                  </m:oMathPara>
                </a14:m>
                <a:endParaRPr lang="zh-TW" altLang="en-US" dirty="0"/>
              </a:p>
            </p:txBody>
          </p:sp>
        </mc:Choice>
        <mc:Fallback>
          <p:sp>
            <p:nvSpPr>
              <p:cNvPr id="7" name="文字方塊 6"/>
              <p:cNvSpPr txBox="1">
                <a:spLocks noRot="1" noChangeAspect="1" noMove="1" noResize="1" noEditPoints="1" noAdjustHandles="1" noChangeArrowheads="1" noChangeShapeType="1" noTextEdit="1"/>
              </p:cNvSpPr>
              <p:nvPr/>
            </p:nvSpPr>
            <p:spPr>
              <a:xfrm>
                <a:off x="925317" y="3590619"/>
                <a:ext cx="7312899" cy="818814"/>
              </a:xfrm>
              <a:prstGeom prst="rect">
                <a:avLst/>
              </a:prstGeom>
              <a:blipFill>
                <a:blip r:embed="rId3"/>
                <a:stretch>
                  <a:fillRect l="-3120" t="-128788" b="-186364"/>
                </a:stretch>
              </a:blipFill>
            </p:spPr>
            <p:txBody>
              <a:bodyPr/>
              <a:lstStyle/>
              <a:p>
                <a:r>
                  <a:rPr lang="en-US">
                    <a:noFill/>
                  </a:rPr>
                  <a:t> </a:t>
                </a:r>
              </a:p>
            </p:txBody>
          </p:sp>
        </mc:Fallback>
      </mc:AlternateContent>
      <p:sp>
        <p:nvSpPr>
          <p:cNvPr id="8" name="文字方塊 7"/>
          <p:cNvSpPr txBox="1">
            <a:spLocks noChangeArrowheads="1"/>
          </p:cNvSpPr>
          <p:nvPr/>
        </p:nvSpPr>
        <p:spPr bwMode="auto">
          <a:xfrm>
            <a:off x="907550" y="4876800"/>
            <a:ext cx="8236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因電力線產生後不中途消失，</a:t>
            </a:r>
          </a:p>
        </p:txBody>
      </p:sp>
      <mc:AlternateContent xmlns:mc="http://schemas.openxmlformats.org/markup-compatibility/2006" xmlns:a14="http://schemas.microsoft.com/office/drawing/2010/main">
        <mc:Choice Requires="a14">
          <p:sp>
            <p:nvSpPr>
              <p:cNvPr id="9" name="文字方塊 8"/>
              <p:cNvSpPr txBox="1"/>
              <p:nvPr/>
            </p:nvSpPr>
            <p:spPr>
              <a:xfrm>
                <a:off x="907551" y="5314981"/>
                <a:ext cx="8040634" cy="381515"/>
              </a:xfrm>
              <a:prstGeom prst="rect">
                <a:avLst/>
              </a:prstGeom>
              <a:noFill/>
            </p:spPr>
            <p:txBody>
              <a:bodyPr wrap="square" rtlCol="0">
                <a:spAutoFit/>
              </a:bodyPr>
              <a:lstStyle/>
              <a:p>
                <a:r>
                  <a:rPr lang="zh-TW" altLang="en-US" dirty="0"/>
                  <a:t>我們立刻可以得到：包圍點電荷</a:t>
                </a:r>
                <a14:m>
                  <m:oMath xmlns:m="http://schemas.openxmlformats.org/officeDocument/2006/math">
                    <m:r>
                      <a:rPr lang="en-US" altLang="zh-TW" b="0" i="1" smtClean="0">
                        <a:latin typeface="Cambria Math"/>
                      </a:rPr>
                      <m:t>𝑞</m:t>
                    </m:r>
                  </m:oMath>
                </a14:m>
                <a:r>
                  <a:rPr lang="zh-TW" altLang="en-US" dirty="0"/>
                  <a:t>的高斯面</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𝑆</m:t>
                        </m:r>
                      </m:e>
                      <m:sub>
                        <m:r>
                          <a:rPr lang="en-US" altLang="zh-TW" b="0" i="1" smtClean="0">
                            <a:latin typeface="Cambria Math"/>
                          </a:rPr>
                          <m:t>1,2,3</m:t>
                        </m:r>
                      </m:sub>
                    </m:sSub>
                  </m:oMath>
                </a14:m>
                <a:r>
                  <a:rPr lang="zh-TW" altLang="en-US" dirty="0"/>
                  <a:t>，電通量相等！</a:t>
                </a:r>
              </a:p>
            </p:txBody>
          </p:sp>
        </mc:Choice>
        <mc:Fallback xmlns="">
          <p:sp>
            <p:nvSpPr>
              <p:cNvPr id="9" name="文字方塊 8"/>
              <p:cNvSpPr txBox="1">
                <a:spLocks noRot="1" noChangeAspect="1" noMove="1" noResize="1" noEditPoints="1" noAdjustHandles="1" noChangeArrowheads="1" noChangeShapeType="1" noTextEdit="1"/>
              </p:cNvSpPr>
              <p:nvPr/>
            </p:nvSpPr>
            <p:spPr>
              <a:xfrm>
                <a:off x="907551" y="5314981"/>
                <a:ext cx="8040634" cy="381515"/>
              </a:xfrm>
              <a:prstGeom prst="rect">
                <a:avLst/>
              </a:prstGeom>
              <a:blipFill>
                <a:blip r:embed="rId4"/>
                <a:stretch>
                  <a:fillRect l="-631" t="-6452" b="-19355"/>
                </a:stretch>
              </a:blipFill>
            </p:spPr>
            <p:txBody>
              <a:bodyPr/>
              <a:lstStyle/>
              <a:p>
                <a:r>
                  <a:rPr lang="en-TW">
                    <a:noFill/>
                  </a:rPr>
                  <a:t> </a:t>
                </a:r>
              </a:p>
            </p:txBody>
          </p:sp>
        </mc:Fallback>
      </mc:AlternateContent>
      <p:sp>
        <p:nvSpPr>
          <p:cNvPr id="10" name="文字方塊 1">
            <a:extLst>
              <a:ext uri="{FF2B5EF4-FFF2-40B4-BE49-F238E27FC236}">
                <a16:creationId xmlns:a16="http://schemas.microsoft.com/office/drawing/2014/main" id="{C96460D0-F1BE-884C-AB3D-4E25A4CED930}"/>
              </a:ext>
            </a:extLst>
          </p:cNvPr>
          <p:cNvSpPr txBox="1">
            <a:spLocks noChangeArrowheads="1"/>
          </p:cNvSpPr>
          <p:nvPr/>
        </p:nvSpPr>
        <p:spPr bwMode="auto">
          <a:xfrm>
            <a:off x="961006" y="6172200"/>
            <a:ext cx="754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CN" altLang="en-US" dirty="0"/>
              <a:t>一個點</a:t>
            </a:r>
            <a:r>
              <a:rPr lang="zh-TW" altLang="en-US" dirty="0"/>
              <a:t>電荷會產生多少電力線？包圍點電荷的高斯面的電通量是多少？</a:t>
            </a:r>
          </a:p>
        </p:txBody>
      </p:sp>
      <p:sp>
        <p:nvSpPr>
          <p:cNvPr id="3" name="TextBox 2">
            <a:extLst>
              <a:ext uri="{FF2B5EF4-FFF2-40B4-BE49-F238E27FC236}">
                <a16:creationId xmlns:a16="http://schemas.microsoft.com/office/drawing/2014/main" id="{953FA1FE-3ED5-AAA7-460D-1A9FFFEFA9DE}"/>
              </a:ext>
            </a:extLst>
          </p:cNvPr>
          <p:cNvSpPr txBox="1"/>
          <p:nvPr/>
        </p:nvSpPr>
        <p:spPr>
          <a:xfrm>
            <a:off x="939228" y="5723681"/>
            <a:ext cx="7823772" cy="369332"/>
          </a:xfrm>
          <a:prstGeom prst="rect">
            <a:avLst/>
          </a:prstGeom>
          <a:noFill/>
        </p:spPr>
        <p:txBody>
          <a:bodyPr wrap="square">
            <a:spAutoFit/>
          </a:bodyPr>
          <a:lstStyle/>
          <a:p>
            <a:r>
              <a:rPr lang="zh-TW" altLang="en-US" dirty="0">
                <a:solidFill>
                  <a:srgbClr val="FF0000"/>
                </a:solidFill>
              </a:rPr>
              <a:t>通過包圍點電荷的高斯面的電力線數與其形狀、位置、大小都無關！</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240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66"/>
          <a:stretch/>
        </p:blipFill>
        <p:spPr bwMode="auto">
          <a:xfrm>
            <a:off x="3352800" y="1133090"/>
            <a:ext cx="2937921" cy="25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文字方塊 5"/>
          <p:cNvSpPr txBox="1">
            <a:spLocks noChangeArrowheads="1"/>
          </p:cNvSpPr>
          <p:nvPr/>
        </p:nvSpPr>
        <p:spPr bwMode="auto">
          <a:xfrm>
            <a:off x="1143000" y="697712"/>
            <a:ext cx="708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選一個封閉球面來計算電通量：</a:t>
            </a:r>
          </a:p>
        </p:txBody>
      </p:sp>
      <p:sp>
        <p:nvSpPr>
          <p:cNvPr id="14342" name="文字方塊 5"/>
          <p:cNvSpPr txBox="1">
            <a:spLocks noChangeArrowheads="1"/>
          </p:cNvSpPr>
          <p:nvPr/>
        </p:nvSpPr>
        <p:spPr bwMode="auto">
          <a:xfrm>
            <a:off x="915256" y="5832389"/>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由一個點電荷發出的電力線總數與球半徑無關！</a:t>
            </a:r>
          </a:p>
        </p:txBody>
      </p:sp>
      <p:pic>
        <p:nvPicPr>
          <p:cNvPr id="14343" name="Picture 8" descr="D:\Dropbox\Documents\課程\YoungTextBook\Images\Chapter22\A_Images\A_Figures_and_Photos\22_09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4795"/>
          <a:stretch/>
        </p:blipFill>
        <p:spPr bwMode="auto">
          <a:xfrm>
            <a:off x="685800" y="1133091"/>
            <a:ext cx="2541588" cy="25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D:\Dropbox\Documents\課程\YoungTextBook\Images\Chapter22\A_Images\A_Figures_and_Photos\22_11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162" b="2445"/>
          <a:stretch/>
        </p:blipFill>
        <p:spPr bwMode="auto">
          <a:xfrm>
            <a:off x="6477000" y="1133091"/>
            <a:ext cx="2190730" cy="254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p:nvPr/>
            </p:nvSpPr>
            <p:spPr>
              <a:xfrm>
                <a:off x="1143000" y="304800"/>
                <a:ext cx="7391400" cy="381515"/>
              </a:xfrm>
              <a:prstGeom prst="rect">
                <a:avLst/>
              </a:prstGeom>
              <a:noFill/>
            </p:spPr>
            <p:txBody>
              <a:bodyPr wrap="square" rtlCol="0">
                <a:spAutoFit/>
              </a:bodyPr>
              <a:lstStyle/>
              <a:p>
                <a:r>
                  <a:rPr lang="zh-TW" altLang="en-US" dirty="0"/>
                  <a:t>包圍點電荷</a:t>
                </a:r>
                <a14:m>
                  <m:oMath xmlns:m="http://schemas.openxmlformats.org/officeDocument/2006/math">
                    <m:r>
                      <a:rPr lang="en-US" altLang="zh-TW" b="0" i="1" smtClean="0">
                        <a:latin typeface="Cambria Math"/>
                      </a:rPr>
                      <m:t>𝑞</m:t>
                    </m:r>
                  </m:oMath>
                </a14:m>
                <a:r>
                  <a:rPr lang="zh-TW" altLang="en-US" dirty="0"/>
                  <a:t>的所有高斯面電通量都一樣！選一個最簡單的來算即可！</a:t>
                </a:r>
              </a:p>
            </p:txBody>
          </p:sp>
        </mc:Choice>
        <mc:Fallback xmlns="">
          <p:sp>
            <p:nvSpPr>
              <p:cNvPr id="9" name="文字方塊 8"/>
              <p:cNvSpPr txBox="1">
                <a:spLocks noRot="1" noChangeAspect="1" noMove="1" noResize="1" noEditPoints="1" noAdjustHandles="1" noChangeArrowheads="1" noChangeShapeType="1" noTextEdit="1"/>
              </p:cNvSpPr>
              <p:nvPr/>
            </p:nvSpPr>
            <p:spPr>
              <a:xfrm>
                <a:off x="1143000" y="304800"/>
                <a:ext cx="7391400" cy="381515"/>
              </a:xfrm>
              <a:prstGeom prst="rect">
                <a:avLst/>
              </a:prstGeom>
              <a:blipFill rotWithShape="1">
                <a:blip r:embed="rId10"/>
                <a:stretch>
                  <a:fillRect l="-743" t="-6349" b="-22222"/>
                </a:stretch>
              </a:blipFill>
            </p:spPr>
            <p:txBody>
              <a:bodyPr/>
              <a:lstStyle/>
              <a:p>
                <a:r>
                  <a:rPr lang="zh-TW" altLang="en-US">
                    <a:noFill/>
                  </a:rPr>
                  <a:t> </a:t>
                </a:r>
              </a:p>
            </p:txBody>
          </p:sp>
        </mc:Fallback>
      </mc:AlternateContent>
      <p:sp>
        <p:nvSpPr>
          <p:cNvPr id="10" name="文字方塊 9"/>
          <p:cNvSpPr txBox="1">
            <a:spLocks noChangeArrowheads="1"/>
          </p:cNvSpPr>
          <p:nvPr/>
        </p:nvSpPr>
        <p:spPr bwMode="auto">
          <a:xfrm>
            <a:off x="914400" y="6210885"/>
            <a:ext cx="5827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正</a:t>
            </a:r>
            <a:r>
              <a:rPr lang="en-US" altLang="zh-TW" dirty="0">
                <a:solidFill>
                  <a:srgbClr val="FF0000"/>
                </a:solidFill>
              </a:rPr>
              <a:t>(</a:t>
            </a:r>
            <a:r>
              <a:rPr lang="zh-TW" altLang="en-US" dirty="0">
                <a:solidFill>
                  <a:srgbClr val="FF0000"/>
                </a:solidFill>
              </a:rPr>
              <a:t>負</a:t>
            </a:r>
            <a:r>
              <a:rPr lang="en-US" altLang="zh-TW" dirty="0">
                <a:solidFill>
                  <a:srgbClr val="FF0000"/>
                </a:solidFill>
              </a:rPr>
              <a:t>)</a:t>
            </a:r>
            <a:r>
              <a:rPr lang="zh-TW" altLang="en-US" dirty="0">
                <a:solidFill>
                  <a:srgbClr val="FF0000"/>
                </a:solidFill>
              </a:rPr>
              <a:t>電荷產生</a:t>
            </a:r>
            <a:r>
              <a:rPr lang="en-US" altLang="zh-TW" dirty="0">
                <a:solidFill>
                  <a:srgbClr val="FF0000"/>
                </a:solidFill>
              </a:rPr>
              <a:t>(</a:t>
            </a:r>
            <a:r>
              <a:rPr lang="zh-TW" altLang="en-US" dirty="0">
                <a:solidFill>
                  <a:srgbClr val="FF0000"/>
                </a:solidFill>
              </a:rPr>
              <a:t>消滅</a:t>
            </a:r>
            <a:r>
              <a:rPr lang="en-US" altLang="zh-TW" dirty="0">
                <a:solidFill>
                  <a:srgbClr val="FF0000"/>
                </a:solidFill>
              </a:rPr>
              <a:t>)</a:t>
            </a:r>
            <a:r>
              <a:rPr lang="zh-TW" altLang="en-US" dirty="0">
                <a:solidFill>
                  <a:srgbClr val="FF0000"/>
                </a:solidFill>
              </a:rPr>
              <a:t>的電力線數目與電荷量成正比</a:t>
            </a:r>
            <a:r>
              <a:rPr lang="zh-TW" altLang="en-US" dirty="0"/>
              <a:t>。</a:t>
            </a:r>
          </a:p>
        </p:txBody>
      </p:sp>
      <mc:AlternateContent xmlns:mc="http://schemas.openxmlformats.org/markup-compatibility/2006" xmlns:a14="http://schemas.microsoft.com/office/drawing/2010/main">
        <mc:Choice Requires="a14">
          <p:sp>
            <p:nvSpPr>
              <p:cNvPr id="11" name="文字方塊 10"/>
              <p:cNvSpPr txBox="1"/>
              <p:nvPr/>
            </p:nvSpPr>
            <p:spPr>
              <a:xfrm>
                <a:off x="914400" y="3717111"/>
                <a:ext cx="6885475"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r>
                            <a:rPr lang="en-US" altLang="zh-TW" b="0" i="1" smtClean="0">
                              <a:latin typeface="Cambria Math"/>
                            </a:rPr>
                            <m:t>𝐸</m:t>
                          </m:r>
                          <m:r>
                            <a:rPr lang="en-US" altLang="zh-TW" i="1">
                              <a:latin typeface="Cambria Math"/>
                              <a:ea typeface="Cambria Math"/>
                            </a:rPr>
                            <m:t>∙</m:t>
                          </m:r>
                          <m:r>
                            <a:rPr lang="en-US" altLang="zh-TW" i="1">
                              <a:latin typeface="Cambria Math"/>
                              <a:ea typeface="Cambria Math"/>
                            </a:rPr>
                            <m:t>𝑑𝐴</m:t>
                          </m:r>
                          <m:r>
                            <a:rPr lang="en-US" altLang="zh-TW" b="0" i="1" smtClean="0">
                              <a:latin typeface="Cambria Math"/>
                              <a:ea typeface="Cambria Math"/>
                            </a:rPr>
                            <m:t>=</m:t>
                          </m:r>
                          <m:r>
                            <a:rPr lang="en-US" altLang="zh-TW" b="0" i="1" smtClean="0">
                              <a:latin typeface="Cambria Math"/>
                              <a:ea typeface="Cambria Math"/>
                            </a:rPr>
                            <m:t>𝐸</m:t>
                          </m:r>
                          <m:r>
                            <a:rPr lang="en-US" altLang="zh-TW" i="1">
                              <a:latin typeface="Cambria Math"/>
                              <a:ea typeface="Cambria Math"/>
                            </a:rPr>
                            <m:t>∙</m:t>
                          </m:r>
                        </m:e>
                      </m:nary>
                      <m:nary>
                        <m:naryPr>
                          <m:chr m:val="∮"/>
                          <m:limLoc m:val="undOvr"/>
                          <m:subHide m:val="on"/>
                          <m:supHide m:val="on"/>
                          <m:ctrlPr>
                            <a:rPr lang="en-US" altLang="zh-TW" i="1">
                              <a:latin typeface="Cambria Math" panose="02040503050406030204" pitchFamily="18" charset="0"/>
                            </a:rPr>
                          </m:ctrlPr>
                        </m:naryPr>
                        <m:sub/>
                        <m:sup/>
                        <m:e>
                          <m:r>
                            <a:rPr lang="en-US" altLang="zh-TW" i="1">
                              <a:latin typeface="Cambria Math"/>
                              <a:ea typeface="Cambria Math"/>
                            </a:rPr>
                            <m:t>𝑑𝐴</m:t>
                          </m:r>
                        </m:e>
                      </m:nary>
                      <m:r>
                        <a:rPr lang="en-US" altLang="zh-TW" b="0" i="1" smtClean="0">
                          <a:latin typeface="Cambria Math"/>
                          <a:ea typeface="Cambria Math"/>
                        </a:rPr>
                        <m:t>=</m:t>
                      </m:r>
                      <m:r>
                        <a:rPr lang="en-US" altLang="zh-TW" b="0" i="1" smtClean="0">
                          <a:latin typeface="Cambria Math"/>
                          <a:ea typeface="Cambria Math"/>
                        </a:rPr>
                        <m:t>𝐸𝐴</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𝑞</m:t>
                          </m:r>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den>
                      </m:f>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b>
                            <m:sSubPr>
                              <m:ctrlPr>
                                <a:rPr lang="en-US" altLang="zh-TW" i="1" smtClean="0">
                                  <a:latin typeface="Cambria Math" panose="02040503050406030204" pitchFamily="18" charset="0"/>
                                  <a:ea typeface="Cambria Math"/>
                                </a:rPr>
                              </m:ctrlPr>
                            </m:sSubPr>
                            <m:e>
                              <m:r>
                                <a:rPr lang="zh-TW" altLang="en-US" i="1" smtClean="0">
                                  <a:latin typeface="Cambria Math"/>
                                  <a:ea typeface="Cambria Math"/>
                                </a:rPr>
                                <m:t>𝜀</m:t>
                              </m:r>
                            </m:e>
                            <m:sub>
                              <m:r>
                                <a:rPr lang="en-US" altLang="zh-TW" b="0" i="1" smtClean="0">
                                  <a:latin typeface="Cambria Math"/>
                                  <a:ea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914400" y="3717111"/>
                <a:ext cx="6885475" cy="818879"/>
              </a:xfrm>
              <a:prstGeom prst="rect">
                <a:avLst/>
              </a:prstGeom>
              <a:blipFill>
                <a:blip r:embed="rId11"/>
                <a:stretch>
                  <a:fillRect l="-2578"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2971800" y="5004902"/>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971800" y="5004902"/>
                <a:ext cx="2253757" cy="818879"/>
              </a:xfrm>
              <a:prstGeom prst="rect">
                <a:avLst/>
              </a:prstGeom>
              <a:blipFill rotWithShape="1">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C4B88D4-CE66-334E-A81F-DAD16B056523}"/>
                  </a:ext>
                </a:extLst>
              </p:cNvPr>
              <p:cNvSpPr txBox="1"/>
              <p:nvPr/>
            </p:nvSpPr>
            <p:spPr>
              <a:xfrm>
                <a:off x="914400" y="4528572"/>
                <a:ext cx="6324600" cy="404791"/>
              </a:xfrm>
              <a:prstGeom prst="rect">
                <a:avLst/>
              </a:prstGeom>
              <a:noFill/>
            </p:spPr>
            <p:txBody>
              <a:bodyPr wrap="square" rtlCol="0">
                <a:spAutoFit/>
              </a:bodyPr>
              <a:lstStyle/>
              <a:p>
                <a:r>
                  <a:rPr lang="en-TW" dirty="0"/>
                  <a:t>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同向，在球面上，電場大小</a:t>
                </a:r>
                <a14:m>
                  <m:oMath xmlns:m="http://schemas.openxmlformats.org/officeDocument/2006/math">
                    <m:r>
                      <a:rPr lang="en-US" altLang="zh-TW" i="1">
                        <a:latin typeface="Cambria Math"/>
                      </a:rPr>
                      <m:t>𝐸</m:t>
                    </m:r>
                  </m:oMath>
                </a14:m>
                <a:r>
                  <a:rPr lang="en-TW" dirty="0"/>
                  <a:t>是一個常數！</a:t>
                </a:r>
              </a:p>
            </p:txBody>
          </p:sp>
        </mc:Choice>
        <mc:Fallback xmlns="">
          <p:sp>
            <p:nvSpPr>
              <p:cNvPr id="2" name="TextBox 1">
                <a:extLst>
                  <a:ext uri="{FF2B5EF4-FFF2-40B4-BE49-F238E27FC236}">
                    <a16:creationId xmlns:a16="http://schemas.microsoft.com/office/drawing/2014/main" id="{6C4B88D4-CE66-334E-A81F-DAD16B056523}"/>
                  </a:ext>
                </a:extLst>
              </p:cNvPr>
              <p:cNvSpPr txBox="1">
                <a:spLocks noRot="1" noChangeAspect="1" noMove="1" noResize="1" noEditPoints="1" noAdjustHandles="1" noChangeArrowheads="1" noChangeShapeType="1" noTextEdit="1"/>
              </p:cNvSpPr>
              <p:nvPr/>
            </p:nvSpPr>
            <p:spPr>
              <a:xfrm>
                <a:off x="914400" y="4528572"/>
                <a:ext cx="6324600" cy="404791"/>
              </a:xfrm>
              <a:prstGeom prst="rect">
                <a:avLst/>
              </a:prstGeom>
              <a:blipFill>
                <a:blip r:embed="rId13"/>
                <a:stretch>
                  <a:fillRect l="-802" t="-12121" b="-21212"/>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additive="base">
                                        <p:cTn id="17" dur="500" fill="hold"/>
                                        <p:tgtEl>
                                          <p:spTgt spid="14342"/>
                                        </p:tgtEl>
                                        <p:attrNameLst>
                                          <p:attrName>ppt_x</p:attrName>
                                        </p:attrNameLst>
                                      </p:cBhvr>
                                      <p:tavLst>
                                        <p:tav tm="0">
                                          <p:val>
                                            <p:strVal val="#ppt_x"/>
                                          </p:val>
                                        </p:tav>
                                        <p:tav tm="100000">
                                          <p:val>
                                            <p:strVal val="#ppt_x"/>
                                          </p:val>
                                        </p:tav>
                                      </p:tavLst>
                                    </p:anim>
                                    <p:anim calcmode="lin" valueType="num">
                                      <p:cBhvr additive="base">
                                        <p:cTn id="18" dur="500" fill="hold"/>
                                        <p:tgtEl>
                                          <p:spTgt spid="1434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0" grpId="0"/>
      <p:bldP spid="11" grpId="0" animBg="1"/>
      <p:bldP spid="12" grpId="0"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2407"/>
          <p:cNvPicPr>
            <a:picLocks noChangeAspect="1" noChangeArrowheads="1"/>
          </p:cNvPicPr>
          <p:nvPr/>
        </p:nvPicPr>
        <p:blipFill rotWithShape="1">
          <a:blip r:embed="rId2">
            <a:extLst>
              <a:ext uri="{28A0092B-C50C-407E-A947-70E740481C1C}">
                <a14:useLocalDpi xmlns:a14="http://schemas.microsoft.com/office/drawing/2010/main" val="0"/>
              </a:ext>
            </a:extLst>
          </a:blip>
          <a:srcRect b="2899"/>
          <a:stretch/>
        </p:blipFill>
        <p:spPr bwMode="auto">
          <a:xfrm>
            <a:off x="3103054" y="748255"/>
            <a:ext cx="3046394" cy="301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872447" y="3774957"/>
            <a:ext cx="7620000"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spcBef>
                <a:spcPct val="50000"/>
              </a:spcBef>
            </a:pPr>
            <a:r>
              <a:rPr lang="zh-TW" altLang="en-US" dirty="0"/>
              <a:t>而因為電通量是電力線數目，電力線數目除了在電荷處之外都守恆，</a:t>
            </a:r>
          </a:p>
        </p:txBody>
      </p:sp>
      <p:sp>
        <p:nvSpPr>
          <p:cNvPr id="2" name="文字方塊 1"/>
          <p:cNvSpPr txBox="1"/>
          <p:nvPr/>
        </p:nvSpPr>
        <p:spPr>
          <a:xfrm>
            <a:off x="3282531" y="4979397"/>
            <a:ext cx="4114800" cy="369332"/>
          </a:xfrm>
          <a:prstGeom prst="rect">
            <a:avLst/>
          </a:prstGeom>
          <a:noFill/>
        </p:spPr>
        <p:txBody>
          <a:bodyPr wrap="square" rtlCol="0">
            <a:spAutoFit/>
          </a:bodyPr>
          <a:lstStyle/>
          <a:p>
            <a:r>
              <a:rPr lang="zh-TW" altLang="en-US" dirty="0"/>
              <a:t>電通量正比於電荷量！</a:t>
            </a:r>
          </a:p>
        </p:txBody>
      </p:sp>
      <mc:AlternateContent xmlns:mc="http://schemas.openxmlformats.org/markup-compatibility/2006" xmlns:a14="http://schemas.microsoft.com/office/drawing/2010/main">
        <mc:Choice Requires="a14">
          <p:sp>
            <p:nvSpPr>
              <p:cNvPr id="7" name="文字方塊 6"/>
              <p:cNvSpPr txBox="1"/>
              <p:nvPr/>
            </p:nvSpPr>
            <p:spPr>
              <a:xfrm>
                <a:off x="943480" y="4811595"/>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943480" y="4811595"/>
                <a:ext cx="2253757" cy="818879"/>
              </a:xfrm>
              <a:prstGeom prst="rect">
                <a:avLst/>
              </a:prstGeom>
              <a:blipFill>
                <a:blip r:embed="rId3"/>
                <a:stretch>
                  <a:fillRect l="-10112" t="-128788" b="-186364"/>
                </a:stretch>
              </a:blipFill>
            </p:spPr>
            <p:txBody>
              <a:bodyPr/>
              <a:lstStyle/>
              <a:p>
                <a:r>
                  <a:rPr lang="en-TW">
                    <a:noFill/>
                  </a:rPr>
                  <a:t> </a:t>
                </a:r>
              </a:p>
            </p:txBody>
          </p:sp>
        </mc:Fallback>
      </mc:AlternateContent>
      <p:sp>
        <p:nvSpPr>
          <p:cNvPr id="3" name="矩形 2"/>
          <p:cNvSpPr/>
          <p:nvPr/>
        </p:nvSpPr>
        <p:spPr>
          <a:xfrm>
            <a:off x="905838" y="5638800"/>
            <a:ext cx="8229600" cy="458652"/>
          </a:xfrm>
          <a:prstGeom prst="rect">
            <a:avLst/>
          </a:prstGeom>
        </p:spPr>
        <p:txBody>
          <a:bodyPr wrap="square">
            <a:spAutoFit/>
          </a:bodyPr>
          <a:lstStyle/>
          <a:p>
            <a:pPr eaLnBrk="1" hangingPunct="1">
              <a:lnSpc>
                <a:spcPct val="150000"/>
              </a:lnSpc>
            </a:pPr>
            <a:r>
              <a:rPr lang="zh-TW" altLang="en-US" dirty="0"/>
              <a:t>反過來，電荷對電通量的貢獻，只和它是否位於曲面內有關，</a:t>
            </a:r>
            <a:r>
              <a:rPr lang="zh-TW" altLang="en-US" dirty="0">
                <a:solidFill>
                  <a:srgbClr val="FF0000"/>
                </a:solidFill>
              </a:rPr>
              <a:t>與具體位置無關。</a:t>
            </a:r>
          </a:p>
        </p:txBody>
      </p:sp>
      <p:sp>
        <p:nvSpPr>
          <p:cNvPr id="4" name="矩形 3">
            <a:extLst>
              <a:ext uri="{FF2B5EF4-FFF2-40B4-BE49-F238E27FC236}">
                <a16:creationId xmlns:a16="http://schemas.microsoft.com/office/drawing/2014/main" id="{81321C3B-AB07-794B-A31D-8A37C12EB106}"/>
              </a:ext>
            </a:extLst>
          </p:cNvPr>
          <p:cNvSpPr/>
          <p:nvPr/>
        </p:nvSpPr>
        <p:spPr>
          <a:xfrm>
            <a:off x="872447" y="4272938"/>
            <a:ext cx="7620000" cy="369332"/>
          </a:xfrm>
          <a:prstGeom prst="rect">
            <a:avLst/>
          </a:prstGeom>
        </p:spPr>
        <p:txBody>
          <a:bodyPr wrap="square">
            <a:spAutoFit/>
          </a:bodyPr>
          <a:lstStyle/>
          <a:p>
            <a:r>
              <a:rPr lang="zh-TW" altLang="en-US" dirty="0"/>
              <a:t>所以任何包圍 </a:t>
            </a:r>
            <a:r>
              <a:rPr lang="en-US" altLang="zh-TW" i="1" dirty="0">
                <a:latin typeface="Times New Roman" pitchFamily="18" charset="0"/>
                <a:cs typeface="Times New Roman" pitchFamily="18" charset="0"/>
              </a:rPr>
              <a:t>q</a:t>
            </a:r>
            <a:r>
              <a:rPr lang="zh-TW" altLang="en-US" dirty="0"/>
              <a:t> 的高斯面的電通量，與球高斯面的電通量相等！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時鐘 的圖片&#10;&#10;自動產生的描述">
            <a:extLst>
              <a:ext uri="{FF2B5EF4-FFF2-40B4-BE49-F238E27FC236}">
                <a16:creationId xmlns:a16="http://schemas.microsoft.com/office/drawing/2014/main" id="{24E849AF-3E30-FA4C-B3AF-43ABFB6F1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56420"/>
            <a:ext cx="5239657" cy="3438525"/>
          </a:xfrm>
          <a:prstGeom prst="rect">
            <a:avLst/>
          </a:prstGeom>
        </p:spPr>
      </p:pic>
      <p:sp>
        <p:nvSpPr>
          <p:cNvPr id="4" name="文字方塊 3">
            <a:extLst>
              <a:ext uri="{FF2B5EF4-FFF2-40B4-BE49-F238E27FC236}">
                <a16:creationId xmlns:a16="http://schemas.microsoft.com/office/drawing/2014/main" id="{6DB6CE2A-E52A-A84D-81AA-AA69FFAC8FD2}"/>
              </a:ext>
            </a:extLst>
          </p:cNvPr>
          <p:cNvSpPr txBox="1"/>
          <p:nvPr/>
        </p:nvSpPr>
        <p:spPr>
          <a:xfrm>
            <a:off x="1682569" y="303165"/>
            <a:ext cx="6629400" cy="369332"/>
          </a:xfrm>
          <a:prstGeom prst="rect">
            <a:avLst/>
          </a:prstGeom>
          <a:noFill/>
        </p:spPr>
        <p:txBody>
          <a:bodyPr wrap="square" rtlCol="0">
            <a:spAutoFit/>
          </a:bodyPr>
          <a:lstStyle/>
          <a:p>
            <a:r>
              <a:rPr kumimoji="1" lang="zh-TW" altLang="en-US" dirty="0"/>
              <a:t>以上結果，是由場線守恆的性質推導得到，</a:t>
            </a:r>
          </a:p>
        </p:txBody>
      </p:sp>
      <p:sp>
        <p:nvSpPr>
          <p:cNvPr id="5" name="文字方塊 4">
            <a:extLst>
              <a:ext uri="{FF2B5EF4-FFF2-40B4-BE49-F238E27FC236}">
                <a16:creationId xmlns:a16="http://schemas.microsoft.com/office/drawing/2014/main" id="{AEB41B2F-F974-CC49-B21E-E1935FF5A5B4}"/>
              </a:ext>
            </a:extLst>
          </p:cNvPr>
          <p:cNvSpPr txBox="1"/>
          <p:nvPr/>
        </p:nvSpPr>
        <p:spPr>
          <a:xfrm>
            <a:off x="1676399" y="1125918"/>
            <a:ext cx="5315857" cy="369332"/>
          </a:xfrm>
          <a:prstGeom prst="rect">
            <a:avLst/>
          </a:prstGeom>
          <a:noFill/>
        </p:spPr>
        <p:txBody>
          <a:bodyPr wrap="square" rtlCol="0">
            <a:spAutoFit/>
          </a:bodyPr>
          <a:lstStyle/>
          <a:p>
            <a:r>
              <a:rPr kumimoji="1" lang="zh-TW" altLang="en-US" dirty="0"/>
              <a:t>現在先考慮任一包圍一點電荷的曲面：</a:t>
            </a: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51F41312-1B97-5A4C-847D-F26E7E820FE4}"/>
                  </a:ext>
                </a:extLst>
              </p:cNvPr>
              <p:cNvSpPr txBox="1"/>
              <p:nvPr/>
            </p:nvSpPr>
            <p:spPr>
              <a:xfrm>
                <a:off x="928581" y="5776634"/>
                <a:ext cx="7134438" cy="8188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r>
                            <a:rPr lang="en-US" altLang="zh-TW" b="0" i="1" smtClean="0">
                              <a:latin typeface="Cambria Math"/>
                            </a:rPr>
                            <m:t>𝐸</m:t>
                          </m:r>
                          <m:r>
                            <a:rPr lang="en-US" altLang="zh-TW" i="1">
                              <a:latin typeface="Cambria Math"/>
                              <a:ea typeface="Cambria Math"/>
                            </a:rPr>
                            <m:t>∙</m:t>
                          </m:r>
                          <m:r>
                            <a:rPr lang="en-US" altLang="zh-TW" i="1">
                              <a:latin typeface="Cambria Math"/>
                              <a:ea typeface="Cambria Math"/>
                            </a:rPr>
                            <m:t>𝑑𝐴</m:t>
                          </m:r>
                          <m:func>
                            <m:funcPr>
                              <m:ctrlPr>
                                <a:rPr lang="en-US" altLang="zh-TW" i="1" smtClean="0">
                                  <a:latin typeface="Cambria Math" panose="02040503050406030204" pitchFamily="18" charset="0"/>
                                  <a:ea typeface="Cambria Math"/>
                                </a:rPr>
                              </m:ctrlPr>
                            </m:funcPr>
                            <m:fName>
                              <m:r>
                                <m:rPr>
                                  <m:sty m:val="p"/>
                                </m:rPr>
                                <a:rPr lang="en-US" altLang="zh-TW" i="0" smtClean="0">
                                  <a:latin typeface="Cambria Math" panose="02040503050406030204" pitchFamily="18" charset="0"/>
                                  <a:ea typeface="Cambria Math"/>
                                </a:rPr>
                                <m:t>cos</m:t>
                              </m:r>
                            </m:fName>
                            <m:e>
                              <m:r>
                                <a:rPr lang="en-US" altLang="zh-TW" i="1" smtClean="0">
                                  <a:latin typeface="Cambria Math" panose="02040503050406030204" pitchFamily="18" charset="0"/>
                                  <a:ea typeface="Cambria Math" panose="02040503050406030204" pitchFamily="18" charset="0"/>
                                </a:rPr>
                                <m:t>𝜙</m:t>
                              </m:r>
                            </m:e>
                          </m:func>
                        </m:e>
                      </m:nary>
                      <m:r>
                        <a:rPr lang="en-US" altLang="zh-TW" b="0" i="1" smtClean="0">
                          <a:latin typeface="Cambria Math" panose="02040503050406030204" pitchFamily="18" charset="0"/>
                          <a:ea typeface="Cambria Math"/>
                        </a:rPr>
                        <m:t>=</m:t>
                      </m:r>
                      <m:nary>
                        <m:naryPr>
                          <m:chr m:val="∮"/>
                          <m:limLoc m:val="undOvr"/>
                          <m:subHide m:val="on"/>
                          <m:supHide m:val="on"/>
                          <m:ctrlPr>
                            <a:rPr lang="en-US" altLang="zh-TW" i="1">
                              <a:latin typeface="Cambria Math" panose="02040503050406030204" pitchFamily="18" charset="0"/>
                            </a:rPr>
                          </m:ctrlPr>
                        </m:naryPr>
                        <m:sub/>
                        <m:sup/>
                        <m:e>
                          <m:f>
                            <m:fPr>
                              <m:ctrlPr>
                                <a:rPr lang="en-US" altLang="zh-TW" i="1">
                                  <a:latin typeface="Cambria Math" panose="02040503050406030204" pitchFamily="18" charset="0"/>
                                  <a:ea typeface="Cambria Math"/>
                                </a:rPr>
                              </m:ctrlPr>
                            </m:fPr>
                            <m:num>
                              <m:r>
                                <a:rPr lang="en-US" altLang="zh-TW" i="1">
                                  <a:latin typeface="Cambria Math"/>
                                  <a:ea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ea typeface="Cambria Math"/>
                                    </a:rPr>
                                  </m:ctrlPr>
                                </m:sSubPr>
                                <m:e>
                                  <m:r>
                                    <a:rPr lang="zh-TW" altLang="en-US" i="1">
                                      <a:latin typeface="Cambria Math"/>
                                      <a:ea typeface="Cambria Math"/>
                                    </a:rPr>
                                    <m:t>𝜀</m:t>
                                  </m:r>
                                </m:e>
                                <m:sub>
                                  <m:r>
                                    <a:rPr lang="en-US" altLang="zh-TW" i="1">
                                      <a:latin typeface="Cambria Math"/>
                                      <a:ea typeface="Cambria Math"/>
                                    </a:rPr>
                                    <m:t>0</m:t>
                                  </m:r>
                                </m:sub>
                              </m:sSub>
                            </m:den>
                          </m:f>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den>
                          </m:f>
                        </m:e>
                      </m:nary>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r>
                        <a:rPr lang="en-US" altLang="zh-TW" b="0" i="1" smtClean="0">
                          <a:latin typeface="Cambria Math" panose="02040503050406030204" pitchFamily="18" charset="0"/>
                          <a:ea typeface="Cambria Math"/>
                        </a:rPr>
                        <m:t>𝑑</m:t>
                      </m:r>
                      <m:r>
                        <m:rPr>
                          <m:sty m:val="p"/>
                        </m:rPr>
                        <a:rPr lang="el-GR" altLang="zh-TW" b="0" i="1" smtClean="0">
                          <a:latin typeface="Cambria Math" panose="02040503050406030204" pitchFamily="18" charset="0"/>
                          <a:ea typeface="Cambria Math" panose="02040503050406030204" pitchFamily="18" charset="0"/>
                        </a:rPr>
                        <m:t>Ω</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𝑞</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nary>
                        <m:naryPr>
                          <m:chr m:val="∮"/>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e>
                      </m:nary>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b>
                            <m:sSubPr>
                              <m:ctrlPr>
                                <a:rPr lang="en-US" altLang="zh-TW" i="1" smtClean="0">
                                  <a:latin typeface="Cambria Math" panose="02040503050406030204" pitchFamily="18" charset="0"/>
                                  <a:ea typeface="Cambria Math"/>
                                </a:rPr>
                              </m:ctrlPr>
                            </m:sSubPr>
                            <m:e>
                              <m:r>
                                <a:rPr lang="zh-TW" altLang="en-US" i="1" smtClean="0">
                                  <a:latin typeface="Cambria Math"/>
                                  <a:ea typeface="Cambria Math"/>
                                </a:rPr>
                                <m:t>𝜀</m:t>
                              </m:r>
                            </m:e>
                            <m:sub>
                              <m:r>
                                <a:rPr lang="en-US" altLang="zh-TW" b="0" i="1" smtClean="0">
                                  <a:latin typeface="Cambria Math"/>
                                  <a:ea typeface="Cambria Math"/>
                                </a:rPr>
                                <m:t>0</m:t>
                              </m:r>
                            </m:sub>
                          </m:sSub>
                        </m:den>
                      </m:f>
                    </m:oMath>
                  </m:oMathPara>
                </a14:m>
                <a:endParaRPr lang="zh-TW" altLang="en-US" dirty="0"/>
              </a:p>
            </p:txBody>
          </p:sp>
        </mc:Choice>
        <mc:Fallback xmlns="">
          <p:sp>
            <p:nvSpPr>
              <p:cNvPr id="6" name="文字方塊 5">
                <a:extLst>
                  <a:ext uri="{FF2B5EF4-FFF2-40B4-BE49-F238E27FC236}">
                    <a16:creationId xmlns:a16="http://schemas.microsoft.com/office/drawing/2014/main" id="{51F41312-1B97-5A4C-847D-F26E7E820FE4}"/>
                  </a:ext>
                </a:extLst>
              </p:cNvPr>
              <p:cNvSpPr txBox="1">
                <a:spLocks noRot="1" noChangeAspect="1" noMove="1" noResize="1" noEditPoints="1" noAdjustHandles="1" noChangeArrowheads="1" noChangeShapeType="1" noTextEdit="1"/>
              </p:cNvSpPr>
              <p:nvPr/>
            </p:nvSpPr>
            <p:spPr>
              <a:xfrm>
                <a:off x="928581" y="5776634"/>
                <a:ext cx="7134438" cy="818814"/>
              </a:xfrm>
              <a:prstGeom prst="rect">
                <a:avLst/>
              </a:prstGeom>
              <a:blipFill>
                <a:blip r:embed="rId3"/>
                <a:stretch>
                  <a:fillRect l="-3552"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C698B274-DB82-1A4F-9F31-636F21A28245}"/>
                  </a:ext>
                </a:extLst>
              </p:cNvPr>
              <p:cNvSpPr/>
              <p:nvPr/>
            </p:nvSpPr>
            <p:spPr>
              <a:xfrm>
                <a:off x="6959127" y="5316199"/>
                <a:ext cx="1846146" cy="369332"/>
              </a:xfrm>
              <a:prstGeom prst="rect">
                <a:avLst/>
              </a:prstGeom>
              <a:solidFill>
                <a:srgbClr val="FFFF99"/>
              </a:solidFill>
            </p:spPr>
            <p:txBody>
              <a:bodyPr wrap="none">
                <a:spAutoFit/>
              </a:bodyPr>
              <a:lstStyle/>
              <a:p>
                <a14:m>
                  <m:oMath xmlns:m="http://schemas.openxmlformats.org/officeDocument/2006/math">
                    <m:r>
                      <a:rPr lang="en-US" altLang="zh-TW" i="1" smtClean="0">
                        <a:latin typeface="Cambria Math"/>
                        <a:ea typeface="Cambria Math"/>
                      </a:rPr>
                      <m:t>𝑑𝐴</m:t>
                    </m:r>
                    <m:func>
                      <m:funcPr>
                        <m:ctrlPr>
                          <a:rPr lang="en-US" altLang="zh-TW" i="1">
                            <a:latin typeface="Cambria Math" panose="02040503050406030204" pitchFamily="18" charset="0"/>
                            <a:ea typeface="Cambria Math"/>
                          </a:rPr>
                        </m:ctrlPr>
                      </m:funcPr>
                      <m:fName>
                        <m:r>
                          <m:rPr>
                            <m:sty m:val="p"/>
                          </m:rPr>
                          <a:rPr lang="en-US" altLang="zh-TW">
                            <a:latin typeface="Cambria Math" panose="02040503050406030204" pitchFamily="18" charset="0"/>
                            <a:ea typeface="Cambria Math"/>
                          </a:rPr>
                          <m:t>cos</m:t>
                        </m:r>
                      </m:fName>
                      <m:e>
                        <m:r>
                          <a:rPr lang="en-US" altLang="zh-TW" i="1">
                            <a:latin typeface="Cambria Math" panose="02040503050406030204" pitchFamily="18" charset="0"/>
                            <a:ea typeface="Cambria Math" panose="02040503050406030204" pitchFamily="18" charset="0"/>
                          </a:rPr>
                          <m:t>𝜙</m:t>
                        </m:r>
                      </m:e>
                    </m:func>
                    <m:r>
                      <a:rPr lang="en-US" altLang="zh-TW" b="0" i="1" smtClean="0">
                        <a:latin typeface="Cambria Math" panose="02040503050406030204" pitchFamily="18" charset="0"/>
                        <a:ea typeface="Cambria Math" panose="02040503050406030204" pitchFamily="18" charset="0"/>
                      </a:rPr>
                      <m:t>=</m:t>
                    </m:r>
                  </m:oMath>
                </a14:m>
                <a:r>
                  <a:rPr lang="en-US" altLang="zh-TW" dirty="0">
                    <a:ea typeface="Cambria Math"/>
                  </a:rPr>
                  <a:t> </a:t>
                </a:r>
                <a14:m>
                  <m:oMath xmlns:m="http://schemas.openxmlformats.org/officeDocument/2006/math">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oMath>
                </a14:m>
                <a:endParaRPr lang="zh-TW" altLang="en-US" dirty="0"/>
              </a:p>
            </p:txBody>
          </p:sp>
        </mc:Choice>
        <mc:Fallback xmlns="">
          <p:sp>
            <p:nvSpPr>
              <p:cNvPr id="7" name="矩形 6">
                <a:extLst>
                  <a:ext uri="{FF2B5EF4-FFF2-40B4-BE49-F238E27FC236}">
                    <a16:creationId xmlns:a16="http://schemas.microsoft.com/office/drawing/2014/main" id="{C698B274-DB82-1A4F-9F31-636F21A28245}"/>
                  </a:ext>
                </a:extLst>
              </p:cNvPr>
              <p:cNvSpPr>
                <a:spLocks noRot="1" noChangeAspect="1" noMove="1" noResize="1" noEditPoints="1" noAdjustHandles="1" noChangeArrowheads="1" noChangeShapeType="1" noTextEdit="1"/>
              </p:cNvSpPr>
              <p:nvPr/>
            </p:nvSpPr>
            <p:spPr>
              <a:xfrm>
                <a:off x="6959127" y="5316199"/>
                <a:ext cx="1846146" cy="369332"/>
              </a:xfrm>
              <a:prstGeom prst="rect">
                <a:avLst/>
              </a:prstGeom>
              <a:blipFill>
                <a:blip r:embed="rId4"/>
                <a:stretch>
                  <a:fillRect b="-13333"/>
                </a:stretch>
              </a:blipFill>
            </p:spPr>
            <p:txBody>
              <a:bodyPr/>
              <a:lstStyle/>
              <a:p>
                <a:r>
                  <a:rPr lang="zh-TW" altLang="en-US">
                    <a:noFill/>
                  </a:rPr>
                  <a:t> </a:t>
                </a:r>
              </a:p>
            </p:txBody>
          </p:sp>
        </mc:Fallback>
      </mc:AlternateContent>
      <p:sp>
        <p:nvSpPr>
          <p:cNvPr id="8" name="文字方塊 7">
            <a:extLst>
              <a:ext uri="{FF2B5EF4-FFF2-40B4-BE49-F238E27FC236}">
                <a16:creationId xmlns:a16="http://schemas.microsoft.com/office/drawing/2014/main" id="{D8530F2E-D985-5040-96DE-ABFFD0C1A1F7}"/>
              </a:ext>
            </a:extLst>
          </p:cNvPr>
          <p:cNvSpPr txBox="1"/>
          <p:nvPr/>
        </p:nvSpPr>
        <p:spPr>
          <a:xfrm>
            <a:off x="3200400" y="5257800"/>
            <a:ext cx="4267200" cy="369332"/>
          </a:xfrm>
          <a:prstGeom prst="rect">
            <a:avLst/>
          </a:prstGeom>
          <a:noFill/>
        </p:spPr>
        <p:txBody>
          <a:bodyPr wrap="square" rtlCol="0">
            <a:spAutoFit/>
          </a:bodyPr>
          <a:lstStyle/>
          <a:p>
            <a:r>
              <a:rPr kumimoji="1" lang="zh-CN" altLang="en-US" dirty="0"/>
              <a:t>通過這兩片平面的電通量相等！</a:t>
            </a:r>
            <a:endParaRPr kumimoji="1" lang="zh-TW" altLang="en-US" dirty="0"/>
          </a:p>
        </p:txBody>
      </p:sp>
      <p:cxnSp>
        <p:nvCxnSpPr>
          <p:cNvPr id="10" name="直線箭頭接點 9">
            <a:extLst>
              <a:ext uri="{FF2B5EF4-FFF2-40B4-BE49-F238E27FC236}">
                <a16:creationId xmlns:a16="http://schemas.microsoft.com/office/drawing/2014/main" id="{D3D6DEE9-3292-B840-8277-E72A1C0F96BB}"/>
              </a:ext>
            </a:extLst>
          </p:cNvPr>
          <p:cNvCxnSpPr>
            <a:cxnSpLocks/>
          </p:cNvCxnSpPr>
          <p:nvPr/>
        </p:nvCxnSpPr>
        <p:spPr>
          <a:xfrm flipH="1" flipV="1">
            <a:off x="3886200" y="2799420"/>
            <a:ext cx="342900" cy="25167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B399F43F-8A80-4643-AFF3-08CA13C65773}"/>
              </a:ext>
            </a:extLst>
          </p:cNvPr>
          <p:cNvCxnSpPr>
            <a:cxnSpLocks/>
          </p:cNvCxnSpPr>
          <p:nvPr/>
        </p:nvCxnSpPr>
        <p:spPr>
          <a:xfrm flipH="1" flipV="1">
            <a:off x="3300186" y="3375683"/>
            <a:ext cx="829128" cy="19405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78E31F53-A2D8-634F-87B6-E3B3EF86C8C8}"/>
              </a:ext>
            </a:extLst>
          </p:cNvPr>
          <p:cNvSpPr/>
          <p:nvPr/>
        </p:nvSpPr>
        <p:spPr>
          <a:xfrm>
            <a:off x="1682569" y="713700"/>
            <a:ext cx="3647152" cy="369332"/>
          </a:xfrm>
          <a:prstGeom prst="rect">
            <a:avLst/>
          </a:prstGeom>
        </p:spPr>
        <p:txBody>
          <a:bodyPr wrap="none">
            <a:spAutoFit/>
          </a:bodyPr>
          <a:lstStyle/>
          <a:p>
            <a:r>
              <a:rPr lang="zh-TW" altLang="en-US" dirty="0">
                <a:solidFill>
                  <a:srgbClr val="FF0000"/>
                </a:solidFill>
              </a:rPr>
              <a:t>也可以用庫侖定律直接證明得出：</a:t>
            </a:r>
          </a:p>
        </p:txBody>
      </p:sp>
    </p:spTree>
    <p:extLst>
      <p:ext uri="{BB962C8B-B14F-4D97-AF65-F5344CB8AC3E}">
        <p14:creationId xmlns:p14="http://schemas.microsoft.com/office/powerpoint/2010/main" val="286598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Dropbox\Documents\課程\YoungTextBook\Images\Chapter22\A_Images\A_Figures_and_Photos\22_13_Figure.jpg">
            <a:extLst>
              <a:ext uri="{FF2B5EF4-FFF2-40B4-BE49-F238E27FC236}">
                <a16:creationId xmlns:a16="http://schemas.microsoft.com/office/drawing/2014/main" id="{74ABEE66-2E5D-BD45-B186-1F03C6457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2" y="920497"/>
            <a:ext cx="3960790" cy="395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8D89B28D-5C2D-E742-A07C-300EC2242CEB}"/>
              </a:ext>
            </a:extLst>
          </p:cNvPr>
          <p:cNvSpPr txBox="1"/>
          <p:nvPr/>
        </p:nvSpPr>
        <p:spPr>
          <a:xfrm>
            <a:off x="2743200" y="380315"/>
            <a:ext cx="3657600" cy="381000"/>
          </a:xfrm>
          <a:prstGeom prst="rect">
            <a:avLst/>
          </a:prstGeom>
          <a:noFill/>
        </p:spPr>
        <p:txBody>
          <a:bodyPr wrap="square" rtlCol="0">
            <a:spAutoFit/>
          </a:bodyPr>
          <a:lstStyle/>
          <a:p>
            <a:r>
              <a:rPr kumimoji="1" lang="zh-TW" altLang="en-US" dirty="0"/>
              <a:t>若該點電荷</a:t>
            </a:r>
            <a:r>
              <a:rPr lang="zh-TW" altLang="en-US" dirty="0"/>
              <a:t>在</a:t>
            </a:r>
            <a:r>
              <a:rPr kumimoji="1" lang="zh-TW" altLang="en-US" dirty="0"/>
              <a:t>曲面之外：</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F362E700-BD23-2F47-9B12-5AF6C435D14C}"/>
                  </a:ext>
                </a:extLst>
              </p:cNvPr>
              <p:cNvSpPr txBox="1"/>
              <p:nvPr/>
            </p:nvSpPr>
            <p:spPr>
              <a:xfrm>
                <a:off x="2216848" y="5029200"/>
                <a:ext cx="4320393" cy="103611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𝑞</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nary>
                        <m:naryPr>
                          <m:limLoc m:val="undOvr"/>
                          <m:ctrlPr>
                            <a:rPr lang="en-US" altLang="zh-TW" b="0" i="1" smtClean="0">
                              <a:latin typeface="Cambria Math" panose="02040503050406030204" pitchFamily="18" charset="0"/>
                              <a:ea typeface="Cambria Math"/>
                            </a:rPr>
                          </m:ctrlPr>
                        </m:naryPr>
                        <m:sub>
                          <m:r>
                            <m:rPr>
                              <m:brk m:alnAt="24"/>
                            </m:rPr>
                            <a:rPr lang="zh-TW" altLang="en-US" i="1">
                              <a:latin typeface="Cambria Math" panose="02040503050406030204" pitchFamily="18" charset="0"/>
                              <a:ea typeface="+mj-ea"/>
                            </a:rPr>
                            <m:t>射</m:t>
                          </m:r>
                          <m:r>
                            <a:rPr lang="zh-TW" altLang="en-US" i="1">
                              <a:latin typeface="Cambria Math" panose="02040503050406030204" pitchFamily="18" charset="0"/>
                              <a:ea typeface="+mj-ea"/>
                            </a:rPr>
                            <m:t>出</m:t>
                          </m:r>
                        </m:sub>
                        <m:sup/>
                        <m:e>
                          <m:r>
                            <a:rPr lang="en-US" altLang="zh-TW" b="0" i="1" smtClean="0">
                              <a:latin typeface="Cambria Math" panose="02040503050406030204" pitchFamily="18" charset="0"/>
                              <a:ea typeface="Cambria Math"/>
                            </a:rPr>
                            <m:t>𝑑</m:t>
                          </m:r>
                          <m:r>
                            <m:rPr>
                              <m:sty m:val="p"/>
                            </m:rPr>
                            <a:rPr lang="el-GR" altLang="zh-TW" b="0" i="1" smtClean="0">
                              <a:latin typeface="Cambria Math" panose="02040503050406030204" pitchFamily="18" charset="0"/>
                              <a:ea typeface="Cambria Math" panose="02040503050406030204" pitchFamily="18" charset="0"/>
                            </a:rPr>
                            <m:t>Ω</m:t>
                          </m:r>
                        </m:e>
                      </m:nary>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𝑞</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ea typeface="Cambria Math"/>
                                </a:rPr>
                              </m:ctrlPr>
                            </m:sSubPr>
                            <m:e>
                              <m:r>
                                <a:rPr lang="zh-TW" altLang="en-US" i="1">
                                  <a:latin typeface="Cambria Math"/>
                                  <a:ea typeface="Cambria Math"/>
                                </a:rPr>
                                <m:t>𝜀</m:t>
                              </m:r>
                            </m:e>
                            <m:sub>
                              <m:r>
                                <a:rPr lang="en-US" altLang="zh-TW" i="1">
                                  <a:latin typeface="Cambria Math"/>
                                  <a:ea typeface="Cambria Math"/>
                                </a:rPr>
                                <m:t>0</m:t>
                              </m:r>
                            </m:sub>
                          </m:sSub>
                        </m:den>
                      </m:f>
                      <m:nary>
                        <m:naryPr>
                          <m:limLoc m:val="undOvr"/>
                          <m:ctrlPr>
                            <a:rPr lang="en-US" altLang="zh-TW" i="1">
                              <a:latin typeface="Cambria Math" panose="02040503050406030204" pitchFamily="18" charset="0"/>
                              <a:ea typeface="Cambria Math"/>
                            </a:rPr>
                          </m:ctrlPr>
                        </m:naryPr>
                        <m:sub>
                          <m:r>
                            <m:rPr>
                              <m:brk m:alnAt="24"/>
                            </m:rPr>
                            <a:rPr lang="zh-TW" altLang="en-US" i="1">
                              <a:latin typeface="Cambria Math" panose="02040503050406030204" pitchFamily="18" charset="0"/>
                              <a:ea typeface="+mj-ea"/>
                            </a:rPr>
                            <m:t>射</m:t>
                          </m:r>
                          <m:r>
                            <a:rPr lang="zh-TW" altLang="en-US" i="1">
                              <a:latin typeface="Cambria Math" panose="02040503050406030204" pitchFamily="18" charset="0"/>
                              <a:ea typeface="+mj-ea"/>
                            </a:rPr>
                            <m:t>入</m:t>
                          </m:r>
                        </m:sub>
                        <m:sup/>
                        <m:e>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e>
                      </m:nary>
                      <m:r>
                        <a:rPr lang="en-US" altLang="zh-TW" b="0" i="1" smtClean="0">
                          <a:latin typeface="Cambria Math"/>
                          <a:ea typeface="Cambria Math"/>
                        </a:rPr>
                        <m:t>=</m:t>
                      </m:r>
                      <m:r>
                        <a:rPr lang="en-US" altLang="zh-TW" i="1" smtClean="0">
                          <a:latin typeface="Cambria Math" panose="02040503050406030204" pitchFamily="18" charset="0"/>
                          <a:ea typeface="Cambria Math"/>
                        </a:rPr>
                        <m:t>0</m:t>
                      </m:r>
                    </m:oMath>
                  </m:oMathPara>
                </a14:m>
                <a:endParaRPr lang="zh-TW" altLang="en-US" dirty="0"/>
              </a:p>
            </p:txBody>
          </p:sp>
        </mc:Choice>
        <mc:Fallback xmlns="">
          <p:sp>
            <p:nvSpPr>
              <p:cNvPr id="4" name="文字方塊 3">
                <a:extLst>
                  <a:ext uri="{FF2B5EF4-FFF2-40B4-BE49-F238E27FC236}">
                    <a16:creationId xmlns:a16="http://schemas.microsoft.com/office/drawing/2014/main" id="{F362E700-BD23-2F47-9B12-5AF6C435D14C}"/>
                  </a:ext>
                </a:extLst>
              </p:cNvPr>
              <p:cNvSpPr txBox="1">
                <a:spLocks noRot="1" noChangeAspect="1" noMove="1" noResize="1" noEditPoints="1" noAdjustHandles="1" noChangeArrowheads="1" noChangeShapeType="1" noTextEdit="1"/>
              </p:cNvSpPr>
              <p:nvPr/>
            </p:nvSpPr>
            <p:spPr>
              <a:xfrm>
                <a:off x="2216848" y="5029200"/>
                <a:ext cx="4320393" cy="1036117"/>
              </a:xfrm>
              <a:prstGeom prst="rect">
                <a:avLst/>
              </a:prstGeom>
              <a:blipFill>
                <a:blip r:embed="rId3"/>
                <a:stretch>
                  <a:fillRect t="-92683" b="-141463"/>
                </a:stretch>
              </a:blipFill>
            </p:spPr>
            <p:txBody>
              <a:bodyPr/>
              <a:lstStyle/>
              <a:p>
                <a:r>
                  <a:rPr lang="en-TW">
                    <a:noFill/>
                  </a:rPr>
                  <a:t> </a:t>
                </a:r>
              </a:p>
            </p:txBody>
          </p:sp>
        </mc:Fallback>
      </mc:AlternateContent>
      <p:sp>
        <p:nvSpPr>
          <p:cNvPr id="6" name="橢圓 5">
            <a:extLst>
              <a:ext uri="{FF2B5EF4-FFF2-40B4-BE49-F238E27FC236}">
                <a16:creationId xmlns:a16="http://schemas.microsoft.com/office/drawing/2014/main" id="{3EAA8501-37F9-764F-8DEE-A0CCB8CB0119}"/>
              </a:ext>
            </a:extLst>
          </p:cNvPr>
          <p:cNvSpPr/>
          <p:nvPr/>
        </p:nvSpPr>
        <p:spPr>
          <a:xfrm rot="21218516">
            <a:off x="4729545" y="3006204"/>
            <a:ext cx="151462" cy="216000"/>
          </a:xfrm>
          <a:prstGeom prst="ellipse">
            <a:avLst/>
          </a:prstGeom>
          <a:solidFill>
            <a:srgbClr val="A844FA">
              <a:alpha val="54000"/>
            </a:srgbClr>
          </a:solidFill>
          <a:ln w="12700">
            <a:solidFill>
              <a:srgbClr val="813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8" name="直線箭頭接點 7">
            <a:extLst>
              <a:ext uri="{FF2B5EF4-FFF2-40B4-BE49-F238E27FC236}">
                <a16:creationId xmlns:a16="http://schemas.microsoft.com/office/drawing/2014/main" id="{0A670718-9461-644B-A1EA-0732DF584CBD}"/>
              </a:ext>
            </a:extLst>
          </p:cNvPr>
          <p:cNvCxnSpPr>
            <a:cxnSpLocks/>
          </p:cNvCxnSpPr>
          <p:nvPr/>
        </p:nvCxnSpPr>
        <p:spPr>
          <a:xfrm flipV="1">
            <a:off x="3543300" y="2704851"/>
            <a:ext cx="2400300" cy="647952"/>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直線箭頭接點 15">
            <a:extLst>
              <a:ext uri="{FF2B5EF4-FFF2-40B4-BE49-F238E27FC236}">
                <a16:creationId xmlns:a16="http://schemas.microsoft.com/office/drawing/2014/main" id="{7B0C44B0-9EE3-6840-933A-FB2FF50D51DD}"/>
              </a:ext>
            </a:extLst>
          </p:cNvPr>
          <p:cNvCxnSpPr>
            <a:cxnSpLocks/>
          </p:cNvCxnSpPr>
          <p:nvPr/>
        </p:nvCxnSpPr>
        <p:spPr>
          <a:xfrm flipV="1">
            <a:off x="3543300" y="3093086"/>
            <a:ext cx="2247900" cy="27368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5A6358E2-AF9A-5B4A-9838-3AA1F48D1367}"/>
              </a:ext>
            </a:extLst>
          </p:cNvPr>
          <p:cNvSpPr txBox="1"/>
          <p:nvPr/>
        </p:nvSpPr>
        <p:spPr>
          <a:xfrm>
            <a:off x="1368774" y="6148933"/>
            <a:ext cx="6698552" cy="369332"/>
          </a:xfrm>
          <a:prstGeom prst="rect">
            <a:avLst/>
          </a:prstGeom>
          <a:noFill/>
        </p:spPr>
        <p:txBody>
          <a:bodyPr wrap="square" rtlCol="0">
            <a:spAutoFit/>
          </a:bodyPr>
          <a:lstStyle/>
          <a:p>
            <a:r>
              <a:rPr kumimoji="1" lang="zh-TW" altLang="en-US" dirty="0"/>
              <a:t>如圖，所有射入的立體角都可以找到一對應相等的射出立體角！</a:t>
            </a:r>
          </a:p>
        </p:txBody>
      </p:sp>
    </p:spTree>
    <p:extLst>
      <p:ext uri="{BB962C8B-B14F-4D97-AF65-F5344CB8AC3E}">
        <p14:creationId xmlns:p14="http://schemas.microsoft.com/office/powerpoint/2010/main" val="112006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文字方塊 3"/>
          <p:cNvSpPr txBox="1">
            <a:spLocks noChangeArrowheads="1"/>
          </p:cNvSpPr>
          <p:nvPr/>
        </p:nvSpPr>
        <p:spPr bwMode="auto">
          <a:xfrm>
            <a:off x="3581400" y="3376679"/>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任何電荷分佈都可以如此繪出場線。</a:t>
            </a:r>
          </a:p>
        </p:txBody>
      </p:sp>
      <p:pic>
        <p:nvPicPr>
          <p:cNvPr id="5" name="Picture 1" descr="24_01_Figure.jpg"/>
          <p:cNvPicPr>
            <a:picLocks noChangeAspect="1"/>
          </p:cNvPicPr>
          <p:nvPr/>
        </p:nvPicPr>
        <p:blipFill rotWithShape="1">
          <a:blip r:embed="rId2">
            <a:extLst>
              <a:ext uri="{28A0092B-C50C-407E-A947-70E740481C1C}">
                <a14:useLocalDpi xmlns:a14="http://schemas.microsoft.com/office/drawing/2010/main" val="0"/>
              </a:ext>
            </a:extLst>
          </a:blip>
          <a:srcRect b="2608"/>
          <a:stretch/>
        </p:blipFill>
        <p:spPr>
          <a:xfrm>
            <a:off x="457200" y="479537"/>
            <a:ext cx="2926096" cy="6164173"/>
          </a:xfrm>
          <a:prstGeom prst="rect">
            <a:avLst/>
          </a:prstGeom>
        </p:spPr>
      </p:pic>
      <p:sp>
        <p:nvSpPr>
          <p:cNvPr id="4" name="文字方塊 3">
            <a:extLst>
              <a:ext uri="{FF2B5EF4-FFF2-40B4-BE49-F238E27FC236}">
                <a16:creationId xmlns:a16="http://schemas.microsoft.com/office/drawing/2014/main" id="{94224E1D-DD5A-5C44-9590-9F1F2EC33651}"/>
              </a:ext>
            </a:extLst>
          </p:cNvPr>
          <p:cNvSpPr txBox="1">
            <a:spLocks noChangeArrowheads="1"/>
          </p:cNvSpPr>
          <p:nvPr/>
        </p:nvSpPr>
        <p:spPr bwMode="auto">
          <a:xfrm>
            <a:off x="3589222" y="121580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置一小電荷於空間中某處，</a:t>
            </a:r>
          </a:p>
        </p:txBody>
      </p:sp>
      <p:sp>
        <p:nvSpPr>
          <p:cNvPr id="6" name="文字方塊 5">
            <a:extLst>
              <a:ext uri="{FF2B5EF4-FFF2-40B4-BE49-F238E27FC236}">
                <a16:creationId xmlns:a16="http://schemas.microsoft.com/office/drawing/2014/main" id="{B292B6E2-6E72-5E44-BA10-DDB1A072F48C}"/>
              </a:ext>
            </a:extLst>
          </p:cNvPr>
          <p:cNvSpPr txBox="1">
            <a:spLocks noChangeArrowheads="1"/>
          </p:cNvSpPr>
          <p:nvPr/>
        </p:nvSpPr>
        <p:spPr bwMode="auto">
          <a:xfrm>
            <a:off x="3589222" y="1668968"/>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小電荷順著所受靜電力移動一小距離，</a:t>
            </a:r>
          </a:p>
        </p:txBody>
      </p:sp>
      <p:sp>
        <p:nvSpPr>
          <p:cNvPr id="7" name="文字方塊 6">
            <a:extLst>
              <a:ext uri="{FF2B5EF4-FFF2-40B4-BE49-F238E27FC236}">
                <a16:creationId xmlns:a16="http://schemas.microsoft.com/office/drawing/2014/main" id="{C885F39E-61F6-6444-B1F2-F3909FAB6FD5}"/>
              </a:ext>
            </a:extLst>
          </p:cNvPr>
          <p:cNvSpPr txBox="1">
            <a:spLocks noChangeArrowheads="1"/>
          </p:cNvSpPr>
          <p:nvPr/>
        </p:nvSpPr>
        <p:spPr bwMode="auto">
          <a:xfrm>
            <a:off x="3589222" y="2149371"/>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移動後在新位置繼續順著所受靜電力移動一小距離，</a:t>
            </a:r>
          </a:p>
        </p:txBody>
      </p:sp>
      <p:sp>
        <p:nvSpPr>
          <p:cNvPr id="2" name="文字方塊 1">
            <a:extLst>
              <a:ext uri="{FF2B5EF4-FFF2-40B4-BE49-F238E27FC236}">
                <a16:creationId xmlns:a16="http://schemas.microsoft.com/office/drawing/2014/main" id="{DE44697C-142E-E346-916B-8040FF784EBA}"/>
              </a:ext>
            </a:extLst>
          </p:cNvPr>
          <p:cNvSpPr txBox="1"/>
          <p:nvPr/>
        </p:nvSpPr>
        <p:spPr>
          <a:xfrm>
            <a:off x="3585934" y="2651255"/>
            <a:ext cx="5334000" cy="369332"/>
          </a:xfrm>
          <a:prstGeom prst="rect">
            <a:avLst/>
          </a:prstGeom>
          <a:noFill/>
        </p:spPr>
        <p:txBody>
          <a:bodyPr wrap="square" rtlCol="0">
            <a:spAutoFit/>
          </a:bodyPr>
          <a:lstStyle/>
          <a:p>
            <a:r>
              <a:rPr kumimoji="1" lang="zh-TW" altLang="en-US" dirty="0"/>
              <a:t>如此可一直繼續，小電荷的軌跡將形成一連續的線。</a:t>
            </a:r>
          </a:p>
        </p:txBody>
      </p:sp>
      <p:pic>
        <p:nvPicPr>
          <p:cNvPr id="8" name="Picture 2" descr="24_02_Figure.jpg">
            <a:extLst>
              <a:ext uri="{FF2B5EF4-FFF2-40B4-BE49-F238E27FC236}">
                <a16:creationId xmlns:a16="http://schemas.microsoft.com/office/drawing/2014/main" id="{325DE018-3D16-7A4F-A01E-1233D57377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4386849" y="4102659"/>
            <a:ext cx="2747714" cy="2480035"/>
          </a:xfrm>
          <a:prstGeom prst="rect">
            <a:avLst/>
          </a:prstGeom>
        </p:spPr>
      </p:pic>
      <p:sp>
        <p:nvSpPr>
          <p:cNvPr id="3" name="文字方塊 2">
            <a:extLst>
              <a:ext uri="{FF2B5EF4-FFF2-40B4-BE49-F238E27FC236}">
                <a16:creationId xmlns:a16="http://schemas.microsoft.com/office/drawing/2014/main" id="{FC0504D6-ED8E-6041-BC14-F048ED4488E0}"/>
              </a:ext>
            </a:extLst>
          </p:cNvPr>
          <p:cNvSpPr txBox="1"/>
          <p:nvPr/>
        </p:nvSpPr>
        <p:spPr>
          <a:xfrm>
            <a:off x="3589222" y="602154"/>
            <a:ext cx="3545341" cy="369332"/>
          </a:xfrm>
          <a:prstGeom prst="rect">
            <a:avLst/>
          </a:prstGeom>
          <a:noFill/>
        </p:spPr>
        <p:txBody>
          <a:bodyPr wrap="square" rtlCol="0">
            <a:spAutoFit/>
          </a:bodyPr>
          <a:lstStyle/>
          <a:p>
            <a:r>
              <a:rPr kumimoji="1" lang="zh-TW" altLang="en-US" dirty="0"/>
              <a:t>這裡有一個更精確的作法。</a:t>
            </a:r>
          </a:p>
        </p:txBody>
      </p:sp>
    </p:spTree>
    <p:extLst>
      <p:ext uri="{BB962C8B-B14F-4D97-AF65-F5344CB8AC3E}">
        <p14:creationId xmlns:p14="http://schemas.microsoft.com/office/powerpoint/2010/main" val="18820794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4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297" y="2435070"/>
            <a:ext cx="2518220" cy="253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文字方塊 6"/>
          <p:cNvSpPr txBox="1">
            <a:spLocks noChangeArrowheads="1"/>
          </p:cNvSpPr>
          <p:nvPr/>
        </p:nvSpPr>
        <p:spPr bwMode="auto">
          <a:xfrm>
            <a:off x="1736364" y="1507638"/>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位於曲面外的電荷，對曲面上的電場有貢獻，</a:t>
            </a:r>
          </a:p>
        </p:txBody>
      </p:sp>
      <mc:AlternateContent xmlns:mc="http://schemas.openxmlformats.org/markup-compatibility/2006" xmlns:a14="http://schemas.microsoft.com/office/drawing/2010/main">
        <mc:Choice Requires="a14">
          <p:sp>
            <p:nvSpPr>
              <p:cNvPr id="6" name="文字方塊 5"/>
              <p:cNvSpPr txBox="1"/>
              <p:nvPr/>
            </p:nvSpPr>
            <p:spPr>
              <a:xfrm>
                <a:off x="1366840" y="5101979"/>
                <a:ext cx="6592382"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b="0" i="1" smtClean="0">
                              <a:latin typeface="Cambria Math" panose="02040503050406030204" pitchFamily="18" charset="0"/>
                              <a:ea typeface="Cambria Math"/>
                            </a:rPr>
                            <m:t>𝑆</m:t>
                          </m:r>
                          <m:r>
                            <a:rPr lang="en-US" altLang="zh-TW" b="0" i="1" smtClean="0">
                              <a:latin typeface="Cambria Math" panose="02040503050406030204" pitchFamily="18" charset="0"/>
                              <a:ea typeface="Cambria Math"/>
                            </a:rPr>
                            <m:t>′</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1</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2</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3</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4</m:t>
                                  </m:r>
                                </m:sub>
                              </m:sSub>
                            </m:e>
                          </m:d>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𝑞</m:t>
                              </m:r>
                            </m:e>
                            <m:sub>
                              <m:r>
                                <a:rPr lang="en-US" altLang="zh-TW" b="0" i="1" smtClean="0">
                                  <a:latin typeface="Cambria Math"/>
                                </a:rPr>
                                <m:t>2</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𝑞</m:t>
                              </m:r>
                            </m:e>
                            <m:sub>
                              <m:r>
                                <a:rPr lang="en-US" altLang="zh-TW" b="0" i="1" smtClean="0">
                                  <a:latin typeface="Cambria Math"/>
                                </a:rPr>
                                <m:t>3</m:t>
                              </m:r>
                            </m:sub>
                          </m:sSub>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en-US" altLang="zh-TW" b="0" i="1" smtClean="0">
                          <a:latin typeface="Cambria Math"/>
                        </a:rPr>
                        <m:t>=</m:t>
                      </m:r>
                      <m:f>
                        <m:fPr>
                          <m:ctrlPr>
                            <a:rPr lang="en-US" altLang="zh-TW" b="0" i="1" smtClean="0">
                              <a:latin typeface="Cambria Math" panose="02040503050406030204" pitchFamily="18" charset="0"/>
                            </a:rPr>
                          </m:ctrlPr>
                        </m:fPr>
                        <m:num>
                          <m:sSub>
                            <m:sSubPr>
                              <m:ctrlPr>
                                <a:rPr lang="en-US" altLang="zh-TW" b="0" i="1" smtClean="0">
                                  <a:latin typeface="Cambria Math" panose="02040503050406030204" pitchFamily="18" charset="0"/>
                                </a:rPr>
                              </m:ctrlPr>
                            </m:sSubPr>
                            <m:e>
                              <m:r>
                                <a:rPr lang="en-US" altLang="zh-TW" i="1">
                                  <a:latin typeface="Cambria Math"/>
                                </a:rPr>
                                <m:t>𝑞</m:t>
                              </m:r>
                            </m:e>
                            <m:sub>
                              <m:r>
                                <m:rPr>
                                  <m:sty m:val="p"/>
                                </m:rPr>
                                <a:rPr lang="en-US" altLang="zh-TW" b="0" i="0" smtClean="0">
                                  <a:latin typeface="Cambria Math"/>
                                </a:rPr>
                                <m:t>enc</m:t>
                              </m:r>
                            </m:sub>
                          </m:sSub>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366840" y="5101979"/>
                <a:ext cx="6592382" cy="818814"/>
              </a:xfrm>
              <a:prstGeom prst="rect">
                <a:avLst/>
              </a:prstGeom>
              <a:blipFill>
                <a:blip r:embed="rId3"/>
                <a:stretch>
                  <a:fillRect l="-1731"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736364" y="1024152"/>
                <a:ext cx="6248399" cy="409536"/>
              </a:xfrm>
              <a:prstGeom prst="rect">
                <a:avLst/>
              </a:prstGeom>
              <a:noFill/>
            </p:spPr>
            <p:txBody>
              <a:bodyPr wrap="square" rtlCol="0">
                <a:spAutoFit/>
              </a:bodyPr>
              <a:lstStyle/>
              <a:p>
                <a:r>
                  <a:rPr lang="zh-TW" altLang="en-US" dirty="0"/>
                  <a:t>電場滿足疊加定理：</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ea typeface="Cambria Math"/>
                              </a:rPr>
                              <m:t>𝑖</m:t>
                            </m:r>
                          </m:sub>
                        </m:sSub>
                      </m:e>
                    </m:nary>
                  </m:oMath>
                </a14:m>
                <a:r>
                  <a:rPr lang="zh-TW" altLang="en-US" dirty="0"/>
                  <a:t>。電通量也會疊加。</a:t>
                </a:r>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736364" y="1024152"/>
                <a:ext cx="6248399" cy="409536"/>
              </a:xfrm>
              <a:prstGeom prst="rect">
                <a:avLst/>
              </a:prstGeom>
              <a:blipFill>
                <a:blip r:embed="rId4"/>
                <a:stretch>
                  <a:fillRect l="-811" t="-90909" b="-151515"/>
                </a:stretch>
              </a:blipFill>
            </p:spPr>
            <p:txBody>
              <a:bodyPr/>
              <a:lstStyle/>
              <a:p>
                <a:r>
                  <a:rPr lang="en-TW">
                    <a:noFill/>
                  </a:rPr>
                  <a:t> </a:t>
                </a:r>
              </a:p>
            </p:txBody>
          </p:sp>
        </mc:Fallback>
      </mc:AlternateContent>
      <p:sp>
        <p:nvSpPr>
          <p:cNvPr id="3" name="矩形 2"/>
          <p:cNvSpPr/>
          <p:nvPr/>
        </p:nvSpPr>
        <p:spPr>
          <a:xfrm>
            <a:off x="1736364" y="1955921"/>
            <a:ext cx="3877985" cy="369332"/>
          </a:xfrm>
          <a:prstGeom prst="rect">
            <a:avLst/>
          </a:prstGeom>
        </p:spPr>
        <p:txBody>
          <a:bodyPr wrap="none">
            <a:spAutoFit/>
          </a:bodyPr>
          <a:lstStyle/>
          <a:p>
            <a:r>
              <a:rPr lang="zh-TW" altLang="en-US" dirty="0"/>
              <a:t>但對該曲面的電場通量卻沒有影響。</a:t>
            </a:r>
            <a:endParaRPr lang="zh-CN" altLang="en-US" dirty="0"/>
          </a:p>
        </p:txBody>
      </p:sp>
      <p:sp>
        <p:nvSpPr>
          <p:cNvPr id="5" name="文字方塊 4">
            <a:extLst>
              <a:ext uri="{FF2B5EF4-FFF2-40B4-BE49-F238E27FC236}">
                <a16:creationId xmlns:a16="http://schemas.microsoft.com/office/drawing/2014/main" id="{42211B4F-4E92-2546-A6DC-AE7FED10835D}"/>
              </a:ext>
            </a:extLst>
          </p:cNvPr>
          <p:cNvSpPr txBox="1"/>
          <p:nvPr/>
        </p:nvSpPr>
        <p:spPr>
          <a:xfrm>
            <a:off x="1736365" y="635643"/>
            <a:ext cx="5853332" cy="369332"/>
          </a:xfrm>
          <a:prstGeom prst="rect">
            <a:avLst/>
          </a:prstGeom>
          <a:noFill/>
        </p:spPr>
        <p:txBody>
          <a:bodyPr wrap="square" rtlCol="0">
            <a:spAutoFit/>
          </a:bodyPr>
          <a:lstStyle/>
          <a:p>
            <a:r>
              <a:rPr kumimoji="1" lang="zh-TW" altLang="en-US" dirty="0"/>
              <a:t>以上結果為一個點電荷，若有一個以上的電荷時：</a:t>
            </a:r>
          </a:p>
        </p:txBody>
      </p:sp>
      <p:sp>
        <p:nvSpPr>
          <p:cNvPr id="10" name="文字方塊 9">
            <a:extLst>
              <a:ext uri="{FF2B5EF4-FFF2-40B4-BE49-F238E27FC236}">
                <a16:creationId xmlns:a16="http://schemas.microsoft.com/office/drawing/2014/main" id="{1581C666-A3DD-744E-935C-5F4BF68B049E}"/>
              </a:ext>
            </a:extLst>
          </p:cNvPr>
          <p:cNvSpPr txBox="1"/>
          <p:nvPr/>
        </p:nvSpPr>
        <p:spPr>
          <a:xfrm>
            <a:off x="1772377" y="6117550"/>
            <a:ext cx="4572000" cy="369332"/>
          </a:xfrm>
          <a:prstGeom prst="rect">
            <a:avLst/>
          </a:prstGeom>
          <a:noFill/>
        </p:spPr>
        <p:txBody>
          <a:bodyPr wrap="square" rtlCol="0">
            <a:spAutoFit/>
          </a:bodyPr>
          <a:lstStyle/>
          <a:p>
            <a:r>
              <a:rPr kumimoji="1" lang="zh-TW" altLang="en-US" dirty="0"/>
              <a:t>因此電通量正比於</a:t>
            </a:r>
            <a:r>
              <a:rPr kumimoji="1" lang="zh-TW" altLang="en-US" dirty="0">
                <a:solidFill>
                  <a:srgbClr val="FF0000"/>
                </a:solidFill>
              </a:rPr>
              <a:t>高斯面內的總電荷</a:t>
            </a:r>
            <a:r>
              <a:rPr kumimoji="1" lang="zh-TW" altLang="en-US" dirty="0"/>
              <a:t>。</a:t>
            </a:r>
          </a:p>
        </p:txBody>
      </p:sp>
      <p:sp>
        <p:nvSpPr>
          <p:cNvPr id="4" name="TextBox 3">
            <a:extLst>
              <a:ext uri="{FF2B5EF4-FFF2-40B4-BE49-F238E27FC236}">
                <a16:creationId xmlns:a16="http://schemas.microsoft.com/office/drawing/2014/main" id="{51190BAA-235D-FEA7-FA8C-513D890399FC}"/>
              </a:ext>
            </a:extLst>
          </p:cNvPr>
          <p:cNvSpPr txBox="1"/>
          <p:nvPr/>
        </p:nvSpPr>
        <p:spPr>
          <a:xfrm>
            <a:off x="9074552" y="4942390"/>
            <a:ext cx="248786" cy="369332"/>
          </a:xfrm>
          <a:prstGeom prst="rect">
            <a:avLst/>
          </a:prstGeom>
          <a:noFill/>
        </p:spPr>
        <p:txBody>
          <a:bodyPr wrap="none" rtlCol="0">
            <a:spAutoFit/>
          </a:bodyPr>
          <a:lstStyle/>
          <a:p>
            <a:r>
              <a:rPr lang="zh-TW" altLang="en-US" dirty="0"/>
              <a:t> </a:t>
            </a:r>
            <a:endParaRPr lang="en-TW"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文字方塊 3"/>
          <p:cNvSpPr txBox="1">
            <a:spLocks noChangeArrowheads="1"/>
          </p:cNvSpPr>
          <p:nvPr/>
        </p:nvSpPr>
        <p:spPr bwMode="auto">
          <a:xfrm>
            <a:off x="1166499" y="468765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正電荷發出的電力線可以消失於負電荷</a:t>
            </a:r>
          </a:p>
        </p:txBody>
      </p:sp>
      <p:pic>
        <p:nvPicPr>
          <p:cNvPr id="17413" name="Picture 5" descr="D:\Dropbox\Documents\課程\YoungTextBook\Images\Chapter22\A_Images\A_Figures_and_Photos\22_14_FigureB.jpg"/>
          <p:cNvPicPr>
            <a:picLocks noChangeAspect="1" noChangeArrowheads="1"/>
          </p:cNvPicPr>
          <p:nvPr/>
        </p:nvPicPr>
        <p:blipFill rotWithShape="1">
          <a:blip r:embed="rId2">
            <a:extLst>
              <a:ext uri="{28A0092B-C50C-407E-A947-70E740481C1C}">
                <a14:useLocalDpi xmlns:a14="http://schemas.microsoft.com/office/drawing/2010/main" val="0"/>
              </a:ext>
            </a:extLst>
          </a:blip>
          <a:srcRect t="16633" r="26735" b="4951"/>
          <a:stretch/>
        </p:blipFill>
        <p:spPr bwMode="auto">
          <a:xfrm>
            <a:off x="372635" y="1334073"/>
            <a:ext cx="2586951" cy="258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文字方塊 1"/>
          <p:cNvSpPr txBox="1">
            <a:spLocks noChangeArrowheads="1"/>
          </p:cNvSpPr>
          <p:nvPr/>
        </p:nvSpPr>
        <p:spPr bwMode="auto">
          <a:xfrm>
            <a:off x="1166499" y="5144850"/>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若高斯面內同時有正負電荷，負電荷會減少正電荷的電通量！</a:t>
            </a:r>
          </a:p>
        </p:txBody>
      </p:sp>
      <p:sp>
        <p:nvSpPr>
          <p:cNvPr id="17416" name="文字方塊 2"/>
          <p:cNvSpPr txBox="1">
            <a:spLocks noChangeArrowheads="1"/>
          </p:cNvSpPr>
          <p:nvPr/>
        </p:nvSpPr>
        <p:spPr bwMode="auto">
          <a:xfrm>
            <a:off x="1166499" y="4230450"/>
            <a:ext cx="541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負電荷周圍電力線是入射的，電通量為負。</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77162"/>
            <a:ext cx="3188932" cy="27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a:extLst>
              <a:ext uri="{FF2B5EF4-FFF2-40B4-BE49-F238E27FC236}">
                <a16:creationId xmlns:a16="http://schemas.microsoft.com/office/drawing/2014/main" id="{8F9C918D-6555-5949-A3EB-D07417451134}"/>
              </a:ext>
            </a:extLst>
          </p:cNvPr>
          <p:cNvSpPr txBox="1"/>
          <p:nvPr/>
        </p:nvSpPr>
        <p:spPr>
          <a:xfrm>
            <a:off x="1184787" y="5601494"/>
            <a:ext cx="7144512" cy="369332"/>
          </a:xfrm>
          <a:prstGeom prst="rect">
            <a:avLst/>
          </a:prstGeom>
          <a:noFill/>
        </p:spPr>
        <p:txBody>
          <a:bodyPr wrap="square" rtlCol="0">
            <a:spAutoFit/>
          </a:bodyPr>
          <a:lstStyle/>
          <a:p>
            <a:r>
              <a:rPr kumimoji="1" lang="zh-TW" altLang="en-US" dirty="0"/>
              <a:t>所以高斯面的電通量正比於高斯面內的</a:t>
            </a:r>
            <a:r>
              <a:rPr kumimoji="1" lang="zh-TW" altLang="en-US" dirty="0">
                <a:solidFill>
                  <a:srgbClr val="FF0000"/>
                </a:solidFill>
              </a:rPr>
              <a:t>總（</a:t>
            </a:r>
            <a:r>
              <a:rPr lang="zh-TW" altLang="en-US" dirty="0">
                <a:solidFill>
                  <a:srgbClr val="FF0000"/>
                </a:solidFill>
              </a:rPr>
              <a:t>淨）</a:t>
            </a:r>
            <a:r>
              <a:rPr kumimoji="1" lang="zh-TW" altLang="en-US" dirty="0">
                <a:solidFill>
                  <a:srgbClr val="FF0000"/>
                </a:solidFill>
              </a:rPr>
              <a:t>電荷（即正減去負）</a:t>
            </a:r>
            <a:r>
              <a:rPr kumimoji="1" lang="zh-TW" altLang="en-US" dirty="0"/>
              <a:t>。</a:t>
            </a:r>
          </a:p>
        </p:txBody>
      </p:sp>
      <p:pic>
        <p:nvPicPr>
          <p:cNvPr id="4" name="圖片 3" descr="一張含有 傘, 開啟, 直立的, 坐 的圖片&#10;&#10;自動產生的描述">
            <a:extLst>
              <a:ext uri="{FF2B5EF4-FFF2-40B4-BE49-F238E27FC236}">
                <a16:creationId xmlns:a16="http://schemas.microsoft.com/office/drawing/2014/main" id="{23A47B4A-A99B-B248-A451-A2F29E64C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402" y="228600"/>
            <a:ext cx="2082858" cy="372959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文字方塊 4"/>
          <p:cNvSpPr txBox="1">
            <a:spLocks noChangeArrowheads="1"/>
          </p:cNvSpPr>
          <p:nvPr/>
        </p:nvSpPr>
        <p:spPr bwMode="auto">
          <a:xfrm>
            <a:off x="1366463" y="5453921"/>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一個封閉曲面的電場通量，正比於曲面所包圍的總淨電荷量。</a:t>
            </a:r>
          </a:p>
        </p:txBody>
      </p:sp>
      <p:sp>
        <p:nvSpPr>
          <p:cNvPr id="18436" name="文字方塊 5"/>
          <p:cNvSpPr txBox="1">
            <a:spLocks noChangeArrowheads="1"/>
          </p:cNvSpPr>
          <p:nvPr/>
        </p:nvSpPr>
        <p:spPr bwMode="auto">
          <a:xfrm>
            <a:off x="5334000" y="47448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高斯定律</a:t>
            </a:r>
          </a:p>
        </p:txBody>
      </p:sp>
      <p:pic>
        <p:nvPicPr>
          <p:cNvPr id="18437" name="Picture 4" descr="D:\Dropbox\Documents\課程\YoungTextBook\Images\Chapter22\A_Images\A_Figures_and_Photos\22_10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2833"/>
          <a:stretch/>
        </p:blipFill>
        <p:spPr bwMode="auto">
          <a:xfrm>
            <a:off x="1371600" y="990600"/>
            <a:ext cx="2552700" cy="319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Users\Vincent\Downloads\Data\Knight\Media\Chapter28\Images\28_22Figure-F.jpg"/>
          <p:cNvPicPr>
            <a:picLocks noChangeAspect="1" noChangeArrowheads="1"/>
          </p:cNvPicPr>
          <p:nvPr/>
        </p:nvPicPr>
        <p:blipFill rotWithShape="1">
          <a:blip r:embed="rId3">
            <a:extLst>
              <a:ext uri="{28A0092B-C50C-407E-A947-70E740481C1C}">
                <a14:useLocalDpi xmlns:a14="http://schemas.microsoft.com/office/drawing/2010/main" val="0"/>
              </a:ext>
            </a:extLst>
          </a:blip>
          <a:srcRect b="2127"/>
          <a:stretch/>
        </p:blipFill>
        <p:spPr bwMode="auto">
          <a:xfrm>
            <a:off x="4343400" y="1033035"/>
            <a:ext cx="2992438" cy="315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p:nvPr/>
            </p:nvSpPr>
            <p:spPr>
              <a:xfrm>
                <a:off x="2971800" y="4520305"/>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2971800" y="4520305"/>
                <a:ext cx="2253757" cy="818879"/>
              </a:xfrm>
              <a:prstGeom prst="rect">
                <a:avLst/>
              </a:prstGeom>
              <a:blipFill>
                <a:blip r:embed="rId4"/>
                <a:stretch>
                  <a:fillRect l="-10674" t="-132308" b="-189231"/>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7B04C63A-CB4A-19C0-FEC4-52031B92FFD2}"/>
              </a:ext>
            </a:extLst>
          </p:cNvPr>
          <p:cNvSpPr txBox="1"/>
          <p:nvPr/>
        </p:nvSpPr>
        <p:spPr>
          <a:xfrm>
            <a:off x="1366462" y="6241018"/>
            <a:ext cx="7091737" cy="369332"/>
          </a:xfrm>
          <a:prstGeom prst="rect">
            <a:avLst/>
          </a:prstGeom>
          <a:noFill/>
        </p:spPr>
        <p:txBody>
          <a:bodyPr wrap="square" rtlCol="0">
            <a:spAutoFit/>
          </a:bodyPr>
          <a:lstStyle/>
          <a:p>
            <a:r>
              <a:rPr lang="en-TW"/>
              <a:t>這是電磁學的一個基本定律。</a:t>
            </a:r>
            <a:endParaRPr lang="en-TW" dirty="0"/>
          </a:p>
        </p:txBody>
      </p:sp>
      <p:sp>
        <p:nvSpPr>
          <p:cNvPr id="4" name="TextBox 3">
            <a:extLst>
              <a:ext uri="{FF2B5EF4-FFF2-40B4-BE49-F238E27FC236}">
                <a16:creationId xmlns:a16="http://schemas.microsoft.com/office/drawing/2014/main" id="{8EC448D3-F21A-00D9-1374-36870F2726C4}"/>
              </a:ext>
            </a:extLst>
          </p:cNvPr>
          <p:cNvSpPr txBox="1"/>
          <p:nvPr/>
        </p:nvSpPr>
        <p:spPr>
          <a:xfrm>
            <a:off x="1366462" y="5844843"/>
            <a:ext cx="7777538" cy="369332"/>
          </a:xfrm>
          <a:prstGeom prst="rect">
            <a:avLst/>
          </a:prstGeom>
          <a:noFill/>
        </p:spPr>
        <p:txBody>
          <a:bodyPr wrap="square">
            <a:spAutoFit/>
          </a:bodyPr>
          <a:lstStyle/>
          <a:p>
            <a:r>
              <a:rPr lang="en-GB" dirty="0" err="1"/>
              <a:t>雖由庫侖定律推導得到，但庫侖定律不適用於動電，而高斯定律依舊成立</a:t>
            </a:r>
            <a:r>
              <a:rPr lang="en-GB" dirty="0"/>
              <a:t>！</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_19_Figure.jpg">
            <a:extLst>
              <a:ext uri="{FF2B5EF4-FFF2-40B4-BE49-F238E27FC236}">
                <a16:creationId xmlns:a16="http://schemas.microsoft.com/office/drawing/2014/main" id="{B2EA4882-D95B-8142-95B5-137786433373}"/>
              </a:ext>
            </a:extLst>
          </p:cNvPr>
          <p:cNvPicPr>
            <a:picLocks noChangeAspect="1"/>
          </p:cNvPicPr>
          <p:nvPr/>
        </p:nvPicPr>
        <p:blipFill rotWithShape="1">
          <a:blip r:embed="rId2">
            <a:extLst>
              <a:ext uri="{28A0092B-C50C-407E-A947-70E740481C1C}">
                <a14:useLocalDpi xmlns:a14="http://schemas.microsoft.com/office/drawing/2010/main" val="0"/>
              </a:ext>
            </a:extLst>
          </a:blip>
          <a:srcRect b="3521"/>
          <a:stretch/>
        </p:blipFill>
        <p:spPr>
          <a:xfrm>
            <a:off x="1828800" y="2045886"/>
            <a:ext cx="4945737" cy="2766227"/>
          </a:xfrm>
          <a:prstGeom prst="rect">
            <a:avLst/>
          </a:prstGeom>
        </p:spPr>
      </p:pic>
    </p:spTree>
    <p:extLst>
      <p:ext uri="{BB962C8B-B14F-4D97-AF65-F5344CB8AC3E}">
        <p14:creationId xmlns:p14="http://schemas.microsoft.com/office/powerpoint/2010/main" val="269350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31B19FE-622E-AF42-A216-00A96F6DA02C}"/>
              </a:ext>
            </a:extLst>
          </p:cNvPr>
          <p:cNvSpPr txBox="1"/>
          <p:nvPr/>
        </p:nvSpPr>
        <p:spPr>
          <a:xfrm>
            <a:off x="3581400" y="2209800"/>
            <a:ext cx="1981200" cy="369332"/>
          </a:xfrm>
          <a:prstGeom prst="rect">
            <a:avLst/>
          </a:prstGeom>
          <a:noFill/>
        </p:spPr>
        <p:txBody>
          <a:bodyPr wrap="square" rtlCol="0">
            <a:spAutoFit/>
          </a:bodyPr>
          <a:lstStyle/>
          <a:p>
            <a:r>
              <a:rPr kumimoji="1" lang="zh-TW" altLang="en-US" dirty="0"/>
              <a:t>高斯定律的應用</a:t>
            </a:r>
          </a:p>
        </p:txBody>
      </p:sp>
    </p:spTree>
    <p:extLst>
      <p:ext uri="{BB962C8B-B14F-4D97-AF65-F5344CB8AC3E}">
        <p14:creationId xmlns:p14="http://schemas.microsoft.com/office/powerpoint/2010/main" val="2129591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509" name="文字方塊 4"/>
              <p:cNvSpPr txBox="1">
                <a:spLocks noChangeArrowheads="1"/>
              </p:cNvSpPr>
              <p:nvPr/>
            </p:nvSpPr>
            <p:spPr bwMode="auto">
              <a:xfrm>
                <a:off x="1417688" y="380345"/>
                <a:ext cx="600529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無限大的帶電平面板：</a:t>
                </a:r>
                <a:r>
                  <a:rPr lang="en-TW" dirty="0"/>
                  <a:t>設平板上面電荷密度為</a:t>
                </a:r>
                <a14:m>
                  <m:oMath xmlns:m="http://schemas.openxmlformats.org/officeDocument/2006/math">
                    <m:r>
                      <a:rPr lang="en-TW" i="1" smtClean="0">
                        <a:latin typeface="Cambria Math" panose="02040503050406030204" pitchFamily="18" charset="0"/>
                        <a:ea typeface="Cambria Math" panose="02040503050406030204" pitchFamily="18" charset="0"/>
                      </a:rPr>
                      <m:t>𝜎</m:t>
                    </m:r>
                  </m:oMath>
                </a14:m>
                <a:r>
                  <a:rPr lang="zh-TW" altLang="en-US" dirty="0"/>
                  <a:t>。</a:t>
                </a:r>
              </a:p>
            </p:txBody>
          </p:sp>
        </mc:Choice>
        <mc:Fallback>
          <p:sp>
            <p:nvSpPr>
              <p:cNvPr id="21509" name="文字方塊 4"/>
              <p:cNvSpPr txBox="1">
                <a:spLocks noRot="1" noChangeAspect="1" noMove="1" noResize="1" noEditPoints="1" noAdjustHandles="1" noChangeArrowheads="1" noChangeShapeType="1" noTextEdit="1"/>
              </p:cNvSpPr>
              <p:nvPr/>
            </p:nvSpPr>
            <p:spPr bwMode="auto">
              <a:xfrm>
                <a:off x="1417688" y="380345"/>
                <a:ext cx="6005291" cy="369332"/>
              </a:xfrm>
              <a:prstGeom prst="rect">
                <a:avLst/>
              </a:prstGeom>
              <a:blipFill>
                <a:blip r:embed="rId2"/>
                <a:stretch>
                  <a:fillRect l="-844"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1512" name="文字方塊 1"/>
          <p:cNvSpPr txBox="1">
            <a:spLocks noChangeArrowheads="1"/>
          </p:cNvSpPr>
          <p:nvPr/>
        </p:nvSpPr>
        <p:spPr bwMode="auto">
          <a:xfrm>
            <a:off x="1411696" y="796713"/>
            <a:ext cx="7122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無限大平板上的均勻電荷，所發出的電力線垂直於平面。</a:t>
            </a:r>
          </a:p>
        </p:txBody>
      </p:sp>
      <p:sp>
        <p:nvSpPr>
          <p:cNvPr id="21513" name="文字方塊 2"/>
          <p:cNvSpPr txBox="1">
            <a:spLocks noChangeArrowheads="1"/>
          </p:cNvSpPr>
          <p:nvPr/>
        </p:nvSpPr>
        <p:spPr bwMode="auto">
          <a:xfrm>
            <a:off x="1411696" y="1211090"/>
            <a:ext cx="5141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因此選擇一個對稱的（圓）柱狀高斯面：</a:t>
            </a:r>
          </a:p>
        </p:txBody>
      </p:sp>
      <p:pic>
        <p:nvPicPr>
          <p:cNvPr id="10" name="Picture 1" descr="24_27_Figure.jpg"/>
          <p:cNvPicPr>
            <a:picLocks noChangeAspect="1"/>
          </p:cNvPicPr>
          <p:nvPr/>
        </p:nvPicPr>
        <p:blipFill rotWithShape="1">
          <a:blip r:embed="rId3">
            <a:extLst>
              <a:ext uri="{28A0092B-C50C-407E-A947-70E740481C1C}">
                <a14:useLocalDpi xmlns:a14="http://schemas.microsoft.com/office/drawing/2010/main" val="0"/>
              </a:ext>
            </a:extLst>
          </a:blip>
          <a:srcRect l="49274" t="64578" r="27922" b="5370"/>
          <a:stretch/>
        </p:blipFill>
        <p:spPr>
          <a:xfrm>
            <a:off x="1417689" y="1623112"/>
            <a:ext cx="2609703" cy="2471529"/>
          </a:xfrm>
          <a:prstGeom prst="rect">
            <a:avLst/>
          </a:prstGeom>
        </p:spPr>
      </p:pic>
      <p:pic>
        <p:nvPicPr>
          <p:cNvPr id="13" name="Picture 1" descr="24_15_Figure.jpg">
            <a:extLst>
              <a:ext uri="{FF2B5EF4-FFF2-40B4-BE49-F238E27FC236}">
                <a16:creationId xmlns:a16="http://schemas.microsoft.com/office/drawing/2014/main" id="{683826E0-CE29-254B-9D51-BA7E42126EA4}"/>
              </a:ext>
            </a:extLst>
          </p:cNvPr>
          <p:cNvPicPr>
            <a:picLocks noChangeAspect="1"/>
          </p:cNvPicPr>
          <p:nvPr/>
        </p:nvPicPr>
        <p:blipFill rotWithShape="1">
          <a:blip r:embed="rId4">
            <a:extLst>
              <a:ext uri="{28A0092B-C50C-407E-A947-70E740481C1C}">
                <a14:useLocalDpi xmlns:a14="http://schemas.microsoft.com/office/drawing/2010/main" val="0"/>
              </a:ext>
            </a:extLst>
          </a:blip>
          <a:srcRect b="2962"/>
          <a:stretch/>
        </p:blipFill>
        <p:spPr>
          <a:xfrm>
            <a:off x="4235356" y="1619744"/>
            <a:ext cx="3187624" cy="2422898"/>
          </a:xfrm>
          <a:prstGeom prst="rect">
            <a:avLst/>
          </a:prstGeom>
        </p:spPr>
      </p:pic>
      <p:pic>
        <p:nvPicPr>
          <p:cNvPr id="15" name="圖片 1" descr="afg004.jpg">
            <a:extLst>
              <a:ext uri="{FF2B5EF4-FFF2-40B4-BE49-F238E27FC236}">
                <a16:creationId xmlns:a16="http://schemas.microsoft.com/office/drawing/2014/main" id="{CE3CA223-A6C8-9743-93E3-E21B5D74F6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0356" y="4204793"/>
            <a:ext cx="3717481" cy="147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56FEA9B-773C-9048-AC5C-0EE01AA3BAAA}"/>
                  </a:ext>
                </a:extLst>
              </p:cNvPr>
              <p:cNvSpPr txBox="1"/>
              <p:nvPr/>
            </p:nvSpPr>
            <p:spPr>
              <a:xfrm>
                <a:off x="1440356" y="6181522"/>
                <a:ext cx="5656853" cy="404791"/>
              </a:xfrm>
              <a:prstGeom prst="rect">
                <a:avLst/>
              </a:prstGeom>
              <a:noFill/>
            </p:spPr>
            <p:txBody>
              <a:bodyPr wrap="square" rtlCol="0">
                <a:spAutoFit/>
              </a:bodyPr>
              <a:lstStyle/>
              <a:p>
                <a:r>
                  <a:rPr lang="en-TW" dirty="0"/>
                  <a:t>在上下蓋，電場垂直於平面，或電場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平行！</a:t>
                </a:r>
              </a:p>
            </p:txBody>
          </p:sp>
        </mc:Choice>
        <mc:Fallback xmlns="">
          <p:sp>
            <p:nvSpPr>
              <p:cNvPr id="16" name="TextBox 15">
                <a:extLst>
                  <a:ext uri="{FF2B5EF4-FFF2-40B4-BE49-F238E27FC236}">
                    <a16:creationId xmlns:a16="http://schemas.microsoft.com/office/drawing/2014/main" id="{556FEA9B-773C-9048-AC5C-0EE01AA3BAAA}"/>
                  </a:ext>
                </a:extLst>
              </p:cNvPr>
              <p:cNvSpPr txBox="1">
                <a:spLocks noRot="1" noChangeAspect="1" noMove="1" noResize="1" noEditPoints="1" noAdjustHandles="1" noChangeArrowheads="1" noChangeShapeType="1" noTextEdit="1"/>
              </p:cNvSpPr>
              <p:nvPr/>
            </p:nvSpPr>
            <p:spPr>
              <a:xfrm>
                <a:off x="1440356" y="6181522"/>
                <a:ext cx="5656853" cy="404791"/>
              </a:xfrm>
              <a:prstGeom prst="rect">
                <a:avLst/>
              </a:prstGeom>
              <a:blipFill>
                <a:blip r:embed="rId6"/>
                <a:stretch>
                  <a:fillRect l="-897" t="-12121" b="-21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92FB9D6-9BD3-7A43-9A9B-4EE5234EE6BE}"/>
                  </a:ext>
                </a:extLst>
              </p:cNvPr>
              <p:cNvSpPr txBox="1"/>
              <p:nvPr/>
            </p:nvSpPr>
            <p:spPr>
              <a:xfrm>
                <a:off x="1407821" y="5729695"/>
                <a:ext cx="7010400" cy="404791"/>
              </a:xfrm>
              <a:prstGeom prst="rect">
                <a:avLst/>
              </a:prstGeom>
              <a:noFill/>
            </p:spPr>
            <p:txBody>
              <a:bodyPr wrap="square" rtlCol="0">
                <a:spAutoFit/>
              </a:bodyPr>
              <a:lstStyle/>
              <a:p>
                <a:r>
                  <a:rPr lang="en-TW" dirty="0"/>
                  <a:t>在圓柱邊， 電場平行於平面，電場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垂直，通量為零！</a:t>
                </a:r>
              </a:p>
            </p:txBody>
          </p:sp>
        </mc:Choice>
        <mc:Fallback xmlns="">
          <p:sp>
            <p:nvSpPr>
              <p:cNvPr id="17" name="TextBox 16">
                <a:extLst>
                  <a:ext uri="{FF2B5EF4-FFF2-40B4-BE49-F238E27FC236}">
                    <a16:creationId xmlns:a16="http://schemas.microsoft.com/office/drawing/2014/main" id="{492FB9D6-9BD3-7A43-9A9B-4EE5234EE6BE}"/>
                  </a:ext>
                </a:extLst>
              </p:cNvPr>
              <p:cNvSpPr txBox="1">
                <a:spLocks noRot="1" noChangeAspect="1" noMove="1" noResize="1" noEditPoints="1" noAdjustHandles="1" noChangeArrowheads="1" noChangeShapeType="1" noTextEdit="1"/>
              </p:cNvSpPr>
              <p:nvPr/>
            </p:nvSpPr>
            <p:spPr>
              <a:xfrm>
                <a:off x="1407821" y="5729695"/>
                <a:ext cx="7010400" cy="404791"/>
              </a:xfrm>
              <a:prstGeom prst="rect">
                <a:avLst/>
              </a:prstGeom>
              <a:blipFill>
                <a:blip r:embed="rId7"/>
                <a:stretch>
                  <a:fillRect l="-542" t="-15625" b="-25000"/>
                </a:stretch>
              </a:blipFill>
            </p:spPr>
            <p:txBody>
              <a:bodyPr/>
              <a:lstStyle/>
              <a:p>
                <a:r>
                  <a:rPr lang="en-TW">
                    <a:noFill/>
                  </a:rPr>
                  <a:t> </a:t>
                </a:r>
              </a:p>
            </p:txBody>
          </p:sp>
        </mc:Fallback>
      </mc:AlternateContent>
    </p:spTree>
    <p:extLst>
      <p:ext uri="{BB962C8B-B14F-4D97-AF65-F5344CB8AC3E}">
        <p14:creationId xmlns:p14="http://schemas.microsoft.com/office/powerpoint/2010/main" val="2838470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文字方塊 5"/>
          <p:cNvSpPr txBox="1">
            <a:spLocks noChangeArrowheads="1"/>
          </p:cNvSpPr>
          <p:nvPr/>
        </p:nvSpPr>
        <p:spPr bwMode="auto">
          <a:xfrm>
            <a:off x="4563830" y="5634318"/>
            <a:ext cx="39705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電場是均勻的：大小與位置無關。</a:t>
            </a:r>
            <a:endParaRPr lang="en-US" altLang="zh-TW" dirty="0"/>
          </a:p>
        </p:txBody>
      </p:sp>
      <p:pic>
        <p:nvPicPr>
          <p:cNvPr id="21511" name="Picture 7" descr="D:\Downloads\Data\Halliday8E-Figure-solution\Figure\CH23\ch23\afg015.jpg"/>
          <p:cNvPicPr>
            <a:picLocks noChangeAspect="1" noChangeArrowheads="1"/>
          </p:cNvPicPr>
          <p:nvPr/>
        </p:nvPicPr>
        <p:blipFill>
          <a:blip r:embed="rId2">
            <a:extLst>
              <a:ext uri="{28A0092B-C50C-407E-A947-70E740481C1C}">
                <a14:useLocalDpi xmlns:a14="http://schemas.microsoft.com/office/drawing/2010/main" val="0"/>
              </a:ext>
            </a:extLst>
          </a:blip>
          <a:srcRect l="62781" t="6242" r="4227" b="3879"/>
          <a:stretch>
            <a:fillRect/>
          </a:stretch>
        </p:blipFill>
        <p:spPr bwMode="auto">
          <a:xfrm rot="5400000">
            <a:off x="1017139" y="3528636"/>
            <a:ext cx="1752600" cy="272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24_27_Figure.jpg"/>
          <p:cNvPicPr>
            <a:picLocks noChangeAspect="1"/>
          </p:cNvPicPr>
          <p:nvPr/>
        </p:nvPicPr>
        <p:blipFill rotWithShape="1">
          <a:blip r:embed="rId3">
            <a:extLst>
              <a:ext uri="{28A0092B-C50C-407E-A947-70E740481C1C}">
                <a14:useLocalDpi xmlns:a14="http://schemas.microsoft.com/office/drawing/2010/main" val="0"/>
              </a:ext>
            </a:extLst>
          </a:blip>
          <a:srcRect l="49274" t="64578" r="27922" b="5370"/>
          <a:stretch/>
        </p:blipFill>
        <p:spPr>
          <a:xfrm>
            <a:off x="1064047" y="847724"/>
            <a:ext cx="2725586" cy="2581276"/>
          </a:xfrm>
          <a:prstGeom prst="rect">
            <a:avLst/>
          </a:prstGeom>
        </p:spPr>
      </p:pic>
      <mc:AlternateContent xmlns:mc="http://schemas.openxmlformats.org/markup-compatibility/2006" xmlns:a14="http://schemas.microsoft.com/office/drawing/2010/main">
        <mc:Choice Requires="a14">
          <p:sp>
            <p:nvSpPr>
              <p:cNvPr id="11" name="文字方塊 10"/>
              <p:cNvSpPr txBox="1"/>
              <p:nvPr/>
            </p:nvSpPr>
            <p:spPr>
              <a:xfrm>
                <a:off x="3523032" y="4103592"/>
                <a:ext cx="5280741"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=2</m:t>
                      </m:r>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𝐴</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i="1">
                          <a:latin typeface="Cambria Math"/>
                          <a:ea typeface="Cambria Math"/>
                        </a:rPr>
                        <m:t>=</m:t>
                      </m:r>
                      <m:f>
                        <m:fPr>
                          <m:ctrlPr>
                            <a:rPr lang="en-US" altLang="zh-TW" i="1">
                              <a:latin typeface="Cambria Math" panose="02040503050406030204" pitchFamily="18" charset="0"/>
                            </a:rPr>
                          </m:ctrlPr>
                        </m:fPr>
                        <m:num>
                          <m:r>
                            <a:rPr lang="zh-TW" altLang="en-US" i="1" smtClean="0">
                              <a:latin typeface="Cambria Math"/>
                            </a:rPr>
                            <m:t>𝜎</m:t>
                          </m:r>
                          <m:r>
                            <a:rPr lang="en-US" altLang="zh-TW" b="0" i="1" smtClean="0">
                              <a:latin typeface="Cambria Math"/>
                            </a:rPr>
                            <m:t>𝐴</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523032" y="4103592"/>
                <a:ext cx="5280741" cy="818879"/>
              </a:xfrm>
              <a:prstGeom prst="rect">
                <a:avLst/>
              </a:prstGeom>
              <a:blipFill>
                <a:blip r:embed="rId4"/>
                <a:stretch>
                  <a:fillRect l="-15348"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523032" y="5513067"/>
                <a:ext cx="1040798" cy="61183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𝜎</m:t>
                          </m:r>
                        </m:num>
                        <m:den>
                          <m:r>
                            <a:rPr lang="en-US" altLang="zh-TW" b="0" i="1" smtClean="0">
                              <a:latin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3523032" y="5513067"/>
                <a:ext cx="1040798" cy="611834"/>
              </a:xfrm>
              <a:prstGeom prst="rect">
                <a:avLst/>
              </a:prstGeom>
              <a:blipFill>
                <a:blip r:embed="rId5"/>
                <a:stretch>
                  <a:fillRect/>
                </a:stretch>
              </a:blipFill>
            </p:spPr>
            <p:txBody>
              <a:bodyPr/>
              <a:lstStyle/>
              <a:p>
                <a:r>
                  <a:rPr lang="en-TW">
                    <a:noFill/>
                  </a:rPr>
                  <a:t> </a:t>
                </a:r>
              </a:p>
            </p:txBody>
          </p:sp>
        </mc:Fallback>
      </mc:AlternateContent>
      <p:pic>
        <p:nvPicPr>
          <p:cNvPr id="13" name="Picture 1" descr="24_15_Figure.jpg">
            <a:extLst>
              <a:ext uri="{FF2B5EF4-FFF2-40B4-BE49-F238E27FC236}">
                <a16:creationId xmlns:a16="http://schemas.microsoft.com/office/drawing/2014/main" id="{683826E0-CE29-254B-9D51-BA7E42126EA4}"/>
              </a:ext>
            </a:extLst>
          </p:cNvPr>
          <p:cNvPicPr>
            <a:picLocks noChangeAspect="1"/>
          </p:cNvPicPr>
          <p:nvPr/>
        </p:nvPicPr>
        <p:blipFill rotWithShape="1">
          <a:blip r:embed="rId6">
            <a:extLst>
              <a:ext uri="{28A0092B-C50C-407E-A947-70E740481C1C}">
                <a14:useLocalDpi xmlns:a14="http://schemas.microsoft.com/office/drawing/2010/main" val="0"/>
              </a:ext>
            </a:extLst>
          </a:blip>
          <a:srcRect b="2962"/>
          <a:stretch/>
        </p:blipFill>
        <p:spPr>
          <a:xfrm>
            <a:off x="3899410" y="847724"/>
            <a:ext cx="3395990" cy="2581276"/>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11BBE72-098C-8D43-9CC4-C2AD2520DE2B}"/>
                  </a:ext>
                </a:extLst>
              </p:cNvPr>
              <p:cNvSpPr txBox="1"/>
              <p:nvPr/>
            </p:nvSpPr>
            <p:spPr>
              <a:xfrm>
                <a:off x="3488003" y="3634666"/>
                <a:ext cx="5656853" cy="369332"/>
              </a:xfrm>
              <a:prstGeom prst="rect">
                <a:avLst/>
              </a:prstGeom>
              <a:noFill/>
            </p:spPr>
            <p:txBody>
              <a:bodyPr wrap="square" rtlCol="0">
                <a:spAutoFit/>
              </a:bodyPr>
              <a:lstStyle/>
              <a:p>
                <a:r>
                  <a:rPr lang="en-GB" dirty="0" err="1"/>
                  <a:t>幸運的是</a:t>
                </a:r>
                <a:r>
                  <a:rPr lang="en-GB" dirty="0"/>
                  <a:t>：</a:t>
                </a:r>
                <a:r>
                  <a:rPr lang="en-TW"/>
                  <a:t>在上下蓋</a:t>
                </a:r>
                <a:r>
                  <a:rPr lang="en-TW" dirty="0"/>
                  <a:t>，電場大小</a:t>
                </a:r>
                <a14:m>
                  <m:oMath xmlns:m="http://schemas.openxmlformats.org/officeDocument/2006/math">
                    <m:r>
                      <a:rPr lang="en-US" altLang="zh-TW" i="1">
                        <a:latin typeface="Cambria Math"/>
                      </a:rPr>
                      <m:t>𝐸</m:t>
                    </m:r>
                  </m:oMath>
                </a14:m>
                <a:r>
                  <a:rPr lang="en-TW" dirty="0"/>
                  <a:t>是一個常數！</a:t>
                </a:r>
              </a:p>
            </p:txBody>
          </p:sp>
        </mc:Choice>
        <mc:Fallback>
          <p:sp>
            <p:nvSpPr>
              <p:cNvPr id="14" name="TextBox 13">
                <a:extLst>
                  <a:ext uri="{FF2B5EF4-FFF2-40B4-BE49-F238E27FC236}">
                    <a16:creationId xmlns:a16="http://schemas.microsoft.com/office/drawing/2014/main" id="{F11BBE72-098C-8D43-9CC4-C2AD2520DE2B}"/>
                  </a:ext>
                </a:extLst>
              </p:cNvPr>
              <p:cNvSpPr txBox="1">
                <a:spLocks noRot="1" noChangeAspect="1" noMove="1" noResize="1" noEditPoints="1" noAdjustHandles="1" noChangeArrowheads="1" noChangeShapeType="1" noTextEdit="1"/>
              </p:cNvSpPr>
              <p:nvPr/>
            </p:nvSpPr>
            <p:spPr>
              <a:xfrm>
                <a:off x="3488003" y="3634666"/>
                <a:ext cx="5656853" cy="369332"/>
              </a:xfrm>
              <a:prstGeom prst="rect">
                <a:avLst/>
              </a:prstGeom>
              <a:blipFill>
                <a:blip r:embed="rId7"/>
                <a:stretch>
                  <a:fillRect l="-897" t="-6667"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FB7DF1CD-BD1F-C04D-79EA-081A2DE07A23}"/>
                  </a:ext>
                </a:extLst>
              </p:cNvPr>
              <p:cNvSpPr txBox="1"/>
              <p:nvPr/>
            </p:nvSpPr>
            <p:spPr>
              <a:xfrm>
                <a:off x="5102647" y="5019695"/>
                <a:ext cx="2862926" cy="369332"/>
              </a:xfrm>
              <a:prstGeom prst="rect">
                <a:avLst/>
              </a:prstGeom>
              <a:noFill/>
            </p:spPr>
            <p:txBody>
              <a:bodyPr wrap="square" rtlCol="0">
                <a:spAutoFit/>
              </a:bodyPr>
              <a:lstStyle/>
              <a:p>
                <a:r>
                  <a:rPr lang="en-TW" dirty="0"/>
                  <a:t>平板上面電荷密度為</a:t>
                </a:r>
                <a14:m>
                  <m:oMath xmlns:m="http://schemas.openxmlformats.org/officeDocument/2006/math">
                    <m:r>
                      <a:rPr lang="en-TW" i="1" smtClean="0">
                        <a:latin typeface="Cambria Math" panose="02040503050406030204" pitchFamily="18" charset="0"/>
                        <a:ea typeface="Cambria Math" panose="02040503050406030204" pitchFamily="18" charset="0"/>
                      </a:rPr>
                      <m:t>𝜎</m:t>
                    </m:r>
                  </m:oMath>
                </a14:m>
                <a:endParaRPr lang="en-TW" dirty="0"/>
              </a:p>
            </p:txBody>
          </p:sp>
        </mc:Choice>
        <mc:Fallback>
          <p:sp>
            <p:nvSpPr>
              <p:cNvPr id="2" name="TextBox 1">
                <a:extLst>
                  <a:ext uri="{FF2B5EF4-FFF2-40B4-BE49-F238E27FC236}">
                    <a16:creationId xmlns:a16="http://schemas.microsoft.com/office/drawing/2014/main" id="{FB7DF1CD-BD1F-C04D-79EA-081A2DE07A23}"/>
                  </a:ext>
                </a:extLst>
              </p:cNvPr>
              <p:cNvSpPr txBox="1">
                <a:spLocks noRot="1" noChangeAspect="1" noMove="1" noResize="1" noEditPoints="1" noAdjustHandles="1" noChangeArrowheads="1" noChangeShapeType="1" noTextEdit="1"/>
              </p:cNvSpPr>
              <p:nvPr/>
            </p:nvSpPr>
            <p:spPr>
              <a:xfrm>
                <a:off x="5102647" y="5019695"/>
                <a:ext cx="2862926" cy="369332"/>
              </a:xfrm>
              <a:prstGeom prst="rect">
                <a:avLst/>
              </a:prstGeom>
              <a:blipFill>
                <a:blip r:embed="rId8"/>
                <a:stretch>
                  <a:fillRect l="-1762"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0">
                <a:extLst>
                  <a:ext uri="{FF2B5EF4-FFF2-40B4-BE49-F238E27FC236}">
                    <a16:creationId xmlns:a16="http://schemas.microsoft.com/office/drawing/2014/main" id="{8A59723B-2BBD-548B-1374-557E3697B66B}"/>
                  </a:ext>
                </a:extLst>
              </p:cNvPr>
              <p:cNvSpPr txBox="1"/>
              <p:nvPr/>
            </p:nvSpPr>
            <p:spPr>
              <a:xfrm>
                <a:off x="7838829" y="5019695"/>
                <a:ext cx="96494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𝜎</m:t>
                      </m:r>
                      <m:r>
                        <a:rPr lang="en-US" altLang="zh-TW" i="1">
                          <a:latin typeface="Cambria Math"/>
                        </a:rPr>
                        <m:t>𝐴</m:t>
                      </m:r>
                    </m:oMath>
                  </m:oMathPara>
                </a14:m>
                <a:endParaRPr lang="zh-TW" altLang="en-US" dirty="0"/>
              </a:p>
            </p:txBody>
          </p:sp>
        </mc:Choice>
        <mc:Fallback xmlns="">
          <p:sp>
            <p:nvSpPr>
              <p:cNvPr id="15" name="文字方塊 10">
                <a:extLst>
                  <a:ext uri="{FF2B5EF4-FFF2-40B4-BE49-F238E27FC236}">
                    <a16:creationId xmlns:a16="http://schemas.microsoft.com/office/drawing/2014/main" id="{8A59723B-2BBD-548B-1374-557E3697B66B}"/>
                  </a:ext>
                </a:extLst>
              </p:cNvPr>
              <p:cNvSpPr txBox="1">
                <a:spLocks noRot="1" noChangeAspect="1" noMove="1" noResize="1" noEditPoints="1" noAdjustHandles="1" noChangeArrowheads="1" noChangeShapeType="1" noTextEdit="1"/>
              </p:cNvSpPr>
              <p:nvPr/>
            </p:nvSpPr>
            <p:spPr>
              <a:xfrm>
                <a:off x="7838829" y="5019695"/>
                <a:ext cx="964944" cy="369332"/>
              </a:xfrm>
              <a:prstGeom prst="rect">
                <a:avLst/>
              </a:prstGeom>
              <a:blipFill>
                <a:blip r:embed="rId9"/>
                <a:stretch>
                  <a:fillRect b="-10000"/>
                </a:stretch>
              </a:blipFill>
            </p:spPr>
            <p:txBody>
              <a:bodyPr/>
              <a:lstStyle/>
              <a:p>
                <a:r>
                  <a:rPr lang="en-TW">
                    <a:noFill/>
                  </a:rPr>
                  <a:t> </a:t>
                </a:r>
              </a:p>
            </p:txBody>
          </p:sp>
        </mc:Fallback>
      </mc:AlternateContent>
    </p:spTree>
    <p:extLst>
      <p:ext uri="{BB962C8B-B14F-4D97-AF65-F5344CB8AC3E}">
        <p14:creationId xmlns:p14="http://schemas.microsoft.com/office/powerpoint/2010/main" val="1572837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psf\Dropbox\Documents\課程\Halliday8E\Figure\CH22\ch22\afg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96" y="1341302"/>
            <a:ext cx="1989044" cy="46963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文字方塊 8"/>
              <p:cNvSpPr txBox="1"/>
              <p:nvPr/>
            </p:nvSpPr>
            <p:spPr>
              <a:xfrm>
                <a:off x="3349752" y="2500426"/>
                <a:ext cx="4529847" cy="629660"/>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r>
                            <a:rPr lang="en-US" altLang="zh-TW" b="0" i="1" smtClean="0">
                              <a:latin typeface="Cambria Math"/>
                            </a:rPr>
                            <m:t>1−</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𝑧</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r>
                        <a:rPr lang="en-US" altLang="zh-TW"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zh-TW" altLang="en-US" b="0" i="1" smtClean="0">
                          <a:latin typeface="Cambria Math"/>
                        </a:rPr>
                        <m:t>      </m:t>
                      </m:r>
                      <m:r>
                        <a:rPr lang="zh-TW" altLang="en-US" b="0" i="1" smtClean="0">
                          <a:latin typeface="Cambria Math"/>
                        </a:rPr>
                        <m:t>當</m:t>
                      </m:r>
                      <m:r>
                        <a:rPr lang="en-US" altLang="zh-TW" b="0" i="1" smtClean="0">
                          <a:latin typeface="Cambria Math"/>
                        </a:rPr>
                        <m:t>𝑅</m:t>
                      </m:r>
                      <m:r>
                        <a:rPr lang="en-US" altLang="zh-TW" b="0" i="1" smtClean="0">
                          <a:latin typeface="Cambria Math"/>
                          <a:ea typeface="Cambria Math"/>
                        </a:rPr>
                        <m:t>→∞</m:t>
                      </m:r>
                    </m:oMath>
                  </m:oMathPara>
                </a14:m>
                <a:endParaRPr lang="en-US" altLang="zh-TW" b="0" i="1" dirty="0">
                  <a:ea typeface="Cambria Math"/>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3349752" y="2500426"/>
                <a:ext cx="4529847" cy="629660"/>
              </a:xfrm>
              <a:prstGeom prst="rect">
                <a:avLst/>
              </a:prstGeom>
              <a:blipFill>
                <a:blip r:embed="rId3"/>
                <a:stretch>
                  <a:fillRect b="-4000"/>
                </a:stretch>
              </a:blipFill>
            </p:spPr>
            <p:txBody>
              <a:bodyPr/>
              <a:lstStyle/>
              <a:p>
                <a:r>
                  <a:rPr lang="zh-TW" altLang="en-US">
                    <a:noFill/>
                  </a:rPr>
                  <a:t> </a:t>
                </a:r>
              </a:p>
            </p:txBody>
          </p:sp>
        </mc:Fallback>
      </mc:AlternateContent>
      <p:sp>
        <p:nvSpPr>
          <p:cNvPr id="2" name="文字方塊 1"/>
          <p:cNvSpPr txBox="1"/>
          <p:nvPr/>
        </p:nvSpPr>
        <p:spPr>
          <a:xfrm>
            <a:off x="3352800" y="1990952"/>
            <a:ext cx="2264923" cy="369332"/>
          </a:xfrm>
          <a:prstGeom prst="rect">
            <a:avLst/>
          </a:prstGeom>
          <a:noFill/>
        </p:spPr>
        <p:txBody>
          <a:bodyPr wrap="square" rtlCol="0">
            <a:spAutoFit/>
          </a:bodyPr>
          <a:lstStyle/>
          <a:p>
            <a:r>
              <a:rPr lang="zh-TW" altLang="en-US" dirty="0"/>
              <a:t>帶電圓盤的電場</a:t>
            </a:r>
          </a:p>
        </p:txBody>
      </p:sp>
      <p:sp>
        <p:nvSpPr>
          <p:cNvPr id="13" name="文字方塊 12"/>
          <p:cNvSpPr txBox="1"/>
          <p:nvPr/>
        </p:nvSpPr>
        <p:spPr>
          <a:xfrm>
            <a:off x="3276600" y="3779702"/>
            <a:ext cx="2743200" cy="369332"/>
          </a:xfrm>
          <a:prstGeom prst="rect">
            <a:avLst/>
          </a:prstGeom>
          <a:noFill/>
        </p:spPr>
        <p:txBody>
          <a:bodyPr wrap="square" rtlCol="0">
            <a:spAutoFit/>
          </a:bodyPr>
          <a:lstStyle/>
          <a:p>
            <a:r>
              <a:rPr lang="zh-TW" altLang="en-US" dirty="0"/>
              <a:t>無限大帶電平板的電場</a:t>
            </a:r>
          </a:p>
        </p:txBody>
      </p:sp>
      <p:pic>
        <p:nvPicPr>
          <p:cNvPr id="17" name="Picture 1" descr="24_27_Figure.jpg"/>
          <p:cNvPicPr>
            <a:picLocks noChangeAspect="1"/>
          </p:cNvPicPr>
          <p:nvPr/>
        </p:nvPicPr>
        <p:blipFill rotWithShape="1">
          <a:blip r:embed="rId4">
            <a:extLst>
              <a:ext uri="{28A0092B-C50C-407E-A947-70E740481C1C}">
                <a14:useLocalDpi xmlns:a14="http://schemas.microsoft.com/office/drawing/2010/main" val="0"/>
              </a:ext>
            </a:extLst>
          </a:blip>
          <a:srcRect l="49558" t="64578" r="27040" b="5370"/>
          <a:stretch/>
        </p:blipFill>
        <p:spPr>
          <a:xfrm>
            <a:off x="3352800" y="4343400"/>
            <a:ext cx="1828800" cy="1687771"/>
          </a:xfrm>
          <a:prstGeom prst="rect">
            <a:avLst/>
          </a:prstGeom>
        </p:spPr>
      </p:pic>
      <p:sp>
        <p:nvSpPr>
          <p:cNvPr id="3" name="文字方塊 2">
            <a:extLst>
              <a:ext uri="{FF2B5EF4-FFF2-40B4-BE49-F238E27FC236}">
                <a16:creationId xmlns:a16="http://schemas.microsoft.com/office/drawing/2014/main" id="{48D4B07A-7AEB-C749-91B5-F6306E6DE099}"/>
              </a:ext>
            </a:extLst>
          </p:cNvPr>
          <p:cNvSpPr txBox="1"/>
          <p:nvPr/>
        </p:nvSpPr>
        <p:spPr>
          <a:xfrm>
            <a:off x="5257800" y="4357574"/>
            <a:ext cx="2950724" cy="369332"/>
          </a:xfrm>
          <a:prstGeom prst="rect">
            <a:avLst/>
          </a:prstGeom>
          <a:noFill/>
        </p:spPr>
        <p:txBody>
          <a:bodyPr wrap="square" rtlCol="0">
            <a:spAutoFit/>
          </a:bodyPr>
          <a:lstStyle/>
          <a:p>
            <a:r>
              <a:rPr kumimoji="1" lang="zh-CN" altLang="en-US" dirty="0"/>
              <a:t>與高斯定律推導結果吻合！</a:t>
            </a:r>
            <a:endParaRPr kumimoji="1" lang="zh-TW" altLang="en-US" dirty="0"/>
          </a:p>
        </p:txBody>
      </p:sp>
      <p:sp>
        <p:nvSpPr>
          <p:cNvPr id="11" name="文字方塊 10">
            <a:extLst>
              <a:ext uri="{FF2B5EF4-FFF2-40B4-BE49-F238E27FC236}">
                <a16:creationId xmlns:a16="http://schemas.microsoft.com/office/drawing/2014/main" id="{CBA91609-9EA1-E24A-B747-ED88026CFCD5}"/>
              </a:ext>
            </a:extLst>
          </p:cNvPr>
          <p:cNvSpPr txBox="1"/>
          <p:nvPr/>
        </p:nvSpPr>
        <p:spPr>
          <a:xfrm>
            <a:off x="5257800" y="4726196"/>
            <a:ext cx="3404616" cy="369332"/>
          </a:xfrm>
          <a:prstGeom prst="rect">
            <a:avLst/>
          </a:prstGeom>
          <a:noFill/>
        </p:spPr>
        <p:txBody>
          <a:bodyPr wrap="square" rtlCol="0">
            <a:spAutoFit/>
          </a:bodyPr>
          <a:lstStyle/>
          <a:p>
            <a:r>
              <a:rPr lang="zh-CN" altLang="en-US" dirty="0"/>
              <a:t>但在此</a:t>
            </a:r>
            <a:r>
              <a:rPr kumimoji="1" lang="zh-CN" altLang="en-US" dirty="0"/>
              <a:t>高斯定律推導比較容易！</a:t>
            </a:r>
            <a:endParaRPr kumimoji="1" lang="zh-TW" altLang="en-US" dirty="0"/>
          </a:p>
        </p:txBody>
      </p:sp>
    </p:spTree>
    <p:extLst>
      <p:ext uri="{BB962C8B-B14F-4D97-AF65-F5344CB8AC3E}">
        <p14:creationId xmlns:p14="http://schemas.microsoft.com/office/powerpoint/2010/main" val="862297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文字方塊 2"/>
          <p:cNvSpPr txBox="1">
            <a:spLocks noChangeArrowheads="1"/>
          </p:cNvSpPr>
          <p:nvPr/>
        </p:nvSpPr>
        <p:spPr bwMode="auto">
          <a:xfrm>
            <a:off x="1382618" y="356962"/>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兩片無限大等電荷密度之平行帶電板</a:t>
            </a:r>
          </a:p>
        </p:txBody>
      </p:sp>
      <p:sp>
        <p:nvSpPr>
          <p:cNvPr id="22533" name="文字方塊 4"/>
          <p:cNvSpPr txBox="1">
            <a:spLocks noChangeArrowheads="1"/>
          </p:cNvSpPr>
          <p:nvPr/>
        </p:nvSpPr>
        <p:spPr bwMode="auto">
          <a:xfrm>
            <a:off x="1371600" y="3810000"/>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兩片電板間的電場是均勻電場</a:t>
            </a:r>
          </a:p>
        </p:txBody>
      </p:sp>
      <p:sp>
        <p:nvSpPr>
          <p:cNvPr id="22534" name="文字方塊 5"/>
          <p:cNvSpPr txBox="1">
            <a:spLocks noChangeArrowheads="1"/>
          </p:cNvSpPr>
          <p:nvPr/>
        </p:nvSpPr>
        <p:spPr bwMode="auto">
          <a:xfrm>
            <a:off x="1371600" y="42672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電板外電場為零</a:t>
            </a:r>
          </a:p>
        </p:txBody>
      </p:sp>
      <p:pic>
        <p:nvPicPr>
          <p:cNvPr id="17415" name="Picture 7" descr="D:\Dropbox\Documents\課程\YoungTextBook\Images\Chapter22\A_Images\A_Figures_and_Photos\22_21_FigureA.jpg"/>
          <p:cNvPicPr>
            <a:picLocks noChangeAspect="1" noChangeArrowheads="1"/>
          </p:cNvPicPr>
          <p:nvPr/>
        </p:nvPicPr>
        <p:blipFill>
          <a:blip r:embed="rId2" cstate="print">
            <a:extLst>
              <a:ext uri="{28A0092B-C50C-407E-A947-70E740481C1C}">
                <a14:useLocalDpi xmlns:a14="http://schemas.microsoft.com/office/drawing/2010/main" val="0"/>
              </a:ext>
            </a:extLst>
          </a:blip>
          <a:srcRect l="30824" t="3670" b="4063"/>
          <a:stretch>
            <a:fillRect/>
          </a:stretch>
        </p:blipFill>
        <p:spPr bwMode="auto">
          <a:xfrm>
            <a:off x="5693568" y="4201319"/>
            <a:ext cx="1850232" cy="22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371600" y="5381702"/>
            <a:ext cx="4038600" cy="369332"/>
          </a:xfrm>
          <a:prstGeom prst="rect">
            <a:avLst/>
          </a:prstGeom>
          <a:noFill/>
        </p:spPr>
        <p:txBody>
          <a:bodyPr wrap="square" rtlCol="0">
            <a:spAutoFit/>
          </a:bodyPr>
          <a:lstStyle/>
          <a:p>
            <a:r>
              <a:rPr lang="zh-TW" altLang="en-US" dirty="0"/>
              <a:t>有限大的兩電板則有些許的邊界效應：</a:t>
            </a:r>
          </a:p>
        </p:txBody>
      </p:sp>
      <p:pic>
        <p:nvPicPr>
          <p:cNvPr id="9" name="圖片 1" descr="afg016.jpg"/>
          <p:cNvPicPr>
            <a:picLocks noChangeAspect="1"/>
          </p:cNvPicPr>
          <p:nvPr/>
        </p:nvPicPr>
        <p:blipFill rotWithShape="1">
          <a:blip r:embed="rId3">
            <a:extLst>
              <a:ext uri="{28A0092B-C50C-407E-A947-70E740481C1C}">
                <a14:useLocalDpi xmlns:a14="http://schemas.microsoft.com/office/drawing/2010/main" val="0"/>
              </a:ext>
            </a:extLst>
          </a:blip>
          <a:srcRect l="60989" b="11883"/>
          <a:stretch/>
        </p:blipFill>
        <p:spPr bwMode="auto">
          <a:xfrm>
            <a:off x="5660231" y="1604962"/>
            <a:ext cx="2390239" cy="17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a:xfrm>
                <a:off x="4508660" y="3689027"/>
                <a:ext cx="912558" cy="61183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𝜎</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4508660" y="3689027"/>
                <a:ext cx="912558" cy="611834"/>
              </a:xfrm>
              <a:prstGeom prst="rect">
                <a:avLst/>
              </a:prstGeom>
              <a:blipFill rotWithShape="1">
                <a:blip r:embed="rId5"/>
                <a:stretch>
                  <a:fillRect/>
                </a:stretch>
              </a:blipFill>
            </p:spPr>
            <p:txBody>
              <a:bodyPr/>
              <a:lstStyle/>
              <a:p>
                <a:r>
                  <a:rPr lang="zh-TW" altLang="en-US">
                    <a:noFill/>
                  </a:rPr>
                  <a:t> </a:t>
                </a:r>
              </a:p>
            </p:txBody>
          </p:sp>
        </mc:Fallback>
      </mc:AlternateContent>
      <p:pic>
        <p:nvPicPr>
          <p:cNvPr id="4" name="圖片 3" descr="一張含有 文字, 地圖 的圖片&#10;&#10;自動產生的描述">
            <a:extLst>
              <a:ext uri="{FF2B5EF4-FFF2-40B4-BE49-F238E27FC236}">
                <a16:creationId xmlns:a16="http://schemas.microsoft.com/office/drawing/2014/main" id="{87546B9B-F673-284F-9B17-556204FF65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618" y="913935"/>
            <a:ext cx="3189382" cy="2597641"/>
          </a:xfrm>
          <a:prstGeom prst="rect">
            <a:avLst/>
          </a:prstGeom>
        </p:spPr>
      </p:pic>
    </p:spTree>
    <p:extLst>
      <p:ext uri="{BB962C8B-B14F-4D97-AF65-F5344CB8AC3E}">
        <p14:creationId xmlns:p14="http://schemas.microsoft.com/office/powerpoint/2010/main" val="2984327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556" name="文字方塊 6"/>
              <p:cNvSpPr txBox="1">
                <a:spLocks noChangeArrowheads="1"/>
              </p:cNvSpPr>
              <p:nvPr/>
            </p:nvSpPr>
            <p:spPr bwMode="auto">
              <a:xfrm>
                <a:off x="777962" y="161240"/>
                <a:ext cx="78326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均勻的帶電棒：</a:t>
                </a:r>
                <a:r>
                  <a:rPr lang="en-TW" dirty="0"/>
                  <a:t> 設棒上線電荷密度為</a:t>
                </a:r>
                <a14:m>
                  <m:oMath xmlns:m="http://schemas.openxmlformats.org/officeDocument/2006/math">
                    <m:r>
                      <a:rPr lang="zh-TW" altLang="en-US" i="1">
                        <a:latin typeface="Cambria Math"/>
                      </a:rPr>
                      <m:t>𝜆</m:t>
                    </m:r>
                  </m:oMath>
                </a14:m>
                <a:r>
                  <a:rPr lang="zh-TW" altLang="en-US" dirty="0"/>
                  <a:t>，計算帶電棒周圍距軸心為</a:t>
                </a:r>
                <a14:m>
                  <m:oMath xmlns:m="http://schemas.openxmlformats.org/officeDocument/2006/math">
                    <m:r>
                      <a:rPr lang="en-US" altLang="zh-TW" i="1">
                        <a:latin typeface="Cambria Math"/>
                      </a:rPr>
                      <m:t>𝑟</m:t>
                    </m:r>
                  </m:oMath>
                </a14:m>
                <a:r>
                  <a:rPr lang="zh-TW" altLang="en-US" dirty="0"/>
                  <a:t>處的電場。</a:t>
                </a:r>
                <a:endParaRPr lang="zh-TW" altLang="en-US" dirty="0">
                  <a:solidFill>
                    <a:srgbClr val="FF0000"/>
                  </a:solidFill>
                </a:endParaRPr>
              </a:p>
            </p:txBody>
          </p:sp>
        </mc:Choice>
        <mc:Fallback>
          <p:sp>
            <p:nvSpPr>
              <p:cNvPr id="23556" name="文字方塊 6"/>
              <p:cNvSpPr txBox="1">
                <a:spLocks noRot="1" noChangeAspect="1" noMove="1" noResize="1" noEditPoints="1" noAdjustHandles="1" noChangeArrowheads="1" noChangeShapeType="1" noTextEdit="1"/>
              </p:cNvSpPr>
              <p:nvPr/>
            </p:nvSpPr>
            <p:spPr bwMode="auto">
              <a:xfrm>
                <a:off x="777962" y="161240"/>
                <a:ext cx="7832638" cy="369332"/>
              </a:xfrm>
              <a:prstGeom prst="rect">
                <a:avLst/>
              </a:prstGeom>
              <a:blipFill>
                <a:blip r:embed="rId2"/>
                <a:stretch>
                  <a:fillRect l="-647" t="-6667" r="-3398"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3557" name="Picture 7" descr="D:\Dropbox\Documents\課程\YoungTextBook\Images\Chapter22\A_Images\A_Figures_and_Photos\22_19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1" y="607926"/>
            <a:ext cx="4066308" cy="256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777962" y="4804543"/>
                <a:ext cx="5951629"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m:t>
                      </m:r>
                      <m:r>
                        <a:rPr lang="en-US" altLang="zh-TW" b="0" i="1" smtClean="0">
                          <a:latin typeface="Cambria Math"/>
                        </a:rPr>
                        <m:t>𝐸𝐴</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i="1">
                          <a:latin typeface="Cambria Math"/>
                          <a:ea typeface="Cambria Math"/>
                        </a:rPr>
                        <m:t>=</m:t>
                      </m:r>
                      <m:f>
                        <m:fPr>
                          <m:ctrlPr>
                            <a:rPr lang="en-US" altLang="zh-TW" i="1">
                              <a:latin typeface="Cambria Math" panose="02040503050406030204" pitchFamily="18" charset="0"/>
                            </a:rPr>
                          </m:ctrlPr>
                        </m:fPr>
                        <m:num>
                          <m:r>
                            <a:rPr lang="zh-TW" altLang="en-US" i="1" smtClean="0">
                              <a:latin typeface="Cambria Math"/>
                            </a:rPr>
                            <m:t>𝜆</m:t>
                          </m:r>
                          <m:r>
                            <a:rPr lang="en-US" altLang="zh-TW" b="0" i="1" smtClean="0">
                              <a:latin typeface="Cambria Math"/>
                            </a:rPr>
                            <m:t>𝑙</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777962" y="4804543"/>
                <a:ext cx="5951629" cy="818879"/>
              </a:xfrm>
              <a:prstGeom prst="rect">
                <a:avLst/>
              </a:prstGeom>
              <a:blipFill>
                <a:blip r:embed="rId4"/>
                <a:stretch>
                  <a:fillRect l="-13859"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808621" y="6031385"/>
                <a:ext cx="1344662" cy="66537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i="1">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1</m:t>
                          </m:r>
                        </m:num>
                        <m:den>
                          <m:r>
                            <a:rPr lang="en-US" altLang="zh-TW" i="1">
                              <a:latin typeface="Cambria Math"/>
                              <a:ea typeface="Cambria Math"/>
                            </a:rPr>
                            <m:t>2</m:t>
                          </m:r>
                          <m:r>
                            <a:rPr lang="zh-TW" altLang="en-US" i="1">
                              <a:latin typeface="Cambria Math"/>
                              <a:ea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r>
                            <a:rPr lang="zh-TW" altLang="en-US" i="1">
                              <a:latin typeface="Cambria Math"/>
                            </a:rPr>
                            <m:t>𝜆</m:t>
                          </m:r>
                        </m:num>
                        <m:den>
                          <m:r>
                            <a:rPr lang="en-US" altLang="zh-TW" b="0" i="1" smtClean="0">
                              <a:latin typeface="Cambria Math"/>
                            </a:rPr>
                            <m:t>𝑟</m:t>
                          </m:r>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08621" y="6031385"/>
                <a:ext cx="1344662" cy="665375"/>
              </a:xfrm>
              <a:prstGeom prst="rect">
                <a:avLst/>
              </a:prstGeom>
              <a:blipFill>
                <a:blip r:embed="rId5"/>
                <a:stretch>
                  <a:fillRect/>
                </a:stretch>
              </a:blipFill>
            </p:spPr>
            <p:txBody>
              <a:bodyPr/>
              <a:lstStyle/>
              <a:p>
                <a:r>
                  <a:rPr lang="en-TW">
                    <a:noFill/>
                  </a:rPr>
                  <a:t> </a:t>
                </a:r>
              </a:p>
            </p:txBody>
          </p:sp>
        </mc:Fallback>
      </mc:AlternateContent>
      <p:sp>
        <p:nvSpPr>
          <p:cNvPr id="2" name="文字方塊 1"/>
          <p:cNvSpPr txBox="1"/>
          <p:nvPr/>
        </p:nvSpPr>
        <p:spPr>
          <a:xfrm>
            <a:off x="757553" y="4022221"/>
            <a:ext cx="8193473" cy="369332"/>
          </a:xfrm>
          <a:prstGeom prst="rect">
            <a:avLst/>
          </a:prstGeom>
          <a:noFill/>
        </p:spPr>
        <p:txBody>
          <a:bodyPr wrap="square" rtlCol="0">
            <a:spAutoFit/>
          </a:bodyPr>
          <a:lstStyle/>
          <a:p>
            <a:r>
              <a:rPr lang="zh-TW" altLang="en-US" dirty="0"/>
              <a:t>如此在兩端的蓋上，電場平行於蓋面，通量為零。只要算圓柱邊面上的電通量。</a:t>
            </a:r>
            <a:endParaRPr lang="zh-CN" altLang="en-US" dirty="0"/>
          </a:p>
        </p:txBody>
      </p:sp>
      <mc:AlternateContent xmlns:mc="http://schemas.openxmlformats.org/markup-compatibility/2006">
        <mc:Choice xmlns:a14="http://schemas.microsoft.com/office/drawing/2010/main" Requires="a14">
          <p:sp>
            <p:nvSpPr>
              <p:cNvPr id="3" name="矩形 2">
                <a:extLst>
                  <a:ext uri="{FF2B5EF4-FFF2-40B4-BE49-F238E27FC236}">
                    <a16:creationId xmlns:a16="http://schemas.microsoft.com/office/drawing/2014/main" id="{AEDA8B85-F414-E74B-9488-F33DF9FE9C26}"/>
                  </a:ext>
                </a:extLst>
              </p:cNvPr>
              <p:cNvSpPr/>
              <p:nvPr/>
            </p:nvSpPr>
            <p:spPr>
              <a:xfrm>
                <a:off x="758683" y="3640442"/>
                <a:ext cx="4727717" cy="369332"/>
              </a:xfrm>
              <a:prstGeom prst="rect">
                <a:avLst/>
              </a:prstGeom>
            </p:spPr>
            <p:txBody>
              <a:bodyPr wrap="square">
                <a:spAutoFit/>
              </a:bodyPr>
              <a:lstStyle/>
              <a:p>
                <a:r>
                  <a:rPr lang="zh-TW" altLang="en-US" dirty="0"/>
                  <a:t>選擇同軸半徑為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p:sp>
            <p:nvSpPr>
              <p:cNvPr id="3" name="矩形 2">
                <a:extLst>
                  <a:ext uri="{FF2B5EF4-FFF2-40B4-BE49-F238E27FC236}">
                    <a16:creationId xmlns:a16="http://schemas.microsoft.com/office/drawing/2014/main" id="{AEDA8B85-F414-E74B-9488-F33DF9FE9C26}"/>
                  </a:ext>
                </a:extLst>
              </p:cNvPr>
              <p:cNvSpPr>
                <a:spLocks noRot="1" noChangeAspect="1" noMove="1" noResize="1" noEditPoints="1" noAdjustHandles="1" noChangeArrowheads="1" noChangeShapeType="1" noTextEdit="1"/>
              </p:cNvSpPr>
              <p:nvPr/>
            </p:nvSpPr>
            <p:spPr>
              <a:xfrm>
                <a:off x="758683" y="3640442"/>
                <a:ext cx="4727717" cy="369332"/>
              </a:xfrm>
              <a:prstGeom prst="rect">
                <a:avLst/>
              </a:prstGeom>
              <a:blipFill>
                <a:blip r:embed="rId6"/>
                <a:stretch>
                  <a:fillRect l="-1070" t="-6667" b="-23333"/>
                </a:stretch>
              </a:blipFill>
            </p:spPr>
            <p:txBody>
              <a:bodyPr/>
              <a:lstStyle/>
              <a:p>
                <a:r>
                  <a:rPr lang="en-US">
                    <a:noFill/>
                  </a:rPr>
                  <a:t> </a:t>
                </a:r>
              </a:p>
            </p:txBody>
          </p:sp>
        </mc:Fallback>
      </mc:AlternateContent>
      <p:sp>
        <p:nvSpPr>
          <p:cNvPr id="6" name="文字方塊 5">
            <a:extLst>
              <a:ext uri="{FF2B5EF4-FFF2-40B4-BE49-F238E27FC236}">
                <a16:creationId xmlns:a16="http://schemas.microsoft.com/office/drawing/2014/main" id="{0BE61735-13D9-2345-ABD7-30661B4001E4}"/>
              </a:ext>
            </a:extLst>
          </p:cNvPr>
          <p:cNvSpPr txBox="1"/>
          <p:nvPr/>
        </p:nvSpPr>
        <p:spPr>
          <a:xfrm>
            <a:off x="758683" y="3257644"/>
            <a:ext cx="5715000" cy="369332"/>
          </a:xfrm>
          <a:prstGeom prst="rect">
            <a:avLst/>
          </a:prstGeom>
          <a:noFill/>
        </p:spPr>
        <p:txBody>
          <a:bodyPr wrap="square" rtlCol="0">
            <a:spAutoFit/>
          </a:bodyPr>
          <a:lstStyle/>
          <a:p>
            <a:r>
              <a:rPr kumimoji="1" lang="zh-TW" altLang="en-US" dirty="0"/>
              <a:t>電力線將由棒發出，並垂直於帶電棒的軸。</a:t>
            </a:r>
          </a:p>
        </p:txBody>
      </p:sp>
      <p:pic>
        <p:nvPicPr>
          <p:cNvPr id="13" name="Picture 2" descr="24_14_Figure.jpg">
            <a:extLst>
              <a:ext uri="{FF2B5EF4-FFF2-40B4-BE49-F238E27FC236}">
                <a16:creationId xmlns:a16="http://schemas.microsoft.com/office/drawing/2014/main" id="{1CD1A0B7-3DD1-EF46-B421-31CE3D0D083C}"/>
              </a:ext>
            </a:extLst>
          </p:cNvPr>
          <p:cNvPicPr>
            <a:picLocks noChangeAspect="1"/>
          </p:cNvPicPr>
          <p:nvPr/>
        </p:nvPicPr>
        <p:blipFill rotWithShape="1">
          <a:blip r:embed="rId7">
            <a:extLst>
              <a:ext uri="{28A0092B-C50C-407E-A947-70E740481C1C}">
                <a14:useLocalDpi xmlns:a14="http://schemas.microsoft.com/office/drawing/2010/main" val="0"/>
              </a:ext>
            </a:extLst>
          </a:blip>
          <a:srcRect b="3430"/>
          <a:stretch/>
        </p:blipFill>
        <p:spPr>
          <a:xfrm>
            <a:off x="4476328" y="612878"/>
            <a:ext cx="4454857" cy="256109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94CE764-5F92-F643-ABD9-FB0968801A56}"/>
                  </a:ext>
                </a:extLst>
              </p:cNvPr>
              <p:cNvSpPr txBox="1"/>
              <p:nvPr/>
            </p:nvSpPr>
            <p:spPr>
              <a:xfrm>
                <a:off x="752128" y="4373998"/>
                <a:ext cx="5951629" cy="404791"/>
              </a:xfrm>
              <a:prstGeom prst="rect">
                <a:avLst/>
              </a:prstGeom>
              <a:noFill/>
            </p:spPr>
            <p:txBody>
              <a:bodyPr wrap="square" rtlCol="0">
                <a:spAutoFit/>
              </a:bodyPr>
              <a:lstStyle/>
              <a:p>
                <a:r>
                  <a:rPr lang="en-TW" dirty="0"/>
                  <a:t>在圓柱邊，電場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平行，且電場大小</a:t>
                </a:r>
                <a14:m>
                  <m:oMath xmlns:m="http://schemas.openxmlformats.org/officeDocument/2006/math">
                    <m:r>
                      <a:rPr lang="en-US" altLang="zh-TW" i="1">
                        <a:latin typeface="Cambria Math"/>
                      </a:rPr>
                      <m:t>𝐸</m:t>
                    </m:r>
                  </m:oMath>
                </a14:m>
                <a:r>
                  <a:rPr lang="en-TW" dirty="0"/>
                  <a:t>是一個常數！</a:t>
                </a:r>
              </a:p>
            </p:txBody>
          </p:sp>
        </mc:Choice>
        <mc:Fallback xmlns="">
          <p:sp>
            <p:nvSpPr>
              <p:cNvPr id="12" name="TextBox 11">
                <a:extLst>
                  <a:ext uri="{FF2B5EF4-FFF2-40B4-BE49-F238E27FC236}">
                    <a16:creationId xmlns:a16="http://schemas.microsoft.com/office/drawing/2014/main" id="{594CE764-5F92-F643-ABD9-FB0968801A56}"/>
                  </a:ext>
                </a:extLst>
              </p:cNvPr>
              <p:cNvSpPr txBox="1">
                <a:spLocks noRot="1" noChangeAspect="1" noMove="1" noResize="1" noEditPoints="1" noAdjustHandles="1" noChangeArrowheads="1" noChangeShapeType="1" noTextEdit="1"/>
              </p:cNvSpPr>
              <p:nvPr/>
            </p:nvSpPr>
            <p:spPr>
              <a:xfrm>
                <a:off x="752128" y="4373998"/>
                <a:ext cx="5951629" cy="404791"/>
              </a:xfrm>
              <a:prstGeom prst="rect">
                <a:avLst/>
              </a:prstGeom>
              <a:blipFill>
                <a:blip r:embed="rId8"/>
                <a:stretch>
                  <a:fillRect l="-853" t="-12121" b="-21212"/>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77370C9-5C31-0C22-03B1-732F17856A2D}"/>
                  </a:ext>
                </a:extLst>
              </p:cNvPr>
              <p:cNvSpPr txBox="1"/>
              <p:nvPr/>
            </p:nvSpPr>
            <p:spPr>
              <a:xfrm>
                <a:off x="758683" y="5636299"/>
                <a:ext cx="2862926" cy="369332"/>
              </a:xfrm>
              <a:prstGeom prst="rect">
                <a:avLst/>
              </a:prstGeom>
              <a:noFill/>
            </p:spPr>
            <p:txBody>
              <a:bodyPr wrap="square" rtlCol="0">
                <a:spAutoFit/>
              </a:bodyPr>
              <a:lstStyle/>
              <a:p>
                <a:r>
                  <a:rPr lang="en-TW"/>
                  <a:t>棒上線電荷密度為</a:t>
                </a:r>
                <a14:m>
                  <m:oMath xmlns:m="http://schemas.openxmlformats.org/officeDocument/2006/math">
                    <m:r>
                      <a:rPr lang="zh-TW" altLang="en-US" i="1">
                        <a:latin typeface="Cambria Math"/>
                      </a:rPr>
                      <m:t>𝜆</m:t>
                    </m:r>
                  </m:oMath>
                </a14:m>
                <a:r>
                  <a:rPr lang="en-TW"/>
                  <a:t>。</a:t>
                </a:r>
                <a:endParaRPr lang="en-TW" dirty="0"/>
              </a:p>
            </p:txBody>
          </p:sp>
        </mc:Choice>
        <mc:Fallback>
          <p:sp>
            <p:nvSpPr>
              <p:cNvPr id="14" name="TextBox 13">
                <a:extLst>
                  <a:ext uri="{FF2B5EF4-FFF2-40B4-BE49-F238E27FC236}">
                    <a16:creationId xmlns:a16="http://schemas.microsoft.com/office/drawing/2014/main" id="{477370C9-5C31-0C22-03B1-732F17856A2D}"/>
                  </a:ext>
                </a:extLst>
              </p:cNvPr>
              <p:cNvSpPr txBox="1">
                <a:spLocks noRot="1" noChangeAspect="1" noMove="1" noResize="1" noEditPoints="1" noAdjustHandles="1" noChangeArrowheads="1" noChangeShapeType="1" noTextEdit="1"/>
              </p:cNvSpPr>
              <p:nvPr/>
            </p:nvSpPr>
            <p:spPr>
              <a:xfrm>
                <a:off x="758683" y="5636299"/>
                <a:ext cx="2862926" cy="369332"/>
              </a:xfrm>
              <a:prstGeom prst="rect">
                <a:avLst/>
              </a:prstGeom>
              <a:blipFill>
                <a:blip r:embed="rId9"/>
                <a:stretch>
                  <a:fillRect l="-1762"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0">
                <a:extLst>
                  <a:ext uri="{FF2B5EF4-FFF2-40B4-BE49-F238E27FC236}">
                    <a16:creationId xmlns:a16="http://schemas.microsoft.com/office/drawing/2014/main" id="{E99C9362-D626-505A-0F95-DAB3FF150C10}"/>
                  </a:ext>
                </a:extLst>
              </p:cNvPr>
              <p:cNvSpPr txBox="1"/>
              <p:nvPr/>
            </p:nvSpPr>
            <p:spPr>
              <a:xfrm>
                <a:off x="3312054" y="5658361"/>
                <a:ext cx="883447"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𝜆</m:t>
                      </m:r>
                      <m:r>
                        <a:rPr lang="en-US" altLang="zh-TW" i="1">
                          <a:latin typeface="Cambria Math"/>
                        </a:rPr>
                        <m:t>𝑙</m:t>
                      </m:r>
                    </m:oMath>
                  </m:oMathPara>
                </a14:m>
                <a:endParaRPr lang="zh-TW" altLang="en-US" dirty="0"/>
              </a:p>
            </p:txBody>
          </p:sp>
        </mc:Choice>
        <mc:Fallback xmlns="">
          <p:sp>
            <p:nvSpPr>
              <p:cNvPr id="15" name="文字方塊 10">
                <a:extLst>
                  <a:ext uri="{FF2B5EF4-FFF2-40B4-BE49-F238E27FC236}">
                    <a16:creationId xmlns:a16="http://schemas.microsoft.com/office/drawing/2014/main" id="{E99C9362-D626-505A-0F95-DAB3FF150C10}"/>
                  </a:ext>
                </a:extLst>
              </p:cNvPr>
              <p:cNvSpPr txBox="1">
                <a:spLocks noRot="1" noChangeAspect="1" noMove="1" noResize="1" noEditPoints="1" noAdjustHandles="1" noChangeArrowheads="1" noChangeShapeType="1" noTextEdit="1"/>
              </p:cNvSpPr>
              <p:nvPr/>
            </p:nvSpPr>
            <p:spPr>
              <a:xfrm>
                <a:off x="3312054" y="5658361"/>
                <a:ext cx="883447" cy="369332"/>
              </a:xfrm>
              <a:prstGeom prst="rect">
                <a:avLst/>
              </a:prstGeom>
              <a:blipFill>
                <a:blip r:embed="rId10"/>
                <a:stretch>
                  <a:fillRect b="-13333"/>
                </a:stretch>
              </a:blipFill>
            </p:spPr>
            <p:txBody>
              <a:bodyPr/>
              <a:lstStyle/>
              <a:p>
                <a:r>
                  <a:rPr lang="en-TW">
                    <a:noFill/>
                  </a:rPr>
                  <a:t> </a:t>
                </a:r>
              </a:p>
            </p:txBody>
          </p:sp>
        </mc:Fallback>
      </mc:AlternateContent>
    </p:spTree>
    <p:extLst>
      <p:ext uri="{BB962C8B-B14F-4D97-AF65-F5344CB8AC3E}">
        <p14:creationId xmlns:p14="http://schemas.microsoft.com/office/powerpoint/2010/main" val="337733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p:bldP spid="12" grpId="0"/>
      <p:bldP spid="14"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228601" y="1340924"/>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117949" y="1398115"/>
            <a:ext cx="3385739" cy="3055904"/>
          </a:xfrm>
          <a:prstGeom prst="rect">
            <a:avLst/>
          </a:prstGeom>
        </p:spPr>
      </p:pic>
      <p:sp>
        <p:nvSpPr>
          <p:cNvPr id="4" name="文字方塊 3"/>
          <p:cNvSpPr txBox="1"/>
          <p:nvPr/>
        </p:nvSpPr>
        <p:spPr>
          <a:xfrm>
            <a:off x="1066800" y="5156954"/>
            <a:ext cx="5416473" cy="369332"/>
          </a:xfrm>
          <a:prstGeom prst="rect">
            <a:avLst/>
          </a:prstGeom>
          <a:noFill/>
        </p:spPr>
        <p:txBody>
          <a:bodyPr wrap="square" rtlCol="0">
            <a:spAutoFit/>
          </a:bodyPr>
          <a:lstStyle/>
          <a:p>
            <a:r>
              <a:rPr lang="zh-TW" altLang="en-US" dirty="0"/>
              <a:t>法拉第直覺地覺得這是電磁現象非常重要的特質。</a:t>
            </a:r>
          </a:p>
        </p:txBody>
      </p:sp>
      <p:sp>
        <p:nvSpPr>
          <p:cNvPr id="6" name="文字方塊 5"/>
          <p:cNvSpPr txBox="1"/>
          <p:nvPr/>
        </p:nvSpPr>
        <p:spPr>
          <a:xfrm>
            <a:off x="1066800" y="5583477"/>
            <a:ext cx="5416473" cy="369332"/>
          </a:xfrm>
          <a:prstGeom prst="rect">
            <a:avLst/>
          </a:prstGeom>
          <a:noFill/>
        </p:spPr>
        <p:txBody>
          <a:bodyPr wrap="square" rtlCol="0">
            <a:spAutoFit/>
          </a:bodyPr>
          <a:lstStyle/>
          <a:p>
            <a:r>
              <a:rPr lang="zh-TW" altLang="en-US" dirty="0"/>
              <a:t>這些線稱為電力線或電場線。這是驚天動地的一步！</a:t>
            </a:r>
          </a:p>
        </p:txBody>
      </p:sp>
      <p:sp>
        <p:nvSpPr>
          <p:cNvPr id="5" name="文字方塊 4">
            <a:extLst>
              <a:ext uri="{FF2B5EF4-FFF2-40B4-BE49-F238E27FC236}">
                <a16:creationId xmlns:a16="http://schemas.microsoft.com/office/drawing/2014/main" id="{094A45D7-2EBE-A149-9052-D99CDC7BC14A}"/>
              </a:ext>
            </a:extLst>
          </p:cNvPr>
          <p:cNvSpPr txBox="1"/>
          <p:nvPr/>
        </p:nvSpPr>
        <p:spPr>
          <a:xfrm>
            <a:off x="1066800" y="4724400"/>
            <a:ext cx="7607459" cy="369332"/>
          </a:xfrm>
          <a:prstGeom prst="rect">
            <a:avLst/>
          </a:prstGeom>
          <a:noFill/>
        </p:spPr>
        <p:txBody>
          <a:bodyPr wrap="square" rtlCol="0">
            <a:spAutoFit/>
          </a:bodyPr>
          <a:lstStyle/>
          <a:p>
            <a:r>
              <a:rPr kumimoji="1" lang="zh-CN" altLang="en-US" dirty="0"/>
              <a:t>以上的步驟可在各處重複，因此</a:t>
            </a:r>
            <a:r>
              <a:rPr kumimoji="1" lang="zh-CN" altLang="en-US" dirty="0">
                <a:solidFill>
                  <a:srgbClr val="FF0000"/>
                </a:solidFill>
              </a:rPr>
              <a:t>空間中遍佈了這樣的連續的電場的線</a:t>
            </a:r>
            <a:r>
              <a:rPr kumimoji="1" lang="zh-CN" altLang="en-US" dirty="0"/>
              <a:t>！</a:t>
            </a:r>
            <a:endParaRPr kumimoji="1" lang="zh-TW" altLang="en-US" dirty="0"/>
          </a:p>
        </p:txBody>
      </p:sp>
    </p:spTree>
    <p:extLst>
      <p:ext uri="{BB962C8B-B14F-4D97-AF65-F5344CB8AC3E}">
        <p14:creationId xmlns:p14="http://schemas.microsoft.com/office/powerpoint/2010/main" val="217677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410" y="764407"/>
            <a:ext cx="6308823" cy="342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943410" y="746602"/>
            <a:ext cx="833511" cy="369332"/>
          </a:xfrm>
          <a:prstGeom prst="rect">
            <a:avLst/>
          </a:prstGeom>
          <a:solidFill>
            <a:schemeClr val="bg1"/>
          </a:solidFill>
        </p:spPr>
        <p:txBody>
          <a:bodyPr wrap="square" rtlCol="0">
            <a:spAutoFit/>
          </a:bodyPr>
          <a:lstStyle/>
          <a:p>
            <a:r>
              <a:rPr lang="en-US" altLang="zh-CN" dirty="0"/>
              <a:t>22.41</a:t>
            </a:r>
            <a:endParaRPr lang="zh-CN" altLang="en-US" dirty="0"/>
          </a:p>
        </p:txBody>
      </p:sp>
      <p:sp>
        <p:nvSpPr>
          <p:cNvPr id="3" name="矩形 2">
            <a:extLst>
              <a:ext uri="{FF2B5EF4-FFF2-40B4-BE49-F238E27FC236}">
                <a16:creationId xmlns:a16="http://schemas.microsoft.com/office/drawing/2014/main" id="{5A2939D8-8AFB-F24D-BA1D-018954CFE35E}"/>
              </a:ext>
            </a:extLst>
          </p:cNvPr>
          <p:cNvSpPr/>
          <p:nvPr/>
        </p:nvSpPr>
        <p:spPr>
          <a:xfrm>
            <a:off x="4227898" y="2192269"/>
            <a:ext cx="3024336" cy="199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7" name="Picture 1" descr="Figure_WG_24_07.jpg">
            <a:extLst>
              <a:ext uri="{FF2B5EF4-FFF2-40B4-BE49-F238E27FC236}">
                <a16:creationId xmlns:a16="http://schemas.microsoft.com/office/drawing/2014/main" id="{49EAD9DF-C399-5C4F-B050-C9C5A8B690F3}"/>
              </a:ext>
            </a:extLst>
          </p:cNvPr>
          <p:cNvPicPr>
            <a:picLocks noChangeAspect="1"/>
          </p:cNvPicPr>
          <p:nvPr/>
        </p:nvPicPr>
        <p:blipFill rotWithShape="1">
          <a:blip r:embed="rId3">
            <a:extLst>
              <a:ext uri="{28A0092B-C50C-407E-A947-70E740481C1C}">
                <a14:useLocalDpi xmlns:a14="http://schemas.microsoft.com/office/drawing/2010/main" val="0"/>
              </a:ext>
            </a:extLst>
          </a:blip>
          <a:srcRect b="2608"/>
          <a:stretch/>
        </p:blipFill>
        <p:spPr>
          <a:xfrm>
            <a:off x="5410200" y="2209800"/>
            <a:ext cx="2958348" cy="3894104"/>
          </a:xfrm>
          <a:prstGeom prst="rect">
            <a:avLst/>
          </a:prstGeom>
        </p:spPr>
      </p:pic>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0DD5583A-653F-AA4E-81F0-C62AA301E39A}"/>
                  </a:ext>
                </a:extLst>
              </p:cNvPr>
              <p:cNvSpPr/>
              <p:nvPr/>
            </p:nvSpPr>
            <p:spPr>
              <a:xfrm>
                <a:off x="893600" y="4280059"/>
                <a:ext cx="4222887" cy="369332"/>
              </a:xfrm>
              <a:prstGeom prst="rect">
                <a:avLst/>
              </a:prstGeom>
            </p:spPr>
            <p:txBody>
              <a:bodyPr wrap="none">
                <a:spAutoFit/>
              </a:bodyPr>
              <a:lstStyle/>
              <a:p>
                <a:r>
                  <a:rPr lang="zh-TW" altLang="en-US" dirty="0"/>
                  <a:t>選擇一同軸半徑為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xmlns="">
          <p:sp>
            <p:nvSpPr>
              <p:cNvPr id="6" name="矩形 5">
                <a:extLst>
                  <a:ext uri="{FF2B5EF4-FFF2-40B4-BE49-F238E27FC236}">
                    <a16:creationId xmlns:a16="http://schemas.microsoft.com/office/drawing/2014/main" id="{0DD5583A-653F-AA4E-81F0-C62AA301E39A}"/>
                  </a:ext>
                </a:extLst>
              </p:cNvPr>
              <p:cNvSpPr>
                <a:spLocks noRot="1" noChangeAspect="1" noMove="1" noResize="1" noEditPoints="1" noAdjustHandles="1" noChangeArrowheads="1" noChangeShapeType="1" noTextEdit="1"/>
              </p:cNvSpPr>
              <p:nvPr/>
            </p:nvSpPr>
            <p:spPr>
              <a:xfrm>
                <a:off x="893600" y="4280059"/>
                <a:ext cx="4222887" cy="369332"/>
              </a:xfrm>
              <a:prstGeom prst="rect">
                <a:avLst/>
              </a:prstGeom>
              <a:blipFill>
                <a:blip r:embed="rId4"/>
                <a:stretch>
                  <a:fillRect l="-1201" t="-3226" r="-300"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BDED99F5-402A-7547-92D1-ACB46FD840B9}"/>
                  </a:ext>
                </a:extLst>
              </p:cNvPr>
              <p:cNvSpPr txBox="1"/>
              <p:nvPr/>
            </p:nvSpPr>
            <p:spPr>
              <a:xfrm>
                <a:off x="954509" y="4713100"/>
                <a:ext cx="3722173"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0"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𝜌</m:t>
                          </m:r>
                          <m:r>
                            <a:rPr lang="en-US" altLang="zh-TW" i="1" smtClean="0">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𝜋</m:t>
                          </m:r>
                          <m:sSup>
                            <m:sSupPr>
                              <m:ctrlPr>
                                <a:rPr lang="en-US" altLang="zh-TW"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𝑟</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𝑙</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0" name="文字方塊 9">
                <a:extLst>
                  <a:ext uri="{FF2B5EF4-FFF2-40B4-BE49-F238E27FC236}">
                    <a16:creationId xmlns:a16="http://schemas.microsoft.com/office/drawing/2014/main" id="{BDED99F5-402A-7547-92D1-ACB46FD840B9}"/>
                  </a:ext>
                </a:extLst>
              </p:cNvPr>
              <p:cNvSpPr txBox="1">
                <a:spLocks noRot="1" noChangeAspect="1" noMove="1" noResize="1" noEditPoints="1" noAdjustHandles="1" noChangeArrowheads="1" noChangeShapeType="1" noTextEdit="1"/>
              </p:cNvSpPr>
              <p:nvPr/>
            </p:nvSpPr>
            <p:spPr>
              <a:xfrm>
                <a:off x="954509" y="4713100"/>
                <a:ext cx="3722173" cy="818814"/>
              </a:xfrm>
              <a:prstGeom prst="rect">
                <a:avLst/>
              </a:prstGeom>
              <a:blipFill>
                <a:blip r:embed="rId5"/>
                <a:stretch>
                  <a:fillRect l="-22789"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C620F8FE-4D2E-614F-BB67-20DD3F3A5887}"/>
                  </a:ext>
                </a:extLst>
              </p:cNvPr>
              <p:cNvSpPr txBox="1"/>
              <p:nvPr/>
            </p:nvSpPr>
            <p:spPr>
              <a:xfrm>
                <a:off x="867210" y="6344747"/>
                <a:ext cx="7893607" cy="369332"/>
              </a:xfrm>
              <a:prstGeom prst="rect">
                <a:avLst/>
              </a:prstGeom>
              <a:noFill/>
            </p:spPr>
            <p:txBody>
              <a:bodyPr wrap="square" rtlCol="0">
                <a:spAutoFit/>
              </a:bodyPr>
              <a:lstStyle/>
              <a:p>
                <a:r>
                  <a:rPr kumimoji="1" lang="zh-CN" altLang="en-US" dirty="0"/>
                  <a:t>如在帶電棒外</a:t>
                </a:r>
                <a14:m>
                  <m:oMath xmlns:m="http://schemas.openxmlformats.org/officeDocument/2006/math">
                    <m:r>
                      <a:rPr lang="en-US" altLang="zh-TW" i="1">
                        <a:latin typeface="Cambria Math"/>
                      </a:rPr>
                      <m:t>𝑟</m:t>
                    </m:r>
                    <m:r>
                      <a:rPr lang="en-US" altLang="zh-TW" b="0" i="1" smtClean="0">
                        <a:latin typeface="Cambria Math" panose="02040503050406030204" pitchFamily="18" charset="0"/>
                      </a:rPr>
                      <m:t>&gt;</m:t>
                    </m:r>
                    <m:r>
                      <a:rPr lang="en-US" altLang="zh-TW" i="1">
                        <a:latin typeface="Cambria Math"/>
                      </a:rPr>
                      <m:t>𝑅</m:t>
                    </m:r>
                    <m:r>
                      <a:rPr lang="en-US" altLang="zh-TW" i="1">
                        <a:latin typeface="Cambria Math"/>
                      </a:rPr>
                      <m:t> </m:t>
                    </m:r>
                  </m:oMath>
                </a14:m>
                <a:r>
                  <a:rPr kumimoji="1" lang="zh-CN" altLang="en-US" dirty="0"/>
                  <a:t>，電荷如同</a:t>
                </a:r>
                <a:r>
                  <a:rPr kumimoji="1" lang="zh-TW" altLang="en-US" dirty="0"/>
                  <a:t>集中於軸上一細帶電棒，如同前一頁的計算。</a:t>
                </a:r>
              </a:p>
            </p:txBody>
          </p:sp>
        </mc:Choice>
        <mc:Fallback xmlns="">
          <p:sp>
            <p:nvSpPr>
              <p:cNvPr id="9" name="文字方塊 8">
                <a:extLst>
                  <a:ext uri="{FF2B5EF4-FFF2-40B4-BE49-F238E27FC236}">
                    <a16:creationId xmlns:a16="http://schemas.microsoft.com/office/drawing/2014/main" id="{C620F8FE-4D2E-614F-BB67-20DD3F3A5887}"/>
                  </a:ext>
                </a:extLst>
              </p:cNvPr>
              <p:cNvSpPr txBox="1">
                <a:spLocks noRot="1" noChangeAspect="1" noMove="1" noResize="1" noEditPoints="1" noAdjustHandles="1" noChangeArrowheads="1" noChangeShapeType="1" noTextEdit="1"/>
              </p:cNvSpPr>
              <p:nvPr/>
            </p:nvSpPr>
            <p:spPr>
              <a:xfrm>
                <a:off x="867210" y="6344747"/>
                <a:ext cx="7893607" cy="369332"/>
              </a:xfrm>
              <a:prstGeom prst="rect">
                <a:avLst/>
              </a:prstGeom>
              <a:blipFill>
                <a:blip r:embed="rId6"/>
                <a:stretch>
                  <a:fillRect l="-643" t="-6667" r="-643"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288C9A92-F4D3-6A4C-888B-AD4ED64BD44B}"/>
                  </a:ext>
                </a:extLst>
              </p:cNvPr>
              <p:cNvSpPr txBox="1"/>
              <p:nvPr/>
            </p:nvSpPr>
            <p:spPr>
              <a:xfrm>
                <a:off x="943410" y="5565393"/>
                <a:ext cx="1193340" cy="61369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𝜌</m:t>
                          </m:r>
                        </m:num>
                        <m:den>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2</m:t>
                              </m:r>
                              <m:r>
                                <a:rPr lang="zh-TW" altLang="en-US" i="1">
                                  <a:latin typeface="Cambria Math"/>
                                </a:rPr>
                                <m:t>𝜀</m:t>
                              </m:r>
                            </m:e>
                            <m:sub>
                              <m:r>
                                <a:rPr lang="en-US" altLang="zh-TW" i="1">
                                  <a:latin typeface="Cambria Math"/>
                                </a:rPr>
                                <m:t>0</m:t>
                              </m:r>
                            </m:sub>
                          </m:sSub>
                        </m:den>
                      </m:f>
                      <m:r>
                        <a:rPr lang="en-US" altLang="zh-TW" b="0" i="1" smtClean="0">
                          <a:latin typeface="Cambria Math" panose="02040503050406030204" pitchFamily="18" charset="0"/>
                        </a:rPr>
                        <m:t>𝑟</m:t>
                      </m:r>
                    </m:oMath>
                  </m:oMathPara>
                </a14:m>
                <a:endParaRPr lang="zh-TW" altLang="en-US" dirty="0"/>
              </a:p>
            </p:txBody>
          </p:sp>
        </mc:Choice>
        <mc:Fallback xmlns="">
          <p:sp>
            <p:nvSpPr>
              <p:cNvPr id="11" name="文字方塊 9">
                <a:extLst>
                  <a:ext uri="{FF2B5EF4-FFF2-40B4-BE49-F238E27FC236}">
                    <a16:creationId xmlns:a16="http://schemas.microsoft.com/office/drawing/2014/main" id="{288C9A92-F4D3-6A4C-888B-AD4ED64BD44B}"/>
                  </a:ext>
                </a:extLst>
              </p:cNvPr>
              <p:cNvSpPr txBox="1">
                <a:spLocks noRot="1" noChangeAspect="1" noMove="1" noResize="1" noEditPoints="1" noAdjustHandles="1" noChangeArrowheads="1" noChangeShapeType="1" noTextEdit="1"/>
              </p:cNvSpPr>
              <p:nvPr/>
            </p:nvSpPr>
            <p:spPr>
              <a:xfrm>
                <a:off x="943410" y="5565393"/>
                <a:ext cx="1193340" cy="613694"/>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3">
                <a:extLst>
                  <a:ext uri="{FF2B5EF4-FFF2-40B4-BE49-F238E27FC236}">
                    <a16:creationId xmlns:a16="http://schemas.microsoft.com/office/drawing/2014/main" id="{50AD8733-9655-96BE-7E1F-A37BBDAC6B81}"/>
                  </a:ext>
                </a:extLst>
              </p:cNvPr>
              <p:cNvSpPr txBox="1"/>
              <p:nvPr/>
            </p:nvSpPr>
            <p:spPr>
              <a:xfrm>
                <a:off x="904782" y="273207"/>
                <a:ext cx="7543800" cy="369332"/>
              </a:xfrm>
              <a:prstGeom prst="rect">
                <a:avLst/>
              </a:prstGeom>
              <a:noFill/>
            </p:spPr>
            <p:txBody>
              <a:bodyPr wrap="square" rtlCol="0">
                <a:spAutoFit/>
              </a:bodyPr>
              <a:lstStyle/>
              <a:p>
                <a:r>
                  <a:rPr kumimoji="1" lang="zh-TW" altLang="en-US" dirty="0"/>
                  <a:t>同樣的方法也可以適用於</a:t>
                </a:r>
                <a:r>
                  <a:rPr lang="zh-TW" altLang="en-US" dirty="0"/>
                  <a:t>半徑為</a:t>
                </a:r>
                <a14:m>
                  <m:oMath xmlns:m="http://schemas.openxmlformats.org/officeDocument/2006/math">
                    <m:r>
                      <a:rPr lang="en-US" altLang="zh-TW" i="1">
                        <a:latin typeface="Cambria Math"/>
                      </a:rPr>
                      <m:t>𝑅</m:t>
                    </m:r>
                  </m:oMath>
                </a14:m>
                <a:r>
                  <a:rPr kumimoji="1" lang="zh-TW" altLang="en-US" dirty="0"/>
                  <a:t>的粗帶電棒內，</a:t>
                </a:r>
                <a:r>
                  <a:rPr lang="zh-TW" altLang="en-US" dirty="0"/>
                  <a:t>距軸心為</a:t>
                </a:r>
                <a14:m>
                  <m:oMath xmlns:m="http://schemas.openxmlformats.org/officeDocument/2006/math">
                    <m:r>
                      <a:rPr lang="en-US" altLang="zh-TW" i="1">
                        <a:latin typeface="Cambria Math"/>
                      </a:rPr>
                      <m:t>𝑟</m:t>
                    </m:r>
                  </m:oMath>
                </a14:m>
                <a:r>
                  <a:rPr lang="zh-TW" altLang="en-US" dirty="0"/>
                  <a:t>處的</a:t>
                </a:r>
                <a:r>
                  <a:rPr kumimoji="1" lang="zh-TW" altLang="en-US" dirty="0"/>
                  <a:t>的電場。</a:t>
                </a:r>
              </a:p>
            </p:txBody>
          </p:sp>
        </mc:Choice>
        <mc:Fallback xmlns="">
          <p:sp>
            <p:nvSpPr>
              <p:cNvPr id="12" name="文字方塊 3">
                <a:extLst>
                  <a:ext uri="{FF2B5EF4-FFF2-40B4-BE49-F238E27FC236}">
                    <a16:creationId xmlns:a16="http://schemas.microsoft.com/office/drawing/2014/main" id="{50AD8733-9655-96BE-7E1F-A37BBDAC6B81}"/>
                  </a:ext>
                </a:extLst>
              </p:cNvPr>
              <p:cNvSpPr txBox="1">
                <a:spLocks noRot="1" noChangeAspect="1" noMove="1" noResize="1" noEditPoints="1" noAdjustHandles="1" noChangeArrowheads="1" noChangeShapeType="1" noTextEdit="1"/>
              </p:cNvSpPr>
              <p:nvPr/>
            </p:nvSpPr>
            <p:spPr>
              <a:xfrm>
                <a:off x="904782" y="273207"/>
                <a:ext cx="7543800" cy="369332"/>
              </a:xfrm>
              <a:prstGeom prst="rect">
                <a:avLst/>
              </a:prstGeom>
              <a:blipFill>
                <a:blip r:embed="rId8"/>
                <a:stretch>
                  <a:fillRect l="-672" t="-6667" r="-504"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矩形 4">
                <a:extLst>
                  <a:ext uri="{FF2B5EF4-FFF2-40B4-BE49-F238E27FC236}">
                    <a16:creationId xmlns:a16="http://schemas.microsoft.com/office/drawing/2014/main" id="{192C2D31-C660-2ADB-B99D-C437B8560E7E}"/>
                  </a:ext>
                </a:extLst>
              </p:cNvPr>
              <p:cNvSpPr/>
              <p:nvPr/>
            </p:nvSpPr>
            <p:spPr>
              <a:xfrm>
                <a:off x="7395946" y="691876"/>
                <a:ext cx="985141" cy="369332"/>
              </a:xfrm>
              <a:prstGeom prst="rect">
                <a:avLst/>
              </a:prstGeom>
            </p:spPr>
            <p:txBody>
              <a:bodyPr wrap="none">
                <a:spAutoFit/>
              </a:bodyPr>
              <a:lstStyle/>
              <a:p>
                <a14:m>
                  <m:oMath xmlns:m="http://schemas.openxmlformats.org/officeDocument/2006/math">
                    <m:r>
                      <a:rPr lang="en-US" altLang="zh-TW" i="1">
                        <a:latin typeface="Cambria Math"/>
                      </a:rPr>
                      <m:t>𝑟</m:t>
                    </m:r>
                    <m:r>
                      <a:rPr lang="en-US" altLang="zh-TW" i="1">
                        <a:latin typeface="Cambria Math"/>
                      </a:rPr>
                      <m:t>&lt;</m:t>
                    </m:r>
                    <m:r>
                      <a:rPr lang="en-US" altLang="zh-TW" i="1">
                        <a:latin typeface="Cambria Math"/>
                      </a:rPr>
                      <m:t>𝑅</m:t>
                    </m:r>
                  </m:oMath>
                </a14:m>
                <a:r>
                  <a:rPr lang="zh-TW" altLang="en-US" dirty="0"/>
                  <a:t>。</a:t>
                </a:r>
              </a:p>
            </p:txBody>
          </p:sp>
        </mc:Choice>
        <mc:Fallback xmlns="">
          <p:sp>
            <p:nvSpPr>
              <p:cNvPr id="13" name="矩形 4">
                <a:extLst>
                  <a:ext uri="{FF2B5EF4-FFF2-40B4-BE49-F238E27FC236}">
                    <a16:creationId xmlns:a16="http://schemas.microsoft.com/office/drawing/2014/main" id="{192C2D31-C660-2ADB-B99D-C437B8560E7E}"/>
                  </a:ext>
                </a:extLst>
              </p:cNvPr>
              <p:cNvSpPr>
                <a:spLocks noRot="1" noChangeAspect="1" noMove="1" noResize="1" noEditPoints="1" noAdjustHandles="1" noChangeArrowheads="1" noChangeShapeType="1" noTextEdit="1"/>
              </p:cNvSpPr>
              <p:nvPr/>
            </p:nvSpPr>
            <p:spPr>
              <a:xfrm>
                <a:off x="7395946" y="691876"/>
                <a:ext cx="985141" cy="369332"/>
              </a:xfrm>
              <a:prstGeom prst="rect">
                <a:avLst/>
              </a:prstGeom>
              <a:blipFill>
                <a:blip r:embed="rId9"/>
                <a:stretch>
                  <a:fillRect t="-6667" r="-5128"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ED52B6C-8E0C-D831-CF52-158037A05D9A}"/>
                  </a:ext>
                </a:extLst>
              </p:cNvPr>
              <p:cNvSpPr txBox="1"/>
              <p:nvPr/>
            </p:nvSpPr>
            <p:spPr>
              <a:xfrm>
                <a:off x="2254890" y="5697574"/>
                <a:ext cx="2957821" cy="369332"/>
              </a:xfrm>
              <a:prstGeom prst="rect">
                <a:avLst/>
              </a:prstGeom>
              <a:noFill/>
            </p:spPr>
            <p:txBody>
              <a:bodyPr wrap="square" rtlCol="0">
                <a:spAutoFit/>
              </a:bodyPr>
              <a:lstStyle/>
              <a:p>
                <a:r>
                  <a:rPr lang="en-TW" dirty="0"/>
                  <a:t>設棒內體電荷密度為 </a:t>
                </a:r>
                <a14:m>
                  <m:oMath xmlns:m="http://schemas.openxmlformats.org/officeDocument/2006/math">
                    <m:r>
                      <a:rPr lang="zh-TW" altLang="en-US" i="1">
                        <a:latin typeface="Cambria Math"/>
                      </a:rPr>
                      <m:t>𝜌</m:t>
                    </m:r>
                  </m:oMath>
                </a14:m>
                <a:r>
                  <a:rPr lang="en-TW" dirty="0"/>
                  <a:t>。</a:t>
                </a:r>
              </a:p>
            </p:txBody>
          </p:sp>
        </mc:Choice>
        <mc:Fallback xmlns="">
          <p:sp>
            <p:nvSpPr>
              <p:cNvPr id="14" name="TextBox 13">
                <a:extLst>
                  <a:ext uri="{FF2B5EF4-FFF2-40B4-BE49-F238E27FC236}">
                    <a16:creationId xmlns:a16="http://schemas.microsoft.com/office/drawing/2014/main" id="{7ED52B6C-8E0C-D831-CF52-158037A05D9A}"/>
                  </a:ext>
                </a:extLst>
              </p:cNvPr>
              <p:cNvSpPr txBox="1">
                <a:spLocks noRot="1" noChangeAspect="1" noMove="1" noResize="1" noEditPoints="1" noAdjustHandles="1" noChangeArrowheads="1" noChangeShapeType="1" noTextEdit="1"/>
              </p:cNvSpPr>
              <p:nvPr/>
            </p:nvSpPr>
            <p:spPr>
              <a:xfrm>
                <a:off x="2254890" y="5697574"/>
                <a:ext cx="2957821" cy="369332"/>
              </a:xfrm>
              <a:prstGeom prst="rect">
                <a:avLst/>
              </a:prstGeom>
              <a:blipFill>
                <a:blip r:embed="rId10"/>
                <a:stretch>
                  <a:fillRect l="-1709"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533C3B4B-C74F-05CF-EA02-B65E14710751}"/>
                  </a:ext>
                </a:extLst>
              </p:cNvPr>
              <p:cNvSpPr txBox="1"/>
              <p:nvPr/>
            </p:nvSpPr>
            <p:spPr>
              <a:xfrm>
                <a:off x="4814013" y="5675136"/>
                <a:ext cx="134415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𝜌</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𝜋</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2</m:t>
                          </m:r>
                        </m:sup>
                      </m:sSup>
                      <m:r>
                        <a:rPr lang="en-US" altLang="zh-TW" b="0" i="0" smtClean="0">
                          <a:latin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𝜆</m:t>
                      </m:r>
                    </m:oMath>
                  </m:oMathPara>
                </a14:m>
                <a:endParaRPr lang="zh-TW" altLang="en-US" dirty="0"/>
              </a:p>
            </p:txBody>
          </p:sp>
        </mc:Choice>
        <mc:Fallback xmlns="">
          <p:sp>
            <p:nvSpPr>
              <p:cNvPr id="15" name="文字方塊 9">
                <a:extLst>
                  <a:ext uri="{FF2B5EF4-FFF2-40B4-BE49-F238E27FC236}">
                    <a16:creationId xmlns:a16="http://schemas.microsoft.com/office/drawing/2014/main" id="{533C3B4B-C74F-05CF-EA02-B65E14710751}"/>
                  </a:ext>
                </a:extLst>
              </p:cNvPr>
              <p:cNvSpPr txBox="1">
                <a:spLocks noRot="1" noChangeAspect="1" noMove="1" noResize="1" noEditPoints="1" noAdjustHandles="1" noChangeArrowheads="1" noChangeShapeType="1" noTextEdit="1"/>
              </p:cNvSpPr>
              <p:nvPr/>
            </p:nvSpPr>
            <p:spPr>
              <a:xfrm>
                <a:off x="4814013" y="5675136"/>
                <a:ext cx="1344151" cy="369332"/>
              </a:xfrm>
              <a:prstGeom prst="rect">
                <a:avLst/>
              </a:prstGeom>
              <a:blipFill>
                <a:blip r:embed="rId11"/>
                <a:stretch>
                  <a:fillRect b="-9677"/>
                </a:stretch>
              </a:blipFill>
            </p:spPr>
            <p:txBody>
              <a:bodyPr/>
              <a:lstStyle/>
              <a:p>
                <a:r>
                  <a:rPr lang="en-TW">
                    <a:noFill/>
                  </a:rPr>
                  <a:t> </a:t>
                </a:r>
              </a:p>
            </p:txBody>
          </p:sp>
        </mc:Fallback>
      </mc:AlternateContent>
    </p:spTree>
    <p:extLst>
      <p:ext uri="{BB962C8B-B14F-4D97-AF65-F5344CB8AC3E}">
        <p14:creationId xmlns:p14="http://schemas.microsoft.com/office/powerpoint/2010/main" val="142383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時鐘 的圖片&#10;&#10;自動產生的描述">
            <a:extLst>
              <a:ext uri="{FF2B5EF4-FFF2-40B4-BE49-F238E27FC236}">
                <a16:creationId xmlns:a16="http://schemas.microsoft.com/office/drawing/2014/main" id="{0E270E32-BA4C-9D43-96DC-05B373FEB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560" y="680115"/>
            <a:ext cx="2537229" cy="2698750"/>
          </a:xfrm>
          <a:prstGeom prst="rect">
            <a:avLst/>
          </a:prstGeom>
        </p:spPr>
      </p:pic>
      <p:sp>
        <p:nvSpPr>
          <p:cNvPr id="5" name="文字方塊 4">
            <a:extLst>
              <a:ext uri="{FF2B5EF4-FFF2-40B4-BE49-F238E27FC236}">
                <a16:creationId xmlns:a16="http://schemas.microsoft.com/office/drawing/2014/main" id="{65486682-B5F5-3442-BDC1-BE6841364B99}"/>
              </a:ext>
            </a:extLst>
          </p:cNvPr>
          <p:cNvSpPr txBox="1"/>
          <p:nvPr/>
        </p:nvSpPr>
        <p:spPr>
          <a:xfrm>
            <a:off x="776993" y="1844824"/>
            <a:ext cx="1747911" cy="369332"/>
          </a:xfrm>
          <a:prstGeom prst="rect">
            <a:avLst/>
          </a:prstGeom>
          <a:noFill/>
        </p:spPr>
        <p:txBody>
          <a:bodyPr wrap="square" rtlCol="0">
            <a:spAutoFit/>
          </a:bodyPr>
          <a:lstStyle/>
          <a:p>
            <a:r>
              <a:rPr kumimoji="1" lang="zh-TW" altLang="en-US" dirty="0"/>
              <a:t>或是</a:t>
            </a: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5E249906-4070-5844-A8E1-FD099CA604BD}"/>
                  </a:ext>
                </a:extLst>
              </p:cNvPr>
              <p:cNvSpPr/>
              <p:nvPr/>
            </p:nvSpPr>
            <p:spPr>
              <a:xfrm>
                <a:off x="776993" y="3532237"/>
                <a:ext cx="4191035" cy="369332"/>
              </a:xfrm>
              <a:prstGeom prst="rect">
                <a:avLst/>
              </a:prstGeom>
            </p:spPr>
            <p:txBody>
              <a:bodyPr wrap="square">
                <a:spAutoFit/>
              </a:bodyPr>
              <a:lstStyle/>
              <a:p>
                <a:r>
                  <a:rPr lang="zh-TW" altLang="en-US" dirty="0"/>
                  <a:t>計算帶電棒周圍距軸心為</a:t>
                </a:r>
                <a14:m>
                  <m:oMath xmlns:m="http://schemas.openxmlformats.org/officeDocument/2006/math">
                    <m:r>
                      <a:rPr lang="en-US" altLang="zh-TW" i="1">
                        <a:latin typeface="Cambria Math"/>
                      </a:rPr>
                      <m:t>𝑟</m:t>
                    </m:r>
                  </m:oMath>
                </a14:m>
                <a:r>
                  <a:rPr lang="zh-TW" altLang="en-US" dirty="0"/>
                  <a:t>處的電場：</a:t>
                </a:r>
              </a:p>
            </p:txBody>
          </p:sp>
        </mc:Choice>
        <mc:Fallback xmlns="">
          <p:sp>
            <p:nvSpPr>
              <p:cNvPr id="7" name="矩形 6">
                <a:extLst>
                  <a:ext uri="{FF2B5EF4-FFF2-40B4-BE49-F238E27FC236}">
                    <a16:creationId xmlns:a16="http://schemas.microsoft.com/office/drawing/2014/main" id="{5E249906-4070-5844-A8E1-FD099CA604BD}"/>
                  </a:ext>
                </a:extLst>
              </p:cNvPr>
              <p:cNvSpPr>
                <a:spLocks noRot="1" noChangeAspect="1" noMove="1" noResize="1" noEditPoints="1" noAdjustHandles="1" noChangeArrowheads="1" noChangeShapeType="1" noTextEdit="1"/>
              </p:cNvSpPr>
              <p:nvPr/>
            </p:nvSpPr>
            <p:spPr>
              <a:xfrm>
                <a:off x="776993" y="3532237"/>
                <a:ext cx="4191035" cy="369332"/>
              </a:xfrm>
              <a:prstGeom prst="rect">
                <a:avLst/>
              </a:prstGeom>
              <a:blipFill>
                <a:blip r:embed="rId3"/>
                <a:stretch>
                  <a:fillRect l="-906" t="-333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27EFCA4-3BA5-274A-B811-E5AE25E75389}"/>
                  </a:ext>
                </a:extLst>
              </p:cNvPr>
              <p:cNvSpPr/>
              <p:nvPr/>
            </p:nvSpPr>
            <p:spPr>
              <a:xfrm>
                <a:off x="759986" y="3980420"/>
                <a:ext cx="4453720" cy="369332"/>
              </a:xfrm>
              <a:prstGeom prst="rect">
                <a:avLst/>
              </a:prstGeom>
            </p:spPr>
            <p:txBody>
              <a:bodyPr wrap="none">
                <a:spAutoFit/>
              </a:bodyPr>
              <a:lstStyle/>
              <a:p>
                <a:r>
                  <a:rPr lang="zh-TW" altLang="en-US" dirty="0"/>
                  <a:t>就選擇一同軸半徑為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xmlns="">
          <p:sp>
            <p:nvSpPr>
              <p:cNvPr id="8" name="矩形 7">
                <a:extLst>
                  <a:ext uri="{FF2B5EF4-FFF2-40B4-BE49-F238E27FC236}">
                    <a16:creationId xmlns:a16="http://schemas.microsoft.com/office/drawing/2014/main" id="{827EFCA4-3BA5-274A-B811-E5AE25E75389}"/>
                  </a:ext>
                </a:extLst>
              </p:cNvPr>
              <p:cNvSpPr>
                <a:spLocks noRot="1" noChangeAspect="1" noMove="1" noResize="1" noEditPoints="1" noAdjustHandles="1" noChangeArrowheads="1" noChangeShapeType="1" noTextEdit="1"/>
              </p:cNvSpPr>
              <p:nvPr/>
            </p:nvSpPr>
            <p:spPr>
              <a:xfrm>
                <a:off x="759986" y="3980420"/>
                <a:ext cx="4453720" cy="369332"/>
              </a:xfrm>
              <a:prstGeom prst="rect">
                <a:avLst/>
              </a:prstGeom>
              <a:blipFill>
                <a:blip r:embed="rId4"/>
                <a:stretch>
                  <a:fillRect l="-1425" t="-3226" b="-1935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0F1B928C-B434-844C-824C-A403C66EF25E}"/>
                  </a:ext>
                </a:extLst>
              </p:cNvPr>
              <p:cNvSpPr txBox="1"/>
              <p:nvPr/>
            </p:nvSpPr>
            <p:spPr>
              <a:xfrm>
                <a:off x="820895" y="4413461"/>
                <a:ext cx="2660344"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9" name="文字方塊 8">
                <a:extLst>
                  <a:ext uri="{FF2B5EF4-FFF2-40B4-BE49-F238E27FC236}">
                    <a16:creationId xmlns:a16="http://schemas.microsoft.com/office/drawing/2014/main" id="{0F1B928C-B434-844C-824C-A403C66EF25E}"/>
                  </a:ext>
                </a:extLst>
              </p:cNvPr>
              <p:cNvSpPr txBox="1">
                <a:spLocks noRot="1" noChangeAspect="1" noMove="1" noResize="1" noEditPoints="1" noAdjustHandles="1" noChangeArrowheads="1" noChangeShapeType="1" noTextEdit="1"/>
              </p:cNvSpPr>
              <p:nvPr/>
            </p:nvSpPr>
            <p:spPr>
              <a:xfrm>
                <a:off x="820895" y="4413461"/>
                <a:ext cx="2660344" cy="818814"/>
              </a:xfrm>
              <a:prstGeom prst="rect">
                <a:avLst/>
              </a:prstGeom>
              <a:blipFill>
                <a:blip r:embed="rId5"/>
                <a:stretch>
                  <a:fillRect l="-31905" t="-135938" b="-19218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C8C45B9E-D1AF-DE49-B9BB-E5F0E4CC9F9B}"/>
                  </a:ext>
                </a:extLst>
              </p:cNvPr>
              <p:cNvSpPr/>
              <p:nvPr/>
            </p:nvSpPr>
            <p:spPr>
              <a:xfrm>
                <a:off x="841387" y="5295984"/>
                <a:ext cx="2508251" cy="369332"/>
              </a:xfrm>
              <a:prstGeom prst="rect">
                <a:avLst/>
              </a:prstGeom>
            </p:spPr>
            <p:txBody>
              <a:bodyPr wrap="none">
                <a:spAutoFit/>
              </a:bodyPr>
              <a:lstStyle/>
              <a:p>
                <a14:m>
                  <m:oMath xmlns:m="http://schemas.openxmlformats.org/officeDocument/2006/math">
                    <m:r>
                      <a:rPr lang="en-US" altLang="zh-TW" i="1">
                        <a:latin typeface="Cambria Math"/>
                      </a:rPr>
                      <m:t>𝑞</m:t>
                    </m:r>
                  </m:oMath>
                </a14:m>
                <a:r>
                  <a:rPr lang="zh-TW" altLang="en-US" dirty="0"/>
                  <a:t>就看</a:t>
                </a:r>
                <a14:m>
                  <m:oMath xmlns:m="http://schemas.openxmlformats.org/officeDocument/2006/math">
                    <m:r>
                      <a:rPr lang="en-US" altLang="zh-TW" i="1">
                        <a:latin typeface="Cambria Math"/>
                      </a:rPr>
                      <m:t>𝑟</m:t>
                    </m:r>
                  </m:oMath>
                </a14:m>
                <a:r>
                  <a:rPr lang="zh-TW" altLang="en-US" dirty="0"/>
                  <a:t>在哪一個範圍！</a:t>
                </a:r>
              </a:p>
            </p:txBody>
          </p:sp>
        </mc:Choice>
        <mc:Fallback xmlns="">
          <p:sp>
            <p:nvSpPr>
              <p:cNvPr id="6" name="矩形 5">
                <a:extLst>
                  <a:ext uri="{FF2B5EF4-FFF2-40B4-BE49-F238E27FC236}">
                    <a16:creationId xmlns:a16="http://schemas.microsoft.com/office/drawing/2014/main" id="{C8C45B9E-D1AF-DE49-B9BB-E5F0E4CC9F9B}"/>
                  </a:ext>
                </a:extLst>
              </p:cNvPr>
              <p:cNvSpPr>
                <a:spLocks noRot="1" noChangeAspect="1" noMove="1" noResize="1" noEditPoints="1" noAdjustHandles="1" noChangeArrowheads="1" noChangeShapeType="1" noTextEdit="1"/>
              </p:cNvSpPr>
              <p:nvPr/>
            </p:nvSpPr>
            <p:spPr>
              <a:xfrm>
                <a:off x="841387" y="5295984"/>
                <a:ext cx="2508251" cy="369332"/>
              </a:xfrm>
              <a:prstGeom prst="rect">
                <a:avLst/>
              </a:prstGeom>
              <a:blipFill>
                <a:blip r:embed="rId6"/>
                <a:stretch>
                  <a:fillRect t="-6667" r="-503" b="-20000"/>
                </a:stretch>
              </a:blipFill>
            </p:spPr>
            <p:txBody>
              <a:bodyPr/>
              <a:lstStyle/>
              <a:p>
                <a:r>
                  <a:rPr lang="zh-TW" altLang="en-US">
                    <a:noFill/>
                  </a:rPr>
                  <a:t> </a:t>
                </a:r>
              </a:p>
            </p:txBody>
          </p:sp>
        </mc:Fallback>
      </mc:AlternateContent>
      <p:pic>
        <p:nvPicPr>
          <p:cNvPr id="11" name="Picture 2" descr="Figure_WG_24_08.jpg">
            <a:extLst>
              <a:ext uri="{FF2B5EF4-FFF2-40B4-BE49-F238E27FC236}">
                <a16:creationId xmlns:a16="http://schemas.microsoft.com/office/drawing/2014/main" id="{4A9C0553-0D9D-7245-969B-C5A894BD0C47}"/>
              </a:ext>
            </a:extLst>
          </p:cNvPr>
          <p:cNvPicPr>
            <a:picLocks noChangeAspect="1"/>
          </p:cNvPicPr>
          <p:nvPr/>
        </p:nvPicPr>
        <p:blipFill rotWithShape="1">
          <a:blip r:embed="rId7">
            <a:extLst>
              <a:ext uri="{28A0092B-C50C-407E-A947-70E740481C1C}">
                <a14:useLocalDpi xmlns:a14="http://schemas.microsoft.com/office/drawing/2010/main" val="0"/>
              </a:ext>
            </a:extLst>
          </a:blip>
          <a:srcRect b="2608"/>
          <a:stretch/>
        </p:blipFill>
        <p:spPr>
          <a:xfrm>
            <a:off x="5191014" y="1954517"/>
            <a:ext cx="3300119" cy="3894104"/>
          </a:xfrm>
          <a:prstGeom prst="rect">
            <a:avLst/>
          </a:prstGeom>
        </p:spPr>
      </p:pic>
    </p:spTree>
    <p:extLst>
      <p:ext uri="{BB962C8B-B14F-4D97-AF65-F5344CB8AC3E}">
        <p14:creationId xmlns:p14="http://schemas.microsoft.com/office/powerpoint/2010/main" val="1286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文字方塊 5"/>
          <p:cNvSpPr txBox="1">
            <a:spLocks noChangeArrowheads="1"/>
          </p:cNvSpPr>
          <p:nvPr/>
        </p:nvSpPr>
        <p:spPr bwMode="auto">
          <a:xfrm>
            <a:off x="3352800" y="5039218"/>
            <a:ext cx="432654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電場如同所有電荷集中在球心的點電荷。</a:t>
            </a:r>
          </a:p>
        </p:txBody>
      </p:sp>
      <p:sp>
        <p:nvSpPr>
          <p:cNvPr id="24581" name="文字方塊 6"/>
          <p:cNvSpPr txBox="1">
            <a:spLocks noChangeArrowheads="1"/>
          </p:cNvSpPr>
          <p:nvPr/>
        </p:nvSpPr>
        <p:spPr bwMode="auto">
          <a:xfrm>
            <a:off x="3352800" y="5515531"/>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平方反比是三度空間的性質。</a:t>
            </a:r>
          </a:p>
        </p:txBody>
      </p:sp>
      <mc:AlternateContent xmlns:mc="http://schemas.openxmlformats.org/markup-compatibility/2006" xmlns:a14="http://schemas.microsoft.com/office/drawing/2010/main">
        <mc:Choice Requires="a14">
          <p:sp>
            <p:nvSpPr>
              <p:cNvPr id="24582" name="文字方塊 7"/>
              <p:cNvSpPr txBox="1">
                <a:spLocks noChangeArrowheads="1"/>
              </p:cNvSpPr>
              <p:nvPr/>
            </p:nvSpPr>
            <p:spPr bwMode="auto">
              <a:xfrm>
                <a:off x="3352800" y="2420968"/>
                <a:ext cx="28956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在電荷分布以外：</a:t>
                </a:r>
                <a:r>
                  <a:rPr lang="en-US" altLang="zh-TW" dirty="0"/>
                  <a:t> </a:t>
                </a:r>
                <a14:m>
                  <m:oMath xmlns:m="http://schemas.openxmlformats.org/officeDocument/2006/math">
                    <m:r>
                      <a:rPr lang="en-US" altLang="zh-TW" i="1">
                        <a:latin typeface="Cambria Math"/>
                      </a:rPr>
                      <m:t>𝑟</m:t>
                    </m:r>
                    <m:r>
                      <a:rPr lang="en-US" altLang="zh-TW" b="0" i="1" smtClean="0">
                        <a:latin typeface="Cambria Math"/>
                      </a:rPr>
                      <m:t>&gt;</m:t>
                    </m:r>
                    <m:r>
                      <a:rPr lang="en-US" altLang="zh-TW" b="0" i="1" smtClean="0">
                        <a:latin typeface="Cambria Math"/>
                      </a:rPr>
                      <m:t>𝑅</m:t>
                    </m:r>
                  </m:oMath>
                </a14:m>
                <a:endParaRPr lang="zh-TW" altLang="en-US" dirty="0"/>
              </a:p>
            </p:txBody>
          </p:sp>
        </mc:Choice>
        <mc:Fallback xmlns="">
          <p:sp>
            <p:nvSpPr>
              <p:cNvPr id="24582" name="文字方塊 7"/>
              <p:cNvSpPr txBox="1">
                <a:spLocks noRot="1" noChangeAspect="1" noMove="1" noResize="1" noEditPoints="1" noAdjustHandles="1" noChangeArrowheads="1" noChangeShapeType="1" noTextEdit="1"/>
              </p:cNvSpPr>
              <p:nvPr/>
            </p:nvSpPr>
            <p:spPr bwMode="auto">
              <a:xfrm>
                <a:off x="3352800" y="2420968"/>
                <a:ext cx="2895600" cy="369888"/>
              </a:xfrm>
              <a:prstGeom prst="rect">
                <a:avLst/>
              </a:prstGeom>
              <a:blipFill>
                <a:blip r:embed="rId2"/>
                <a:stretch>
                  <a:fillRect l="-175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583" name="文字方塊 8"/>
              <p:cNvSpPr txBox="1">
                <a:spLocks noChangeArrowheads="1"/>
              </p:cNvSpPr>
              <p:nvPr/>
            </p:nvSpPr>
            <p:spPr bwMode="auto">
              <a:xfrm>
                <a:off x="923533" y="1176638"/>
                <a:ext cx="740807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均勻的帶電球（球對稱，半徑為</a:t>
                </a:r>
                <a14:m>
                  <m:oMath xmlns:m="http://schemas.openxmlformats.org/officeDocument/2006/math">
                    <m:r>
                      <a:rPr lang="en-US" altLang="zh-TW" b="0" i="1" smtClean="0">
                        <a:latin typeface="Cambria Math"/>
                      </a:rPr>
                      <m:t>𝑅</m:t>
                    </m:r>
                  </m:oMath>
                </a14:m>
                <a:r>
                  <a:rPr lang="zh-TW" altLang="en-US" dirty="0"/>
                  <a:t>）周圍距球心為</a:t>
                </a:r>
                <a14:m>
                  <m:oMath xmlns:m="http://schemas.openxmlformats.org/officeDocument/2006/math">
                    <m:r>
                      <a:rPr lang="en-US" altLang="zh-TW" b="0" i="1" smtClean="0">
                        <a:latin typeface="Cambria Math"/>
                      </a:rPr>
                      <m:t>𝑟</m:t>
                    </m:r>
                  </m:oMath>
                </a14:m>
                <a:r>
                  <a:rPr lang="zh-TW" altLang="en-US" dirty="0"/>
                  <a:t>處的電場：</a:t>
                </a:r>
              </a:p>
            </p:txBody>
          </p:sp>
        </mc:Choice>
        <mc:Fallback xmlns="">
          <p:sp>
            <p:nvSpPr>
              <p:cNvPr id="24583" name="文字方塊 8"/>
              <p:cNvSpPr txBox="1">
                <a:spLocks noRot="1" noChangeAspect="1" noMove="1" noResize="1" noEditPoints="1" noAdjustHandles="1" noChangeArrowheads="1" noChangeShapeType="1" noTextEdit="1"/>
              </p:cNvSpPr>
              <p:nvPr/>
            </p:nvSpPr>
            <p:spPr bwMode="auto">
              <a:xfrm>
                <a:off x="923533" y="1176638"/>
                <a:ext cx="7408070" cy="369332"/>
              </a:xfrm>
              <a:prstGeom prst="rect">
                <a:avLst/>
              </a:prstGeom>
              <a:blipFill>
                <a:blip r:embed="rId3"/>
                <a:stretch>
                  <a:fillRect l="-68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24589" name="Picture 6" descr="2406"/>
          <p:cNvPicPr>
            <a:picLocks noChangeAspect="1" noChangeArrowheads="1"/>
          </p:cNvPicPr>
          <p:nvPr/>
        </p:nvPicPr>
        <p:blipFill>
          <a:blip r:embed="rId4">
            <a:extLst>
              <a:ext uri="{28A0092B-C50C-407E-A947-70E740481C1C}">
                <a14:useLocalDpi xmlns:a14="http://schemas.microsoft.com/office/drawing/2010/main" val="0"/>
              </a:ext>
            </a:extLst>
          </a:blip>
          <a:srcRect b="5534"/>
          <a:stretch>
            <a:fillRect/>
          </a:stretch>
        </p:blipFill>
        <p:spPr bwMode="auto">
          <a:xfrm>
            <a:off x="351669" y="2497911"/>
            <a:ext cx="2806700" cy="2438400"/>
          </a:xfrm>
          <a:prstGeom prst="rect">
            <a:avLst/>
          </a:prstGeom>
          <a:solidFill>
            <a:srgbClr val="CCFF99"/>
          </a:solidFill>
          <a:ln>
            <a:noFill/>
          </a:ln>
        </p:spPr>
      </p:pic>
      <p:sp>
        <p:nvSpPr>
          <p:cNvPr id="15" name="橢圓 14"/>
          <p:cNvSpPr/>
          <p:nvPr/>
        </p:nvSpPr>
        <p:spPr>
          <a:xfrm>
            <a:off x="982799" y="3335138"/>
            <a:ext cx="850057" cy="828368"/>
          </a:xfrm>
          <a:prstGeom prst="ellipse">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1242685" y="3429000"/>
            <a:ext cx="590171" cy="369332"/>
          </a:xfrm>
          <a:prstGeom prst="rect">
            <a:avLst/>
          </a:prstGeom>
          <a:noFill/>
        </p:spPr>
        <p:txBody>
          <a:bodyPr wrap="square" rtlCol="0">
            <a:spAutoFit/>
          </a:bodyPr>
          <a:lstStyle/>
          <a:p>
            <a:r>
              <a:rPr lang="en-US" altLang="zh-TW" dirty="0"/>
              <a:t>+++</a:t>
            </a:r>
            <a:endParaRPr lang="zh-TW" altLang="en-US" dirty="0"/>
          </a:p>
        </p:txBody>
      </p:sp>
      <p:sp>
        <p:nvSpPr>
          <p:cNvPr id="16" name="文字方塊 15"/>
          <p:cNvSpPr txBox="1"/>
          <p:nvPr/>
        </p:nvSpPr>
        <p:spPr>
          <a:xfrm>
            <a:off x="1164848" y="3798332"/>
            <a:ext cx="590171" cy="369332"/>
          </a:xfrm>
          <a:prstGeom prst="rect">
            <a:avLst/>
          </a:prstGeom>
          <a:noFill/>
        </p:spPr>
        <p:txBody>
          <a:bodyPr wrap="square" rtlCol="0">
            <a:spAutoFit/>
          </a:bodyPr>
          <a:lstStyle/>
          <a:p>
            <a:r>
              <a:rPr lang="en-US" altLang="zh-TW" dirty="0"/>
              <a:t>+++</a:t>
            </a:r>
            <a:endParaRPr lang="zh-TW" altLang="en-US" dirty="0"/>
          </a:p>
        </p:txBody>
      </p:sp>
      <mc:AlternateContent xmlns:mc="http://schemas.openxmlformats.org/markup-compatibility/2006" xmlns:a14="http://schemas.microsoft.com/office/drawing/2010/main">
        <mc:Choice Requires="a14">
          <p:sp>
            <p:nvSpPr>
              <p:cNvPr id="3" name="矩形 2"/>
              <p:cNvSpPr/>
              <p:nvPr/>
            </p:nvSpPr>
            <p:spPr>
              <a:xfrm>
                <a:off x="907090" y="1633838"/>
                <a:ext cx="3530390" cy="369332"/>
              </a:xfrm>
              <a:prstGeom prst="rect">
                <a:avLst/>
              </a:prstGeom>
            </p:spPr>
            <p:txBody>
              <a:bodyPr wrap="none">
                <a:spAutoFit/>
              </a:bodyPr>
              <a:lstStyle/>
              <a:p>
                <a:r>
                  <a:rPr lang="zh-TW" altLang="en-US" dirty="0"/>
                  <a:t>選擇同球心半徑為</a:t>
                </a:r>
                <a14:m>
                  <m:oMath xmlns:m="http://schemas.openxmlformats.org/officeDocument/2006/math">
                    <m:r>
                      <a:rPr lang="en-US" altLang="zh-TW" i="1">
                        <a:latin typeface="Cambria Math"/>
                      </a:rPr>
                      <m:t>𝑟</m:t>
                    </m:r>
                  </m:oMath>
                </a14:m>
                <a:r>
                  <a:rPr lang="zh-TW" altLang="en-US" dirty="0"/>
                  <a:t>的球高斯面：</a:t>
                </a:r>
              </a:p>
            </p:txBody>
          </p:sp>
        </mc:Choice>
        <mc:Fallback xmlns="">
          <p:sp>
            <p:nvSpPr>
              <p:cNvPr id="3" name="矩形 2"/>
              <p:cNvSpPr>
                <a:spLocks noRot="1" noChangeAspect="1" noMove="1" noResize="1" noEditPoints="1" noAdjustHandles="1" noChangeArrowheads="1" noChangeShapeType="1" noTextEdit="1"/>
              </p:cNvSpPr>
              <p:nvPr/>
            </p:nvSpPr>
            <p:spPr>
              <a:xfrm>
                <a:off x="907090" y="1633838"/>
                <a:ext cx="3530390" cy="369332"/>
              </a:xfrm>
              <a:prstGeom prst="rect">
                <a:avLst/>
              </a:prstGeom>
              <a:blipFill>
                <a:blip r:embed="rId5"/>
                <a:stretch>
                  <a:fillRect l="-1075" t="-6667" r="-358" b="-20000"/>
                </a:stretch>
              </a:blipFill>
            </p:spPr>
            <p:txBody>
              <a:bodyPr/>
              <a:lstStyle/>
              <a:p>
                <a:r>
                  <a:rPr lang="zh-TW" altLang="en-US">
                    <a:noFill/>
                  </a:rPr>
                  <a:t> </a:t>
                </a:r>
              </a:p>
            </p:txBody>
          </p:sp>
        </mc:Fallback>
      </mc:AlternateContent>
      <p:cxnSp>
        <p:nvCxnSpPr>
          <p:cNvPr id="5" name="直線接點 4"/>
          <p:cNvCxnSpPr/>
          <p:nvPr/>
        </p:nvCxnSpPr>
        <p:spPr>
          <a:xfrm flipH="1" flipV="1">
            <a:off x="1230931" y="3344055"/>
            <a:ext cx="154036" cy="373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a:endCxn id="15" idx="2"/>
          </p:cNvCxnSpPr>
          <p:nvPr/>
        </p:nvCxnSpPr>
        <p:spPr>
          <a:xfrm flipH="1">
            <a:off x="982799" y="3749322"/>
            <a:ext cx="40216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113669" y="3798332"/>
            <a:ext cx="12901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i="1" dirty="0">
                <a:solidFill>
                  <a:schemeClr val="tx1"/>
                </a:solidFill>
                <a:latin typeface="Times New Roman" panose="02020603050405020304" pitchFamily="18" charset="0"/>
                <a:cs typeface="Times New Roman" panose="02020603050405020304" pitchFamily="18" charset="0"/>
              </a:rPr>
              <a:t>R</a:t>
            </a:r>
            <a:endParaRPr lang="zh-TW" altLang="en-US" i="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字方塊 16"/>
              <p:cNvSpPr txBox="1"/>
              <p:nvPr/>
            </p:nvSpPr>
            <p:spPr>
              <a:xfrm>
                <a:off x="3352800" y="3019560"/>
                <a:ext cx="541161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m:t>
                      </m:r>
                      <m:r>
                        <a:rPr lang="en-US" altLang="zh-TW" b="0" i="1" smtClean="0">
                          <a:latin typeface="Cambria Math"/>
                        </a:rPr>
                        <m:t>𝐸𝐴</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3352800" y="3019560"/>
                <a:ext cx="5411610" cy="818879"/>
              </a:xfrm>
              <a:prstGeom prst="rect">
                <a:avLst/>
              </a:prstGeom>
              <a:blipFill>
                <a:blip r:embed="rId6"/>
                <a:stretch>
                  <a:fillRect l="-15962"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3384910" y="4249144"/>
                <a:ext cx="1492973" cy="68364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m:t>
                          </m:r>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den>
                      </m:f>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3384910" y="4249144"/>
                <a:ext cx="1492973" cy="683649"/>
              </a:xfrm>
              <a:prstGeom prst="rect">
                <a:avLst/>
              </a:prstGeom>
              <a:blipFill>
                <a:blip r:embed="rId7"/>
                <a:stretch>
                  <a:fillRect/>
                </a:stretch>
              </a:blipFill>
            </p:spPr>
            <p:txBody>
              <a:bodyPr/>
              <a:lstStyle/>
              <a:p>
                <a:r>
                  <a:rPr lang="zh-TW" altLang="en-US">
                    <a:noFill/>
                  </a:rPr>
                  <a:t> </a:t>
                </a:r>
              </a:p>
            </p:txBody>
          </p:sp>
        </mc:Fallback>
      </mc:AlternateContent>
      <p:sp>
        <p:nvSpPr>
          <p:cNvPr id="4" name="矩形 3">
            <a:extLst>
              <a:ext uri="{FF2B5EF4-FFF2-40B4-BE49-F238E27FC236}">
                <a16:creationId xmlns:a16="http://schemas.microsoft.com/office/drawing/2014/main" id="{793F14D4-90A3-BF4B-B1B0-8E95FCD6C3B4}"/>
              </a:ext>
            </a:extLst>
          </p:cNvPr>
          <p:cNvSpPr/>
          <p:nvPr/>
        </p:nvSpPr>
        <p:spPr>
          <a:xfrm>
            <a:off x="3652650" y="508288"/>
            <a:ext cx="1569660" cy="369332"/>
          </a:xfrm>
          <a:prstGeom prst="rect">
            <a:avLst/>
          </a:prstGeom>
        </p:spPr>
        <p:txBody>
          <a:bodyPr wrap="none">
            <a:spAutoFit/>
          </a:bodyPr>
          <a:lstStyle/>
          <a:p>
            <a:r>
              <a:rPr lang="zh-TW" altLang="en-US" dirty="0">
                <a:solidFill>
                  <a:srgbClr val="FF0000"/>
                </a:solidFill>
              </a:rPr>
              <a:t>均勻的帶電球</a:t>
            </a:r>
          </a:p>
        </p:txBody>
      </p:sp>
    </p:spTree>
    <p:extLst>
      <p:ext uri="{BB962C8B-B14F-4D97-AF65-F5344CB8AC3E}">
        <p14:creationId xmlns:p14="http://schemas.microsoft.com/office/powerpoint/2010/main" val="15934154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586" name="文字方塊 11"/>
              <p:cNvSpPr txBox="1">
                <a:spLocks noChangeArrowheads="1"/>
              </p:cNvSpPr>
              <p:nvPr/>
            </p:nvSpPr>
            <p:spPr bwMode="auto">
              <a:xfrm>
                <a:off x="3886200" y="685800"/>
                <a:ext cx="2895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在電荷分布以內：</a:t>
                </a:r>
                <a14:m>
                  <m:oMath xmlns:m="http://schemas.openxmlformats.org/officeDocument/2006/math">
                    <m:r>
                      <a:rPr lang="en-US" altLang="zh-TW" i="1">
                        <a:latin typeface="Cambria Math"/>
                      </a:rPr>
                      <m:t>𝑟</m:t>
                    </m:r>
                    <m:r>
                      <a:rPr lang="en-US" altLang="zh-TW" b="0" i="1" smtClean="0">
                        <a:latin typeface="Cambria Math"/>
                      </a:rPr>
                      <m:t>&lt;</m:t>
                    </m:r>
                    <m:r>
                      <a:rPr lang="en-US" altLang="zh-TW" i="1">
                        <a:latin typeface="Cambria Math"/>
                      </a:rPr>
                      <m:t>𝑅</m:t>
                    </m:r>
                  </m:oMath>
                </a14:m>
                <a:endParaRPr lang="zh-TW" altLang="en-US" dirty="0"/>
              </a:p>
            </p:txBody>
          </p:sp>
        </mc:Choice>
        <mc:Fallback xmlns="">
          <p:sp>
            <p:nvSpPr>
              <p:cNvPr id="24586" name="文字方塊 11"/>
              <p:cNvSpPr txBox="1">
                <a:spLocks noRot="1" noChangeAspect="1" noMove="1" noResize="1" noEditPoints="1" noAdjustHandles="1" noChangeArrowheads="1" noChangeShapeType="1" noTextEdit="1"/>
              </p:cNvSpPr>
              <p:nvPr/>
            </p:nvSpPr>
            <p:spPr bwMode="auto">
              <a:xfrm>
                <a:off x="3886200" y="685800"/>
                <a:ext cx="2895600" cy="369332"/>
              </a:xfrm>
              <a:prstGeom prst="rect">
                <a:avLst/>
              </a:prstGeom>
              <a:blipFill>
                <a:blip r:embed="rId2"/>
                <a:stretch>
                  <a:fillRect l="-2183"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4587" name="Picture 13" descr="D:\Dropbox\Documents\課程\YoungTextBook\Images\Chapter22\A_Images\A_Figures_and_Photos\22_22_Figure.jpg"/>
          <p:cNvPicPr>
            <a:picLocks noChangeAspect="1" noChangeArrowheads="1"/>
          </p:cNvPicPr>
          <p:nvPr/>
        </p:nvPicPr>
        <p:blipFill>
          <a:blip r:embed="rId3">
            <a:extLst>
              <a:ext uri="{28A0092B-C50C-407E-A947-70E740481C1C}">
                <a14:useLocalDpi xmlns:a14="http://schemas.microsoft.com/office/drawing/2010/main" val="0"/>
              </a:ext>
            </a:extLst>
          </a:blip>
          <a:srcRect l="17345" r="43120" b="65460"/>
          <a:stretch>
            <a:fillRect/>
          </a:stretch>
        </p:blipFill>
        <p:spPr bwMode="auto">
          <a:xfrm>
            <a:off x="965425" y="1129273"/>
            <a:ext cx="2449333" cy="206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3" descr="D:\Dropbox\Documents\課程\YoungTextBook\Images\Chapter22\A_Images\A_Figures_and_Photos\22_22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t="39819" b="2261"/>
          <a:stretch>
            <a:fillRect/>
          </a:stretch>
        </p:blipFill>
        <p:spPr bwMode="auto">
          <a:xfrm>
            <a:off x="2286000" y="3505200"/>
            <a:ext cx="477992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3962400" y="1155431"/>
                <a:ext cx="2125197" cy="8399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f>
                            <m:fPr>
                              <m:ctrlPr>
                                <a:rPr lang="en-US" altLang="zh-TW" b="0" i="1" smtClean="0">
                                  <a:latin typeface="Cambria Math" panose="02040503050406030204" pitchFamily="18" charset="0"/>
                                </a:rPr>
                              </m:ctrlPr>
                            </m:fPr>
                            <m:num>
                              <m:r>
                                <a:rPr lang="en-US" altLang="zh-TW" b="0" i="1" smtClean="0">
                                  <a:latin typeface="Cambria Math"/>
                                </a:rPr>
                                <m:t>4</m:t>
                              </m:r>
                            </m:num>
                            <m:den>
                              <m:r>
                                <a:rPr lang="en-US" altLang="zh-TW" b="0" i="1" smtClean="0">
                                  <a:latin typeface="Cambria Math"/>
                                </a:rPr>
                                <m:t>3</m:t>
                              </m:r>
                            </m:den>
                          </m:f>
                          <m:r>
                            <a:rPr lang="zh-TW" altLang="en-US" b="0" i="1" smtClean="0">
                              <a:latin typeface="Cambria Math"/>
                            </a:rPr>
                            <m:t>𝜋</m:t>
                          </m:r>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3</m:t>
                              </m:r>
                            </m:sup>
                          </m:sSup>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962400" y="1155431"/>
                <a:ext cx="2125197" cy="839910"/>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3962400" y="2646590"/>
                <a:ext cx="2425792"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num>
                        <m:den>
                          <m:r>
                            <a:rPr lang="en-US" altLang="zh-TW" b="0" i="1" smtClean="0">
                              <a:latin typeface="Cambria Math"/>
                            </a:rPr>
                            <m:t>3</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1" smtClean="0">
                          <a:latin typeface="Cambria Math"/>
                        </a:rPr>
                        <m:t>𝑟</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𝑄</m:t>
                          </m:r>
                        </m:num>
                        <m:den>
                          <m:sSup>
                            <m:sSupPr>
                              <m:ctrlPr>
                                <a:rPr lang="en-US" altLang="zh-TW" i="1">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𝑅</m:t>
                              </m:r>
                            </m:e>
                            <m:sup>
                              <m:r>
                                <a:rPr lang="en-US" altLang="zh-TW" b="0" i="1" smtClean="0">
                                  <a:latin typeface="Cambria Math" panose="02040503050406030204" pitchFamily="18" charset="0"/>
                                  <a:ea typeface="Cambria Math"/>
                                </a:rPr>
                                <m:t>3</m:t>
                              </m:r>
                            </m:sup>
                          </m:sSup>
                        </m:den>
                      </m:f>
                      <m:r>
                        <a:rPr lang="en-US" altLang="zh-TW" b="0" i="1" smtClean="0">
                          <a:latin typeface="Cambria Math" panose="02040503050406030204" pitchFamily="18" charset="0"/>
                          <a:ea typeface="Cambria Math"/>
                        </a:rPr>
                        <m:t>𝑟</m:t>
                      </m:r>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962400" y="2646590"/>
                <a:ext cx="2425792" cy="659796"/>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58B22D-5C29-ECB0-F0AB-D65312C27D0C}"/>
                  </a:ext>
                </a:extLst>
              </p:cNvPr>
              <p:cNvSpPr txBox="1"/>
              <p:nvPr/>
            </p:nvSpPr>
            <p:spPr>
              <a:xfrm>
                <a:off x="3886200" y="2094748"/>
                <a:ext cx="3581400" cy="593111"/>
              </a:xfrm>
              <a:prstGeom prst="rect">
                <a:avLst/>
              </a:prstGeom>
              <a:noFill/>
            </p:spPr>
            <p:txBody>
              <a:bodyPr wrap="square" rtlCol="0">
                <a:spAutoFit/>
              </a:bodyPr>
              <a:lstStyle/>
              <a:p>
                <a:r>
                  <a:rPr lang="en-TW" dirty="0"/>
                  <a:t>設球內體電荷密度為 </a:t>
                </a:r>
                <a14:m>
                  <m:oMath xmlns:m="http://schemas.openxmlformats.org/officeDocument/2006/math">
                    <m:r>
                      <a:rPr lang="zh-TW" altLang="en-US" i="1">
                        <a:latin typeface="Cambria Math"/>
                      </a:rPr>
                      <m:t>𝜌</m:t>
                    </m:r>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𝑄</m:t>
                        </m:r>
                      </m:num>
                      <m:den>
                        <m:f>
                          <m:fPr>
                            <m:ctrlPr>
                              <a:rPr lang="en-US" altLang="zh-TW" i="1">
                                <a:latin typeface="Cambria Math" panose="02040503050406030204" pitchFamily="18" charset="0"/>
                              </a:rPr>
                            </m:ctrlPr>
                          </m:fPr>
                          <m:num>
                            <m:r>
                              <a:rPr lang="en-US" altLang="zh-TW" i="1">
                                <a:latin typeface="Cambria Math"/>
                              </a:rPr>
                              <m:t>4</m:t>
                            </m:r>
                          </m:num>
                          <m:den>
                            <m:r>
                              <a:rPr lang="en-US" altLang="zh-TW" i="1">
                                <a:latin typeface="Cambria Math"/>
                              </a:rPr>
                              <m:t>3</m:t>
                            </m:r>
                          </m:den>
                        </m:f>
                        <m:r>
                          <a:rPr lang="zh-TW" altLang="en-US" i="1">
                            <a:latin typeface="Cambria Math"/>
                          </a:rPr>
                          <m:t>𝜋</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𝑅</m:t>
                            </m:r>
                          </m:e>
                          <m:sup>
                            <m:r>
                              <a:rPr lang="en-US" altLang="zh-TW" i="1">
                                <a:latin typeface="Cambria Math"/>
                              </a:rPr>
                              <m:t>3</m:t>
                            </m:r>
                          </m:sup>
                        </m:sSup>
                      </m:den>
                    </m:f>
                  </m:oMath>
                </a14:m>
                <a:r>
                  <a:rPr lang="en-TW" dirty="0"/>
                  <a:t>。</a:t>
                </a:r>
              </a:p>
            </p:txBody>
          </p:sp>
        </mc:Choice>
        <mc:Fallback xmlns="">
          <p:sp>
            <p:nvSpPr>
              <p:cNvPr id="10" name="TextBox 9">
                <a:extLst>
                  <a:ext uri="{FF2B5EF4-FFF2-40B4-BE49-F238E27FC236}">
                    <a16:creationId xmlns:a16="http://schemas.microsoft.com/office/drawing/2014/main" id="{1F58B22D-5C29-ECB0-F0AB-D65312C27D0C}"/>
                  </a:ext>
                </a:extLst>
              </p:cNvPr>
              <p:cNvSpPr txBox="1">
                <a:spLocks noRot="1" noChangeAspect="1" noMove="1" noResize="1" noEditPoints="1" noAdjustHandles="1" noChangeArrowheads="1" noChangeShapeType="1" noTextEdit="1"/>
              </p:cNvSpPr>
              <p:nvPr/>
            </p:nvSpPr>
            <p:spPr>
              <a:xfrm>
                <a:off x="3886200" y="2094748"/>
                <a:ext cx="3581400" cy="593111"/>
              </a:xfrm>
              <a:prstGeom prst="rect">
                <a:avLst/>
              </a:prstGeom>
              <a:blipFill>
                <a:blip r:embed="rId12"/>
                <a:stretch>
                  <a:fillRect l="-177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BF094D05-2CA0-70EB-9E46-EC8B2DF44E08}"/>
                  </a:ext>
                </a:extLst>
              </p:cNvPr>
              <p:cNvSpPr txBox="1"/>
              <p:nvPr/>
            </p:nvSpPr>
            <p:spPr>
              <a:xfrm>
                <a:off x="7484154" y="2022410"/>
                <a:ext cx="1388842" cy="61170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𝜌</m:t>
                      </m:r>
                      <m:f>
                        <m:fPr>
                          <m:ctrlPr>
                            <a:rPr lang="en-US" altLang="zh-TW" i="1">
                              <a:latin typeface="Cambria Math" panose="02040503050406030204" pitchFamily="18" charset="0"/>
                            </a:rPr>
                          </m:ctrlPr>
                        </m:fPr>
                        <m:num>
                          <m:r>
                            <a:rPr lang="en-US" altLang="zh-TW" i="1">
                              <a:latin typeface="Cambria Math"/>
                            </a:rPr>
                            <m:t>4</m:t>
                          </m:r>
                        </m:num>
                        <m:den>
                          <m:r>
                            <a:rPr lang="en-US" altLang="zh-TW" i="1">
                              <a:latin typeface="Cambria Math"/>
                            </a:rPr>
                            <m:t>3</m:t>
                          </m:r>
                        </m:den>
                      </m:f>
                      <m:r>
                        <a:rPr lang="zh-TW" altLang="en-US" i="1">
                          <a:latin typeface="Cambria Math"/>
                        </a:rPr>
                        <m:t>𝜋</m:t>
                      </m:r>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3</m:t>
                          </m:r>
                        </m:sup>
                      </m:sSup>
                    </m:oMath>
                  </m:oMathPara>
                </a14:m>
                <a:endParaRPr lang="zh-TW" altLang="en-US" dirty="0"/>
              </a:p>
            </p:txBody>
          </p:sp>
        </mc:Choice>
        <mc:Fallback xmlns="">
          <p:sp>
            <p:nvSpPr>
              <p:cNvPr id="11" name="文字方塊 10">
                <a:extLst>
                  <a:ext uri="{FF2B5EF4-FFF2-40B4-BE49-F238E27FC236}">
                    <a16:creationId xmlns:a16="http://schemas.microsoft.com/office/drawing/2014/main" id="{BF094D05-2CA0-70EB-9E46-EC8B2DF44E08}"/>
                  </a:ext>
                </a:extLst>
              </p:cNvPr>
              <p:cNvSpPr txBox="1">
                <a:spLocks noRot="1" noChangeAspect="1" noMove="1" noResize="1" noEditPoints="1" noAdjustHandles="1" noChangeArrowheads="1" noChangeShapeType="1" noTextEdit="1"/>
              </p:cNvSpPr>
              <p:nvPr/>
            </p:nvSpPr>
            <p:spPr>
              <a:xfrm>
                <a:off x="7484154" y="2022410"/>
                <a:ext cx="1388842" cy="611706"/>
              </a:xfrm>
              <a:prstGeom prst="rect">
                <a:avLst/>
              </a:prstGeom>
              <a:blipFill>
                <a:blip r:embed="rId13"/>
                <a:stretch>
                  <a:fillRect b="-4082"/>
                </a:stretch>
              </a:blipFill>
            </p:spPr>
            <p:txBody>
              <a:bodyPr/>
              <a:lstStyle/>
              <a:p>
                <a:r>
                  <a:rPr lang="en-TW">
                    <a:noFill/>
                  </a:rPr>
                  <a:t> </a:t>
                </a:r>
              </a:p>
            </p:txBody>
          </p:sp>
        </mc:Fallback>
      </mc:AlternateContent>
    </p:spTree>
    <p:extLst>
      <p:ext uri="{BB962C8B-B14F-4D97-AF65-F5344CB8AC3E}">
        <p14:creationId xmlns:p14="http://schemas.microsoft.com/office/powerpoint/2010/main" val="46956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fade">
                                      <p:cBhvr>
                                        <p:cTn id="7" dur="1000"/>
                                        <p:tgtEl>
                                          <p:spTgt spid="24588"/>
                                        </p:tgtEl>
                                      </p:cBhvr>
                                    </p:animEffect>
                                    <p:anim calcmode="lin" valueType="num">
                                      <p:cBhvr>
                                        <p:cTn id="8" dur="1000" fill="hold"/>
                                        <p:tgtEl>
                                          <p:spTgt spid="24588"/>
                                        </p:tgtEl>
                                        <p:attrNameLst>
                                          <p:attrName>ppt_x</p:attrName>
                                        </p:attrNameLst>
                                      </p:cBhvr>
                                      <p:tavLst>
                                        <p:tav tm="0">
                                          <p:val>
                                            <p:strVal val="#ppt_x"/>
                                          </p:val>
                                        </p:tav>
                                        <p:tav tm="100000">
                                          <p:val>
                                            <p:strVal val="#ppt_x"/>
                                          </p:val>
                                        </p:tav>
                                      </p:tavLst>
                                    </p:anim>
                                    <p:anim calcmode="lin" valueType="num">
                                      <p:cBhvr>
                                        <p:cTn id="9" dur="1000" fill="hold"/>
                                        <p:tgtEl>
                                          <p:spTgt spid="24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6096000" cy="644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913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89" y="111125"/>
            <a:ext cx="708660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descr="D:\Dropbox\Documents\課程\YoungTextBook\Images\Chapter22\A_Images\A_Figures_and_Photos\22_19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28800"/>
            <a:ext cx="33718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71489" y="111125"/>
            <a:ext cx="833511" cy="369332"/>
          </a:xfrm>
          <a:prstGeom prst="rect">
            <a:avLst/>
          </a:prstGeom>
          <a:solidFill>
            <a:schemeClr val="bg1"/>
          </a:solidFill>
        </p:spPr>
        <p:txBody>
          <a:bodyPr wrap="square" rtlCol="0">
            <a:spAutoFit/>
          </a:bodyPr>
          <a:lstStyle/>
          <a:p>
            <a:r>
              <a:rPr lang="en-US" altLang="zh-CN" dirty="0"/>
              <a:t>22.41</a:t>
            </a:r>
            <a:endParaRPr lang="zh-CN" altLang="en-US" dirty="0"/>
          </a:p>
        </p:txBody>
      </p:sp>
      <p:pic>
        <p:nvPicPr>
          <p:cNvPr id="4" name="圖片 3" descr="一張含有 時鐘 的圖片&#10;&#10;自動產生的描述">
            <a:extLst>
              <a:ext uri="{FF2B5EF4-FFF2-40B4-BE49-F238E27FC236}">
                <a16:creationId xmlns:a16="http://schemas.microsoft.com/office/drawing/2014/main" id="{0E270E32-BA4C-9D43-96DC-05B373FEB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4048125"/>
            <a:ext cx="2537229" cy="2698750"/>
          </a:xfrm>
          <a:prstGeom prst="rect">
            <a:avLst/>
          </a:prstGeom>
        </p:spPr>
      </p:pic>
      <p:sp>
        <p:nvSpPr>
          <p:cNvPr id="5" name="文字方塊 4">
            <a:extLst>
              <a:ext uri="{FF2B5EF4-FFF2-40B4-BE49-F238E27FC236}">
                <a16:creationId xmlns:a16="http://schemas.microsoft.com/office/drawing/2014/main" id="{65486682-B5F5-3442-BDC1-BE6841364B99}"/>
              </a:ext>
            </a:extLst>
          </p:cNvPr>
          <p:cNvSpPr txBox="1"/>
          <p:nvPr/>
        </p:nvSpPr>
        <p:spPr>
          <a:xfrm>
            <a:off x="1071489" y="4953000"/>
            <a:ext cx="1747911" cy="369332"/>
          </a:xfrm>
          <a:prstGeom prst="rect">
            <a:avLst/>
          </a:prstGeom>
          <a:noFill/>
        </p:spPr>
        <p:txBody>
          <a:bodyPr wrap="square" rtlCol="0">
            <a:spAutoFit/>
          </a:bodyPr>
          <a:lstStyle/>
          <a:p>
            <a:r>
              <a:rPr kumimoji="1" lang="zh-TW" altLang="en-US" dirty="0"/>
              <a:t>或是</a:t>
            </a:r>
          </a:p>
        </p:txBody>
      </p:sp>
    </p:spTree>
    <p:extLst>
      <p:ext uri="{BB962C8B-B14F-4D97-AF65-F5344CB8AC3E}">
        <p14:creationId xmlns:p14="http://schemas.microsoft.com/office/powerpoint/2010/main" val="2762438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1A8BD73-1B0D-EA43-A1B4-DC4713D04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6200"/>
            <a:ext cx="7315200" cy="4280437"/>
          </a:xfrm>
          <a:prstGeom prst="rect">
            <a:avLst/>
          </a:prstGeom>
        </p:spPr>
      </p:pic>
      <p:pic>
        <p:nvPicPr>
          <p:cNvPr id="5" name="圖片 4" descr="一張含有 裝置 的圖片&#10;&#10;自動產生的描述">
            <a:extLst>
              <a:ext uri="{FF2B5EF4-FFF2-40B4-BE49-F238E27FC236}">
                <a16:creationId xmlns:a16="http://schemas.microsoft.com/office/drawing/2014/main" id="{C85D3116-6B76-464B-9EE1-98C137FE503C}"/>
              </a:ext>
            </a:extLst>
          </p:cNvPr>
          <p:cNvPicPr>
            <a:picLocks noChangeAspect="1"/>
          </p:cNvPicPr>
          <p:nvPr/>
        </p:nvPicPr>
        <p:blipFill rotWithShape="1">
          <a:blip r:embed="rId3">
            <a:extLst>
              <a:ext uri="{28A0092B-C50C-407E-A947-70E740481C1C}">
                <a14:useLocalDpi xmlns:a14="http://schemas.microsoft.com/office/drawing/2010/main" val="0"/>
              </a:ext>
            </a:extLst>
          </a:blip>
          <a:srcRect b="46818"/>
          <a:stretch/>
        </p:blipFill>
        <p:spPr>
          <a:xfrm>
            <a:off x="914400" y="4356637"/>
            <a:ext cx="7086600" cy="2325885"/>
          </a:xfrm>
          <a:prstGeom prst="rect">
            <a:avLst/>
          </a:prstGeom>
        </p:spPr>
      </p:pic>
    </p:spTree>
    <p:extLst>
      <p:ext uri="{BB962C8B-B14F-4D97-AF65-F5344CB8AC3E}">
        <p14:creationId xmlns:p14="http://schemas.microsoft.com/office/powerpoint/2010/main" val="2042069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裝置 的圖片&#10;&#10;自動產生的描述">
            <a:extLst>
              <a:ext uri="{FF2B5EF4-FFF2-40B4-BE49-F238E27FC236}">
                <a16:creationId xmlns:a16="http://schemas.microsoft.com/office/drawing/2014/main" id="{AE95ED9D-1753-AA4A-B045-24596D779D86}"/>
              </a:ext>
            </a:extLst>
          </p:cNvPr>
          <p:cNvPicPr>
            <a:picLocks noChangeAspect="1"/>
          </p:cNvPicPr>
          <p:nvPr/>
        </p:nvPicPr>
        <p:blipFill rotWithShape="1">
          <a:blip r:embed="rId2">
            <a:extLst>
              <a:ext uri="{28A0092B-C50C-407E-A947-70E740481C1C}">
                <a14:useLocalDpi xmlns:a14="http://schemas.microsoft.com/office/drawing/2010/main" val="0"/>
              </a:ext>
            </a:extLst>
          </a:blip>
          <a:srcRect t="54051" r="10834"/>
          <a:stretch/>
        </p:blipFill>
        <p:spPr>
          <a:xfrm>
            <a:off x="926591" y="2273808"/>
            <a:ext cx="7906952" cy="2514600"/>
          </a:xfrm>
          <a:prstGeom prst="rect">
            <a:avLst/>
          </a:prstGeom>
        </p:spPr>
      </p:pic>
      <p:pic>
        <p:nvPicPr>
          <p:cNvPr id="5" name="圖片 4" descr="一張含有 螢幕擷取畫面 的圖片&#10;&#10;自動產生的描述">
            <a:extLst>
              <a:ext uri="{FF2B5EF4-FFF2-40B4-BE49-F238E27FC236}">
                <a16:creationId xmlns:a16="http://schemas.microsoft.com/office/drawing/2014/main" id="{80718BA9-A3B1-6945-B1B2-E48F279FB81E}"/>
              </a:ext>
            </a:extLst>
          </p:cNvPr>
          <p:cNvPicPr>
            <a:picLocks noChangeAspect="1"/>
          </p:cNvPicPr>
          <p:nvPr/>
        </p:nvPicPr>
        <p:blipFill rotWithShape="1">
          <a:blip r:embed="rId3">
            <a:extLst>
              <a:ext uri="{28A0092B-C50C-407E-A947-70E740481C1C}">
                <a14:useLocalDpi xmlns:a14="http://schemas.microsoft.com/office/drawing/2010/main" val="0"/>
              </a:ext>
            </a:extLst>
          </a:blip>
          <a:srcRect b="65116"/>
          <a:stretch/>
        </p:blipFill>
        <p:spPr>
          <a:xfrm>
            <a:off x="935735" y="4776216"/>
            <a:ext cx="7798109" cy="1143000"/>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69D98414-05DC-B14E-B306-FB80B905C7A8}"/>
              </a:ext>
            </a:extLst>
          </p:cNvPr>
          <p:cNvPicPr>
            <a:picLocks noChangeAspect="1"/>
          </p:cNvPicPr>
          <p:nvPr/>
        </p:nvPicPr>
        <p:blipFill rotWithShape="1">
          <a:blip r:embed="rId3">
            <a:extLst>
              <a:ext uri="{28A0092B-C50C-407E-A947-70E740481C1C}">
                <a14:useLocalDpi xmlns:a14="http://schemas.microsoft.com/office/drawing/2010/main" val="0"/>
              </a:ext>
            </a:extLst>
          </a:blip>
          <a:srcRect t="81395"/>
          <a:stretch/>
        </p:blipFill>
        <p:spPr>
          <a:xfrm>
            <a:off x="914399" y="5943600"/>
            <a:ext cx="7798109" cy="609600"/>
          </a:xfrm>
          <a:prstGeom prst="rect">
            <a:avLst/>
          </a:prstGeom>
        </p:spPr>
      </p:pic>
      <p:pic>
        <p:nvPicPr>
          <p:cNvPr id="7" name="圖片 6" descr="一張含有 裝置 的圖片&#10;&#10;自動產生的描述">
            <a:extLst>
              <a:ext uri="{FF2B5EF4-FFF2-40B4-BE49-F238E27FC236}">
                <a16:creationId xmlns:a16="http://schemas.microsoft.com/office/drawing/2014/main" id="{56AC331A-8565-8B44-AA64-3F2CAB3612DB}"/>
              </a:ext>
            </a:extLst>
          </p:cNvPr>
          <p:cNvPicPr>
            <a:picLocks noChangeAspect="1"/>
          </p:cNvPicPr>
          <p:nvPr/>
        </p:nvPicPr>
        <p:blipFill rotWithShape="1">
          <a:blip r:embed="rId2">
            <a:extLst>
              <a:ext uri="{28A0092B-C50C-407E-A947-70E740481C1C}">
                <a14:useLocalDpi xmlns:a14="http://schemas.microsoft.com/office/drawing/2010/main" val="0"/>
              </a:ext>
            </a:extLst>
          </a:blip>
          <a:srcRect b="46818"/>
          <a:stretch/>
        </p:blipFill>
        <p:spPr>
          <a:xfrm>
            <a:off x="920508" y="476672"/>
            <a:ext cx="5029200" cy="1650628"/>
          </a:xfrm>
          <a:prstGeom prst="rect">
            <a:avLst/>
          </a:prstGeom>
        </p:spPr>
      </p:pic>
      <p:pic>
        <p:nvPicPr>
          <p:cNvPr id="8" name="Picture 2" descr="Figure_WG_24_08.jpg">
            <a:extLst>
              <a:ext uri="{FF2B5EF4-FFF2-40B4-BE49-F238E27FC236}">
                <a16:creationId xmlns:a16="http://schemas.microsoft.com/office/drawing/2014/main" id="{ACBA5641-367C-9343-ABB8-D7E9C28C3E27}"/>
              </a:ext>
            </a:extLst>
          </p:cNvPr>
          <p:cNvPicPr>
            <a:picLocks noChangeAspect="1"/>
          </p:cNvPicPr>
          <p:nvPr/>
        </p:nvPicPr>
        <p:blipFill rotWithShape="1">
          <a:blip r:embed="rId4">
            <a:extLst>
              <a:ext uri="{28A0092B-C50C-407E-A947-70E740481C1C}">
                <a14:useLocalDpi xmlns:a14="http://schemas.microsoft.com/office/drawing/2010/main" val="0"/>
              </a:ext>
            </a:extLst>
          </a:blip>
          <a:srcRect b="2608"/>
          <a:stretch/>
        </p:blipFill>
        <p:spPr>
          <a:xfrm>
            <a:off x="5949708" y="70211"/>
            <a:ext cx="1867473" cy="2203597"/>
          </a:xfrm>
          <a:prstGeom prst="rect">
            <a:avLst/>
          </a:prstGeom>
        </p:spPr>
      </p:pic>
    </p:spTree>
    <p:extLst>
      <p:ext uri="{BB962C8B-B14F-4D97-AF65-F5344CB8AC3E}">
        <p14:creationId xmlns:p14="http://schemas.microsoft.com/office/powerpoint/2010/main" val="14467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78486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971800"/>
            <a:ext cx="4148138"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19669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4710" y="4592324"/>
            <a:ext cx="1640158" cy="193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文字方塊 3"/>
              <p:cNvSpPr txBox="1"/>
              <p:nvPr/>
            </p:nvSpPr>
            <p:spPr>
              <a:xfrm>
                <a:off x="2289289" y="5095765"/>
                <a:ext cx="4565421" cy="369332"/>
              </a:xfrm>
              <a:prstGeom prst="rect">
                <a:avLst/>
              </a:prstGeom>
              <a:noFill/>
            </p:spPr>
            <p:txBody>
              <a:bodyPr wrap="square" rtlCol="0">
                <a:spAutoFit/>
              </a:bodyPr>
              <a:lstStyle/>
              <a:p>
                <a:r>
                  <a:rPr lang="zh-TW" altLang="en-US" dirty="0"/>
                  <a:t>電荷量</a:t>
                </a:r>
                <a14:m>
                  <m:oMath xmlns:m="http://schemas.openxmlformats.org/officeDocument/2006/math">
                    <m:r>
                      <a:rPr lang="en-US" altLang="zh-TW" i="1">
                        <a:latin typeface="Cambria Math"/>
                      </a:rPr>
                      <m:t>𝑞</m:t>
                    </m:r>
                  </m:oMath>
                </a14:m>
                <a:r>
                  <a:rPr lang="zh-TW" altLang="en-US" dirty="0"/>
                  <a:t>就正比於所放射的電場線的數量！</a:t>
                </a:r>
                <a:endParaRPr lang="en-US" altLang="zh-TW"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289289" y="5095765"/>
                <a:ext cx="4565421" cy="369332"/>
              </a:xfrm>
              <a:prstGeom prst="rect">
                <a:avLst/>
              </a:prstGeom>
              <a:blipFill>
                <a:blip r:embed="rId3"/>
                <a:stretch>
                  <a:fillRect l="-1111" t="-10000" b="-23333"/>
                </a:stretch>
              </a:blipFill>
            </p:spPr>
            <p:txBody>
              <a:bodyPr/>
              <a:lstStyle/>
              <a:p>
                <a:r>
                  <a:rPr lang="en-TW">
                    <a:noFill/>
                  </a:rPr>
                  <a:t> </a:t>
                </a:r>
              </a:p>
            </p:txBody>
          </p:sp>
        </mc:Fallback>
      </mc:AlternateContent>
      <p:sp>
        <p:nvSpPr>
          <p:cNvPr id="2" name="矩形 1"/>
          <p:cNvSpPr/>
          <p:nvPr/>
        </p:nvSpPr>
        <p:spPr>
          <a:xfrm>
            <a:off x="481429" y="4040329"/>
            <a:ext cx="8295111" cy="369332"/>
          </a:xfrm>
          <a:prstGeom prst="rect">
            <a:avLst/>
          </a:prstGeom>
        </p:spPr>
        <p:txBody>
          <a:bodyPr wrap="square">
            <a:spAutoFit/>
          </a:bodyPr>
          <a:lstStyle/>
          <a:p>
            <a:r>
              <a:rPr lang="zh-TW" altLang="en-US" dirty="0"/>
              <a:t>面積分正好會捕抓</a:t>
            </a:r>
            <a:r>
              <a:rPr lang="zh-CN" altLang="en-US" dirty="0"/>
              <a:t>曲面內所</a:t>
            </a:r>
            <a:r>
              <a:rPr lang="zh-TW" altLang="en-US" dirty="0"/>
              <a:t>放射</a:t>
            </a:r>
            <a:r>
              <a:rPr lang="zh-CN" altLang="en-US" dirty="0"/>
              <a:t>出</a:t>
            </a:r>
            <a:r>
              <a:rPr lang="zh-TW" altLang="en-US" dirty="0"/>
              <a:t>的場線的數目，無論放射源在曲面內的何處。</a:t>
            </a:r>
            <a:endParaRPr lang="en-US" altLang="zh-TW" dirty="0"/>
          </a:p>
        </p:txBody>
      </p:sp>
      <mc:AlternateContent xmlns:mc="http://schemas.openxmlformats.org/markup-compatibility/2006" xmlns:a14="http://schemas.microsoft.com/office/drawing/2010/main">
        <mc:Choice Requires="a14">
          <p:sp>
            <p:nvSpPr>
              <p:cNvPr id="7" name="Text Box 4"/>
              <p:cNvSpPr txBox="1">
                <a:spLocks noChangeArrowheads="1"/>
              </p:cNvSpPr>
              <p:nvPr/>
            </p:nvSpPr>
            <p:spPr bwMode="auto">
              <a:xfrm>
                <a:off x="481429" y="3618206"/>
                <a:ext cx="58948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庫侖定律規定了點電荷</a:t>
                </a:r>
                <a14:m>
                  <m:oMath xmlns:m="http://schemas.openxmlformats.org/officeDocument/2006/math">
                    <m:r>
                      <a:rPr lang="en-US" altLang="zh-TW" b="0" i="1" smtClean="0">
                        <a:latin typeface="Cambria Math"/>
                      </a:rPr>
                      <m:t>𝑞</m:t>
                    </m:r>
                  </m:oMath>
                </a14:m>
                <a:r>
                  <a:rPr lang="zh-TW" altLang="en-US" dirty="0"/>
                  <a:t>所產生的電場線形狀：放射狀！</a:t>
                </a:r>
                <a:endParaRPr lang="en-US" altLang="zh-TW" dirty="0"/>
              </a:p>
            </p:txBody>
          </p:sp>
        </mc:Choice>
        <mc:Fallback xmlns="">
          <p:sp>
            <p:nvSpPr>
              <p:cNvPr id="7" name="Text Box 4"/>
              <p:cNvSpPr txBox="1">
                <a:spLocks noRot="1" noChangeAspect="1" noMove="1" noResize="1" noEditPoints="1" noAdjustHandles="1" noChangeArrowheads="1" noChangeShapeType="1" noTextEdit="1"/>
              </p:cNvSpPr>
              <p:nvPr/>
            </p:nvSpPr>
            <p:spPr bwMode="auto">
              <a:xfrm>
                <a:off x="481429" y="3618206"/>
                <a:ext cx="5894832" cy="369332"/>
              </a:xfrm>
              <a:prstGeom prst="rect">
                <a:avLst/>
              </a:prstGeom>
              <a:blipFill>
                <a:blip r:embed="rId5"/>
                <a:stretch>
                  <a:fillRect l="-64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546940" y="4981395"/>
                <a:ext cx="1586012"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46940" y="4981395"/>
                <a:ext cx="1586012" cy="818879"/>
              </a:xfrm>
              <a:prstGeom prst="rect">
                <a:avLst/>
              </a:prstGeom>
              <a:blipFill>
                <a:blip r:embed="rId6"/>
                <a:stretch>
                  <a:fillRect l="-53175" t="-128788" b="-184848"/>
                </a:stretch>
              </a:blipFill>
            </p:spPr>
            <p:txBody>
              <a:bodyPr/>
              <a:lstStyle/>
              <a:p>
                <a:r>
                  <a:rPr lang="zh-TW" altLang="en-US">
                    <a:noFill/>
                  </a:rPr>
                  <a:t> </a:t>
                </a:r>
              </a:p>
            </p:txBody>
          </p:sp>
        </mc:Fallback>
      </mc:AlternateContent>
      <p:pic>
        <p:nvPicPr>
          <p:cNvPr id="11" name="Picture 4" descr="2407">
            <a:extLst>
              <a:ext uri="{FF2B5EF4-FFF2-40B4-BE49-F238E27FC236}">
                <a16:creationId xmlns:a16="http://schemas.microsoft.com/office/drawing/2014/main" id="{8BF3B83B-0C04-554F-86D7-22F766D1066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971"/>
          <a:stretch/>
        </p:blipFill>
        <p:spPr bwMode="auto">
          <a:xfrm>
            <a:off x="3240918" y="579674"/>
            <a:ext cx="2662162" cy="263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Figure_S_24_03.jpg">
            <a:extLst>
              <a:ext uri="{FF2B5EF4-FFF2-40B4-BE49-F238E27FC236}">
                <a16:creationId xmlns:a16="http://schemas.microsoft.com/office/drawing/2014/main" id="{B72ADE14-B7AF-9B43-8AD1-944FF10E33C3}"/>
              </a:ext>
            </a:extLst>
          </p:cNvPr>
          <p:cNvPicPr>
            <a:picLocks noChangeAspect="1"/>
          </p:cNvPicPr>
          <p:nvPr/>
        </p:nvPicPr>
        <p:blipFill rotWithShape="1">
          <a:blip r:embed="rId8">
            <a:extLst>
              <a:ext uri="{28A0092B-C50C-407E-A947-70E740481C1C}">
                <a14:useLocalDpi xmlns:a14="http://schemas.microsoft.com/office/drawing/2010/main" val="0"/>
              </a:ext>
            </a:extLst>
          </a:blip>
          <a:srcRect b="2597"/>
          <a:stretch/>
        </p:blipFill>
        <p:spPr>
          <a:xfrm>
            <a:off x="533085" y="561623"/>
            <a:ext cx="2597436" cy="2631183"/>
          </a:xfrm>
          <a:prstGeom prst="rect">
            <a:avLst/>
          </a:prstGeom>
        </p:spPr>
      </p:pic>
      <p:pic>
        <p:nvPicPr>
          <p:cNvPr id="10" name="Picture 4" descr="2409">
            <a:extLst>
              <a:ext uri="{FF2B5EF4-FFF2-40B4-BE49-F238E27FC236}">
                <a16:creationId xmlns:a16="http://schemas.microsoft.com/office/drawing/2014/main" id="{FABE5E08-AB6F-0439-CD10-E0E4D59F5B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2695" y="566293"/>
            <a:ext cx="2653400" cy="267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a:extLst>
              <a:ext uri="{FF2B5EF4-FFF2-40B4-BE49-F238E27FC236}">
                <a16:creationId xmlns:a16="http://schemas.microsoft.com/office/drawing/2014/main" id="{1C6682A0-97CD-3AB4-EE36-A920118E23BD}"/>
              </a:ext>
            </a:extLst>
          </p:cNvPr>
          <p:cNvSpPr/>
          <p:nvPr/>
        </p:nvSpPr>
        <p:spPr>
          <a:xfrm rot="988586">
            <a:off x="8001000" y="1447800"/>
            <a:ext cx="228600" cy="533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3" name="Picture 4" descr="2409">
            <a:extLst>
              <a:ext uri="{FF2B5EF4-FFF2-40B4-BE49-F238E27FC236}">
                <a16:creationId xmlns:a16="http://schemas.microsoft.com/office/drawing/2014/main" id="{07912365-F0BE-6448-F5B1-78BF9DC771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5550" t="16780" r="5744" b="73531"/>
          <a:stretch/>
        </p:blipFill>
        <p:spPr bwMode="auto">
          <a:xfrm>
            <a:off x="7848599" y="2362200"/>
            <a:ext cx="231011" cy="2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03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6316" y="973797"/>
            <a:ext cx="3367717" cy="3088475"/>
          </a:xfrm>
          <a:prstGeom prst="rect">
            <a:avLst/>
          </a:prstGeom>
          <a:solidFill>
            <a:schemeClr val="bg1"/>
          </a:solidFill>
        </p:spPr>
        <p:txBody>
          <a:bodyPr rtlCol="0" anchor="ctr">
            <a:spAutoFit/>
          </a:bodyPr>
          <a:lstStyle/>
          <a:p>
            <a:pPr algn="ctr"/>
            <a:endParaRPr lang="zh-TW" altLang="en-US" sz="1800" dirty="0"/>
          </a:p>
        </p:txBody>
      </p:sp>
      <p:sp>
        <p:nvSpPr>
          <p:cNvPr id="3075" name="Text Box 5"/>
          <p:cNvSpPr txBox="1">
            <a:spLocks noChangeArrowheads="1"/>
          </p:cNvSpPr>
          <p:nvPr/>
        </p:nvSpPr>
        <p:spPr bwMode="auto">
          <a:xfrm>
            <a:off x="6731369" y="1132126"/>
            <a:ext cx="208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庫倫定律</a:t>
            </a:r>
          </a:p>
        </p:txBody>
      </p:sp>
      <p:pic>
        <p:nvPicPr>
          <p:cNvPr id="3077"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1082080" y="2532280"/>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0" name="Object 4"/>
          <p:cNvGraphicFramePr>
            <a:graphicFrameLocks noChangeAspect="1"/>
          </p:cNvGraphicFramePr>
          <p:nvPr>
            <p:extLst>
              <p:ext uri="{D42A27DB-BD31-4B8C-83A1-F6EECF244321}">
                <p14:modId xmlns:p14="http://schemas.microsoft.com/office/powerpoint/2010/main" val="1309783676"/>
              </p:ext>
            </p:extLst>
          </p:nvPr>
        </p:nvGraphicFramePr>
        <p:xfrm>
          <a:off x="1983941" y="1824366"/>
          <a:ext cx="150362" cy="228600"/>
        </p:xfrm>
        <a:graphic>
          <a:graphicData uri="http://schemas.openxmlformats.org/presentationml/2006/ole">
            <mc:AlternateContent xmlns:mc="http://schemas.openxmlformats.org/markup-compatibility/2006">
              <mc:Choice xmlns:v="urn:schemas-microsoft-com:vml" Requires="v">
                <p:oleObj name="方程式" r:id="rId3" imgW="126780" imgH="164814" progId="Equation.3">
                  <p:embed/>
                </p:oleObj>
              </mc:Choice>
              <mc:Fallback>
                <p:oleObj name="方程式" r:id="rId3" imgW="126780" imgH="164814" progId="Equation.3">
                  <p:embed/>
                  <p:pic>
                    <p:nvPicPr>
                      <p:cNvPr id="308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941" y="1824366"/>
                        <a:ext cx="150362" cy="228600"/>
                      </a:xfrm>
                      <a:prstGeom prst="rect">
                        <a:avLst/>
                      </a:prstGeom>
                      <a:noFill/>
                      <a:ln>
                        <a:noFill/>
                      </a:ln>
                      <a:effectLst/>
                    </p:spPr>
                  </p:pic>
                </p:oleObj>
              </mc:Fallback>
            </mc:AlternateContent>
          </a:graphicData>
        </a:graphic>
      </p:graphicFrame>
      <p:sp>
        <p:nvSpPr>
          <p:cNvPr id="3083" name="文字方塊 13"/>
          <p:cNvSpPr txBox="1">
            <a:spLocks noChangeArrowheads="1"/>
          </p:cNvSpPr>
          <p:nvPr/>
        </p:nvSpPr>
        <p:spPr bwMode="auto">
          <a:xfrm>
            <a:off x="3935142" y="4590131"/>
            <a:ext cx="471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電荷如果突然改變位置，距離 </a:t>
            </a:r>
            <a:r>
              <a:rPr lang="en-US" altLang="zh-TW" sz="1800" i="1" dirty="0"/>
              <a:t>r</a:t>
            </a:r>
            <a:r>
              <a:rPr lang="zh-TW" altLang="en-US" sz="1800" dirty="0"/>
              <a:t> 會立刻改變。</a:t>
            </a:r>
          </a:p>
        </p:txBody>
      </p:sp>
      <mc:AlternateContent xmlns:mc="http://schemas.openxmlformats.org/markup-compatibility/2006" xmlns:a14="http://schemas.microsoft.com/office/drawing/2010/main">
        <mc:Choice Requires="a14">
          <p:sp>
            <p:nvSpPr>
              <p:cNvPr id="3084" name="文字方塊 14"/>
              <p:cNvSpPr txBox="1">
                <a:spLocks noChangeArrowheads="1"/>
              </p:cNvSpPr>
              <p:nvPr/>
            </p:nvSpPr>
            <p:spPr bwMode="auto">
              <a:xfrm>
                <a:off x="3935142" y="5033115"/>
                <a:ext cx="47592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根據上式，</a:t>
                </a:r>
                <a14:m>
                  <m:oMath xmlns:m="http://schemas.openxmlformats.org/officeDocument/2006/math">
                    <m:r>
                      <a:rPr lang="en-US" altLang="zh-TW" sz="1800" b="0" i="1" dirty="0" smtClean="0">
                        <a:latin typeface="Cambria Math"/>
                      </a:rPr>
                      <m:t>𝑞</m:t>
                    </m:r>
                    <m:r>
                      <a:rPr lang="zh-TW" altLang="en-US" sz="1800" b="0" i="1" dirty="0" smtClean="0">
                        <a:latin typeface="Cambria Math"/>
                      </a:rPr>
                      <m:t> </m:t>
                    </m:r>
                    <m:r>
                      <a:rPr lang="zh-TW" altLang="en-US" sz="1800" i="1" dirty="0">
                        <a:latin typeface="Cambria Math"/>
                      </a:rPr>
                      <m:t>所感受</m:t>
                    </m:r>
                  </m:oMath>
                </a14:m>
                <a:r>
                  <a:rPr lang="zh-TW" altLang="en-US" sz="1800" dirty="0"/>
                  <a:t>的電力也會立刻改變。</a:t>
                </a:r>
                <a:endParaRPr lang="en-US" altLang="zh-TW" sz="1800" dirty="0"/>
              </a:p>
            </p:txBody>
          </p:sp>
        </mc:Choice>
        <mc:Fallback xmlns="">
          <p:sp>
            <p:nvSpPr>
              <p:cNvPr id="3084" name="文字方塊 14"/>
              <p:cNvSpPr txBox="1">
                <a:spLocks noRot="1" noChangeAspect="1" noMove="1" noResize="1" noEditPoints="1" noAdjustHandles="1" noChangeArrowheads="1" noChangeShapeType="1" noTextEdit="1"/>
              </p:cNvSpPr>
              <p:nvPr/>
            </p:nvSpPr>
            <p:spPr bwMode="auto">
              <a:xfrm>
                <a:off x="3935142" y="5033115"/>
                <a:ext cx="4759237" cy="369332"/>
              </a:xfrm>
              <a:prstGeom prst="rect">
                <a:avLst/>
              </a:prstGeom>
              <a:blipFill>
                <a:blip r:embed="rId6"/>
                <a:stretch>
                  <a:fillRect l="-1064" t="-6897"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5" name="向右箭號 14"/>
          <p:cNvSpPr/>
          <p:nvPr/>
        </p:nvSpPr>
        <p:spPr>
          <a:xfrm rot="13117754" flipV="1">
            <a:off x="559835" y="2493959"/>
            <a:ext cx="824305" cy="8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5" name="物件 4"/>
          <p:cNvGraphicFramePr>
            <a:graphicFrameLocks noChangeAspect="1"/>
          </p:cNvGraphicFramePr>
          <p:nvPr>
            <p:extLst>
              <p:ext uri="{D42A27DB-BD31-4B8C-83A1-F6EECF244321}">
                <p14:modId xmlns:p14="http://schemas.microsoft.com/office/powerpoint/2010/main" val="1125373957"/>
              </p:ext>
            </p:extLst>
          </p:nvPr>
        </p:nvGraphicFramePr>
        <p:xfrm>
          <a:off x="1132087" y="2103710"/>
          <a:ext cx="187464" cy="280988"/>
        </p:xfrm>
        <a:graphic>
          <a:graphicData uri="http://schemas.openxmlformats.org/presentationml/2006/ole">
            <mc:AlternateContent xmlns:mc="http://schemas.openxmlformats.org/markup-compatibility/2006">
              <mc:Choice xmlns:v="urn:schemas-microsoft-com:vml" Requires="v">
                <p:oleObj name="方程式" r:id="rId7" imgW="152280" imgH="203040" progId="Equation.3">
                  <p:embed/>
                </p:oleObj>
              </mc:Choice>
              <mc:Fallback>
                <p:oleObj name="方程式" r:id="rId7" imgW="152280" imgH="203040" progId="Equation.3">
                  <p:embed/>
                  <p:pic>
                    <p:nvPicPr>
                      <p:cNvPr id="5" name="物件 4"/>
                      <p:cNvPicPr>
                        <a:picLocks noChangeAspect="1" noChangeArrowheads="1"/>
                      </p:cNvPicPr>
                      <p:nvPr/>
                    </p:nvPicPr>
                    <p:blipFill>
                      <a:blip r:embed="rId8"/>
                      <a:srcRect/>
                      <a:stretch>
                        <a:fillRect/>
                      </a:stretch>
                    </p:blipFill>
                    <p:spPr bwMode="auto">
                      <a:xfrm>
                        <a:off x="1132087" y="2103710"/>
                        <a:ext cx="187464" cy="280988"/>
                      </a:xfrm>
                      <a:prstGeom prst="rect">
                        <a:avLst/>
                      </a:prstGeom>
                      <a:noFill/>
                      <a:ln>
                        <a:noFill/>
                      </a:ln>
                      <a:effectLst/>
                    </p:spPr>
                  </p:pic>
                </p:oleObj>
              </mc:Fallback>
            </mc:AlternateContent>
          </a:graphicData>
        </a:graphic>
      </p:graphicFrame>
      <p:graphicFrame>
        <p:nvGraphicFramePr>
          <p:cNvPr id="6" name="物件 5"/>
          <p:cNvGraphicFramePr>
            <a:graphicFrameLocks noChangeAspect="1"/>
          </p:cNvGraphicFramePr>
          <p:nvPr>
            <p:extLst>
              <p:ext uri="{D42A27DB-BD31-4B8C-83A1-F6EECF244321}">
                <p14:modId xmlns:p14="http://schemas.microsoft.com/office/powerpoint/2010/main" val="3498028313"/>
              </p:ext>
            </p:extLst>
          </p:nvPr>
        </p:nvGraphicFramePr>
        <p:xfrm>
          <a:off x="2709423" y="1246469"/>
          <a:ext cx="165953" cy="228600"/>
        </p:xfrm>
        <a:graphic>
          <a:graphicData uri="http://schemas.openxmlformats.org/presentationml/2006/ole">
            <mc:AlternateContent xmlns:mc="http://schemas.openxmlformats.org/markup-compatibility/2006">
              <mc:Choice xmlns:v="urn:schemas-microsoft-com:vml" Requires="v">
                <p:oleObj name="方程式" r:id="rId9" imgW="126720" imgH="164880" progId="Equation.3">
                  <p:embed/>
                </p:oleObj>
              </mc:Choice>
              <mc:Fallback>
                <p:oleObj name="方程式" r:id="rId9" imgW="126720" imgH="164880" progId="Equation.3">
                  <p:embed/>
                  <p:pic>
                    <p:nvPicPr>
                      <p:cNvPr id="6" name="物件 5"/>
                      <p:cNvPicPr>
                        <a:picLocks noChangeAspect="1" noChangeArrowheads="1"/>
                      </p:cNvPicPr>
                      <p:nvPr/>
                    </p:nvPicPr>
                    <p:blipFill>
                      <a:blip r:embed="rId10"/>
                      <a:srcRect/>
                      <a:stretch>
                        <a:fillRect/>
                      </a:stretch>
                    </p:blipFill>
                    <p:spPr bwMode="auto">
                      <a:xfrm>
                        <a:off x="2709423" y="1246469"/>
                        <a:ext cx="165953" cy="228600"/>
                      </a:xfrm>
                      <a:prstGeom prst="rect">
                        <a:avLst/>
                      </a:prstGeom>
                      <a:noFill/>
                      <a:ln>
                        <a:noFill/>
                      </a:ln>
                      <a:effectLst/>
                    </p:spPr>
                  </p:pic>
                </p:oleObj>
              </mc:Fallback>
            </mc:AlternateContent>
          </a:graphicData>
        </a:graphic>
      </p:graphicFrame>
      <p:sp>
        <p:nvSpPr>
          <p:cNvPr id="26" name="文字方塊 5"/>
          <p:cNvSpPr txBox="1">
            <a:spLocks noChangeArrowheads="1"/>
          </p:cNvSpPr>
          <p:nvPr/>
        </p:nvSpPr>
        <p:spPr bwMode="auto">
          <a:xfrm>
            <a:off x="3936118" y="4153842"/>
            <a:ext cx="481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庫倫力是一個超距</a:t>
            </a:r>
            <a:r>
              <a:rPr lang="zh-TW" altLang="en-US" sz="1800" dirty="0">
                <a:latin typeface="+mj-lt"/>
              </a:rPr>
              <a:t>力 </a:t>
            </a:r>
            <a:r>
              <a:rPr lang="en-US" altLang="zh-TW" sz="1800" dirty="0">
                <a:latin typeface="Times New Roman" panose="02020603050405020304" pitchFamily="18" charset="0"/>
                <a:cs typeface="Times New Roman" panose="02020603050405020304" pitchFamily="18" charset="0"/>
              </a:rPr>
              <a:t>force at a distance!</a:t>
            </a:r>
            <a:endParaRPr lang="zh-TW" altLang="en-US" sz="1800" dirty="0">
              <a:latin typeface="Times New Roman" panose="02020603050405020304" pitchFamily="18" charset="0"/>
              <a:cs typeface="Times New Roman" panose="02020603050405020304" pitchFamily="18" charset="0"/>
            </a:endParaRPr>
          </a:p>
        </p:txBody>
      </p:sp>
      <p:pic>
        <p:nvPicPr>
          <p:cNvPr id="27" name="Picture 5" descr="250px-Coulom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5142" y="1726728"/>
            <a:ext cx="1939950" cy="228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electr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325" t="11833" r="4256" b="3515"/>
          <a:stretch/>
        </p:blipFill>
        <p:spPr bwMode="auto">
          <a:xfrm>
            <a:off x="6112695" y="1745521"/>
            <a:ext cx="1704773" cy="230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2727943" y="1443366"/>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V="1">
            <a:off x="1272581" y="1738883"/>
            <a:ext cx="1575175" cy="98389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V="1">
            <a:off x="3036618" y="1259169"/>
            <a:ext cx="531517" cy="3429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物件 10"/>
          <p:cNvGraphicFramePr>
            <a:graphicFrameLocks noChangeAspect="1"/>
          </p:cNvGraphicFramePr>
          <p:nvPr>
            <p:extLst>
              <p:ext uri="{D42A27DB-BD31-4B8C-83A1-F6EECF244321}">
                <p14:modId xmlns:p14="http://schemas.microsoft.com/office/powerpoint/2010/main" val="1098980251"/>
              </p:ext>
            </p:extLst>
          </p:nvPr>
        </p:nvGraphicFramePr>
        <p:xfrm>
          <a:off x="3135275" y="1062319"/>
          <a:ext cx="217525" cy="280987"/>
        </p:xfrm>
        <a:graphic>
          <a:graphicData uri="http://schemas.openxmlformats.org/presentationml/2006/ole">
            <mc:AlternateContent xmlns:mc="http://schemas.openxmlformats.org/markup-compatibility/2006">
              <mc:Choice xmlns:v="urn:schemas-microsoft-com:vml" Requires="v">
                <p:oleObj name="方程式" r:id="rId13" imgW="164880" imgH="203040" progId="Equation.3">
                  <p:embed/>
                </p:oleObj>
              </mc:Choice>
              <mc:Fallback>
                <p:oleObj name="方程式" r:id="rId13" imgW="164880" imgH="203040" progId="Equation.3">
                  <p:embed/>
                  <p:pic>
                    <p:nvPicPr>
                      <p:cNvPr id="11" name="物件 10"/>
                      <p:cNvPicPr>
                        <a:picLocks noChangeAspect="1" noChangeArrowheads="1"/>
                      </p:cNvPicPr>
                      <p:nvPr/>
                    </p:nvPicPr>
                    <p:blipFill>
                      <a:blip r:embed="rId14"/>
                      <a:srcRect/>
                      <a:stretch>
                        <a:fillRect/>
                      </a:stretch>
                    </p:blipFill>
                    <p:spPr bwMode="auto">
                      <a:xfrm>
                        <a:off x="3135275" y="1062319"/>
                        <a:ext cx="217525" cy="280987"/>
                      </a:xfrm>
                      <a:prstGeom prst="rect">
                        <a:avLst/>
                      </a:prstGeom>
                      <a:noFill/>
                      <a:ln>
                        <a:noFill/>
                      </a:ln>
                      <a:effectLst/>
                    </p:spPr>
                  </p:pic>
                </p:oleObj>
              </mc:Fallback>
            </mc:AlternateContent>
          </a:graphicData>
        </a:graphic>
      </p:graphicFrame>
      <p:cxnSp>
        <p:nvCxnSpPr>
          <p:cNvPr id="29" name="直線單箭頭接點 28"/>
          <p:cNvCxnSpPr/>
          <p:nvPr/>
        </p:nvCxnSpPr>
        <p:spPr>
          <a:xfrm flipV="1">
            <a:off x="701529" y="1633866"/>
            <a:ext cx="2146227" cy="57740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物件 19"/>
          <p:cNvGraphicFramePr>
            <a:graphicFrameLocks noChangeAspect="1"/>
          </p:cNvGraphicFramePr>
          <p:nvPr>
            <p:extLst>
              <p:ext uri="{D42A27DB-BD31-4B8C-83A1-F6EECF244321}">
                <p14:modId xmlns:p14="http://schemas.microsoft.com/office/powerpoint/2010/main" val="3948602600"/>
              </p:ext>
            </p:extLst>
          </p:nvPr>
        </p:nvGraphicFramePr>
        <p:xfrm>
          <a:off x="2134302" y="1526404"/>
          <a:ext cx="166640" cy="228600"/>
        </p:xfrm>
        <a:graphic>
          <a:graphicData uri="http://schemas.openxmlformats.org/presentationml/2006/ole">
            <mc:AlternateContent xmlns:mc="http://schemas.openxmlformats.org/markup-compatibility/2006">
              <mc:Choice xmlns:v="urn:schemas-microsoft-com:vml" Requires="v">
                <p:oleObj name="方程式" r:id="rId15" imgW="126780" imgH="164814" progId="Equation.3">
                  <p:embed/>
                </p:oleObj>
              </mc:Choice>
              <mc:Fallback>
                <p:oleObj name="方程式" r:id="rId15" imgW="126780" imgH="164814" progId="Equation.3">
                  <p:embed/>
                  <p:pic>
                    <p:nvPicPr>
                      <p:cNvPr id="20" name="物件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302" y="1526404"/>
                        <a:ext cx="166640" cy="228600"/>
                      </a:xfrm>
                      <a:prstGeom prst="rect">
                        <a:avLst/>
                      </a:prstGeom>
                      <a:noFill/>
                      <a:ln>
                        <a:noFill/>
                      </a:ln>
                    </p:spPr>
                  </p:pic>
                </p:oleObj>
              </mc:Fallback>
            </mc:AlternateContent>
          </a:graphicData>
        </a:graphic>
      </p:graphicFrame>
      <p:cxnSp>
        <p:nvCxnSpPr>
          <p:cNvPr id="34" name="直線單箭頭接點 33"/>
          <p:cNvCxnSpPr/>
          <p:nvPr/>
        </p:nvCxnSpPr>
        <p:spPr>
          <a:xfrm flipV="1">
            <a:off x="3046877" y="1483851"/>
            <a:ext cx="657156" cy="150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物件 23"/>
          <p:cNvGraphicFramePr>
            <a:graphicFrameLocks noChangeAspect="1"/>
          </p:cNvGraphicFramePr>
          <p:nvPr>
            <p:extLst>
              <p:ext uri="{D42A27DB-BD31-4B8C-83A1-F6EECF244321}">
                <p14:modId xmlns:p14="http://schemas.microsoft.com/office/powerpoint/2010/main" val="1336083692"/>
              </p:ext>
            </p:extLst>
          </p:nvPr>
        </p:nvGraphicFramePr>
        <p:xfrm>
          <a:off x="3302376" y="1590308"/>
          <a:ext cx="200967" cy="280987"/>
        </p:xfrm>
        <a:graphic>
          <a:graphicData uri="http://schemas.openxmlformats.org/presentationml/2006/ole">
            <mc:AlternateContent xmlns:mc="http://schemas.openxmlformats.org/markup-compatibility/2006">
              <mc:Choice xmlns:v="urn:schemas-microsoft-com:vml" Requires="v">
                <p:oleObj name="方程式" r:id="rId16" imgW="164880" imgH="203040" progId="Equation.3">
                  <p:embed/>
                </p:oleObj>
              </mc:Choice>
              <mc:Fallback>
                <p:oleObj name="方程式" r:id="rId16" imgW="164880" imgH="203040" progId="Equation.3">
                  <p:embed/>
                  <p:pic>
                    <p:nvPicPr>
                      <p:cNvPr id="24" name="物件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02376" y="1590308"/>
                        <a:ext cx="200967" cy="280987"/>
                      </a:xfrm>
                      <a:prstGeom prst="rect">
                        <a:avLst/>
                      </a:prstGeom>
                      <a:noFill/>
                      <a:ln>
                        <a:noFill/>
                      </a:ln>
                    </p:spPr>
                  </p:pic>
                </p:oleObj>
              </mc:Fallback>
            </mc:AlternateContent>
          </a:graphicData>
        </a:graphic>
      </p:graphicFrame>
      <p:cxnSp>
        <p:nvCxnSpPr>
          <p:cNvPr id="30" name="直線單箭頭接點 29"/>
          <p:cNvCxnSpPr/>
          <p:nvPr/>
        </p:nvCxnSpPr>
        <p:spPr>
          <a:xfrm flipV="1">
            <a:off x="1328353" y="1742347"/>
            <a:ext cx="1575175" cy="983898"/>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V="1">
            <a:off x="3036618" y="1290966"/>
            <a:ext cx="531517" cy="342901"/>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文字方塊 3"/>
          <p:cNvSpPr txBox="1">
            <a:spLocks noChangeArrowheads="1"/>
          </p:cNvSpPr>
          <p:nvPr/>
        </p:nvSpPr>
        <p:spPr bwMode="auto">
          <a:xfrm>
            <a:off x="3935142" y="5499967"/>
            <a:ext cx="4191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庫倫力是超越空間直接作用！</a:t>
            </a:r>
          </a:p>
        </p:txBody>
      </p:sp>
      <mc:AlternateContent xmlns:mc="http://schemas.openxmlformats.org/markup-compatibility/2006" xmlns:a14="http://schemas.microsoft.com/office/drawing/2010/main">
        <mc:Choice Requires="a14">
          <p:sp>
            <p:nvSpPr>
              <p:cNvPr id="33" name="文字方塊 32"/>
              <p:cNvSpPr txBox="1"/>
              <p:nvPr/>
            </p:nvSpPr>
            <p:spPr>
              <a:xfrm>
                <a:off x="3935142" y="986154"/>
                <a:ext cx="2663870"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d>
                        <m:dPr>
                          <m:ctrlPr>
                            <a:rPr lang="en-US" altLang="zh-CN" i="1" smtClean="0">
                              <a:latin typeface="Cambria Math" panose="02040503050406030204" pitchFamily="18" charset="0"/>
                            </a:rPr>
                          </m:ctrlPr>
                        </m:dPr>
                        <m:e>
                          <m:acc>
                            <m:accPr>
                              <m:chr m:val="⃗"/>
                              <m:ctrlPr>
                                <a:rPr lang="en-US" altLang="zh-CN" i="1" smtClean="0">
                                  <a:latin typeface="Cambria Math" panose="02040503050406030204" pitchFamily="18" charset="0"/>
                                </a:rPr>
                              </m:ctrlPr>
                            </m:accPr>
                            <m:e>
                              <m:r>
                                <a:rPr lang="en-US" altLang="zh-CN" b="0" i="1" smtClean="0">
                                  <a:latin typeface="Cambria Math"/>
                                </a:rPr>
                                <m:t>𝑟</m:t>
                              </m:r>
                            </m:e>
                          </m:acc>
                          <m:r>
                            <a:rPr lang="en-US" altLang="zh-CN" b="0" i="1" smtClean="0">
                              <a:latin typeface="Cambria Math"/>
                            </a:rPr>
                            <m:t>,</m:t>
                          </m:r>
                          <m:r>
                            <a:rPr lang="en-US" altLang="zh-CN" b="0" i="1" smtClean="0">
                              <a:latin typeface="Cambria Math"/>
                            </a:rPr>
                            <m:t>𝑡</m:t>
                          </m:r>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
                            <m:dPr>
                              <m:ctrlPr>
                                <a:rPr lang="en-US" altLang="zh-TW" b="0" i="1" smtClean="0">
                                  <a:latin typeface="Cambria Math" panose="02040503050406030204" pitchFamily="18" charset="0"/>
                                </a:rPr>
                              </m:ctrlPr>
                            </m:dPr>
                            <m:e>
                              <m:r>
                                <a:rPr lang="en-US" altLang="zh-TW" b="0" i="1" smtClean="0">
                                  <a:latin typeface="Cambria Math"/>
                                </a:rPr>
                                <m:t>𝑡</m:t>
                              </m:r>
                            </m:e>
                          </m:d>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d>
                        <m:dPr>
                          <m:ctrlPr>
                            <a:rPr lang="en-US" altLang="zh-CN" i="1" smtClean="0">
                              <a:latin typeface="Cambria Math" panose="02040503050406030204" pitchFamily="18" charset="0"/>
                            </a:rPr>
                          </m:ctrlPr>
                        </m:dPr>
                        <m:e>
                          <m:r>
                            <a:rPr lang="en-US" altLang="zh-CN" b="0" i="1" smtClean="0">
                              <a:latin typeface="Cambria Math"/>
                            </a:rPr>
                            <m:t>𝑡</m:t>
                          </m:r>
                        </m:e>
                      </m:d>
                    </m:oMath>
                  </m:oMathPara>
                </a14:m>
                <a:endParaRPr lang="zh-CN"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3935142" y="986154"/>
                <a:ext cx="2663870" cy="659796"/>
              </a:xfrm>
              <a:prstGeom prst="rect">
                <a:avLst/>
              </a:prstGeom>
              <a:blipFill>
                <a:blip r:embed="rId1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5663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56" presetClass="path" presetSubtype="0" accel="50000" decel="50000" fill="hold" nodeType="withEffect">
                                  <p:stCondLst>
                                    <p:cond delay="0"/>
                                  </p:stCondLst>
                                  <p:childTnLst>
                                    <p:animMotion origin="layout" path="M -2.22222E-6 -7.40741E-7 L -0.07396 -0.0787 " pathEditMode="relative" rAng="0" ptsTypes="AA">
                                      <p:cBhvr>
                                        <p:cTn id="8" dur="500" fill="hold"/>
                                        <p:tgtEl>
                                          <p:spTgt spid="3077"/>
                                        </p:tgtEl>
                                        <p:attrNameLst>
                                          <p:attrName>ppt_x</p:attrName>
                                          <p:attrName>ppt_y</p:attrName>
                                        </p:attrNameLst>
                                      </p:cBhvr>
                                      <p:rCtr x="-3698" y="-3935"/>
                                    </p:animMotion>
                                  </p:childTnLst>
                                </p:cTn>
                              </p:par>
                              <p:par>
                                <p:cTn id="9" presetID="49" presetClass="path" presetSubtype="0" accel="50000" decel="50000" fill="hold" nodeType="withEffect">
                                  <p:stCondLst>
                                    <p:cond delay="0"/>
                                  </p:stCondLst>
                                  <p:childTnLst>
                                    <p:animMotion origin="layout" path="M 2.22222E-6 -3.33333E-6 L -0.06997 -0.07199 " pathEditMode="relative" rAng="0" ptsTypes="AA">
                                      <p:cBhvr>
                                        <p:cTn id="10" dur="500" fill="hold"/>
                                        <p:tgtEl>
                                          <p:spTgt spid="5"/>
                                        </p:tgtEl>
                                        <p:attrNameLst>
                                          <p:attrName>ppt_x</p:attrName>
                                          <p:attrName>ppt_y</p:attrName>
                                        </p:attrNameLst>
                                      </p:cBhvr>
                                      <p:rCtr x="-3507" y="-3611"/>
                                    </p:animMotion>
                                  </p:childTnLst>
                                </p:cTn>
                              </p:par>
                              <p:par>
                                <p:cTn id="11" presetID="1" presetClass="exit" presetSubtype="0" fill="hold" nodeType="withEffect">
                                  <p:stCondLst>
                                    <p:cond delay="800"/>
                                  </p:stCondLst>
                                  <p:childTnLst>
                                    <p:set>
                                      <p:cBhvr>
                                        <p:cTn id="12" dur="1" fill="hold">
                                          <p:stCondLst>
                                            <p:cond delay="0"/>
                                          </p:stCondLst>
                                        </p:cTn>
                                        <p:tgtEl>
                                          <p:spTgt spid="3080"/>
                                        </p:tgtEl>
                                        <p:attrNameLst>
                                          <p:attrName>style.visibility</p:attrName>
                                        </p:attrNameLst>
                                      </p:cBhvr>
                                      <p:to>
                                        <p:strVal val="hidden"/>
                                      </p:to>
                                    </p:set>
                                  </p:childTnLst>
                                </p:cTn>
                              </p:par>
                              <p:par>
                                <p:cTn id="13" presetID="1" presetClass="exit" presetSubtype="0" fill="hold" nodeType="withEffect">
                                  <p:stCondLst>
                                    <p:cond delay="80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80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nodeType="withEffect">
                                  <p:stCondLst>
                                    <p:cond delay="70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80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80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80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80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80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237487" y="304107"/>
            <a:ext cx="5069185" cy="369332"/>
          </a:xfrm>
          <a:prstGeom prst="rect">
            <a:avLst/>
          </a:prstGeom>
          <a:noFill/>
        </p:spPr>
        <p:txBody>
          <a:bodyPr wrap="square" rtlCol="0">
            <a:spAutoFit/>
          </a:bodyPr>
          <a:lstStyle/>
          <a:p>
            <a:r>
              <a:rPr lang="zh-TW" altLang="en-US" dirty="0"/>
              <a:t>連續的電場線可以是放射狀以外的其他形狀嗎？</a:t>
            </a:r>
          </a:p>
        </p:txBody>
      </p:sp>
      <p:sp>
        <p:nvSpPr>
          <p:cNvPr id="3" name="文字方塊 2"/>
          <p:cNvSpPr txBox="1"/>
          <p:nvPr/>
        </p:nvSpPr>
        <p:spPr>
          <a:xfrm>
            <a:off x="1237488" y="690040"/>
            <a:ext cx="5181600" cy="369332"/>
          </a:xfrm>
          <a:prstGeom prst="rect">
            <a:avLst/>
          </a:prstGeom>
          <a:noFill/>
        </p:spPr>
        <p:txBody>
          <a:bodyPr wrap="square" rtlCol="0">
            <a:spAutoFit/>
          </a:bodyPr>
          <a:lstStyle/>
          <a:p>
            <a:r>
              <a:rPr lang="zh-TW" altLang="en-US" dirty="0"/>
              <a:t>它可以沒有生成的點也沒有消滅的點嗎？</a:t>
            </a:r>
          </a:p>
        </p:txBody>
      </p:sp>
      <p:sp>
        <p:nvSpPr>
          <p:cNvPr id="4" name="Text Box 9"/>
          <p:cNvSpPr txBox="1">
            <a:spLocks noChangeArrowheads="1"/>
          </p:cNvSpPr>
          <p:nvPr/>
        </p:nvSpPr>
        <p:spPr bwMode="auto">
          <a:xfrm>
            <a:off x="1236315" y="4326381"/>
            <a:ext cx="7626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我們把它們稱為</a:t>
            </a:r>
            <a:r>
              <a:rPr lang="zh-TW" altLang="en-US" dirty="0">
                <a:solidFill>
                  <a:srgbClr val="FF0000"/>
                </a:solidFill>
              </a:rPr>
              <a:t>漩渦狀</a:t>
            </a:r>
            <a:r>
              <a:rPr lang="zh-TW" altLang="en-US" dirty="0"/>
              <a:t>的場線。</a:t>
            </a:r>
          </a:p>
        </p:txBody>
      </p:sp>
      <p:sp>
        <p:nvSpPr>
          <p:cNvPr id="5" name="Text Box 9"/>
          <p:cNvSpPr txBox="1">
            <a:spLocks noChangeArrowheads="1"/>
          </p:cNvSpPr>
          <p:nvPr/>
        </p:nvSpPr>
        <p:spPr bwMode="auto">
          <a:xfrm>
            <a:off x="1236315" y="3940448"/>
            <a:ext cx="6576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想像由一條一條的封閉曲線（不一定是圓）構成的場線。</a:t>
            </a:r>
            <a:endParaRPr lang="en-US" altLang="zh-TW" dirty="0"/>
          </a:p>
        </p:txBody>
      </p:sp>
      <p:pic>
        <p:nvPicPr>
          <p:cNvPr id="8" name="圖片 7" descr="28_03_FigureB.jpg"/>
          <p:cNvPicPr>
            <a:picLocks noChangeAspect="1"/>
          </p:cNvPicPr>
          <p:nvPr/>
        </p:nvPicPr>
        <p:blipFill>
          <a:blip r:embed="rId2">
            <a:extLst>
              <a:ext uri="{28A0092B-C50C-407E-A947-70E740481C1C}">
                <a14:useLocalDpi xmlns:a14="http://schemas.microsoft.com/office/drawing/2010/main" val="0"/>
              </a:ext>
            </a:extLst>
          </a:blip>
          <a:srcRect l="2379" t="24503" r="47562" b="8565"/>
          <a:stretch>
            <a:fillRect/>
          </a:stretch>
        </p:blipFill>
        <p:spPr bwMode="auto">
          <a:xfrm>
            <a:off x="1327756" y="1171624"/>
            <a:ext cx="2554288"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2438400" y="3210384"/>
            <a:ext cx="609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10" name="文字方塊 9"/>
          <p:cNvSpPr txBox="1"/>
          <p:nvPr/>
        </p:nvSpPr>
        <p:spPr>
          <a:xfrm>
            <a:off x="1236314" y="5157926"/>
            <a:ext cx="7374285" cy="369332"/>
          </a:xfrm>
          <a:prstGeom prst="rect">
            <a:avLst/>
          </a:prstGeom>
          <a:noFill/>
        </p:spPr>
        <p:txBody>
          <a:bodyPr wrap="square" rtlCol="0">
            <a:spAutoFit/>
          </a:bodyPr>
          <a:lstStyle/>
          <a:p>
            <a:r>
              <a:rPr lang="zh-TW" altLang="en-US" dirty="0"/>
              <a:t>電場線可以是旋渦狀嗎？若根據庫侖定律，電場是沒有旋渦狀場線的。</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43099C18-0419-8844-8683-91E2B28EA677}"/>
                  </a:ext>
                </a:extLst>
              </p:cNvPr>
              <p:cNvSpPr txBox="1"/>
              <p:nvPr/>
            </p:nvSpPr>
            <p:spPr>
              <a:xfrm>
                <a:off x="6306673" y="5928973"/>
                <a:ext cx="197534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zh-TW" altLang="en-US" i="1">
                                  <a:latin typeface="Cambria Math" panose="02040503050406030204" pitchFamily="18" charset="0"/>
                                </a:rPr>
                                <m:t>漩渦</m:t>
                              </m:r>
                            </m:sub>
                          </m:sSub>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0" smtClean="0">
                          <a:latin typeface="Cambria Math" panose="02040503050406030204" pitchFamily="18" charset="0"/>
                        </a:rPr>
                        <m:t>0</m:t>
                      </m:r>
                    </m:oMath>
                  </m:oMathPara>
                </a14:m>
                <a:endParaRPr lang="zh-TW" altLang="en-US" dirty="0"/>
              </a:p>
            </p:txBody>
          </p:sp>
        </mc:Choice>
        <mc:Fallback xmlns="">
          <p:sp>
            <p:nvSpPr>
              <p:cNvPr id="12" name="文字方塊 11">
                <a:extLst>
                  <a:ext uri="{FF2B5EF4-FFF2-40B4-BE49-F238E27FC236}">
                    <a16:creationId xmlns:a16="http://schemas.microsoft.com/office/drawing/2014/main" id="{43099C18-0419-8844-8683-91E2B28EA677}"/>
                  </a:ext>
                </a:extLst>
              </p:cNvPr>
              <p:cNvSpPr txBox="1">
                <a:spLocks noRot="1" noChangeAspect="1" noMove="1" noResize="1" noEditPoints="1" noAdjustHandles="1" noChangeArrowheads="1" noChangeShapeType="1" noTextEdit="1"/>
              </p:cNvSpPr>
              <p:nvPr/>
            </p:nvSpPr>
            <p:spPr>
              <a:xfrm>
                <a:off x="6306673" y="5928973"/>
                <a:ext cx="1975349" cy="818814"/>
              </a:xfrm>
              <a:prstGeom prst="rect">
                <a:avLst/>
              </a:prstGeom>
              <a:blipFill>
                <a:blip r:embed="rId3"/>
                <a:stretch>
                  <a:fillRect l="-43590" t="-130769" b="-189231"/>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C8BA41B2-16CB-174A-885D-A2159645508D}"/>
              </a:ext>
            </a:extLst>
          </p:cNvPr>
          <p:cNvSpPr txBox="1"/>
          <p:nvPr/>
        </p:nvSpPr>
        <p:spPr>
          <a:xfrm>
            <a:off x="1251291" y="5552087"/>
            <a:ext cx="7626626" cy="369332"/>
          </a:xfrm>
          <a:prstGeom prst="rect">
            <a:avLst/>
          </a:prstGeom>
          <a:noFill/>
        </p:spPr>
        <p:txBody>
          <a:bodyPr wrap="square" rtlCol="0">
            <a:spAutoFit/>
          </a:bodyPr>
          <a:lstStyle/>
          <a:p>
            <a:r>
              <a:rPr lang="zh-CN" altLang="en-US" dirty="0"/>
              <a:t>但漩渦狀場線的電通量永遠等於零，因此高斯定律對之完全沒有約束。</a:t>
            </a:r>
            <a:endParaRPr kumimoji="1" lang="zh-TW" altLang="en-US" dirty="0"/>
          </a:p>
        </p:txBody>
      </p:sp>
      <p:sp>
        <p:nvSpPr>
          <p:cNvPr id="7" name="文字方塊 6">
            <a:extLst>
              <a:ext uri="{FF2B5EF4-FFF2-40B4-BE49-F238E27FC236}">
                <a16:creationId xmlns:a16="http://schemas.microsoft.com/office/drawing/2014/main" id="{D414514E-5C06-6947-A227-7027AC96AEC7}"/>
              </a:ext>
            </a:extLst>
          </p:cNvPr>
          <p:cNvSpPr txBox="1"/>
          <p:nvPr/>
        </p:nvSpPr>
        <p:spPr>
          <a:xfrm>
            <a:off x="1255511" y="6153714"/>
            <a:ext cx="2939444" cy="369332"/>
          </a:xfrm>
          <a:prstGeom prst="rect">
            <a:avLst/>
          </a:prstGeom>
          <a:noFill/>
        </p:spPr>
        <p:txBody>
          <a:bodyPr wrap="square" rtlCol="0">
            <a:spAutoFit/>
          </a:bodyPr>
          <a:lstStyle/>
          <a:p>
            <a:r>
              <a:rPr kumimoji="1" lang="zh-TW" altLang="en-US" dirty="0"/>
              <a:t>防疫破口！</a:t>
            </a:r>
          </a:p>
        </p:txBody>
      </p:sp>
      <p:pic>
        <p:nvPicPr>
          <p:cNvPr id="13" name="Picture 4" descr="F23_03">
            <a:extLst>
              <a:ext uri="{FF2B5EF4-FFF2-40B4-BE49-F238E27FC236}">
                <a16:creationId xmlns:a16="http://schemas.microsoft.com/office/drawing/2014/main" id="{2AF99241-AB58-4B42-A3F0-8A256CEB8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034" r="9799" b="56706"/>
          <a:stretch>
            <a:fillRect/>
          </a:stretch>
        </p:blipFill>
        <p:spPr bwMode="auto">
          <a:xfrm>
            <a:off x="4524578" y="1849320"/>
            <a:ext cx="2493356" cy="19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a:extLst>
              <a:ext uri="{FF2B5EF4-FFF2-40B4-BE49-F238E27FC236}">
                <a16:creationId xmlns:a16="http://schemas.microsoft.com/office/drawing/2014/main" id="{94B8C835-8BC4-554D-93E7-8733D692056E}"/>
              </a:ext>
            </a:extLst>
          </p:cNvPr>
          <p:cNvSpPr txBox="1"/>
          <p:nvPr/>
        </p:nvSpPr>
        <p:spPr>
          <a:xfrm>
            <a:off x="1236315" y="4738588"/>
            <a:ext cx="7374285" cy="369332"/>
          </a:xfrm>
          <a:prstGeom prst="rect">
            <a:avLst/>
          </a:prstGeom>
          <a:noFill/>
        </p:spPr>
        <p:txBody>
          <a:bodyPr wrap="square" rtlCol="0">
            <a:spAutoFit/>
          </a:bodyPr>
          <a:lstStyle/>
          <a:p>
            <a:r>
              <a:rPr lang="zh-TW" altLang="en-US" dirty="0"/>
              <a:t>這樣的線沒有生成的點也沒有消滅的點，而</a:t>
            </a:r>
            <a:r>
              <a:rPr kumimoji="1" lang="zh-TW" altLang="en-US" dirty="0"/>
              <a:t>場線數目也是守恆的。</a:t>
            </a:r>
          </a:p>
        </p:txBody>
      </p:sp>
    </p:spTree>
    <p:extLst>
      <p:ext uri="{BB962C8B-B14F-4D97-AF65-F5344CB8AC3E}">
        <p14:creationId xmlns:p14="http://schemas.microsoft.com/office/powerpoint/2010/main" val="335106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p:bldP spid="12" grpId="0" animBg="1"/>
      <p:bldP spid="6" grpId="0"/>
      <p:bldP spid="7" grpId="0"/>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文字方塊 8"/>
          <p:cNvSpPr txBox="1">
            <a:spLocks noChangeArrowheads="1"/>
          </p:cNvSpPr>
          <p:nvPr/>
        </p:nvSpPr>
        <p:spPr bwMode="auto">
          <a:xfrm>
            <a:off x="1757531" y="1580886"/>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高斯定律可以完全取代庫倫定律嗎？</a:t>
            </a:r>
          </a:p>
        </p:txBody>
      </p:sp>
      <p:sp>
        <p:nvSpPr>
          <p:cNvPr id="2" name="左-右雙向箭號 1"/>
          <p:cNvSpPr>
            <a:spLocks noChangeArrowheads="1"/>
          </p:cNvSpPr>
          <p:nvPr/>
        </p:nvSpPr>
        <p:spPr bwMode="auto">
          <a:xfrm>
            <a:off x="3668627" y="2488729"/>
            <a:ext cx="685800" cy="304800"/>
          </a:xfrm>
          <a:prstGeom prst="leftRightArrow">
            <a:avLst>
              <a:gd name="adj1" fmla="val 50000"/>
              <a:gd name="adj2" fmla="val 50000"/>
            </a:avLst>
          </a:prstGeom>
          <a:solidFill>
            <a:srgbClr val="008000"/>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4" name="文字方塊 3"/>
          <p:cNvSpPr txBox="1"/>
          <p:nvPr/>
        </p:nvSpPr>
        <p:spPr>
          <a:xfrm>
            <a:off x="1763626" y="3352800"/>
            <a:ext cx="4103773"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不能</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  因為它不夠嚴格！</a:t>
            </a:r>
          </a:p>
        </p:txBody>
      </p:sp>
      <mc:AlternateContent xmlns:mc="http://schemas.openxmlformats.org/markup-compatibility/2006" xmlns:a14="http://schemas.microsoft.com/office/drawing/2010/main">
        <mc:Choice Requires="a14">
          <p:sp>
            <p:nvSpPr>
              <p:cNvPr id="8" name="文字方塊 7"/>
              <p:cNvSpPr txBox="1"/>
              <p:nvPr/>
            </p:nvSpPr>
            <p:spPr>
              <a:xfrm>
                <a:off x="1763627" y="2231689"/>
                <a:ext cx="1586012"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763627" y="2231689"/>
                <a:ext cx="1586012"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4791001" y="2286000"/>
                <a:ext cx="1989263"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4791001" y="2286000"/>
                <a:ext cx="1989263" cy="764568"/>
              </a:xfrm>
              <a:prstGeom prst="rect">
                <a:avLst/>
              </a:prstGeom>
              <a:blipFill rotWithShape="1">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616865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124200" y="457200"/>
            <a:ext cx="2362200" cy="369332"/>
          </a:xfrm>
          <a:prstGeom prst="rect">
            <a:avLst/>
          </a:prstGeom>
          <a:noFill/>
        </p:spPr>
        <p:txBody>
          <a:bodyPr wrap="square" rtlCol="0">
            <a:spAutoFit/>
          </a:bodyPr>
          <a:lstStyle/>
          <a:p>
            <a:r>
              <a:rPr lang="zh-TW" altLang="en-US" dirty="0"/>
              <a:t>高斯定律的微分形式</a:t>
            </a:r>
          </a:p>
        </p:txBody>
      </p:sp>
      <p:pic>
        <p:nvPicPr>
          <p:cNvPr id="4" name="圖片 3" descr="一張含有 路面, 室外, 建築物, 街道 的圖片&#10;&#10;自動產生的描述">
            <a:extLst>
              <a:ext uri="{FF2B5EF4-FFF2-40B4-BE49-F238E27FC236}">
                <a16:creationId xmlns:a16="http://schemas.microsoft.com/office/drawing/2014/main" id="{E1B848D7-7E47-414B-ACE0-956372C40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71600"/>
            <a:ext cx="3962400" cy="5283200"/>
          </a:xfrm>
          <a:prstGeom prst="rect">
            <a:avLst/>
          </a:prstGeom>
        </p:spPr>
      </p:pic>
      <p:sp>
        <p:nvSpPr>
          <p:cNvPr id="5" name="文字方塊 4">
            <a:extLst>
              <a:ext uri="{FF2B5EF4-FFF2-40B4-BE49-F238E27FC236}">
                <a16:creationId xmlns:a16="http://schemas.microsoft.com/office/drawing/2014/main" id="{A8D5FC9D-84FC-8942-B71C-28A586FA7B52}"/>
              </a:ext>
            </a:extLst>
          </p:cNvPr>
          <p:cNvSpPr txBox="1"/>
          <p:nvPr/>
        </p:nvSpPr>
        <p:spPr>
          <a:xfrm>
            <a:off x="3467100" y="826532"/>
            <a:ext cx="1752600" cy="369332"/>
          </a:xfrm>
          <a:prstGeom prst="rect">
            <a:avLst/>
          </a:prstGeom>
          <a:noFill/>
        </p:spPr>
        <p:txBody>
          <a:bodyPr wrap="square" rtlCol="0">
            <a:spAutoFit/>
          </a:bodyPr>
          <a:lstStyle/>
          <a:p>
            <a:r>
              <a:rPr kumimoji="1" lang="zh-TW" altLang="en-US" dirty="0"/>
              <a:t>物理的成年禮！</a:t>
            </a:r>
          </a:p>
        </p:txBody>
      </p:sp>
      <p:pic>
        <p:nvPicPr>
          <p:cNvPr id="6" name="圖片 5">
            <a:extLst>
              <a:ext uri="{FF2B5EF4-FFF2-40B4-BE49-F238E27FC236}">
                <a16:creationId xmlns:a16="http://schemas.microsoft.com/office/drawing/2014/main" id="{3FFB0338-F702-FA46-8934-42E3FC927B47}"/>
              </a:ext>
            </a:extLst>
          </p:cNvPr>
          <p:cNvPicPr>
            <a:picLocks noChangeAspect="1"/>
          </p:cNvPicPr>
          <p:nvPr/>
        </p:nvPicPr>
        <p:blipFill>
          <a:blip r:embed="rId3"/>
          <a:stretch>
            <a:fillRect/>
          </a:stretch>
        </p:blipFill>
        <p:spPr>
          <a:xfrm>
            <a:off x="5562600" y="1365504"/>
            <a:ext cx="3238500" cy="2159000"/>
          </a:xfrm>
          <a:prstGeom prst="rect">
            <a:avLst/>
          </a:prstGeom>
        </p:spPr>
      </p:pic>
    </p:spTree>
    <p:extLst>
      <p:ext uri="{BB962C8B-B14F-4D97-AF65-F5344CB8AC3E}">
        <p14:creationId xmlns:p14="http://schemas.microsoft.com/office/powerpoint/2010/main" val="187596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81718" y="431912"/>
            <a:ext cx="3505200" cy="369332"/>
          </a:xfrm>
          <a:prstGeom prst="rect">
            <a:avLst/>
          </a:prstGeom>
          <a:noFill/>
        </p:spPr>
        <p:txBody>
          <a:bodyPr wrap="square" rtlCol="0">
            <a:spAutoFit/>
          </a:bodyPr>
          <a:lstStyle/>
          <a:p>
            <a:r>
              <a:rPr lang="zh-TW" altLang="en-US" dirty="0"/>
              <a:t>將一個空間分解成子空間，</a:t>
            </a:r>
          </a:p>
        </p:txBody>
      </p:sp>
      <p:sp>
        <p:nvSpPr>
          <p:cNvPr id="3" name="文字方塊 2"/>
          <p:cNvSpPr txBox="1"/>
          <p:nvPr/>
        </p:nvSpPr>
        <p:spPr>
          <a:xfrm>
            <a:off x="961788" y="838200"/>
            <a:ext cx="6553200" cy="369332"/>
          </a:xfrm>
          <a:prstGeom prst="rect">
            <a:avLst/>
          </a:prstGeom>
          <a:noFill/>
        </p:spPr>
        <p:txBody>
          <a:bodyPr wrap="square" rtlCol="0">
            <a:spAutoFit/>
          </a:bodyPr>
          <a:lstStyle/>
          <a:p>
            <a:r>
              <a:rPr lang="zh-TW" altLang="en-US" dirty="0"/>
              <a:t>包圍此空間的電通量會等於包圍子空間的電通量的和。</a:t>
            </a:r>
          </a:p>
        </p:txBody>
      </p:sp>
      <p:sp>
        <p:nvSpPr>
          <p:cNvPr id="5" name="文字方塊 4"/>
          <p:cNvSpPr txBox="1"/>
          <p:nvPr/>
        </p:nvSpPr>
        <p:spPr>
          <a:xfrm>
            <a:off x="914401" y="5599052"/>
            <a:ext cx="6858000" cy="369332"/>
          </a:xfrm>
          <a:prstGeom prst="rect">
            <a:avLst/>
          </a:prstGeom>
          <a:noFill/>
        </p:spPr>
        <p:txBody>
          <a:bodyPr wrap="square" rtlCol="0">
            <a:spAutoFit/>
          </a:bodyPr>
          <a:lstStyle/>
          <a:p>
            <a:r>
              <a:rPr lang="zh-TW" altLang="en-US" dirty="0"/>
              <a:t>那麼若將一高斯面內的空間，分解成小方塊的組合，</a:t>
            </a:r>
          </a:p>
        </p:txBody>
      </p:sp>
      <p:sp>
        <p:nvSpPr>
          <p:cNvPr id="6" name="矩形 5"/>
          <p:cNvSpPr/>
          <p:nvPr/>
        </p:nvSpPr>
        <p:spPr>
          <a:xfrm>
            <a:off x="914401" y="6056252"/>
            <a:ext cx="6647974" cy="369332"/>
          </a:xfrm>
          <a:prstGeom prst="rect">
            <a:avLst/>
          </a:prstGeom>
        </p:spPr>
        <p:txBody>
          <a:bodyPr wrap="none">
            <a:spAutoFit/>
          </a:bodyPr>
          <a:lstStyle/>
          <a:p>
            <a:r>
              <a:rPr lang="zh-TW" altLang="en-US" dirty="0"/>
              <a:t>將包圍小方塊高斯面的電通量加總，就是原來高斯面的電通量。</a:t>
            </a:r>
          </a:p>
        </p:txBody>
      </p:sp>
      <mc:AlternateContent xmlns:mc="http://schemas.openxmlformats.org/markup-compatibility/2006" xmlns:a14="http://schemas.microsoft.com/office/drawing/2010/main">
        <mc:Choice Requires="a14">
          <p:sp>
            <p:nvSpPr>
              <p:cNvPr id="7" name="文字方塊 22"/>
              <p:cNvSpPr txBox="1">
                <a:spLocks noChangeArrowheads="1"/>
              </p:cNvSpPr>
              <p:nvPr/>
            </p:nvSpPr>
            <p:spPr bwMode="auto">
              <a:xfrm>
                <a:off x="951237" y="1270112"/>
                <a:ext cx="7086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這是因為加總通量時，子空間的接觸面</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𝑆</m:t>
                        </m:r>
                      </m:e>
                      <m:sub>
                        <m:r>
                          <a:rPr lang="en-US" altLang="zh-TW" i="1">
                            <a:latin typeface="Cambria Math"/>
                          </a:rPr>
                          <m:t>𝑎𝑏</m:t>
                        </m:r>
                      </m:sub>
                    </m:sSub>
                  </m:oMath>
                </a14:m>
                <a:r>
                  <a:rPr lang="zh-TW" altLang="en-US" dirty="0"/>
                  <a:t>的通量會互相抵消，</a:t>
                </a:r>
                <a:endParaRPr lang="en-US" altLang="zh-TW" dirty="0"/>
              </a:p>
            </p:txBody>
          </p:sp>
        </mc:Choice>
        <mc:Fallback xmlns="">
          <p:sp>
            <p:nvSpPr>
              <p:cNvPr id="7" name="文字方塊 22"/>
              <p:cNvSpPr txBox="1">
                <a:spLocks noRot="1" noChangeAspect="1" noMove="1" noResize="1" noEditPoints="1" noAdjustHandles="1" noChangeArrowheads="1" noChangeShapeType="1" noTextEdit="1"/>
              </p:cNvSpPr>
              <p:nvPr/>
            </p:nvSpPr>
            <p:spPr bwMode="auto">
              <a:xfrm>
                <a:off x="951237" y="1270112"/>
                <a:ext cx="7086600" cy="369332"/>
              </a:xfrm>
              <a:prstGeom prst="rect">
                <a:avLst/>
              </a:prstGeom>
              <a:blipFill rotWithShape="1">
                <a:blip r:embed="rId2"/>
                <a:stretch>
                  <a:fillRect l="-688"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951237" y="1727312"/>
                <a:ext cx="3794052" cy="369332"/>
              </a:xfrm>
              <a:prstGeom prst="rect">
                <a:avLst/>
              </a:prstGeom>
            </p:spPr>
            <p:txBody>
              <a:bodyPr wrap="none">
                <a:spAutoFit/>
              </a:bodyPr>
              <a:lstStyle/>
              <a:p>
                <a:pPr eaLnBrk="1" hangingPunct="1"/>
                <a:r>
                  <a:rPr lang="zh-TW" altLang="en-US" dirty="0"/>
                  <a:t>只留下最外圍曲面</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𝑆</m:t>
                        </m:r>
                      </m:e>
                      <m:sub>
                        <m:r>
                          <a:rPr lang="en-US" altLang="zh-TW" i="1">
                            <a:latin typeface="Cambria Math"/>
                          </a:rPr>
                          <m:t>𝑎</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𝑆</m:t>
                        </m:r>
                      </m:e>
                      <m:sub>
                        <m:r>
                          <a:rPr lang="en-US" altLang="zh-TW" i="1">
                            <a:latin typeface="Cambria Math"/>
                          </a:rPr>
                          <m:t>𝑏</m:t>
                        </m:r>
                      </m:sub>
                    </m:sSub>
                  </m:oMath>
                </a14:m>
                <a:r>
                  <a:rPr lang="zh-TW" altLang="en-US" dirty="0"/>
                  <a:t>的通量。</a:t>
                </a:r>
              </a:p>
            </p:txBody>
          </p:sp>
        </mc:Choice>
        <mc:Fallback xmlns="">
          <p:sp>
            <p:nvSpPr>
              <p:cNvPr id="8" name="矩形 7"/>
              <p:cNvSpPr>
                <a:spLocks noRot="1" noChangeAspect="1" noMove="1" noResize="1" noEditPoints="1" noAdjustHandles="1" noChangeArrowheads="1" noChangeShapeType="1" noTextEdit="1"/>
              </p:cNvSpPr>
              <p:nvPr/>
            </p:nvSpPr>
            <p:spPr>
              <a:xfrm>
                <a:off x="951237" y="1727312"/>
                <a:ext cx="3794052" cy="369332"/>
              </a:xfrm>
              <a:prstGeom prst="rect">
                <a:avLst/>
              </a:prstGeom>
              <a:blipFill rotWithShape="1">
                <a:blip r:embed="rId3"/>
                <a:stretch>
                  <a:fillRect l="-1286" t="-6557" b="-26230"/>
                </a:stretch>
              </a:blipFill>
            </p:spPr>
            <p:txBody>
              <a:bodyPr/>
              <a:lstStyle/>
              <a:p>
                <a:r>
                  <a:rPr lang="zh-TW" altLang="en-US">
                    <a:noFill/>
                  </a:rPr>
                  <a:t> </a:t>
                </a:r>
              </a:p>
            </p:txBody>
          </p:sp>
        </mc:Fallback>
      </mc:AlternateContent>
      <p:pic>
        <p:nvPicPr>
          <p:cNvPr id="532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4291"/>
          <a:stretch/>
        </p:blipFill>
        <p:spPr bwMode="auto">
          <a:xfrm>
            <a:off x="914400" y="2209800"/>
            <a:ext cx="53925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文字方塊 8"/>
              <p:cNvSpPr txBox="1"/>
              <p:nvPr/>
            </p:nvSpPr>
            <p:spPr>
              <a:xfrm>
                <a:off x="3844145" y="418402"/>
                <a:ext cx="7884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𝑎</m:t>
                      </m:r>
                      <m:r>
                        <a:rPr lang="en-US" altLang="zh-TW" b="0" i="1" smtClean="0">
                          <a:latin typeface="Cambria Math"/>
                        </a:rPr>
                        <m:t>+</m:t>
                      </m:r>
                      <m:r>
                        <a:rPr lang="en-US" altLang="zh-TW" b="0" i="1" smtClean="0">
                          <a:latin typeface="Cambria Math"/>
                        </a:rPr>
                        <m:t>𝑏</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3844145" y="418402"/>
                <a:ext cx="788486" cy="369332"/>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6587108" y="801244"/>
                <a:ext cx="195053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m:rPr>
                              <m:sty m:val="p"/>
                            </m:rPr>
                            <a:rPr lang="el-GR" altLang="zh-TW" b="0" i="1" smtClean="0">
                              <a:latin typeface="Cambria Math"/>
                              <a:ea typeface="Cambria Math"/>
                            </a:rPr>
                            <m:t>Φ</m:t>
                          </m:r>
                        </m:e>
                        <m:sub>
                          <m:r>
                            <a:rPr lang="en-US" altLang="zh-TW" b="0" i="1" smtClean="0">
                              <a:latin typeface="Cambria Math"/>
                            </a:rPr>
                            <m:t>𝑎</m:t>
                          </m:r>
                          <m:r>
                            <a:rPr lang="en-US" altLang="zh-TW" b="0" i="1" smtClean="0">
                              <a:latin typeface="Cambria Math"/>
                            </a:rPr>
                            <m:t>+</m:t>
                          </m:r>
                          <m:r>
                            <a:rPr lang="en-US" altLang="zh-TW" b="0" i="1" smtClean="0">
                              <a:latin typeface="Cambria Math"/>
                            </a:rPr>
                            <m:t>𝑏</m:t>
                          </m:r>
                        </m:sub>
                      </m:sSub>
                      <m:r>
                        <a:rPr lang="en-US" altLang="zh-TW" b="0" i="1" smtClean="0">
                          <a:latin typeface="Cambria Math"/>
                        </a:rPr>
                        <m:t>=</m:t>
                      </m:r>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𝑎</m:t>
                          </m:r>
                        </m:sub>
                      </m:sSub>
                      <m:r>
                        <a:rPr lang="en-US" altLang="zh-TW" b="0" i="0" smtClean="0">
                          <a:latin typeface="Cambria Math"/>
                        </a:rPr>
                        <m:t>+</m:t>
                      </m:r>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𝑏</m:t>
                          </m:r>
                        </m:sub>
                      </m:sSub>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6587108" y="801244"/>
                <a:ext cx="1950534" cy="369332"/>
              </a:xfrm>
              <a:prstGeom prst="rect">
                <a:avLst/>
              </a:prstGeom>
              <a:blipFill rotWithShape="1">
                <a:blip r:embed="rId6"/>
                <a:stretch>
                  <a:fillRect/>
                </a:stretch>
              </a:blipFill>
            </p:spPr>
            <p:txBody>
              <a:bodyPr/>
              <a:lstStyle/>
              <a:p>
                <a:r>
                  <a:rPr lang="zh-TW" altLang="en-US">
                    <a:noFill/>
                  </a:rPr>
                  <a:t> </a:t>
                </a:r>
              </a:p>
            </p:txBody>
          </p:sp>
        </mc:Fallback>
      </mc:AlternateContent>
      <p:pic>
        <p:nvPicPr>
          <p:cNvPr id="4" name="Picture 2" descr="C:\Users\Chia-Hung Chang\Downloads\Data\Knight\Media\Chapter12\Images\12_07Figure-F.jpg"/>
          <p:cNvPicPr>
            <a:picLocks noChangeAspect="1" noChangeArrowheads="1"/>
          </p:cNvPicPr>
          <p:nvPr/>
        </p:nvPicPr>
        <p:blipFill>
          <a:blip r:embed="rId7" cstate="print">
            <a:extLst>
              <a:ext uri="{28A0092B-C50C-407E-A947-70E740481C1C}">
                <a14:useLocalDpi xmlns:a14="http://schemas.microsoft.com/office/drawing/2010/main" val="0"/>
              </a:ext>
            </a:extLst>
          </a:blip>
          <a:srcRect l="9984" t="23544" b="17197"/>
          <a:stretch>
            <a:fillRect/>
          </a:stretch>
        </p:blipFill>
        <p:spPr bwMode="auto">
          <a:xfrm>
            <a:off x="6015606" y="3507317"/>
            <a:ext cx="2362200" cy="190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a:xfrm>
                <a:off x="2468062" y="3446975"/>
                <a:ext cx="382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𝑎</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468062" y="3446975"/>
                <a:ext cx="382669" cy="36933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4494537" y="3446975"/>
                <a:ext cx="3788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𝑏</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494537" y="3446975"/>
                <a:ext cx="378885" cy="369332"/>
              </a:xfrm>
              <a:prstGeom prst="rect">
                <a:avLst/>
              </a:prstGeom>
              <a:blipFill rotWithShape="1">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698445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圖片 1" descr="afg00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552" y="559565"/>
            <a:ext cx="4114800" cy="248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單箭頭接點 4"/>
          <p:cNvCxnSpPr/>
          <p:nvPr/>
        </p:nvCxnSpPr>
        <p:spPr>
          <a:xfrm flipV="1">
            <a:off x="3689937" y="912946"/>
            <a:ext cx="406915" cy="7297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rot="5400000" flipH="1" flipV="1">
            <a:off x="2277724" y="1023115"/>
            <a:ext cx="990600" cy="304800"/>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14"/>
              <p:cNvSpPr/>
              <p:nvPr/>
            </p:nvSpPr>
            <p:spPr>
              <a:xfrm>
                <a:off x="1430438" y="2661415"/>
                <a:ext cx="913814"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solidFill>
                      <a:srgbClr val="FFFFFF"/>
                    </a:solidFill>
                  </a:rPr>
                  <a:t>x</a:t>
                </a:r>
                <a14:m>
                  <m:oMath xmlns:m="http://schemas.openxmlformats.org/officeDocument/2006/math">
                    <m:r>
                      <a:rPr lang="en-US" altLang="zh-TW" sz="1600" i="1" dirty="0" smtClean="0">
                        <a:solidFill>
                          <a:schemeClr val="tx1"/>
                        </a:solidFill>
                        <a:latin typeface="Cambria Math"/>
                        <a:cs typeface="Times New Roman" pitchFamily="18" charset="0"/>
                      </a:rPr>
                      <m:t>𝑥</m:t>
                    </m:r>
                  </m:oMath>
                </a14:m>
                <a:r>
                  <a:rPr lang="en-US" altLang="zh-TW" dirty="0">
                    <a:solidFill>
                      <a:srgbClr val="FFFFFF"/>
                    </a:solidFill>
                  </a:rPr>
                  <a:t>x</a:t>
                </a:r>
                <a:endParaRPr lang="zh-TW" altLang="en-US" dirty="0">
                  <a:solidFill>
                    <a:srgbClr val="FFFFFF"/>
                  </a:solidFill>
                </a:endParaRPr>
              </a:p>
            </p:txBody>
          </p:sp>
        </mc:Choice>
        <mc:Fallback xmlns="">
          <p:sp>
            <p:nvSpPr>
              <p:cNvPr id="15" name="矩形 14"/>
              <p:cNvSpPr>
                <a:spLocks noRot="1" noChangeAspect="1" noMove="1" noResize="1" noEditPoints="1" noAdjustHandles="1" noChangeArrowheads="1" noChangeShapeType="1" noTextEdit="1"/>
              </p:cNvSpPr>
              <p:nvPr/>
            </p:nvSpPr>
            <p:spPr>
              <a:xfrm>
                <a:off x="1430438" y="2661415"/>
                <a:ext cx="913814" cy="304800"/>
              </a:xfrm>
              <a:prstGeom prst="rect">
                <a:avLst/>
              </a:prstGeom>
              <a:blipFill>
                <a:blip r:embed="rId3"/>
                <a:stretch>
                  <a:fillRect t="-20000" b="-36000"/>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363302" y="2661415"/>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14:m>
                  <m:oMathPara xmlns:m="http://schemas.openxmlformats.org/officeDocument/2006/math">
                    <m:oMathParaPr>
                      <m:jc m:val="centerGroup"/>
                    </m:oMathParaPr>
                    <m:oMath xmlns:m="http://schemas.openxmlformats.org/officeDocument/2006/math">
                      <m:r>
                        <a:rPr lang="en-US" altLang="zh-TW" sz="1600" i="1" dirty="0" smtClean="0">
                          <a:solidFill>
                            <a:srgbClr val="FFFFFF"/>
                          </a:solidFill>
                          <a:latin typeface="Cambria Math"/>
                        </a:rPr>
                        <m:t>𝑥</m:t>
                      </m:r>
                      <m:r>
                        <a:rPr lang="en-US" altLang="zh-TW" sz="1600" i="1" dirty="0">
                          <a:solidFill>
                            <a:schemeClr val="tx1"/>
                          </a:solidFill>
                          <a:latin typeface="Cambria Math"/>
                          <a:cs typeface="Times New Roman" pitchFamily="18" charset="0"/>
                        </a:rPr>
                        <m:t>𝑥</m:t>
                      </m:r>
                      <m:r>
                        <a:rPr lang="en-US" altLang="zh-TW" sz="1600" i="1" dirty="0">
                          <a:solidFill>
                            <a:schemeClr val="tx1"/>
                          </a:solidFill>
                          <a:latin typeface="Cambria Math"/>
                          <a:cs typeface="Times New Roman" pitchFamily="18" charset="0"/>
                        </a:rPr>
                        <m:t>+</m:t>
                      </m:r>
                      <m:r>
                        <m:rPr>
                          <m:sty m:val="p"/>
                        </m:rPr>
                        <a:rPr lang="el-GR" altLang="zh-TW" sz="1600" i="0" dirty="0">
                          <a:solidFill>
                            <a:schemeClr val="tx1"/>
                          </a:solidFill>
                          <a:latin typeface="Cambria Math"/>
                          <a:cs typeface="Times New Roman" pitchFamily="18" charset="0"/>
                        </a:rPr>
                        <m:t>Δ</m:t>
                      </m:r>
                      <m:r>
                        <a:rPr lang="en-US" altLang="zh-TW" sz="1600" i="1" dirty="0">
                          <a:solidFill>
                            <a:schemeClr val="tx1"/>
                          </a:solidFill>
                          <a:latin typeface="Cambria Math"/>
                          <a:cs typeface="Times New Roman" pitchFamily="18" charset="0"/>
                        </a:rPr>
                        <m:t>𝑥</m:t>
                      </m:r>
                    </m:oMath>
                  </m:oMathPara>
                </a14:m>
                <a:endParaRPr lang="zh-TW" altLang="en-US" sz="1600" i="1" dirty="0">
                  <a:solidFill>
                    <a:schemeClr val="tx1"/>
                  </a:solidFill>
                  <a:latin typeface="Times New Roman" pitchFamily="18" charset="0"/>
                  <a:cs typeface="Times New Roman"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363302" y="2661415"/>
                <a:ext cx="1143000" cy="304800"/>
              </a:xfrm>
              <a:prstGeom prst="rect">
                <a:avLst/>
              </a:prstGeom>
              <a:blipFill>
                <a:blip r:embed="rId4"/>
                <a:stretch>
                  <a:fillRect/>
                </a:stretch>
              </a:blipFill>
              <a:ln>
                <a:noFill/>
              </a:ln>
            </p:spPr>
            <p:txBody>
              <a:bodyPr/>
              <a:lstStyle/>
              <a:p>
                <a:r>
                  <a:rPr lang="zh-TW" altLang="en-US">
                    <a:noFill/>
                  </a:rPr>
                  <a:t> </a:t>
                </a:r>
              </a:p>
            </p:txBody>
          </p:sp>
        </mc:Fallback>
      </mc:AlternateContent>
      <p:sp>
        <p:nvSpPr>
          <p:cNvPr id="29709" name="文字方塊 21"/>
          <p:cNvSpPr txBox="1">
            <a:spLocks noChangeArrowheads="1"/>
          </p:cNvSpPr>
          <p:nvPr/>
        </p:nvSpPr>
        <p:spPr bwMode="auto">
          <a:xfrm>
            <a:off x="839373" y="5982064"/>
            <a:ext cx="5110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散度，一個純量，由向量場計算出的一個純量場</a:t>
            </a:r>
          </a:p>
        </p:txBody>
      </p:sp>
      <p:sp>
        <p:nvSpPr>
          <p:cNvPr id="29710" name="文字方塊 22"/>
          <p:cNvSpPr txBox="1">
            <a:spLocks noChangeArrowheads="1"/>
          </p:cNvSpPr>
          <p:nvPr/>
        </p:nvSpPr>
        <p:spPr bwMode="auto">
          <a:xfrm>
            <a:off x="881220" y="160463"/>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考慮一個無限小的立方體高斯面</a:t>
            </a:r>
          </a:p>
        </p:txBody>
      </p:sp>
      <mc:AlternateContent xmlns:mc="http://schemas.openxmlformats.org/markup-compatibility/2006" xmlns:a14="http://schemas.microsoft.com/office/drawing/2010/main">
        <mc:Choice Requires="a14">
          <p:sp>
            <p:nvSpPr>
              <p:cNvPr id="29711" name="文字方塊 23"/>
              <p:cNvSpPr txBox="1">
                <a:spLocks noChangeArrowheads="1"/>
              </p:cNvSpPr>
              <p:nvPr/>
            </p:nvSpPr>
            <p:spPr bwMode="auto">
              <a:xfrm>
                <a:off x="914400" y="3092532"/>
                <a:ext cx="58674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先計算垂直於 </a:t>
                </a:r>
                <a:r>
                  <a:rPr lang="en-US" altLang="zh-TW" i="1" dirty="0">
                    <a:latin typeface="Times New Roman" pitchFamily="18" charset="0"/>
                    <a:cs typeface="Times New Roman" pitchFamily="18" charset="0"/>
                  </a:rPr>
                  <a:t>x</a:t>
                </a:r>
                <a:r>
                  <a:rPr lang="zh-TW" altLang="en-US" dirty="0"/>
                  <a:t> 軸左右兩個面的通量</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zh-TW" altLang="en-US" dirty="0"/>
                  <a:t>，</a:t>
                </a:r>
                <a:r>
                  <a:rPr lang="en-US" altLang="zh-TW" dirty="0">
                    <a:ea typeface="Cambria Math"/>
                  </a:rPr>
                  <a:t> </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𝑒</m:t>
                            </m:r>
                          </m:e>
                        </m:acc>
                      </m:e>
                      <m:sub>
                        <m:r>
                          <a:rPr lang="en-US" altLang="zh-TW" b="0" i="1" smtClean="0">
                            <a:latin typeface="Cambria Math" panose="02040503050406030204" pitchFamily="18" charset="0"/>
                            <a:ea typeface="Cambria Math" panose="02040503050406030204" pitchFamily="18" charset="0"/>
                          </a:rPr>
                          <m:t>𝑥</m:t>
                        </m:r>
                      </m:sub>
                    </m:sSub>
                  </m:oMath>
                </a14:m>
                <a:r>
                  <a:rPr lang="zh-TW" altLang="en-US" dirty="0"/>
                  <a:t>：</a:t>
                </a:r>
              </a:p>
            </p:txBody>
          </p:sp>
        </mc:Choice>
        <mc:Fallback xmlns="">
          <p:sp>
            <p:nvSpPr>
              <p:cNvPr id="29711" name="文字方塊 23"/>
              <p:cNvSpPr txBox="1">
                <a:spLocks noRot="1" noChangeAspect="1" noMove="1" noResize="1" noEditPoints="1" noAdjustHandles="1" noChangeArrowheads="1" noChangeShapeType="1" noTextEdit="1"/>
              </p:cNvSpPr>
              <p:nvPr/>
            </p:nvSpPr>
            <p:spPr bwMode="auto">
              <a:xfrm>
                <a:off x="914400" y="3092532"/>
                <a:ext cx="5867400" cy="404791"/>
              </a:xfrm>
              <a:prstGeom prst="rect">
                <a:avLst/>
              </a:prstGeom>
              <a:blipFill>
                <a:blip r:embed="rId5"/>
                <a:stretch>
                  <a:fillRect l="-866" t="-12500"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9712" name="文字方塊 24"/>
          <p:cNvSpPr txBox="1">
            <a:spLocks noChangeArrowheads="1"/>
          </p:cNvSpPr>
          <p:nvPr/>
        </p:nvSpPr>
        <p:spPr bwMode="auto">
          <a:xfrm>
            <a:off x="879231" y="5235829"/>
            <a:ext cx="1960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因此總通量為</a:t>
            </a:r>
          </a:p>
        </p:txBody>
      </p:sp>
      <mc:AlternateContent xmlns:mc="http://schemas.openxmlformats.org/markup-compatibility/2006" xmlns:a14="http://schemas.microsoft.com/office/drawing/2010/main">
        <mc:Choice Requires="a14">
          <p:sp>
            <p:nvSpPr>
              <p:cNvPr id="2" name="文字方塊 1"/>
              <p:cNvSpPr txBox="1"/>
              <p:nvPr/>
            </p:nvSpPr>
            <p:spPr>
              <a:xfrm>
                <a:off x="914400" y="3502128"/>
                <a:ext cx="5715000" cy="62491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e>
                      </m:d>
                      <m:r>
                        <a:rPr lang="en-US" altLang="zh-TW" i="1" smtClean="0">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e>
                      </m:d>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num>
                            <m:den>
                              <m:r>
                                <a:rPr lang="zh-TW" altLang="en-US" i="1" smtClean="0">
                                  <a:latin typeface="Cambria Math"/>
                                  <a:ea typeface="Cambria Math"/>
                                </a:rPr>
                                <m:t>𝜕</m:t>
                              </m:r>
                              <m:r>
                                <a:rPr lang="en-US" altLang="zh-TW" b="0" i="1" smtClean="0">
                                  <a:latin typeface="Cambria Math"/>
                                  <a:ea typeface="Cambria Math"/>
                                </a:rPr>
                                <m:t>𝑥</m:t>
                              </m:r>
                            </m:den>
                          </m:f>
                        </m:e>
                      </m:d>
                      <m:r>
                        <a:rPr lang="en-US" altLang="zh-TW" b="0" i="1" smtClean="0">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914400" y="3502128"/>
                <a:ext cx="5715000" cy="624915"/>
              </a:xfrm>
              <a:prstGeom prst="rect">
                <a:avLst/>
              </a:prstGeom>
              <a:blipFill>
                <a:blip r:embed="rId6"/>
                <a:stretch>
                  <a:fillRect b="-408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3896911" y="574392"/>
                <a:ext cx="1146275"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600" i="1" smtClean="0">
                              <a:latin typeface="Cambria Math" panose="02040503050406030204" pitchFamily="18" charset="0"/>
                            </a:rPr>
                          </m:ctrlPr>
                        </m:accPr>
                        <m:e>
                          <m:r>
                            <a:rPr lang="en-US" altLang="zh-TW" sz="1600" b="0" i="1" smtClean="0">
                              <a:latin typeface="Cambria Math"/>
                            </a:rPr>
                            <m:t>𝐸</m:t>
                          </m:r>
                        </m:e>
                      </m:acc>
                      <m:d>
                        <m:dPr>
                          <m:ctrlPr>
                            <a:rPr lang="en-US" altLang="zh-TW" sz="1600" i="1" smtClean="0">
                              <a:latin typeface="Cambria Math" panose="02040503050406030204" pitchFamily="18" charset="0"/>
                            </a:rPr>
                          </m:ctrlPr>
                        </m:dPr>
                        <m:e>
                          <m:r>
                            <a:rPr lang="en-US" altLang="zh-TW" sz="1600" b="0" i="1" smtClean="0">
                              <a:latin typeface="Cambria Math"/>
                            </a:rPr>
                            <m:t>𝑥</m:t>
                          </m:r>
                          <m:r>
                            <a:rPr lang="en-US" altLang="zh-TW" sz="1600" b="0" i="1" smtClean="0">
                              <a:latin typeface="Cambria Math"/>
                            </a:rPr>
                            <m:t>+∆</m:t>
                          </m:r>
                          <m:r>
                            <a:rPr lang="en-US" altLang="zh-TW" sz="1600" b="0" i="1" smtClean="0">
                              <a:latin typeface="Cambria Math"/>
                              <a:ea typeface="Cambria Math"/>
                            </a:rPr>
                            <m:t>𝑥</m:t>
                          </m:r>
                        </m:e>
                      </m:d>
                    </m:oMath>
                  </m:oMathPara>
                </a14:m>
                <a:endParaRPr lang="zh-TW" altLang="en-US" sz="16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3896911" y="574392"/>
                <a:ext cx="1146275" cy="368499"/>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2877652" y="574392"/>
                <a:ext cx="762000" cy="3684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600" i="1">
                              <a:latin typeface="Cambria Math" panose="02040503050406030204" pitchFamily="18" charset="0"/>
                            </a:rPr>
                          </m:ctrlPr>
                        </m:accPr>
                        <m:e>
                          <m:r>
                            <a:rPr lang="en-US" altLang="zh-TW" sz="1600" i="1">
                              <a:latin typeface="Cambria Math"/>
                            </a:rPr>
                            <m:t>𝐸</m:t>
                          </m:r>
                        </m:e>
                      </m:acc>
                      <m:d>
                        <m:dPr>
                          <m:ctrlPr>
                            <a:rPr lang="en-US" altLang="zh-TW" sz="1600" i="1" smtClean="0">
                              <a:latin typeface="Cambria Math" panose="02040503050406030204" pitchFamily="18" charset="0"/>
                            </a:rPr>
                          </m:ctrlPr>
                        </m:dPr>
                        <m:e>
                          <m:r>
                            <a:rPr lang="en-US" altLang="zh-TW" sz="1600" b="0" i="1" smtClean="0">
                              <a:latin typeface="Cambria Math"/>
                            </a:rPr>
                            <m:t>𝑥</m:t>
                          </m:r>
                        </m:e>
                      </m:d>
                    </m:oMath>
                  </m:oMathPara>
                </a14:m>
                <a:endParaRPr lang="zh-TW" altLang="en-US" sz="16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2877652" y="574392"/>
                <a:ext cx="762000" cy="368499"/>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3"/>
              <p:cNvSpPr txBox="1">
                <a:spLocks noChangeArrowheads="1"/>
              </p:cNvSpPr>
              <p:nvPr/>
            </p:nvSpPr>
            <p:spPr bwMode="auto">
              <a:xfrm>
                <a:off x="914400" y="4261615"/>
                <a:ext cx="5181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同理：垂直於 </a:t>
                </a:r>
                <a14:m>
                  <m:oMath xmlns:m="http://schemas.openxmlformats.org/officeDocument/2006/math">
                    <m:r>
                      <a:rPr lang="en-US" altLang="zh-TW" i="1" dirty="0" smtClean="0">
                        <a:latin typeface="Cambria Math"/>
                        <a:cs typeface="Times New Roman" pitchFamily="18" charset="0"/>
                      </a:rPr>
                      <m:t>𝑦</m:t>
                    </m:r>
                  </m:oMath>
                </a14:m>
                <a:r>
                  <a:rPr lang="zh-TW" altLang="en-US" dirty="0"/>
                  <a:t> 軸上下兩個面的通量就等於：</a:t>
                </a:r>
              </a:p>
            </p:txBody>
          </p:sp>
        </mc:Choice>
        <mc:Fallback xmlns="">
          <p:sp>
            <p:nvSpPr>
              <p:cNvPr id="22" name="文字方塊 23"/>
              <p:cNvSpPr txBox="1">
                <a:spLocks noRot="1" noChangeAspect="1" noMove="1" noResize="1" noEditPoints="1" noAdjustHandles="1" noChangeArrowheads="1" noChangeShapeType="1" noTextEdit="1"/>
              </p:cNvSpPr>
              <p:nvPr/>
            </p:nvSpPr>
            <p:spPr bwMode="auto">
              <a:xfrm>
                <a:off x="914400" y="4261615"/>
                <a:ext cx="5181600" cy="369332"/>
              </a:xfrm>
              <a:prstGeom prst="rect">
                <a:avLst/>
              </a:prstGeom>
              <a:blipFill>
                <a:blip r:embed="rId9"/>
                <a:stretch>
                  <a:fillRect l="-980" t="-10345" b="-206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5633872" y="4208613"/>
                <a:ext cx="1854930"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5633872" y="4208613"/>
                <a:ext cx="1854930" cy="714683"/>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2422435" y="5033526"/>
                <a:ext cx="5199885" cy="7146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2422435" y="5033526"/>
                <a:ext cx="5199885" cy="714683"/>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5949843" y="5829779"/>
                <a:ext cx="2698687" cy="67390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𝑦</m:t>
                              </m:r>
                            </m:sub>
                          </m:sSub>
                        </m:num>
                        <m:den>
                          <m:r>
                            <a:rPr lang="zh-TW" altLang="en-US" i="1">
                              <a:latin typeface="Cambria Math"/>
                              <a:ea typeface="Cambria Math"/>
                            </a:rPr>
                            <m:t>𝜕</m:t>
                          </m:r>
                          <m:r>
                            <a:rPr lang="en-US" altLang="zh-TW" i="1">
                              <a:latin typeface="Cambria Math"/>
                              <a:ea typeface="Cambria Math"/>
                            </a:rPr>
                            <m:t>𝑦</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𝑧</m:t>
                              </m:r>
                            </m:sub>
                          </m:sSub>
                        </m:num>
                        <m:den>
                          <m:r>
                            <a:rPr lang="zh-TW" altLang="en-US" i="1">
                              <a:latin typeface="Cambria Math"/>
                              <a:ea typeface="Cambria Math"/>
                            </a:rPr>
                            <m:t>𝜕</m:t>
                          </m:r>
                          <m:r>
                            <a:rPr lang="en-US" altLang="zh-TW" i="1">
                              <a:latin typeface="Cambria Math"/>
                              <a:ea typeface="Cambria Math"/>
                            </a:rPr>
                            <m:t>𝑧</m:t>
                          </m:r>
                        </m:den>
                      </m:f>
                    </m:oMath>
                  </m:oMathPara>
                </a14:m>
                <a:endParaRPr lang="zh-TW" altLang="en-US"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5949843" y="5829779"/>
                <a:ext cx="2698687" cy="673902"/>
              </a:xfrm>
              <a:prstGeom prst="rect">
                <a:avLst/>
              </a:prstGeom>
              <a:blipFill>
                <a:blip r:embed="rId12"/>
                <a:stretch>
                  <a:fillRect b="-370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5A476774-845D-7D40-B3CA-761CDB8571FF}"/>
                  </a:ext>
                </a:extLst>
              </p:cNvPr>
              <p:cNvSpPr/>
              <p:nvPr/>
            </p:nvSpPr>
            <p:spPr>
              <a:xfrm>
                <a:off x="4470048" y="1876607"/>
                <a:ext cx="4036087" cy="369332"/>
              </a:xfrm>
              <a:prstGeom prst="rect">
                <a:avLst/>
              </a:prstGeom>
            </p:spPr>
            <p:txBody>
              <a:bodyPr wrap="square">
                <a:spAutoFit/>
              </a:bodyPr>
              <a:lstStyle/>
              <a:p>
                <a:r>
                  <a:rPr lang="zh-TW" altLang="en-US" dirty="0"/>
                  <a:t>電場的</a:t>
                </a:r>
                <a14:m>
                  <m:oMath xmlns:m="http://schemas.openxmlformats.org/officeDocument/2006/math">
                    <m:r>
                      <a:rPr lang="en-US" altLang="zh-TW" i="1" dirty="0" smtClean="0">
                        <a:latin typeface="Cambria Math" panose="02040503050406030204" pitchFamily="18" charset="0"/>
                      </a:rPr>
                      <m:t>𝑥</m:t>
                    </m:r>
                  </m:oMath>
                </a14:m>
                <a:r>
                  <a:rPr lang="zh-TW" altLang="en-US" dirty="0"/>
                  <a:t>分</a:t>
                </a:r>
                <a14:m>
                  <m:oMath xmlns:m="http://schemas.openxmlformats.org/officeDocument/2006/math">
                    <m:r>
                      <a:rPr lang="zh-TW" altLang="en-US" i="1" dirty="0">
                        <a:latin typeface="Cambria Math" panose="02040503050406030204" pitchFamily="18" charset="0"/>
                      </a:rPr>
                      <m:t>量</m:t>
                    </m:r>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oMath>
                </a14:m>
                <a:r>
                  <a:rPr lang="zh-TW" altLang="en-US" dirty="0"/>
                  <a:t>是多變數函數！</a:t>
                </a:r>
              </a:p>
            </p:txBody>
          </p:sp>
        </mc:Choice>
        <mc:Fallback xmlns="">
          <p:sp>
            <p:nvSpPr>
              <p:cNvPr id="3" name="矩形 2">
                <a:extLst>
                  <a:ext uri="{FF2B5EF4-FFF2-40B4-BE49-F238E27FC236}">
                    <a16:creationId xmlns:a16="http://schemas.microsoft.com/office/drawing/2014/main" id="{5A476774-845D-7D40-B3CA-761CDB8571FF}"/>
                  </a:ext>
                </a:extLst>
              </p:cNvPr>
              <p:cNvSpPr>
                <a:spLocks noRot="1" noChangeAspect="1" noMove="1" noResize="1" noEditPoints="1" noAdjustHandles="1" noChangeArrowheads="1" noChangeShapeType="1" noTextEdit="1"/>
              </p:cNvSpPr>
              <p:nvPr/>
            </p:nvSpPr>
            <p:spPr>
              <a:xfrm>
                <a:off x="4470048" y="1876607"/>
                <a:ext cx="4036087" cy="369332"/>
              </a:xfrm>
              <a:prstGeom prst="rect">
                <a:avLst/>
              </a:prstGeom>
              <a:blipFill>
                <a:blip r:embed="rId13"/>
                <a:stretch>
                  <a:fillRect l="-940" t="-6667" r="-658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02CDD49F-9227-F944-A835-34DBDFA060F7}"/>
                  </a:ext>
                </a:extLst>
              </p:cNvPr>
              <p:cNvSpPr txBox="1"/>
              <p:nvPr/>
            </p:nvSpPr>
            <p:spPr>
              <a:xfrm>
                <a:off x="4480314" y="2310633"/>
                <a:ext cx="4265078" cy="62491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𝑦</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𝑧</m:t>
                          </m:r>
                        </m:e>
                      </m:d>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num>
                            <m:den>
                              <m:r>
                                <a:rPr lang="zh-TW" altLang="en-US" i="1" smtClean="0">
                                  <a:latin typeface="Cambria Math"/>
                                  <a:ea typeface="Cambria Math"/>
                                </a:rPr>
                                <m:t>𝜕</m:t>
                              </m:r>
                              <m:r>
                                <a:rPr lang="en-US" altLang="zh-TW" b="0" i="1" smtClean="0">
                                  <a:latin typeface="Cambria Math"/>
                                  <a:ea typeface="Cambria Math"/>
                                </a:rPr>
                                <m:t>𝑥</m:t>
                              </m:r>
                            </m:den>
                          </m:f>
                        </m:e>
                      </m:d>
                      <m:r>
                        <a:rPr lang="en-US" altLang="zh-TW" b="0" i="1" smtClean="0">
                          <a:latin typeface="Cambria Math"/>
                          <a:ea typeface="Cambria Math"/>
                        </a:rPr>
                        <m:t>∆</m:t>
                      </m:r>
                      <m:r>
                        <a:rPr lang="en-US" altLang="zh-TW" b="0" i="1" smtClean="0">
                          <a:latin typeface="Cambria Math"/>
                          <a:ea typeface="Cambria Math"/>
                        </a:rPr>
                        <m:t>𝑥</m:t>
                      </m:r>
                    </m:oMath>
                  </m:oMathPara>
                </a14:m>
                <a:endParaRPr lang="zh-TW" altLang="en-US" dirty="0"/>
              </a:p>
            </p:txBody>
          </p:sp>
        </mc:Choice>
        <mc:Fallback xmlns="">
          <p:sp>
            <p:nvSpPr>
              <p:cNvPr id="21" name="文字方塊 20">
                <a:extLst>
                  <a:ext uri="{FF2B5EF4-FFF2-40B4-BE49-F238E27FC236}">
                    <a16:creationId xmlns:a16="http://schemas.microsoft.com/office/drawing/2014/main" id="{02CDD49F-9227-F944-A835-34DBDFA060F7}"/>
                  </a:ext>
                </a:extLst>
              </p:cNvPr>
              <p:cNvSpPr txBox="1">
                <a:spLocks noRot="1" noChangeAspect="1" noMove="1" noResize="1" noEditPoints="1" noAdjustHandles="1" noChangeArrowheads="1" noChangeShapeType="1" noTextEdit="1"/>
              </p:cNvSpPr>
              <p:nvPr/>
            </p:nvSpPr>
            <p:spPr>
              <a:xfrm>
                <a:off x="4480314" y="2310633"/>
                <a:ext cx="4265078" cy="624915"/>
              </a:xfrm>
              <a:prstGeom prst="rect">
                <a:avLst/>
              </a:prstGeom>
              <a:blipFill>
                <a:blip r:embed="rId14"/>
                <a:stretch>
                  <a:fillRect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23E064D2-A4FE-0C41-B617-331B8BEBC458}"/>
                  </a:ext>
                </a:extLst>
              </p:cNvPr>
              <p:cNvSpPr txBox="1"/>
              <p:nvPr/>
            </p:nvSpPr>
            <p:spPr>
              <a:xfrm>
                <a:off x="914400" y="3581285"/>
                <a:ext cx="359124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e>
                      </m:d>
                      <m:r>
                        <a:rPr lang="en-US" altLang="zh-TW" i="1" smtClean="0">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e>
                      </m:d>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6" name="文字方塊 25">
                <a:extLst>
                  <a:ext uri="{FF2B5EF4-FFF2-40B4-BE49-F238E27FC236}">
                    <a16:creationId xmlns:a16="http://schemas.microsoft.com/office/drawing/2014/main" id="{23E064D2-A4FE-0C41-B617-331B8BEBC458}"/>
                  </a:ext>
                </a:extLst>
              </p:cNvPr>
              <p:cNvSpPr txBox="1">
                <a:spLocks noRot="1" noChangeAspect="1" noMove="1" noResize="1" noEditPoints="1" noAdjustHandles="1" noChangeArrowheads="1" noChangeShapeType="1" noTextEdit="1"/>
              </p:cNvSpPr>
              <p:nvPr/>
            </p:nvSpPr>
            <p:spPr>
              <a:xfrm>
                <a:off x="914400" y="3581285"/>
                <a:ext cx="3591240" cy="369332"/>
              </a:xfrm>
              <a:prstGeom prst="rect">
                <a:avLst/>
              </a:prstGeom>
              <a:blipFill>
                <a:blip r:embed="rId15"/>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180B7189-8588-744E-BF9B-4D14C16A95B5}"/>
                  </a:ext>
                </a:extLst>
              </p:cNvPr>
              <p:cNvSpPr/>
              <p:nvPr/>
            </p:nvSpPr>
            <p:spPr>
              <a:xfrm>
                <a:off x="6629400" y="3085017"/>
                <a:ext cx="1718804" cy="4047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𝐸</m:t>
                          </m:r>
                        </m:e>
                        <m:sub>
                          <m:r>
                            <a:rPr lang="en-US" altLang="zh-TW" b="0" i="1" smtClean="0">
                              <a:latin typeface="Cambria Math" panose="02040503050406030204" pitchFamily="18" charset="0"/>
                              <a:ea typeface="Cambria Math" panose="02040503050406030204" pitchFamily="18" charset="0"/>
                            </a:rPr>
                            <m:t>𝑥</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𝑑𝐴</m:t>
                      </m:r>
                    </m:oMath>
                  </m:oMathPara>
                </a14:m>
                <a:endParaRPr lang="zh-TW" altLang="en-US" dirty="0"/>
              </a:p>
            </p:txBody>
          </p:sp>
        </mc:Choice>
        <mc:Fallback xmlns="">
          <p:sp>
            <p:nvSpPr>
              <p:cNvPr id="4" name="矩形 3">
                <a:extLst>
                  <a:ext uri="{FF2B5EF4-FFF2-40B4-BE49-F238E27FC236}">
                    <a16:creationId xmlns:a16="http://schemas.microsoft.com/office/drawing/2014/main" id="{180B7189-8588-744E-BF9B-4D14C16A95B5}"/>
                  </a:ext>
                </a:extLst>
              </p:cNvPr>
              <p:cNvSpPr>
                <a:spLocks noRot="1" noChangeAspect="1" noMove="1" noResize="1" noEditPoints="1" noAdjustHandles="1" noChangeArrowheads="1" noChangeShapeType="1" noTextEdit="1"/>
              </p:cNvSpPr>
              <p:nvPr/>
            </p:nvSpPr>
            <p:spPr>
              <a:xfrm>
                <a:off x="6629400" y="3085017"/>
                <a:ext cx="1718804" cy="404791"/>
              </a:xfrm>
              <a:prstGeom prst="rect">
                <a:avLst/>
              </a:prstGeom>
              <a:blipFill>
                <a:blip r:embed="rId16"/>
                <a:stretch>
                  <a:fillRect t="-1212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60657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712"/>
                                        </p:tgtEl>
                                        <p:attrNameLst>
                                          <p:attrName>style.visibility</p:attrName>
                                        </p:attrNameLst>
                                      </p:cBhvr>
                                      <p:to>
                                        <p:strVal val="visible"/>
                                      </p:to>
                                    </p:set>
                                    <p:anim calcmode="lin" valueType="num">
                                      <p:cBhvr additive="base">
                                        <p:cTn id="23" dur="500" fill="hold"/>
                                        <p:tgtEl>
                                          <p:spTgt spid="29712"/>
                                        </p:tgtEl>
                                        <p:attrNameLst>
                                          <p:attrName>ppt_x</p:attrName>
                                        </p:attrNameLst>
                                      </p:cBhvr>
                                      <p:tavLst>
                                        <p:tav tm="0">
                                          <p:val>
                                            <p:strVal val="#ppt_x"/>
                                          </p:val>
                                        </p:tav>
                                        <p:tav tm="100000">
                                          <p:val>
                                            <p:strVal val="#ppt_x"/>
                                          </p:val>
                                        </p:tav>
                                      </p:tavLst>
                                    </p:anim>
                                    <p:anim calcmode="lin" valueType="num">
                                      <p:cBhvr additive="base">
                                        <p:cTn id="24" dur="500" fill="hold"/>
                                        <p:tgtEl>
                                          <p:spTgt spid="297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709"/>
                                        </p:tgtEl>
                                        <p:attrNameLst>
                                          <p:attrName>style.visibility</p:attrName>
                                        </p:attrNameLst>
                                      </p:cBhvr>
                                      <p:to>
                                        <p:strVal val="visible"/>
                                      </p:to>
                                    </p:set>
                                    <p:anim calcmode="lin" valueType="num">
                                      <p:cBhvr additive="base">
                                        <p:cTn id="41" dur="500" fill="hold"/>
                                        <p:tgtEl>
                                          <p:spTgt spid="29709"/>
                                        </p:tgtEl>
                                        <p:attrNameLst>
                                          <p:attrName>ppt_x</p:attrName>
                                        </p:attrNameLst>
                                      </p:cBhvr>
                                      <p:tavLst>
                                        <p:tav tm="0">
                                          <p:val>
                                            <p:strVal val="#ppt_x"/>
                                          </p:val>
                                        </p:tav>
                                        <p:tav tm="100000">
                                          <p:val>
                                            <p:strVal val="#ppt_x"/>
                                          </p:val>
                                        </p:tav>
                                      </p:tavLst>
                                    </p:anim>
                                    <p:anim calcmode="lin" valueType="num">
                                      <p:cBhvr additive="base">
                                        <p:cTn id="42" dur="500" fill="hold"/>
                                        <p:tgtEl>
                                          <p:spTgt spid="2970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2" grpId="0"/>
      <p:bldP spid="2" grpId="0" animBg="1"/>
      <p:bldP spid="22" grpId="0"/>
      <p:bldP spid="23" grpId="0" animBg="1"/>
      <p:bldP spid="24" grpId="0" animBg="1"/>
      <p:bldP spid="25" grpId="0" animBg="1"/>
      <p:bldP spid="3" grpId="0"/>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5" name="文字方塊 9"/>
          <p:cNvSpPr txBox="1">
            <a:spLocks noChangeArrowheads="1"/>
          </p:cNvSpPr>
          <p:nvPr/>
        </p:nvSpPr>
        <p:spPr bwMode="auto">
          <a:xfrm>
            <a:off x="3900959" y="5953588"/>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數學上的高斯定律</a:t>
            </a:r>
          </a:p>
        </p:txBody>
      </p:sp>
      <p:sp>
        <p:nvSpPr>
          <p:cNvPr id="31756" name="文字方塊 11"/>
          <p:cNvSpPr txBox="1">
            <a:spLocks noChangeArrowheads="1"/>
          </p:cNvSpPr>
          <p:nvPr/>
        </p:nvSpPr>
        <p:spPr bwMode="auto">
          <a:xfrm>
            <a:off x="3900959" y="5532981"/>
            <a:ext cx="3416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對任何向量場任何高斯面都對！</a:t>
            </a:r>
          </a:p>
        </p:txBody>
      </p:sp>
      <p:pic>
        <p:nvPicPr>
          <p:cNvPr id="31757" name="Picture 2" descr="C:\Users\Chia-Hung Chang\Downloads\Data\Knight\Media\Chapter12\Images\12_07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l="9984" t="23544" b="17197"/>
          <a:stretch>
            <a:fillRect/>
          </a:stretch>
        </p:blipFill>
        <p:spPr bwMode="auto">
          <a:xfrm>
            <a:off x="2791943" y="1828800"/>
            <a:ext cx="18918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fig24"/>
          <p:cNvPicPr>
            <a:picLocks noChangeAspect="1" noChangeArrowheads="1"/>
          </p:cNvPicPr>
          <p:nvPr/>
        </p:nvPicPr>
        <p:blipFill>
          <a:blip r:embed="rId3">
            <a:extLst>
              <a:ext uri="{28A0092B-C50C-407E-A947-70E740481C1C}">
                <a14:useLocalDpi xmlns:a14="http://schemas.microsoft.com/office/drawing/2010/main" val="0"/>
              </a:ext>
            </a:extLst>
          </a:blip>
          <a:srcRect b="21429"/>
          <a:stretch>
            <a:fillRect/>
          </a:stretch>
        </p:blipFill>
        <p:spPr bwMode="auto">
          <a:xfrm>
            <a:off x="7317581" y="4770981"/>
            <a:ext cx="13668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22"/>
          <p:cNvSpPr txBox="1">
            <a:spLocks noChangeArrowheads="1"/>
          </p:cNvSpPr>
          <p:nvPr/>
        </p:nvSpPr>
        <p:spPr bwMode="auto">
          <a:xfrm>
            <a:off x="1183835" y="508858"/>
            <a:ext cx="7143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一個無限小的方塊高斯面的電通量等於電場的散度乘上體積！</a:t>
            </a:r>
          </a:p>
        </p:txBody>
      </p:sp>
      <mc:AlternateContent xmlns:mc="http://schemas.openxmlformats.org/markup-compatibility/2006" xmlns:a14="http://schemas.microsoft.com/office/drawing/2010/main">
        <mc:Choice Requires="a14">
          <p:sp>
            <p:nvSpPr>
              <p:cNvPr id="18" name="文字方塊 17"/>
              <p:cNvSpPr txBox="1"/>
              <p:nvPr/>
            </p:nvSpPr>
            <p:spPr>
              <a:xfrm>
                <a:off x="1215303" y="1002428"/>
                <a:ext cx="5337743"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1215303" y="1002428"/>
                <a:ext cx="5337743" cy="714683"/>
              </a:xfrm>
              <a:prstGeom prst="rect">
                <a:avLst/>
              </a:prstGeom>
              <a:blipFill>
                <a:blip r:embed="rId4"/>
                <a:stretch>
                  <a:fillRect b="-1754"/>
                </a:stretch>
              </a:blipFill>
            </p:spPr>
            <p:txBody>
              <a:bodyPr/>
              <a:lstStyle/>
              <a:p>
                <a:r>
                  <a:rPr lang="zh-TW" altLang="en-US">
                    <a:noFill/>
                  </a:rPr>
                  <a:t> </a:t>
                </a:r>
              </a:p>
            </p:txBody>
          </p:sp>
        </mc:Fallback>
      </mc:AlternateContent>
      <p:sp>
        <p:nvSpPr>
          <p:cNvPr id="19" name="文字方塊 18"/>
          <p:cNvSpPr txBox="1"/>
          <p:nvPr/>
        </p:nvSpPr>
        <p:spPr>
          <a:xfrm>
            <a:off x="1143000" y="3429000"/>
            <a:ext cx="6858000" cy="369332"/>
          </a:xfrm>
          <a:prstGeom prst="rect">
            <a:avLst/>
          </a:prstGeom>
          <a:noFill/>
        </p:spPr>
        <p:txBody>
          <a:bodyPr wrap="square" rtlCol="0">
            <a:spAutoFit/>
          </a:bodyPr>
          <a:lstStyle/>
          <a:p>
            <a:r>
              <a:rPr lang="zh-TW" altLang="en-US" dirty="0"/>
              <a:t>若將一高斯面內的空間，分解成小方塊的組合，</a:t>
            </a:r>
          </a:p>
        </p:txBody>
      </p:sp>
      <p:sp>
        <p:nvSpPr>
          <p:cNvPr id="20" name="矩形 19"/>
          <p:cNvSpPr/>
          <p:nvPr/>
        </p:nvSpPr>
        <p:spPr>
          <a:xfrm>
            <a:off x="1165274" y="3853934"/>
            <a:ext cx="5955476" cy="369332"/>
          </a:xfrm>
          <a:prstGeom prst="rect">
            <a:avLst/>
          </a:prstGeom>
        </p:spPr>
        <p:txBody>
          <a:bodyPr wrap="none">
            <a:spAutoFit/>
          </a:bodyPr>
          <a:lstStyle/>
          <a:p>
            <a:r>
              <a:rPr lang="zh-TW" altLang="en-US" dirty="0"/>
              <a:t>將小方塊表面的電通量加總，就是原來高斯面的電通量。</a:t>
            </a:r>
          </a:p>
        </p:txBody>
      </p:sp>
      <mc:AlternateContent xmlns:mc="http://schemas.openxmlformats.org/markup-compatibility/2006" xmlns:a14="http://schemas.microsoft.com/office/drawing/2010/main">
        <mc:Choice Requires="a14">
          <p:sp>
            <p:nvSpPr>
              <p:cNvPr id="21" name="文字方塊 20"/>
              <p:cNvSpPr txBox="1"/>
              <p:nvPr/>
            </p:nvSpPr>
            <p:spPr>
              <a:xfrm>
                <a:off x="1171135" y="4347504"/>
                <a:ext cx="5014065"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r>
                            <a:rPr lang="en-US" altLang="zh-TW" i="1">
                              <a:latin typeface="Cambria Math"/>
                              <a:ea typeface="Cambria Math"/>
                            </a:rPr>
                            <m:t>∆</m:t>
                          </m:r>
                          <m:sSub>
                            <m:sSubPr>
                              <m:ctrlPr>
                                <a:rPr lang="en-US"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𝑖𝐸</m:t>
                              </m:r>
                            </m:sub>
                          </m:sSub>
                        </m:e>
                      </m:nary>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i="1">
                                  <a:latin typeface="Cambria Math"/>
                                  <a:ea typeface="Cambria Math"/>
                                </a:rPr>
                                <m:t>𝑉</m:t>
                              </m:r>
                            </m:e>
                            <m:sub>
                              <m:r>
                                <a:rPr lang="en-US" altLang="zh-TW" b="0" i="1" smtClean="0">
                                  <a:latin typeface="Cambria Math"/>
                                  <a:ea typeface="Cambria Math"/>
                                </a:rPr>
                                <m:t>𝑖</m:t>
                              </m:r>
                            </m:sub>
                          </m:sSub>
                          <m:r>
                            <m:rPr>
                              <m:nor/>
                            </m:rPr>
                            <a:rPr lang="zh-TW" altLang="en-US" dirty="0"/>
                            <m:t> </m:t>
                          </m:r>
                        </m:e>
                      </m:nary>
                      <m:r>
                        <a:rPr lang="en-US" altLang="zh-TW" i="1">
                          <a:latin typeface="Cambria Math"/>
                          <a:ea typeface="Cambria Math"/>
                        </a:rPr>
                        <m:t>→</m:t>
                      </m:r>
                      <m:nary>
                        <m:naryPr>
                          <m:limLoc m:val="undOvr"/>
                          <m:subHide m:val="on"/>
                          <m:supHide m:val="on"/>
                          <m:ctrlPr>
                            <a:rPr lang="en-US" altLang="zh-TW" i="1" smtClean="0">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1171135" y="4347504"/>
                <a:ext cx="5014065" cy="818814"/>
              </a:xfrm>
              <a:prstGeom prst="rect">
                <a:avLst/>
              </a:prstGeom>
              <a:blipFill>
                <a:blip r:embed="rId5"/>
                <a:stretch>
                  <a:fillRect l="-2020" t="-128788" b="-1848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1159785" y="5504597"/>
                <a:ext cx="2612703"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1159785" y="5504597"/>
                <a:ext cx="2612703" cy="818879"/>
              </a:xfrm>
              <a:prstGeom prst="rect">
                <a:avLst/>
              </a:prstGeom>
              <a:blipFill>
                <a:blip r:embed="rId6"/>
                <a:stretch>
                  <a:fillRect l="-30918" t="-128788" b="-18636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94699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35"/>
                                        </p:tgtEl>
                                        <p:attrNameLst>
                                          <p:attrName>style.visibility</p:attrName>
                                        </p:attrNameLst>
                                      </p:cBhvr>
                                      <p:to>
                                        <p:strVal val="visible"/>
                                      </p:to>
                                    </p:set>
                                    <p:anim calcmode="lin" valueType="num">
                                      <p:cBhvr additive="base">
                                        <p:cTn id="11" dur="500" fill="hold"/>
                                        <p:tgtEl>
                                          <p:spTgt spid="26635"/>
                                        </p:tgtEl>
                                        <p:attrNameLst>
                                          <p:attrName>ppt_x</p:attrName>
                                        </p:attrNameLst>
                                      </p:cBhvr>
                                      <p:tavLst>
                                        <p:tav tm="0">
                                          <p:val>
                                            <p:strVal val="#ppt_x"/>
                                          </p:val>
                                        </p:tav>
                                        <p:tav tm="100000">
                                          <p:val>
                                            <p:strVal val="#ppt_x"/>
                                          </p:val>
                                        </p:tav>
                                      </p:tavLst>
                                    </p:anim>
                                    <p:anim calcmode="lin" valueType="num">
                                      <p:cBhvr additive="base">
                                        <p:cTn id="12" dur="500" fill="hold"/>
                                        <p:tgtEl>
                                          <p:spTgt spid="26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文字方塊 4"/>
          <p:cNvSpPr txBox="1">
            <a:spLocks noChangeArrowheads="1"/>
          </p:cNvSpPr>
          <p:nvPr/>
        </p:nvSpPr>
        <p:spPr bwMode="auto">
          <a:xfrm>
            <a:off x="2749062" y="3951288"/>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高斯定律的微分形式，對任一個點成立</a:t>
            </a:r>
          </a:p>
        </p:txBody>
      </p:sp>
      <mc:AlternateContent xmlns:mc="http://schemas.openxmlformats.org/markup-compatibility/2006" xmlns:a14="http://schemas.microsoft.com/office/drawing/2010/main">
        <mc:Choice Requires="a14">
          <p:sp>
            <p:nvSpPr>
              <p:cNvPr id="30727" name="文字方塊 1"/>
              <p:cNvSpPr txBox="1">
                <a:spLocks noChangeArrowheads="1"/>
              </p:cNvSpPr>
              <p:nvPr/>
            </p:nvSpPr>
            <p:spPr bwMode="auto">
              <a:xfrm>
                <a:off x="1301262" y="2222712"/>
                <a:ext cx="74617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將積分形式的高斯定律適運用於此小方塊，小方塊內電荷等於</a:t>
                </a:r>
                <a14:m>
                  <m:oMath xmlns:m="http://schemas.openxmlformats.org/officeDocument/2006/math">
                    <m:r>
                      <a:rPr lang="zh-TW" altLang="en-US" i="1">
                        <a:latin typeface="Cambria Math"/>
                      </a:rPr>
                      <m:t>𝜌</m:t>
                    </m:r>
                    <m:r>
                      <a:rPr lang="zh-TW" altLang="en-US" i="1">
                        <a:latin typeface="Cambria Math"/>
                      </a:rPr>
                      <m:t>∙∆</m:t>
                    </m:r>
                    <m:r>
                      <a:rPr lang="en-US" altLang="zh-TW" i="1">
                        <a:latin typeface="Cambria Math"/>
                      </a:rPr>
                      <m:t>𝑉</m:t>
                    </m:r>
                  </m:oMath>
                </a14:m>
                <a:r>
                  <a:rPr lang="zh-TW" altLang="en-US" dirty="0"/>
                  <a:t>：</a:t>
                </a:r>
              </a:p>
            </p:txBody>
          </p:sp>
        </mc:Choice>
        <mc:Fallback xmlns="">
          <p:sp>
            <p:nvSpPr>
              <p:cNvPr id="30727" name="文字方塊 1"/>
              <p:cNvSpPr txBox="1">
                <a:spLocks noRot="1" noChangeAspect="1" noMove="1" noResize="1" noEditPoints="1" noAdjustHandles="1" noChangeArrowheads="1" noChangeShapeType="1" noTextEdit="1"/>
              </p:cNvSpPr>
              <p:nvPr/>
            </p:nvSpPr>
            <p:spPr bwMode="auto">
              <a:xfrm>
                <a:off x="1301262" y="2222712"/>
                <a:ext cx="7461738" cy="369332"/>
              </a:xfrm>
              <a:prstGeom prst="rect">
                <a:avLst/>
              </a:prstGeom>
              <a:blipFill>
                <a:blip r:embed="rId2"/>
                <a:stretch>
                  <a:fillRect l="-509"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0728" name="文字方塊 1"/>
          <p:cNvSpPr txBox="1">
            <a:spLocks noChangeArrowheads="1"/>
          </p:cNvSpPr>
          <p:nvPr/>
        </p:nvSpPr>
        <p:spPr bwMode="auto">
          <a:xfrm>
            <a:off x="1295400" y="4584912"/>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散度即是單位體積內電力線數目的增加。</a:t>
            </a:r>
          </a:p>
        </p:txBody>
      </p:sp>
      <p:sp>
        <p:nvSpPr>
          <p:cNvPr id="9" name="文字方塊 22"/>
          <p:cNvSpPr txBox="1">
            <a:spLocks noChangeArrowheads="1"/>
          </p:cNvSpPr>
          <p:nvPr/>
        </p:nvSpPr>
        <p:spPr bwMode="auto">
          <a:xfrm>
            <a:off x="1295400" y="609349"/>
            <a:ext cx="762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一個無限小的方塊高斯面的電通量等於當地電場的散度乘上方塊體積！</a:t>
            </a:r>
          </a:p>
        </p:txBody>
      </p:sp>
      <mc:AlternateContent xmlns:mc="http://schemas.openxmlformats.org/markup-compatibility/2006" xmlns:a14="http://schemas.microsoft.com/office/drawing/2010/main">
        <mc:Choice Requires="a14">
          <p:sp>
            <p:nvSpPr>
              <p:cNvPr id="10" name="文字方塊 9"/>
              <p:cNvSpPr txBox="1"/>
              <p:nvPr/>
            </p:nvSpPr>
            <p:spPr>
              <a:xfrm>
                <a:off x="1307592" y="1110549"/>
                <a:ext cx="5199885"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307592" y="1110549"/>
                <a:ext cx="5199885" cy="714683"/>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301262" y="2672878"/>
                <a:ext cx="451489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𝜌</m:t>
                          </m:r>
                          <m:r>
                            <a:rPr lang="zh-TW" altLang="en-US" i="1" smtClean="0">
                              <a:latin typeface="Cambria Math"/>
                            </a:rPr>
                            <m:t>∙∆</m:t>
                          </m:r>
                          <m:r>
                            <a:rPr lang="en-US" altLang="zh-TW" b="0" i="1" smtClean="0">
                              <a:latin typeface="Cambria Math"/>
                            </a:rPr>
                            <m:t>𝑉</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en-US" altLang="zh-TW" b="0" i="1" smtClean="0">
                          <a:latin typeface="Cambria Math"/>
                        </a:rPr>
                        <m:t>=</m:t>
                      </m:r>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m:t>
                      </m:r>
                      <m:r>
                        <a:rPr lang="en-US" altLang="zh-TW" i="1">
                          <a:latin typeface="Cambria Math"/>
                          <a:ea typeface="Cambria Math"/>
                        </a:rPr>
                        <m:t>𝑉</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301262" y="2672878"/>
                <a:ext cx="4514890" cy="818879"/>
              </a:xfrm>
              <a:prstGeom prst="rect">
                <a:avLst/>
              </a:prstGeom>
              <a:blipFill>
                <a:blip r:embed="rId4"/>
                <a:stretch>
                  <a:fillRect l="-5322" t="-128788" b="-1863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1301262" y="3829385"/>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1301262" y="3829385"/>
                <a:ext cx="1253485" cy="613694"/>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301262" y="5053224"/>
                <a:ext cx="1755802" cy="68582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d>
                        <m:dPr>
                          <m:ctrlPr>
                            <a:rPr lang="en-US" altLang="zh-TW" i="1" smtClean="0">
                              <a:latin typeface="Cambria Math" panose="02040503050406030204" pitchFamily="18" charset="0"/>
                              <a:ea typeface="Cambria Math"/>
                            </a:rPr>
                          </m:ctrlPr>
                        </m:d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𝑟</m:t>
                              </m:r>
                            </m:e>
                          </m:acc>
                        </m:e>
                      </m:d>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d>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1301262" y="5053224"/>
                <a:ext cx="1755802" cy="685829"/>
              </a:xfrm>
              <a:prstGeom prst="rect">
                <a:avLst/>
              </a:prstGeom>
              <a:blipFill>
                <a:blip r:embed="rId6"/>
                <a:stretch>
                  <a:fillRect t="-7273"/>
                </a:stretch>
              </a:blipFill>
            </p:spPr>
            <p:txBody>
              <a:bodyPr/>
              <a:lstStyle/>
              <a:p>
                <a:r>
                  <a:rPr lang="zh-TW" altLang="en-US">
                    <a:noFill/>
                  </a:rPr>
                  <a:t> </a:t>
                </a:r>
              </a:p>
            </p:txBody>
          </p:sp>
        </mc:Fallback>
      </mc:AlternateContent>
      <p:sp>
        <p:nvSpPr>
          <p:cNvPr id="12" name="文字方塊 1">
            <a:extLst>
              <a:ext uri="{FF2B5EF4-FFF2-40B4-BE49-F238E27FC236}">
                <a16:creationId xmlns:a16="http://schemas.microsoft.com/office/drawing/2014/main" id="{272F74C7-BE25-C94A-B263-62566280AAAD}"/>
              </a:ext>
            </a:extLst>
          </p:cNvPr>
          <p:cNvSpPr txBox="1">
            <a:spLocks noChangeArrowheads="1"/>
          </p:cNvSpPr>
          <p:nvPr/>
        </p:nvSpPr>
        <p:spPr bwMode="auto">
          <a:xfrm>
            <a:off x="1295400" y="594360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積分形式的高斯定律可以推導出微分形式。</a:t>
            </a:r>
          </a:p>
        </p:txBody>
      </p:sp>
    </p:spTree>
    <p:extLst>
      <p:ext uri="{BB962C8B-B14F-4D97-AF65-F5344CB8AC3E}">
        <p14:creationId xmlns:p14="http://schemas.microsoft.com/office/powerpoint/2010/main" val="8992600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文字方塊 2"/>
          <p:cNvSpPr txBox="1">
            <a:spLocks noChangeArrowheads="1"/>
          </p:cNvSpPr>
          <p:nvPr/>
        </p:nvSpPr>
        <p:spPr bwMode="auto">
          <a:xfrm>
            <a:off x="1676400" y="1093763"/>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將微分形式的高斯定律</a:t>
            </a:r>
          </a:p>
        </p:txBody>
      </p:sp>
      <p:sp>
        <p:nvSpPr>
          <p:cNvPr id="32772" name="文字方塊 3"/>
          <p:cNvSpPr txBox="1">
            <a:spLocks noChangeArrowheads="1"/>
          </p:cNvSpPr>
          <p:nvPr/>
        </p:nvSpPr>
        <p:spPr bwMode="auto">
          <a:xfrm>
            <a:off x="1677572" y="2389163"/>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代入前述數學的高斯定律：</a:t>
            </a:r>
          </a:p>
        </p:txBody>
      </p:sp>
      <p:sp>
        <p:nvSpPr>
          <p:cNvPr id="32775" name="文字方塊 6"/>
          <p:cNvSpPr txBox="1">
            <a:spLocks noChangeArrowheads="1"/>
          </p:cNvSpPr>
          <p:nvPr/>
        </p:nvSpPr>
        <p:spPr bwMode="auto">
          <a:xfrm>
            <a:off x="1676400" y="3836963"/>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可得積分形式的高斯定律</a:t>
            </a:r>
          </a:p>
        </p:txBody>
      </p:sp>
      <p:sp>
        <p:nvSpPr>
          <p:cNvPr id="32776" name="文字方塊 7"/>
          <p:cNvSpPr txBox="1">
            <a:spLocks noChangeArrowheads="1"/>
          </p:cNvSpPr>
          <p:nvPr/>
        </p:nvSpPr>
        <p:spPr bwMode="auto">
          <a:xfrm>
            <a:off x="1652016" y="5979889"/>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可見積分形式的高斯定律與微分形式的高斯定律是等價的。</a:t>
            </a:r>
          </a:p>
        </p:txBody>
      </p:sp>
      <mc:AlternateContent xmlns:mc="http://schemas.openxmlformats.org/markup-compatibility/2006" xmlns:a14="http://schemas.microsoft.com/office/drawing/2010/main">
        <mc:Choice Requires="a14">
          <p:sp>
            <p:nvSpPr>
              <p:cNvPr id="9" name="矩形 8"/>
              <p:cNvSpPr/>
              <p:nvPr/>
            </p:nvSpPr>
            <p:spPr>
              <a:xfrm>
                <a:off x="1742049" y="1550963"/>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9" name="矩形 8"/>
              <p:cNvSpPr>
                <a:spLocks noRot="1" noChangeAspect="1" noMove="1" noResize="1" noEditPoints="1" noAdjustHandles="1" noChangeArrowheads="1" noChangeShapeType="1" noTextEdit="1"/>
              </p:cNvSpPr>
              <p:nvPr/>
            </p:nvSpPr>
            <p:spPr>
              <a:xfrm>
                <a:off x="1742049" y="1550963"/>
                <a:ext cx="1253485" cy="613694"/>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742049" y="2839966"/>
                <a:ext cx="2612703"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742049" y="2839966"/>
                <a:ext cx="2612703" cy="818879"/>
              </a:xfrm>
              <a:prstGeom prst="rect">
                <a:avLst/>
              </a:prstGeom>
              <a:blipFill>
                <a:blip r:embed="rId3"/>
                <a:stretch>
                  <a:fillRect l="-30918" t="-132308"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742049" y="4343400"/>
                <a:ext cx="2880404"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e>
                          </m:d>
                          <m:r>
                            <a:rPr lang="en-US" altLang="zh-TW" i="1">
                              <a:latin typeface="Cambria Math"/>
                              <a:ea typeface="Cambria Math"/>
                            </a:rPr>
                            <m:t>𝑑𝑉</m:t>
                          </m:r>
                        </m:e>
                      </m:nary>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𝑞</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742049" y="4343400"/>
                <a:ext cx="2880404" cy="818814"/>
              </a:xfrm>
              <a:prstGeom prst="rect">
                <a:avLst/>
              </a:prstGeom>
              <a:blipFill>
                <a:blip r:embed="rId4"/>
                <a:stretch>
                  <a:fillRect l="-29386" t="-130769" b="-189231"/>
                </a:stretch>
              </a:blipFill>
            </p:spPr>
            <p:txBody>
              <a:bodyPr/>
              <a:lstStyle/>
              <a:p>
                <a:r>
                  <a:rPr lang="zh-TW" altLang="en-US">
                    <a:noFill/>
                  </a:rPr>
                  <a:t> </a:t>
                </a:r>
              </a:p>
            </p:txBody>
          </p:sp>
        </mc:Fallback>
      </mc:AlternateContent>
      <p:sp>
        <p:nvSpPr>
          <p:cNvPr id="13" name="文字方塊 1">
            <a:extLst>
              <a:ext uri="{FF2B5EF4-FFF2-40B4-BE49-F238E27FC236}">
                <a16:creationId xmlns:a16="http://schemas.microsoft.com/office/drawing/2014/main" id="{4D40B6D3-B8D4-CF4C-BAB4-96D6E9C61F21}"/>
              </a:ext>
            </a:extLst>
          </p:cNvPr>
          <p:cNvSpPr txBox="1">
            <a:spLocks noChangeArrowheads="1"/>
          </p:cNvSpPr>
          <p:nvPr/>
        </p:nvSpPr>
        <p:spPr bwMode="auto">
          <a:xfrm>
            <a:off x="1652016" y="5394349"/>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微分</a:t>
            </a:r>
            <a:r>
              <a:rPr lang="zh-TW" altLang="en-US" dirty="0"/>
              <a:t>形式的高斯定律可以</a:t>
            </a:r>
            <a:r>
              <a:rPr lang="zh-TW" altLang="en-US"/>
              <a:t>推導出積分形式</a:t>
            </a:r>
            <a:r>
              <a:rPr lang="zh-TW" altLang="en-US" dirty="0"/>
              <a:t>。</a:t>
            </a:r>
          </a:p>
        </p:txBody>
      </p:sp>
    </p:spTree>
    <p:extLst>
      <p:ext uri="{BB962C8B-B14F-4D97-AF65-F5344CB8AC3E}">
        <p14:creationId xmlns:p14="http://schemas.microsoft.com/office/powerpoint/2010/main" val="7007335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2462808" y="1350056"/>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2" name="文字方塊 1"/>
          <p:cNvSpPr txBox="1"/>
          <p:nvPr/>
        </p:nvSpPr>
        <p:spPr>
          <a:xfrm>
            <a:off x="2462808" y="980724"/>
            <a:ext cx="2646687" cy="369332"/>
          </a:xfrm>
          <a:prstGeom prst="rect">
            <a:avLst/>
          </a:prstGeom>
          <a:noFill/>
        </p:spPr>
        <p:txBody>
          <a:bodyPr wrap="square" rtlCol="0">
            <a:spAutoFit/>
          </a:bodyPr>
          <a:lstStyle/>
          <a:p>
            <a:r>
              <a:rPr lang="zh-TW" altLang="en-US" dirty="0"/>
              <a:t>電磁力的基本定律：</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629677"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629677" cy="68255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3946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88373" y="3015441"/>
            <a:ext cx="2898878" cy="1845983"/>
          </a:xfrm>
          <a:prstGeom prst="rect">
            <a:avLst/>
          </a:prstGeom>
          <a:solidFill>
            <a:schemeClr val="bg1"/>
          </a:solidFill>
        </p:spPr>
        <p:txBody>
          <a:bodyPr rtlCol="0" anchor="ctr">
            <a:spAutoFit/>
          </a:bodyPr>
          <a:lstStyle/>
          <a:p>
            <a:pPr algn="ctr"/>
            <a:endParaRPr lang="zh-TW" altLang="en-US" sz="1800" dirty="0"/>
          </a:p>
        </p:txBody>
      </p:sp>
      <p:pic>
        <p:nvPicPr>
          <p:cNvPr id="2" name="Picture 5" descr="250px-Coul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856" y="809381"/>
            <a:ext cx="1818121" cy="213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magnet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72" y="770816"/>
            <a:ext cx="1575175" cy="219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509" y="764205"/>
            <a:ext cx="2109615" cy="271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File:Jean baptiste biot.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509" y="3488428"/>
            <a:ext cx="2081070" cy="2448009"/>
          </a:xfrm>
          <a:prstGeom prst="rect">
            <a:avLst/>
          </a:prstGeom>
          <a:noFill/>
          <a:extLst>
            <a:ext uri="{909E8E84-426E-40DD-AFC4-6F175D3DCCD1}">
              <a14:hiddenFill xmlns:a14="http://schemas.microsoft.com/office/drawing/2010/main">
                <a:solidFill>
                  <a:srgbClr val="FFFFFF"/>
                </a:solidFill>
              </a14:hiddenFill>
            </a:ext>
          </a:extLst>
        </p:spPr>
      </p:pic>
      <p:pic>
        <p:nvPicPr>
          <p:cNvPr id="1556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2325" t="63912" b="6391"/>
          <a:stretch/>
        </p:blipFill>
        <p:spPr bwMode="auto">
          <a:xfrm>
            <a:off x="2015455" y="4888196"/>
            <a:ext cx="2931980" cy="113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bwMode="auto">
          <a:xfrm>
            <a:off x="905001" y="264524"/>
            <a:ext cx="6885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這樣的超距力的想法在當時歐洲大陸的物理界是一個普遍的看法。</a:t>
            </a:r>
          </a:p>
        </p:txBody>
      </p:sp>
      <p:pic>
        <p:nvPicPr>
          <p:cNvPr id="9" name="Picture 2" descr="28_32_FigureB.jpg"/>
          <p:cNvPicPr>
            <a:picLocks noChangeAspect="1"/>
          </p:cNvPicPr>
          <p:nvPr/>
        </p:nvPicPr>
        <p:blipFill rotWithShape="1">
          <a:blip r:embed="rId8" cstate="print">
            <a:extLst>
              <a:ext uri="{28A0092B-C50C-407E-A947-70E740481C1C}">
                <a14:useLocalDpi xmlns:a14="http://schemas.microsoft.com/office/drawing/2010/main" val="0"/>
              </a:ext>
            </a:extLst>
          </a:blip>
          <a:srcRect l="17706" t="20504" r="32563" b="2715"/>
          <a:stretch/>
        </p:blipFill>
        <p:spPr>
          <a:xfrm>
            <a:off x="1988373" y="3015443"/>
            <a:ext cx="1362677" cy="1845982"/>
          </a:xfrm>
          <a:prstGeom prst="rect">
            <a:avLst/>
          </a:prstGeom>
        </p:spPr>
      </p:pic>
      <p:pic>
        <p:nvPicPr>
          <p:cNvPr id="10" name="Picture 2" descr="28_32_FigureB.jpg"/>
          <p:cNvPicPr>
            <a:picLocks noChangeAspect="1"/>
          </p:cNvPicPr>
          <p:nvPr/>
        </p:nvPicPr>
        <p:blipFill rotWithShape="1">
          <a:blip r:embed="rId9" cstate="print">
            <a:extLst>
              <a:ext uri="{28A0092B-C50C-407E-A947-70E740481C1C}">
                <a14:useLocalDpi xmlns:a14="http://schemas.microsoft.com/office/drawing/2010/main" val="0"/>
              </a:ext>
            </a:extLst>
          </a:blip>
          <a:srcRect l="21913" t="24740" r="35198" b="10056"/>
          <a:stretch/>
        </p:blipFill>
        <p:spPr>
          <a:xfrm rot="1036797">
            <a:off x="3459633" y="3154603"/>
            <a:ext cx="1175194" cy="1567659"/>
          </a:xfrm>
          <a:prstGeom prst="rect">
            <a:avLst/>
          </a:prstGeom>
        </p:spPr>
      </p:pic>
      <p:cxnSp>
        <p:nvCxnSpPr>
          <p:cNvPr id="12" name="直線單箭頭接點 11"/>
          <p:cNvCxnSpPr/>
          <p:nvPr/>
        </p:nvCxnSpPr>
        <p:spPr>
          <a:xfrm>
            <a:off x="2894478" y="3908483"/>
            <a:ext cx="65715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物件 12"/>
          <p:cNvGraphicFramePr>
            <a:graphicFrameLocks noChangeAspect="1"/>
          </p:cNvGraphicFramePr>
          <p:nvPr/>
        </p:nvGraphicFramePr>
        <p:xfrm>
          <a:off x="3149977" y="3864924"/>
          <a:ext cx="331788" cy="280987"/>
        </p:xfrm>
        <a:graphic>
          <a:graphicData uri="http://schemas.openxmlformats.org/presentationml/2006/ole">
            <mc:AlternateContent xmlns:mc="http://schemas.openxmlformats.org/markup-compatibility/2006">
              <mc:Choice xmlns:v="urn:schemas-microsoft-com:vml" Requires="v">
                <p:oleObj name="方程式" r:id="rId10" imgW="164880" imgH="203040" progId="Equation.3">
                  <p:embed/>
                </p:oleObj>
              </mc:Choice>
              <mc:Fallback>
                <p:oleObj name="方程式" r:id="rId10" imgW="164880" imgH="203040" progId="Equation.3">
                  <p:embed/>
                  <p:pic>
                    <p:nvPicPr>
                      <p:cNvPr id="13" name="物件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9977" y="3864924"/>
                        <a:ext cx="331788" cy="280987"/>
                      </a:xfrm>
                      <a:prstGeom prst="rect">
                        <a:avLst/>
                      </a:prstGeom>
                      <a:noFill/>
                      <a:ln>
                        <a:noFill/>
                      </a:ln>
                    </p:spPr>
                  </p:pic>
                </p:oleObj>
              </mc:Fallback>
            </mc:AlternateContent>
          </a:graphicData>
        </a:graphic>
      </p:graphicFrame>
      <p:sp>
        <p:nvSpPr>
          <p:cNvPr id="7" name="文字方塊 6"/>
          <p:cNvSpPr txBox="1"/>
          <p:nvPr/>
        </p:nvSpPr>
        <p:spPr bwMode="auto">
          <a:xfrm>
            <a:off x="3699725" y="5676575"/>
            <a:ext cx="9901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600" dirty="0">
                <a:latin typeface="Times New Roman" panose="02020603050405020304" pitchFamily="18" charset="0"/>
                <a:cs typeface="Times New Roman" panose="02020603050405020304" pitchFamily="18" charset="0"/>
              </a:rPr>
              <a:t>1820</a:t>
            </a:r>
            <a:endParaRPr lang="zh-TW" altLang="en-US" sz="1600" dirty="0">
              <a:latin typeface="Times New Roman" panose="02020603050405020304" pitchFamily="18" charset="0"/>
              <a:cs typeface="Times New Roman" panose="02020603050405020304" pitchFamily="18" charset="0"/>
            </a:endParaRPr>
          </a:p>
        </p:txBody>
      </p:sp>
      <p:sp>
        <p:nvSpPr>
          <p:cNvPr id="11" name="文字方塊 10"/>
          <p:cNvSpPr txBox="1"/>
          <p:nvPr/>
        </p:nvSpPr>
        <p:spPr bwMode="auto">
          <a:xfrm>
            <a:off x="955398" y="607117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帶電物體周圍的空間，在它們的電磁作用中，並未扮演任何角色。</a:t>
            </a:r>
          </a:p>
        </p:txBody>
      </p:sp>
      <p:sp>
        <p:nvSpPr>
          <p:cNvPr id="15" name="文字方塊 14">
            <a:extLst>
              <a:ext uri="{FF2B5EF4-FFF2-40B4-BE49-F238E27FC236}">
                <a16:creationId xmlns:a16="http://schemas.microsoft.com/office/drawing/2014/main" id="{D0105042-649C-4542-AE4D-F3A20936E0F7}"/>
              </a:ext>
            </a:extLst>
          </p:cNvPr>
          <p:cNvSpPr txBox="1"/>
          <p:nvPr/>
        </p:nvSpPr>
        <p:spPr bwMode="auto">
          <a:xfrm>
            <a:off x="947126" y="640881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a:t>
            </a:r>
            <a:r>
              <a:rPr lang="zh-CN" altLang="en-US" dirty="0"/>
              <a:t>不過是一個被動的舞台，讓電荷與電流扮演主要的角色</a:t>
            </a:r>
            <a:r>
              <a:rPr lang="zh-TW" altLang="en-US" sz="1800" dirty="0"/>
              <a:t>。</a:t>
            </a:r>
          </a:p>
        </p:txBody>
      </p:sp>
    </p:spTree>
    <p:extLst>
      <p:ext uri="{BB962C8B-B14F-4D97-AF65-F5344CB8AC3E}">
        <p14:creationId xmlns:p14="http://schemas.microsoft.com/office/powerpoint/2010/main" val="2558650156"/>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4450</TotalTime>
  <Words>4168</Words>
  <Application>Microsoft Macintosh PowerPoint</Application>
  <PresentationFormat>On-screen Show (4:3)</PresentationFormat>
  <Paragraphs>367</Paragraphs>
  <Slides>88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4" baseType="lpstr">
      <vt:lpstr>PMingLiU</vt:lpstr>
      <vt:lpstr>Arial</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331</cp:revision>
  <cp:lastPrinted>1601-01-01T00:00:00Z</cp:lastPrinted>
  <dcterms:created xsi:type="dcterms:W3CDTF">1601-01-01T00:00:00Z</dcterms:created>
  <dcterms:modified xsi:type="dcterms:W3CDTF">2024-05-06T05:00:55Z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