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535" r:id="rId2"/>
    <p:sldId id="511" r:id="rId3"/>
    <p:sldId id="292" r:id="rId4"/>
    <p:sldId id="288" r:id="rId5"/>
    <p:sldId id="318" r:id="rId6"/>
    <p:sldId id="319" r:id="rId7"/>
    <p:sldId id="320" r:id="rId8"/>
    <p:sldId id="293" r:id="rId9"/>
    <p:sldId id="349" r:id="rId10"/>
    <p:sldId id="363" r:id="rId11"/>
    <p:sldId id="347" r:id="rId12"/>
    <p:sldId id="324" r:id="rId13"/>
    <p:sldId id="257" r:id="rId14"/>
    <p:sldId id="258" r:id="rId15"/>
    <p:sldId id="365" r:id="rId16"/>
    <p:sldId id="263" r:id="rId17"/>
    <p:sldId id="366" r:id="rId18"/>
    <p:sldId id="364" r:id="rId19"/>
    <p:sldId id="280" r:id="rId20"/>
    <p:sldId id="275" r:id="rId21"/>
    <p:sldId id="313" r:id="rId22"/>
    <p:sldId id="312" r:id="rId23"/>
    <p:sldId id="281" r:id="rId24"/>
    <p:sldId id="283" r:id="rId25"/>
    <p:sldId id="341" r:id="rId26"/>
    <p:sldId id="342" r:id="rId27"/>
    <p:sldId id="286" r:id="rId28"/>
    <p:sldId id="314" r:id="rId29"/>
    <p:sldId id="259" r:id="rId30"/>
    <p:sldId id="367" r:id="rId31"/>
    <p:sldId id="260" r:id="rId32"/>
    <p:sldId id="271" r:id="rId33"/>
    <p:sldId id="329" r:id="rId34"/>
    <p:sldId id="262" r:id="rId35"/>
    <p:sldId id="289" r:id="rId36"/>
    <p:sldId id="303" r:id="rId37"/>
    <p:sldId id="355" r:id="rId38"/>
    <p:sldId id="356" r:id="rId39"/>
    <p:sldId id="357" r:id="rId40"/>
    <p:sldId id="305" r:id="rId41"/>
    <p:sldId id="261" r:id="rId42"/>
    <p:sldId id="339" r:id="rId43"/>
    <p:sldId id="310" r:id="rId44"/>
    <p:sldId id="272" r:id="rId45"/>
    <p:sldId id="282" r:id="rId46"/>
    <p:sldId id="273" r:id="rId47"/>
    <p:sldId id="623" r:id="rId48"/>
    <p:sldId id="624" r:id="rId49"/>
    <p:sldId id="625" r:id="rId50"/>
    <p:sldId id="323" r:id="rId51"/>
    <p:sldId id="276" r:id="rId52"/>
    <p:sldId id="277" r:id="rId53"/>
    <p:sldId id="278" r:id="rId54"/>
    <p:sldId id="279" r:id="rId55"/>
    <p:sldId id="343" r:id="rId56"/>
    <p:sldId id="358" r:id="rId57"/>
    <p:sldId id="359" r:id="rId58"/>
    <p:sldId id="360" r:id="rId59"/>
    <p:sldId id="340" r:id="rId60"/>
    <p:sldId id="345" r:id="rId61"/>
    <p:sldId id="346" r:id="rId62"/>
    <p:sldId id="344" r:id="rId63"/>
    <p:sldId id="307" r:id="rId64"/>
    <p:sldId id="332" r:id="rId65"/>
    <p:sldId id="333" r:id="rId66"/>
    <p:sldId id="334" r:id="rId67"/>
    <p:sldId id="290" r:id="rId68"/>
    <p:sldId id="270" r:id="rId69"/>
    <p:sldId id="350" r:id="rId70"/>
    <p:sldId id="361" r:id="rId71"/>
    <p:sldId id="362" r:id="rId72"/>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EBFFFC"/>
    <a:srgbClr val="CCFFFF"/>
    <a:srgbClr val="FF0000"/>
    <a:srgbClr val="CEFEF7"/>
    <a:srgbClr val="CCECFF"/>
    <a:srgbClr val="D9EDE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3" autoAdjust="0"/>
    <p:restoredTop sz="94660"/>
  </p:normalViewPr>
  <p:slideViewPr>
    <p:cSldViewPr>
      <p:cViewPr varScale="1">
        <p:scale>
          <a:sx n="128" d="100"/>
          <a:sy n="128" d="100"/>
        </p:scale>
        <p:origin x="124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E5ED82-833C-7046-B671-23B881C2AB99}" type="datetimeFigureOut">
              <a:rPr lang="en-US" altLang="zh-TW" smtClean="0"/>
              <a:t>4/29/24</a:t>
            </a:fld>
            <a:endParaRPr lang="zh-TW"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F07FB5-9D27-DB48-87FC-724E479AA63A}" type="slidenum">
              <a:rPr lang="en-US" altLang="zh-TW" smtClean="0"/>
              <a:t>‹#›</a:t>
            </a:fld>
            <a:endParaRPr lang="zh-TW" altLang="en-US"/>
          </a:p>
        </p:txBody>
      </p:sp>
    </p:spTree>
    <p:extLst>
      <p:ext uri="{BB962C8B-B14F-4D97-AF65-F5344CB8AC3E}">
        <p14:creationId xmlns:p14="http://schemas.microsoft.com/office/powerpoint/2010/main" val="136224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97547B-2A55-4287-B40B-26C078F06CAC}" type="datetimeFigureOut">
              <a:rPr lang="zh-TW" altLang="en-US" smtClean="0"/>
              <a:t>2024/4/29</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0919A7-261A-4279-AD93-62379E7B9829}" type="slidenum">
              <a:rPr lang="zh-TW" altLang="en-US" smtClean="0"/>
              <a:t>‹#›</a:t>
            </a:fld>
            <a:endParaRPr lang="zh-TW" altLang="en-US"/>
          </a:p>
        </p:txBody>
      </p:sp>
    </p:spTree>
    <p:extLst>
      <p:ext uri="{BB962C8B-B14F-4D97-AF65-F5344CB8AC3E}">
        <p14:creationId xmlns:p14="http://schemas.microsoft.com/office/powerpoint/2010/main" val="34803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w="12700" cap="sq">
            <a:solidFill>
              <a:srgbClr val="000000"/>
            </a:solidFill>
            <a:miter lim="800000"/>
            <a:headEnd type="none" w="sm" len="sm"/>
            <a:tailEnd type="none" w="sm" len="s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06608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6EA1D31-6C17-4434-B88C-260A1A5514EC}" type="slidenum">
              <a:rPr lang="en-US" altLang="zh-TW"/>
              <a:pPr>
                <a:defRPr/>
              </a:pPr>
              <a:t>‹#›</a:t>
            </a:fld>
            <a:endParaRPr lang="en-US" altLang="zh-TW"/>
          </a:p>
        </p:txBody>
      </p:sp>
    </p:spTree>
    <p:extLst>
      <p:ext uri="{BB962C8B-B14F-4D97-AF65-F5344CB8AC3E}">
        <p14:creationId xmlns:p14="http://schemas.microsoft.com/office/powerpoint/2010/main" val="3421639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C8CD29A-264E-4715-95DE-F09589F69BA5}" type="slidenum">
              <a:rPr lang="en-US" altLang="zh-TW"/>
              <a:pPr>
                <a:defRPr/>
              </a:pPr>
              <a:t>‹#›</a:t>
            </a:fld>
            <a:endParaRPr lang="en-US" altLang="zh-TW"/>
          </a:p>
        </p:txBody>
      </p:sp>
    </p:spTree>
    <p:extLst>
      <p:ext uri="{BB962C8B-B14F-4D97-AF65-F5344CB8AC3E}">
        <p14:creationId xmlns:p14="http://schemas.microsoft.com/office/powerpoint/2010/main" val="599912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1E298E8-F0A6-4F68-ACC0-87089090D116}" type="slidenum">
              <a:rPr lang="en-US" altLang="zh-TW"/>
              <a:pPr>
                <a:defRPr/>
              </a:pPr>
              <a:t>‹#›</a:t>
            </a:fld>
            <a:endParaRPr lang="en-US" altLang="zh-TW"/>
          </a:p>
        </p:txBody>
      </p:sp>
    </p:spTree>
    <p:extLst>
      <p:ext uri="{BB962C8B-B14F-4D97-AF65-F5344CB8AC3E}">
        <p14:creationId xmlns:p14="http://schemas.microsoft.com/office/powerpoint/2010/main" val="1007269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標題，文字及美工圖案">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美工圖案版面配置區 3"/>
          <p:cNvSpPr>
            <a:spLocks noGrp="1"/>
          </p:cNvSpPr>
          <p:nvPr>
            <p:ph type="clipArt" sz="half" idx="2"/>
          </p:nvPr>
        </p:nvSpPr>
        <p:spPr>
          <a:xfrm>
            <a:off x="4648200" y="1600200"/>
            <a:ext cx="4038600" cy="4525963"/>
          </a:xfrm>
        </p:spPr>
        <p:txBody>
          <a:bodyPr/>
          <a:lstStyle/>
          <a:p>
            <a:pPr lvl="0"/>
            <a:endParaRPr lang="zh-TW" alt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375BBF2-9EFD-4369-A63F-203551160CE1}" type="slidenum">
              <a:rPr lang="en-US" altLang="zh-TW"/>
              <a:pPr>
                <a:defRPr/>
              </a:pPr>
              <a:t>‹#›</a:t>
            </a:fld>
            <a:endParaRPr lang="en-US" altLang="zh-TW"/>
          </a:p>
        </p:txBody>
      </p:sp>
    </p:spTree>
    <p:extLst>
      <p:ext uri="{BB962C8B-B14F-4D97-AF65-F5344CB8AC3E}">
        <p14:creationId xmlns:p14="http://schemas.microsoft.com/office/powerpoint/2010/main" val="3605137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29478C0-3B89-41BC-8EF2-1B40606B6400}" type="slidenum">
              <a:rPr lang="en-US" altLang="zh-TW"/>
              <a:pPr>
                <a:defRPr/>
              </a:pPr>
              <a:t>‹#›</a:t>
            </a:fld>
            <a:endParaRPr lang="en-US" altLang="zh-TW"/>
          </a:p>
        </p:txBody>
      </p:sp>
    </p:spTree>
    <p:extLst>
      <p:ext uri="{BB962C8B-B14F-4D97-AF65-F5344CB8AC3E}">
        <p14:creationId xmlns:p14="http://schemas.microsoft.com/office/powerpoint/2010/main" val="2606639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50DE3EB-F659-45E4-B451-3D85B074898B}" type="slidenum">
              <a:rPr lang="en-US" altLang="zh-TW"/>
              <a:pPr>
                <a:defRPr/>
              </a:pPr>
              <a:t>‹#›</a:t>
            </a:fld>
            <a:endParaRPr lang="en-US" altLang="zh-TW"/>
          </a:p>
        </p:txBody>
      </p:sp>
    </p:spTree>
    <p:extLst>
      <p:ext uri="{BB962C8B-B14F-4D97-AF65-F5344CB8AC3E}">
        <p14:creationId xmlns:p14="http://schemas.microsoft.com/office/powerpoint/2010/main" val="2403785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FFEB560-046D-4CDF-B6F8-BB87DE9DD257}" type="slidenum">
              <a:rPr lang="en-US" altLang="zh-TW"/>
              <a:pPr>
                <a:defRPr/>
              </a:pPr>
              <a:t>‹#›</a:t>
            </a:fld>
            <a:endParaRPr lang="en-US" altLang="zh-TW"/>
          </a:p>
        </p:txBody>
      </p:sp>
    </p:spTree>
    <p:extLst>
      <p:ext uri="{BB962C8B-B14F-4D97-AF65-F5344CB8AC3E}">
        <p14:creationId xmlns:p14="http://schemas.microsoft.com/office/powerpoint/2010/main" val="3892613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97178186-3EB9-4DF5-902F-4F1E521F6A3D}" type="slidenum">
              <a:rPr lang="en-US" altLang="zh-TW"/>
              <a:pPr>
                <a:defRPr/>
              </a:pPr>
              <a:t>‹#›</a:t>
            </a:fld>
            <a:endParaRPr lang="en-US" altLang="zh-TW"/>
          </a:p>
        </p:txBody>
      </p:sp>
    </p:spTree>
    <p:extLst>
      <p:ext uri="{BB962C8B-B14F-4D97-AF65-F5344CB8AC3E}">
        <p14:creationId xmlns:p14="http://schemas.microsoft.com/office/powerpoint/2010/main" val="1637696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E17F6B59-8528-4CDD-A231-C6BD82C9F3DD}" type="slidenum">
              <a:rPr lang="en-US" altLang="zh-TW"/>
              <a:pPr>
                <a:defRPr/>
              </a:pPr>
              <a:t>‹#›</a:t>
            </a:fld>
            <a:endParaRPr lang="en-US" altLang="zh-TW"/>
          </a:p>
        </p:txBody>
      </p:sp>
    </p:spTree>
    <p:extLst>
      <p:ext uri="{BB962C8B-B14F-4D97-AF65-F5344CB8AC3E}">
        <p14:creationId xmlns:p14="http://schemas.microsoft.com/office/powerpoint/2010/main" val="4174567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D4DD0FC7-BD6C-4472-9653-1663D03BDB53}" type="slidenum">
              <a:rPr lang="en-US" altLang="zh-TW"/>
              <a:pPr>
                <a:defRPr/>
              </a:pPr>
              <a:t>‹#›</a:t>
            </a:fld>
            <a:endParaRPr lang="en-US" altLang="zh-TW"/>
          </a:p>
        </p:txBody>
      </p:sp>
    </p:spTree>
    <p:extLst>
      <p:ext uri="{BB962C8B-B14F-4D97-AF65-F5344CB8AC3E}">
        <p14:creationId xmlns:p14="http://schemas.microsoft.com/office/powerpoint/2010/main" val="1467972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9C178166-7D19-42F2-B26D-C27F5F069DE3}" type="slidenum">
              <a:rPr lang="en-US" altLang="zh-TW"/>
              <a:pPr>
                <a:defRPr/>
              </a:pPr>
              <a:t>‹#›</a:t>
            </a:fld>
            <a:endParaRPr lang="en-US" altLang="zh-TW"/>
          </a:p>
        </p:txBody>
      </p:sp>
    </p:spTree>
    <p:extLst>
      <p:ext uri="{BB962C8B-B14F-4D97-AF65-F5344CB8AC3E}">
        <p14:creationId xmlns:p14="http://schemas.microsoft.com/office/powerpoint/2010/main" val="2022831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B6014DB-6432-43E5-B838-5ED9FECD585A}" type="slidenum">
              <a:rPr lang="en-US" altLang="zh-TW"/>
              <a:pPr>
                <a:defRPr/>
              </a:pPr>
              <a:t>‹#›</a:t>
            </a:fld>
            <a:endParaRPr lang="en-US" altLang="zh-TW"/>
          </a:p>
        </p:txBody>
      </p:sp>
    </p:spTree>
    <p:extLst>
      <p:ext uri="{BB962C8B-B14F-4D97-AF65-F5344CB8AC3E}">
        <p14:creationId xmlns:p14="http://schemas.microsoft.com/office/powerpoint/2010/main" val="4045608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vl1pPr>
          </a:lstStyle>
          <a:p>
            <a:pPr>
              <a:defRPr/>
            </a:pPr>
            <a:fld id="{99228EB5-2DCD-44E2-86A4-AECDC7A20556}"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upload.wikimedia.org/wikipedia/commons/3/33/JamesClerkMaxwell-KatherineMaxwell-1869.jpg" TargetMode="Externa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tiff"/></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tiff"/><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7.xml"/><Relationship Id="rId5" Type="http://schemas.openxmlformats.org/officeDocument/2006/relationships/image" Target="../media/image57.tiff"/><Relationship Id="rId4" Type="http://schemas.openxmlformats.org/officeDocument/2006/relationships/image" Target="../media/image56.tiff"/></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12" Type="http://schemas.openxmlformats.org/officeDocument/2006/relationships/image" Target="../media/image78.png"/><Relationship Id="rId2" Type="http://schemas.openxmlformats.org/officeDocument/2006/relationships/image" Target="../media/image741.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1.png"/><Relationship Id="rId5" Type="http://schemas.openxmlformats.org/officeDocument/2006/relationships/image" Target="../media/image79.png"/><Relationship Id="rId10" Type="http://schemas.openxmlformats.org/officeDocument/2006/relationships/image" Target="../media/image650.png"/><Relationship Id="rId4" Type="http://schemas.openxmlformats.org/officeDocument/2006/relationships/image" Target="../media/image750.png"/></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691.png"/><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721.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711.png"/><Relationship Id="rId4" Type="http://schemas.openxmlformats.org/officeDocument/2006/relationships/image" Target="../media/image700.png"/></Relationships>
</file>

<file path=ppt/slides/_rels/slide41.xml.rels><?xml version="1.0" encoding="UTF-8" standalone="yes"?>
<Relationships xmlns="http://schemas.openxmlformats.org/package/2006/relationships"><Relationship Id="rId13" Type="http://schemas.openxmlformats.org/officeDocument/2006/relationships/image" Target="../media/image85.png"/><Relationship Id="rId3" Type="http://schemas.openxmlformats.org/officeDocument/2006/relationships/image" Target="../media/image821.png"/><Relationship Id="rId12" Type="http://schemas.openxmlformats.org/officeDocument/2006/relationships/image" Target="../media/image841.png"/><Relationship Id="rId2" Type="http://schemas.openxmlformats.org/officeDocument/2006/relationships/image" Target="../media/image88.jpeg"/><Relationship Id="rId1" Type="http://schemas.openxmlformats.org/officeDocument/2006/relationships/slideLayout" Target="../slideLayouts/slideLayout7.xml"/><Relationship Id="rId11" Type="http://schemas.openxmlformats.org/officeDocument/2006/relationships/image" Target="../media/image831.png"/><Relationship Id="rId10" Type="http://schemas.openxmlformats.org/officeDocument/2006/relationships/image" Target="../media/image770.png"/><Relationship Id="rId9" Type="http://schemas.openxmlformats.org/officeDocument/2006/relationships/image" Target="../media/image760.png"/><Relationship Id="rId1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43.xml.rels><?xml version="1.0" encoding="UTF-8" standalone="yes"?>
<Relationships xmlns="http://schemas.openxmlformats.org/package/2006/relationships"><Relationship Id="rId3" Type="http://schemas.openxmlformats.org/officeDocument/2006/relationships/image" Target="../media/image820.png"/><Relationship Id="rId7" Type="http://schemas.openxmlformats.org/officeDocument/2006/relationships/image" Target="../media/image860.pn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850.png"/><Relationship Id="rId5" Type="http://schemas.openxmlformats.org/officeDocument/2006/relationships/image" Target="../media/image840.png"/><Relationship Id="rId4" Type="http://schemas.openxmlformats.org/officeDocument/2006/relationships/image" Target="../media/image830.png"/></Relationships>
</file>

<file path=ppt/slides/_rels/slide44.xml.rels><?xml version="1.0" encoding="UTF-8" standalone="yes"?>
<Relationships xmlns="http://schemas.openxmlformats.org/package/2006/relationships"><Relationship Id="rId8" Type="http://schemas.openxmlformats.org/officeDocument/2006/relationships/image" Target="../media/image93.jpeg"/><Relationship Id="rId26" Type="http://schemas.openxmlformats.org/officeDocument/2006/relationships/image" Target="../media/image900.png"/><Relationship Id="rId21" Type="http://schemas.openxmlformats.org/officeDocument/2006/relationships/image" Target="../media/image99.png"/><Relationship Id="rId7" Type="http://schemas.openxmlformats.org/officeDocument/2006/relationships/image" Target="../media/image96.png"/><Relationship Id="rId25" Type="http://schemas.openxmlformats.org/officeDocument/2006/relationships/image" Target="../media/image95.png"/><Relationship Id="rId33" Type="http://schemas.openxmlformats.org/officeDocument/2006/relationships/image" Target="../media/image951.png"/><Relationship Id="rId2" Type="http://schemas.openxmlformats.org/officeDocument/2006/relationships/image" Target="../media/image91.png"/><Relationship Id="rId20" Type="http://schemas.openxmlformats.org/officeDocument/2006/relationships/image" Target="../media/image98.png"/><Relationship Id="rId29" Type="http://schemas.openxmlformats.org/officeDocument/2006/relationships/image" Target="../media/image101.png"/><Relationship Id="rId1" Type="http://schemas.openxmlformats.org/officeDocument/2006/relationships/slideLayout" Target="../slideLayouts/slideLayout7.xml"/><Relationship Id="rId24" Type="http://schemas.openxmlformats.org/officeDocument/2006/relationships/image" Target="../media/image94.png"/><Relationship Id="rId32" Type="http://schemas.openxmlformats.org/officeDocument/2006/relationships/image" Target="../media/image1010.png"/><Relationship Id="rId23" Type="http://schemas.openxmlformats.org/officeDocument/2006/relationships/image" Target="../media/image93.png"/><Relationship Id="rId28" Type="http://schemas.openxmlformats.org/officeDocument/2006/relationships/image" Target="../media/image97.png"/><Relationship Id="rId31" Type="http://schemas.openxmlformats.org/officeDocument/2006/relationships/image" Target="../media/image940.png"/><Relationship Id="rId9" Type="http://schemas.openxmlformats.org/officeDocument/2006/relationships/image" Target="../media/image94.jpeg"/><Relationship Id="rId22" Type="http://schemas.openxmlformats.org/officeDocument/2006/relationships/image" Target="../media/image100.png"/><Relationship Id="rId27" Type="http://schemas.openxmlformats.org/officeDocument/2006/relationships/image" Target="../media/image930.png"/><Relationship Id="rId30" Type="http://schemas.openxmlformats.org/officeDocument/2006/relationships/image" Target="../media/image950.png"/></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96.jpe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hyperlink" Target="http://upload.wikimedia.org/wikipedia/commons/a/aa/VFPt_dipole_animation_electric.gif" TargetMode="External"/><Relationship Id="rId1" Type="http://schemas.openxmlformats.org/officeDocument/2006/relationships/slideLayout" Target="../slideLayouts/slideLayout7.xml"/><Relationship Id="rId4" Type="http://schemas.openxmlformats.org/officeDocument/2006/relationships/image" Target="../media/image1060.png"/></Relationships>
</file>

<file path=ppt/slides/_rels/slide51.xml.rels><?xml version="1.0" encoding="UTF-8" standalone="yes"?>
<Relationships xmlns="http://schemas.openxmlformats.org/package/2006/relationships"><Relationship Id="rId3" Type="http://schemas.openxmlformats.org/officeDocument/2006/relationships/image" Target="../media/image1100.pn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110.png"/></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1.jpeg"/><Relationship Id="rId17" Type="http://schemas.openxmlformats.org/officeDocument/2006/relationships/image" Target="../media/image740.png"/><Relationship Id="rId2" Type="http://schemas.openxmlformats.org/officeDocument/2006/relationships/image" Target="../media/image120.jpeg"/><Relationship Id="rId16" Type="http://schemas.openxmlformats.org/officeDocument/2006/relationships/image" Target="../media/image730.png"/><Relationship Id="rId1" Type="http://schemas.openxmlformats.org/officeDocument/2006/relationships/slideLayout" Target="../slideLayouts/slideLayout7.xml"/><Relationship Id="rId15" Type="http://schemas.openxmlformats.org/officeDocument/2006/relationships/image" Target="../media/image720.png"/><Relationship Id="rId9" Type="http://schemas.openxmlformats.org/officeDocument/2006/relationships/image" Target="../media/image710.png"/><Relationship Id="rId14" Type="http://schemas.openxmlformats.org/officeDocument/2006/relationships/image" Target="../media/image920.png"/></Relationships>
</file>

<file path=ppt/slides/_rels/slide57.xml.rels><?xml version="1.0" encoding="UTF-8" standalone="yes"?>
<Relationships xmlns="http://schemas.openxmlformats.org/package/2006/relationships"><Relationship Id="rId8" Type="http://schemas.openxmlformats.org/officeDocument/2006/relationships/image" Target="../media/image1020.png"/><Relationship Id="rId7"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901.png"/><Relationship Id="rId5" Type="http://schemas.openxmlformats.org/officeDocument/2006/relationships/image" Target="../media/image891.png"/><Relationship Id="rId4" Type="http://schemas.openxmlformats.org/officeDocument/2006/relationships/image" Target="../media/image881.png"/><Relationship Id="rId9" Type="http://schemas.openxmlformats.org/officeDocument/2006/relationships/image" Target="../media/image1120.png"/></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1.jpeg"/><Relationship Id="rId1" Type="http://schemas.openxmlformats.org/officeDocument/2006/relationships/slideLayout" Target="../slideLayouts/slideLayout7.xml"/><Relationship Id="rId5" Type="http://schemas.openxmlformats.org/officeDocument/2006/relationships/image" Target="../media/image124.jpg"/><Relationship Id="rId4" Type="http://schemas.openxmlformats.org/officeDocument/2006/relationships/image" Target="../media/image1160.png"/></Relationships>
</file>

<file path=ppt/slides/_rels/slide5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27.wmf"/></Relationships>
</file>

<file path=ppt/slides/_rels/slide6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1270.png"/><Relationship Id="rId3" Type="http://schemas.openxmlformats.org/officeDocument/2006/relationships/oleObject" Target="../embeddings/oleObject2.bin"/><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132.jpeg"/><Relationship Id="rId5" Type="http://schemas.openxmlformats.org/officeDocument/2006/relationships/hyperlink" Target="http://www.sinyi.com.tw/living/livingMain.aspx?class=2&amp;id=73" TargetMode="External"/><Relationship Id="rId4" Type="http://schemas.openxmlformats.org/officeDocument/2006/relationships/image" Target="../media/image131.wmf"/></Relationships>
</file>

<file path=ppt/slides/_rels/slide6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135.wmf"/><Relationship Id="rId13" Type="http://schemas.openxmlformats.org/officeDocument/2006/relationships/oleObject" Target="../embeddings/oleObject6.bin"/><Relationship Id="rId18" Type="http://schemas.openxmlformats.org/officeDocument/2006/relationships/image" Target="../media/image124.png"/><Relationship Id="rId3" Type="http://schemas.openxmlformats.org/officeDocument/2006/relationships/oleObject" Target="../embeddings/oleObject3.bin"/><Relationship Id="rId7" Type="http://schemas.openxmlformats.org/officeDocument/2006/relationships/oleObject" Target="../embeddings/oleObject4.bin"/><Relationship Id="rId12" Type="http://schemas.openxmlformats.org/officeDocument/2006/relationships/image" Target="../media/image138.jpeg"/><Relationship Id="rId17" Type="http://schemas.openxmlformats.org/officeDocument/2006/relationships/image" Target="../media/image140.wmf"/><Relationship Id="rId2" Type="http://schemas.openxmlformats.org/officeDocument/2006/relationships/image" Target="../media/image88.jpeg"/><Relationship Id="rId16" Type="http://schemas.openxmlformats.org/officeDocument/2006/relationships/oleObject" Target="../embeddings/oleObject8.bin"/><Relationship Id="rId1" Type="http://schemas.openxmlformats.org/officeDocument/2006/relationships/slideLayout" Target="../slideLayouts/slideLayout7.xml"/><Relationship Id="rId6" Type="http://schemas.openxmlformats.org/officeDocument/2006/relationships/image" Target="../media/image1230.png"/><Relationship Id="rId11" Type="http://schemas.openxmlformats.org/officeDocument/2006/relationships/image" Target="../media/image137.jpeg"/><Relationship Id="rId15" Type="http://schemas.openxmlformats.org/officeDocument/2006/relationships/oleObject" Target="../embeddings/oleObject7.bin"/><Relationship Id="rId10" Type="http://schemas.openxmlformats.org/officeDocument/2006/relationships/image" Target="../media/image136.wmf"/><Relationship Id="rId4" Type="http://schemas.openxmlformats.org/officeDocument/2006/relationships/image" Target="../media/image134.wmf"/><Relationship Id="rId9" Type="http://schemas.openxmlformats.org/officeDocument/2006/relationships/oleObject" Target="../embeddings/oleObject5.bin"/><Relationship Id="rId14" Type="http://schemas.openxmlformats.org/officeDocument/2006/relationships/image" Target="../media/image139.wmf"/></Relationships>
</file>

<file path=ppt/slides/_rels/slide66.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1.jpeg"/><Relationship Id="rId7" Type="http://schemas.openxmlformats.org/officeDocument/2006/relationships/image" Target="../media/image144.png"/><Relationship Id="rId2" Type="http://schemas.openxmlformats.org/officeDocument/2006/relationships/image" Target="../media/image137.jpeg"/><Relationship Id="rId1" Type="http://schemas.openxmlformats.org/officeDocument/2006/relationships/slideLayout" Target="../slideLayouts/slideLayout7.xml"/><Relationship Id="rId6" Type="http://schemas.openxmlformats.org/officeDocument/2006/relationships/image" Target="../media/image143.jpeg"/><Relationship Id="rId11" Type="http://schemas.openxmlformats.org/officeDocument/2006/relationships/image" Target="../media/image140.wmf"/><Relationship Id="rId5" Type="http://schemas.openxmlformats.org/officeDocument/2006/relationships/hyperlink" Target="http://upload.wikimedia.org/wikipedia/commons/8/8d/Jean_baptiste_biot.jpg" TargetMode="External"/><Relationship Id="rId10" Type="http://schemas.openxmlformats.org/officeDocument/2006/relationships/oleObject" Target="../embeddings/oleObject9.bin"/><Relationship Id="rId4" Type="http://schemas.openxmlformats.org/officeDocument/2006/relationships/image" Target="../media/image142.png"/><Relationship Id="rId9" Type="http://schemas.openxmlformats.org/officeDocument/2006/relationships/image" Target="../media/image146.jpeg"/></Relationships>
</file>

<file path=ppt/slides/_rels/slide6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6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149.jpe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50.jpeg"/><Relationship Id="rId7" Type="http://schemas.openxmlformats.org/officeDocument/2006/relationships/image" Target="../media/image152.jpeg"/><Relationship Id="rId2" Type="http://schemas.openxmlformats.org/officeDocument/2006/relationships/hyperlink" Target="http://upload.wikimedia.org/wikipedia/en/5/58/Faraday-signature.jpg" TargetMode="External"/><Relationship Id="rId1" Type="http://schemas.openxmlformats.org/officeDocument/2006/relationships/slideLayout" Target="../slideLayouts/slideLayout7.xml"/><Relationship Id="rId6" Type="http://schemas.openxmlformats.org/officeDocument/2006/relationships/hyperlink" Target="http://upload.wikimedia.org/wikipedia/commons/8/88/M_Faraday_Th_Phillips_oil_1842.jpg" TargetMode="External"/><Relationship Id="rId5" Type="http://schemas.openxmlformats.org/officeDocument/2006/relationships/image" Target="../media/image151.jpeg"/><Relationship Id="rId4" Type="http://schemas.openxmlformats.org/officeDocument/2006/relationships/hyperlink" Target="http://upload.wikimedia.org/wikipedia/commons/5/5b/Faraday-Millikan-Gale-1913.jp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4221BBA-9379-4146-90A7-FC6AD7E3B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990600"/>
            <a:ext cx="2710523" cy="20939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ED93CF9-0B72-4E4E-AAE6-393301FCB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429000"/>
            <a:ext cx="2745113" cy="27451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E94D25-84C3-28F2-3A7D-A1B22145ECA2}"/>
              </a:ext>
            </a:extLst>
          </p:cNvPr>
          <p:cNvSpPr txBox="1"/>
          <p:nvPr/>
        </p:nvSpPr>
        <p:spPr>
          <a:xfrm>
            <a:off x="2282688" y="2209800"/>
            <a:ext cx="1676400" cy="369332"/>
          </a:xfrm>
          <a:prstGeom prst="rect">
            <a:avLst/>
          </a:prstGeom>
          <a:noFill/>
        </p:spPr>
        <p:txBody>
          <a:bodyPr wrap="square" rtlCol="0">
            <a:spAutoFit/>
          </a:bodyPr>
          <a:lstStyle/>
          <a:p>
            <a:r>
              <a:rPr lang="en-US" dirty="0" err="1"/>
              <a:t>電流</a:t>
            </a:r>
            <a:endParaRPr lang="en-US" dirty="0"/>
          </a:p>
        </p:txBody>
      </p:sp>
      <p:pic>
        <p:nvPicPr>
          <p:cNvPr id="3" name="Picture 1" descr="25_00_CO.jpg">
            <a:extLst>
              <a:ext uri="{FF2B5EF4-FFF2-40B4-BE49-F238E27FC236}">
                <a16:creationId xmlns:a16="http://schemas.microsoft.com/office/drawing/2014/main" id="{64B579D8-247A-8B55-2E7C-4E3CC7014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428999"/>
            <a:ext cx="4322441" cy="2781557"/>
          </a:xfrm>
          <a:prstGeom prst="rect">
            <a:avLst/>
          </a:prstGeom>
        </p:spPr>
      </p:pic>
    </p:spTree>
    <p:extLst>
      <p:ext uri="{BB962C8B-B14F-4D97-AF65-F5344CB8AC3E}">
        <p14:creationId xmlns:p14="http://schemas.microsoft.com/office/powerpoint/2010/main" val="1200804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文字方塊 5"/>
          <p:cNvSpPr txBox="1">
            <a:spLocks noChangeArrowheads="1"/>
          </p:cNvSpPr>
          <p:nvPr/>
        </p:nvSpPr>
        <p:spPr bwMode="auto">
          <a:xfrm>
            <a:off x="2769405" y="1058690"/>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Maxwell Equations, Finally</a:t>
            </a:r>
            <a:endParaRPr lang="zh-TW" altLang="en-US" sz="2000" dirty="0">
              <a:solidFill>
                <a:srgbClr val="FF0000"/>
              </a:solidFill>
            </a:endParaRPr>
          </a:p>
        </p:txBody>
      </p:sp>
      <mc:AlternateContent xmlns:mc="http://schemas.openxmlformats.org/markup-compatibility/2006" xmlns:a14="http://schemas.microsoft.com/office/drawing/2010/main">
        <mc:Choice Requires="a14">
          <p:sp>
            <p:nvSpPr>
              <p:cNvPr id="14" name="文字方塊 13"/>
              <p:cNvSpPr txBox="1"/>
              <p:nvPr/>
            </p:nvSpPr>
            <p:spPr>
              <a:xfrm>
                <a:off x="806624" y="3695236"/>
                <a:ext cx="1962781"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806624" y="3695236"/>
                <a:ext cx="1962781" cy="818879"/>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809576" y="4703348"/>
                <a:ext cx="2824299"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r>
                        <a:rPr lang="en-US" altLang="zh-TW" sz="1800" b="0" i="1" smtClean="0">
                          <a:latin typeface="Cambria Math"/>
                        </a:rPr>
                        <m:t>𝑖</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809576" y="4703348"/>
                <a:ext cx="2824299" cy="818879"/>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802860" y="2759132"/>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802860" y="2759132"/>
                <a:ext cx="1503938" cy="818879"/>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765029" y="1751020"/>
                <a:ext cx="157960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sSub>
                            <m:sSubPr>
                              <m:ctrlPr>
                                <a:rPr lang="en-US" altLang="zh-TW" sz="1800" b="0" i="1" smtClean="0">
                                  <a:latin typeface="Cambria Math" panose="02040503050406030204" pitchFamily="18" charset="0"/>
                                </a:rPr>
                              </m:ctrlPr>
                            </m:sSubPr>
                            <m:e>
                              <m:r>
                                <a:rPr lang="zh-TW" altLang="en-US" sz="1800" b="0" i="1" smtClean="0">
                                  <a:latin typeface="Cambria Math"/>
                                </a:rPr>
                                <m:t>𝜀</m:t>
                              </m:r>
                            </m:e>
                            <m:sub>
                              <m:r>
                                <a:rPr lang="en-US" altLang="zh-TW" sz="1800" b="0" i="1" smtClean="0">
                                  <a:latin typeface="Cambria Math"/>
                                </a:rPr>
                                <m:t>0</m:t>
                              </m:r>
                            </m:sub>
                          </m:sSub>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765029" y="1751020"/>
                <a:ext cx="1579600" cy="818879"/>
              </a:xfrm>
              <a:prstGeom prst="rect">
                <a:avLst/>
              </a:prstGeom>
              <a:blipFill rotWithShape="1">
                <a:blip r:embed="rId5"/>
                <a:stretch>
                  <a:fillRect/>
                </a:stretch>
              </a:blipFill>
            </p:spPr>
            <p:txBody>
              <a:bodyPr/>
              <a:lstStyle/>
              <a:p>
                <a:r>
                  <a:rPr lang="zh-TW" altLang="en-US">
                    <a:noFill/>
                  </a:rPr>
                  <a:t> </a:t>
                </a:r>
              </a:p>
            </p:txBody>
          </p:sp>
        </mc:Fallback>
      </mc:AlternateContent>
      <p:sp>
        <p:nvSpPr>
          <p:cNvPr id="2" name="文字方塊 1"/>
          <p:cNvSpPr txBox="1"/>
          <p:nvPr/>
        </p:nvSpPr>
        <p:spPr>
          <a:xfrm>
            <a:off x="2769405" y="689358"/>
            <a:ext cx="2646687" cy="369332"/>
          </a:xfrm>
          <a:prstGeom prst="rect">
            <a:avLst/>
          </a:prstGeom>
          <a:noFill/>
        </p:spPr>
        <p:txBody>
          <a:bodyPr wrap="square" rtlCol="0">
            <a:spAutoFit/>
          </a:bodyPr>
          <a:lstStyle/>
          <a:p>
            <a:r>
              <a:rPr lang="zh-TW" altLang="en-US" dirty="0"/>
              <a:t>電磁力的基本定律：</a:t>
            </a:r>
            <a:endParaRPr lang="zh-CN" altLang="en-US" dirty="0"/>
          </a:p>
        </p:txBody>
      </p:sp>
      <mc:AlternateContent xmlns:mc="http://schemas.openxmlformats.org/markup-compatibility/2006" xmlns:a14="http://schemas.microsoft.com/office/drawing/2010/main">
        <mc:Choice Requires="a14">
          <p:sp>
            <p:nvSpPr>
              <p:cNvPr id="18" name="矩形 17"/>
              <p:cNvSpPr/>
              <p:nvPr/>
            </p:nvSpPr>
            <p:spPr>
              <a:xfrm>
                <a:off x="5566695" y="1853612"/>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5566695" y="1853612"/>
                <a:ext cx="1253485" cy="613694"/>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5566695" y="2877803"/>
                <a:ext cx="1145250"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b="0" i="1" smtClean="0">
                              <a:latin typeface="Cambria Math"/>
                              <a:ea typeface="Cambria Math"/>
                            </a:rPr>
                            <m:t>𝐵</m:t>
                          </m:r>
                        </m:e>
                      </m:acc>
                      <m:r>
                        <a:rPr lang="en-US" altLang="zh-TW" b="0" i="1" smtClean="0">
                          <a:latin typeface="Cambria Math"/>
                          <a:ea typeface="Cambria Math"/>
                        </a:rPr>
                        <m:t>=0</m:t>
                      </m:r>
                    </m:oMath>
                  </m:oMathPara>
                </a14:m>
                <a:endParaRPr lang="zh-TW"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5566695" y="2877803"/>
                <a:ext cx="1145250" cy="404663"/>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5566695" y="3702879"/>
                <a:ext cx="1629677"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𝐵</m:t>
                              </m:r>
                            </m:e>
                          </m:acc>
                        </m:num>
                        <m:den>
                          <m:r>
                            <a:rPr lang="en-US" altLang="zh-TW" b="0" i="1" smtClean="0">
                              <a:latin typeface="Cambria Math"/>
                            </a:rPr>
                            <m:t>𝑑𝑡</m:t>
                          </m:r>
                        </m:den>
                      </m:f>
                    </m:oMath>
                  </m:oMathPara>
                </a14:m>
                <a:endParaRPr lang="zh-TW" altLang="en-US" dirty="0"/>
              </a:p>
            </p:txBody>
          </p:sp>
        </mc:Choice>
        <mc:Fallback xmlns="">
          <p:sp>
            <p:nvSpPr>
              <p:cNvPr id="20" name="矩形 19"/>
              <p:cNvSpPr>
                <a:spLocks noRot="1" noChangeAspect="1" noMove="1" noResize="1" noEditPoints="1" noAdjustHandles="1" noChangeArrowheads="1" noChangeShapeType="1" noTextEdit="1"/>
              </p:cNvSpPr>
              <p:nvPr/>
            </p:nvSpPr>
            <p:spPr>
              <a:xfrm>
                <a:off x="5566695" y="3702879"/>
                <a:ext cx="1629677" cy="682559"/>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5566695" y="4839668"/>
                <a:ext cx="2488630"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m:t>
                      </m:r>
                      <m:sSub>
                        <m:sSubPr>
                          <m:ctrlPr>
                            <a:rPr lang="en-US" altLang="zh-TW" b="0" i="1" smtClean="0">
                              <a:latin typeface="Cambria Math" panose="02040503050406030204" pitchFamily="18" charset="0"/>
                            </a:rPr>
                          </m:ctrlPr>
                        </m:sSubPr>
                        <m:e>
                          <m:r>
                            <a:rPr lang="zh-TW" altLang="en-US" b="0" i="1" smtClean="0">
                              <a:latin typeface="Cambria Math"/>
                            </a:rPr>
                            <m:t>𝜇</m:t>
                          </m:r>
                        </m:e>
                        <m:sub>
                          <m:r>
                            <a:rPr lang="en-US" altLang="zh-TW" b="0" i="1" smtClean="0">
                              <a:latin typeface="Cambria Math"/>
                            </a:rPr>
                            <m:t>0</m:t>
                          </m:r>
                        </m:sub>
                      </m:sSub>
                      <m:acc>
                        <m:accPr>
                          <m:chr m:val="⃗"/>
                          <m:ctrlPr>
                            <a:rPr lang="en-US" altLang="zh-TW" b="0" i="1" smtClean="0">
                              <a:latin typeface="Cambria Math" panose="02040503050406030204" pitchFamily="18" charset="0"/>
                            </a:rPr>
                          </m:ctrlPr>
                        </m:accPr>
                        <m:e>
                          <m:r>
                            <a:rPr lang="en-US" altLang="zh-TW" b="0" i="1" smtClean="0">
                              <a:latin typeface="Cambria Math"/>
                            </a:rPr>
                            <m:t>𝑗</m:t>
                          </m:r>
                        </m:e>
                      </m:acc>
                      <m:r>
                        <a:rPr lang="en-US" altLang="zh-TW" b="0" i="1" smtClean="0">
                          <a:latin typeface="Cambria Math"/>
                        </a:rPr>
                        <m:t>+</m:t>
                      </m:r>
                      <m:sSub>
                        <m:sSubPr>
                          <m:ctrlPr>
                            <a:rPr lang="en-US" altLang="zh-TW" i="1">
                              <a:latin typeface="Cambria Math" panose="02040503050406030204" pitchFamily="18" charset="0"/>
                            </a:rPr>
                          </m:ctrlPr>
                        </m:sSubPr>
                        <m:e>
                          <m:r>
                            <a:rPr lang="zh-TW" altLang="en-US" i="1">
                              <a:latin typeface="Cambria Math"/>
                            </a:rPr>
                            <m:t>𝜇</m:t>
                          </m:r>
                        </m:e>
                        <m:sub>
                          <m:r>
                            <a:rPr lang="en-US" altLang="zh-TW" i="1">
                              <a:latin typeface="Cambria Math"/>
                            </a:rPr>
                            <m:t>0</m:t>
                          </m:r>
                        </m:sub>
                      </m:sSub>
                      <m:sSub>
                        <m:sSubPr>
                          <m:ctrlPr>
                            <a:rPr lang="en-US" altLang="zh-TW" i="1" smtClean="0">
                              <a:latin typeface="Cambria Math" panose="02040503050406030204" pitchFamily="18" charset="0"/>
                            </a:rPr>
                          </m:ctrlPr>
                        </m:sSubPr>
                        <m:e>
                          <m:r>
                            <a:rPr lang="zh-TW" altLang="en-US" i="1" smtClean="0">
                              <a:latin typeface="Cambria Math"/>
                            </a:rPr>
                            <m:t>𝜀</m:t>
                          </m:r>
                        </m:e>
                        <m:sub>
                          <m:r>
                            <a:rPr lang="en-US" altLang="zh-TW" b="0" i="1" smtClean="0">
                              <a:latin typeface="Cambria Math"/>
                            </a:rPr>
                            <m:t>0</m:t>
                          </m:r>
                        </m:sub>
                      </m:sSub>
                      <m:f>
                        <m:fPr>
                          <m:ctrlPr>
                            <a:rPr lang="en-US" altLang="zh-TW" b="0" i="1" smtClean="0">
                              <a:latin typeface="Cambria Math" panose="02040503050406030204" pitchFamily="18" charset="0"/>
                              <a:ea typeface="Cambria Math"/>
                            </a:rPr>
                          </m:ctrlPr>
                        </m:fPr>
                        <m:num>
                          <m:r>
                            <a:rPr lang="zh-TW" altLang="en-US" b="0" i="1" smtClean="0">
                              <a:latin typeface="Cambria Math"/>
                              <a:ea typeface="Cambria Math"/>
                            </a:rPr>
                            <m:t>𝜕</m:t>
                          </m:r>
                          <m:acc>
                            <m:accPr>
                              <m:chr m:val="⃗"/>
                              <m:ctrlPr>
                                <a:rPr lang="zh-TW" altLang="en-US" b="0" i="1" smtClean="0">
                                  <a:latin typeface="Cambria Math" panose="02040503050406030204" pitchFamily="18" charset="0"/>
                                </a:rPr>
                              </m:ctrlPr>
                            </m:accPr>
                            <m:e>
                              <m:r>
                                <a:rPr lang="en-US" altLang="zh-TW" i="1">
                                  <a:latin typeface="Cambria Math"/>
                                  <a:ea typeface="Cambria Math"/>
                                </a:rPr>
                                <m:t>𝐸</m:t>
                              </m:r>
                            </m:e>
                          </m:acc>
                        </m:num>
                        <m:den>
                          <m:r>
                            <a:rPr lang="zh-TW" altLang="en-US" b="0" i="1" smtClean="0">
                              <a:latin typeface="Cambria Math"/>
                              <a:ea typeface="Cambria Math"/>
                            </a:rPr>
                            <m:t>𝜕</m:t>
                          </m:r>
                          <m:r>
                            <a:rPr lang="en-US" altLang="zh-TW" b="0" i="1" smtClean="0">
                              <a:latin typeface="Cambria Math"/>
                              <a:ea typeface="Cambria Math"/>
                            </a:rPr>
                            <m:t>𝑡</m:t>
                          </m:r>
                        </m:den>
                      </m:f>
                    </m:oMath>
                  </m:oMathPara>
                </a14:m>
                <a:endParaRPr lang="zh-CN" altLang="en-US" dirty="0"/>
              </a:p>
            </p:txBody>
          </p:sp>
        </mc:Choice>
        <mc:Fallback xmlns="">
          <p:sp>
            <p:nvSpPr>
              <p:cNvPr id="21" name="矩形 20"/>
              <p:cNvSpPr>
                <a:spLocks noRot="1" noChangeAspect="1" noMove="1" noResize="1" noEditPoints="1" noAdjustHandles="1" noChangeArrowheads="1" noChangeShapeType="1" noTextEdit="1"/>
              </p:cNvSpPr>
              <p:nvPr/>
            </p:nvSpPr>
            <p:spPr>
              <a:xfrm>
                <a:off x="5566695" y="4839668"/>
                <a:ext cx="2488630" cy="682559"/>
              </a:xfrm>
              <a:prstGeom prst="rect">
                <a:avLst/>
              </a:prstGeom>
              <a:blipFill rotWithShape="1">
                <a:blip r:embed="rId9"/>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275352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descr="Image:JamesClerkMaxwell-KatherineMaxwell-1869.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25" y="1214438"/>
            <a:ext cx="3429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矩形 4"/>
          <p:cNvSpPr>
            <a:spLocks noChangeArrowheads="1"/>
          </p:cNvSpPr>
          <p:nvPr/>
        </p:nvSpPr>
        <p:spPr bwMode="auto">
          <a:xfrm>
            <a:off x="2714625" y="685800"/>
            <a:ext cx="340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solidFill>
                  <a:srgbClr val="FF0000"/>
                </a:solidFill>
              </a:rPr>
              <a:t>James Clerk Maxwell (1831-1879)</a:t>
            </a:r>
            <a:endParaRPr lang="en-US" altLang="zh-TW" sz="2400" dirty="0"/>
          </a:p>
        </p:txBody>
      </p:sp>
      <p:pic>
        <p:nvPicPr>
          <p:cNvPr id="95236" name="Picture 5" descr="http://www.glenlair.org.uk/content/gallery/James%20Clerk%20Maxwell/Gravest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2714625"/>
            <a:ext cx="2438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733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27045"/>
          <a:stretch>
            <a:fillRect/>
          </a:stretch>
        </p:blipFill>
        <p:spPr bwMode="auto">
          <a:xfrm>
            <a:off x="990600" y="1066800"/>
            <a:ext cx="70389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文字方塊 2"/>
          <p:cNvSpPr txBox="1">
            <a:spLocks noChangeArrowheads="1"/>
          </p:cNvSpPr>
          <p:nvPr/>
        </p:nvSpPr>
        <p:spPr bwMode="auto">
          <a:xfrm>
            <a:off x="3200400" y="605883"/>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靜電學 </a:t>
            </a:r>
            <a:r>
              <a:rPr lang="en-US" altLang="zh-TW" dirty="0">
                <a:latin typeface="Times New Roman" panose="02020603050405020304" pitchFamily="18" charset="0"/>
                <a:cs typeface="Times New Roman" panose="02020603050405020304" pitchFamily="18" charset="0"/>
              </a:rPr>
              <a:t>Electrostatics</a:t>
            </a:r>
            <a:endParaRPr lang="zh-TW" altLang="en-US" dirty="0">
              <a:latin typeface="Times New Roman" panose="02020603050405020304" pitchFamily="18" charset="0"/>
              <a:cs typeface="Times New Roman" panose="02020603050405020304" pitchFamily="18" charset="0"/>
            </a:endParaRPr>
          </a:p>
        </p:txBody>
      </p:sp>
      <p:sp>
        <p:nvSpPr>
          <p:cNvPr id="6" name="向右箭號 5"/>
          <p:cNvSpPr/>
          <p:nvPr/>
        </p:nvSpPr>
        <p:spPr>
          <a:xfrm>
            <a:off x="4495800" y="4038600"/>
            <a:ext cx="457200" cy="228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79" name="文字方塊 6"/>
          <p:cNvSpPr txBox="1">
            <a:spLocks noChangeArrowheads="1"/>
          </p:cNvSpPr>
          <p:nvPr/>
        </p:nvSpPr>
        <p:spPr bwMode="auto">
          <a:xfrm>
            <a:off x="2590800" y="44196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先討論與時間無關的場。</a:t>
            </a:r>
          </a:p>
        </p:txBody>
      </p:sp>
      <p:sp>
        <p:nvSpPr>
          <p:cNvPr id="3080" name="文字方塊 7"/>
          <p:cNvSpPr txBox="1">
            <a:spLocks noChangeArrowheads="1"/>
          </p:cNvSpPr>
          <p:nvPr/>
        </p:nvSpPr>
        <p:spPr bwMode="auto">
          <a:xfrm>
            <a:off x="2590800" y="4800600"/>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電荷與電流都是穩定而與時間無關。</a:t>
            </a:r>
          </a:p>
        </p:txBody>
      </p:sp>
      <p:sp>
        <p:nvSpPr>
          <p:cNvPr id="3081" name="文字方塊 8"/>
          <p:cNvSpPr txBox="1">
            <a:spLocks noChangeArrowheads="1"/>
          </p:cNvSpPr>
          <p:nvPr/>
        </p:nvSpPr>
        <p:spPr bwMode="auto">
          <a:xfrm>
            <a:off x="2590800" y="5908366"/>
            <a:ext cx="495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但與時間無關的場的花樣卻已經非常特別</a:t>
            </a:r>
          </a:p>
        </p:txBody>
      </p:sp>
      <p:sp>
        <p:nvSpPr>
          <p:cNvPr id="3082" name="文字方塊 9"/>
          <p:cNvSpPr txBox="1">
            <a:spLocks noChangeArrowheads="1"/>
          </p:cNvSpPr>
          <p:nvPr/>
        </p:nvSpPr>
        <p:spPr bwMode="auto">
          <a:xfrm>
            <a:off x="2590800" y="5527366"/>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靜止的粒子幾乎沒什麼可以研究！</a:t>
            </a:r>
          </a:p>
        </p:txBody>
      </p:sp>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78E0D394-C672-B94B-AFA1-75F51094A935}"/>
                  </a:ext>
                </a:extLst>
              </p:cNvPr>
              <p:cNvSpPr txBox="1"/>
              <p:nvPr/>
            </p:nvSpPr>
            <p:spPr>
              <a:xfrm>
                <a:off x="5222423" y="3978569"/>
                <a:ext cx="1258486"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m:rPr>
                              <m:brk/>
                            </m:rPr>
                            <a:rPr lang="en-US" altLang="zh-TW" i="1">
                              <a:latin typeface="Cambria Math"/>
                            </a:rPr>
                            <m:t>𝐸</m:t>
                          </m:r>
                        </m:e>
                      </m:acc>
                      <m:d>
                        <m:dPr>
                          <m:ctrlPr>
                            <a:rPr lang="en-US" altLang="zh-TW" i="1" smtClean="0">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𝑟</m:t>
                              </m:r>
                            </m:e>
                          </m:acc>
                        </m:e>
                      </m:d>
                      <m:r>
                        <a:rPr lang="en-US" altLang="zh-TW" b="0" i="1" smtClean="0">
                          <a:latin typeface="Cambria Math" panose="02040503050406030204" pitchFamily="18" charset="0"/>
                        </a:rPr>
                        <m:t>,</m:t>
                      </m:r>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𝐵</m:t>
                          </m:r>
                        </m:e>
                      </m:acc>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𝑟</m:t>
                              </m:r>
                            </m:e>
                          </m:acc>
                        </m:e>
                      </m:d>
                    </m:oMath>
                  </m:oMathPara>
                </a14:m>
                <a:endParaRPr lang="zh-TW" altLang="en-US" sz="1800" dirty="0"/>
              </a:p>
            </p:txBody>
          </p:sp>
        </mc:Choice>
        <mc:Fallback xmlns="">
          <p:sp>
            <p:nvSpPr>
              <p:cNvPr id="11" name="文字方塊 10">
                <a:extLst>
                  <a:ext uri="{FF2B5EF4-FFF2-40B4-BE49-F238E27FC236}">
                    <a16:creationId xmlns:a16="http://schemas.microsoft.com/office/drawing/2014/main" id="{78E0D394-C672-B94B-AFA1-75F51094A935}"/>
                  </a:ext>
                </a:extLst>
              </p:cNvPr>
              <p:cNvSpPr txBox="1">
                <a:spLocks noRot="1" noChangeAspect="1" noMove="1" noResize="1" noEditPoints="1" noAdjustHandles="1" noChangeArrowheads="1" noChangeShapeType="1" noTextEdit="1"/>
              </p:cNvSpPr>
              <p:nvPr/>
            </p:nvSpPr>
            <p:spPr>
              <a:xfrm>
                <a:off x="5222423" y="3978569"/>
                <a:ext cx="1258486" cy="402931"/>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A889AAE1-4F0C-AC4B-9428-B8E16C2D7E0C}"/>
                  </a:ext>
                </a:extLst>
              </p:cNvPr>
              <p:cNvSpPr txBox="1"/>
              <p:nvPr/>
            </p:nvSpPr>
            <p:spPr>
              <a:xfrm>
                <a:off x="2600739" y="3978569"/>
                <a:ext cx="1625638"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m:rPr>
                              <m:brk/>
                            </m:rPr>
                            <a:rPr lang="en-US" altLang="zh-TW" i="1">
                              <a:latin typeface="Cambria Math"/>
                            </a:rPr>
                            <m:t>𝐸</m:t>
                          </m:r>
                        </m:e>
                      </m:acc>
                      <m:d>
                        <m:dPr>
                          <m:ctrlPr>
                            <a:rPr lang="en-US" altLang="zh-TW" i="1" smtClean="0">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𝑟</m:t>
                              </m:r>
                            </m:e>
                          </m:acc>
                          <m:r>
                            <a:rPr lang="en-US" altLang="zh-TW" b="0" i="1" smtClean="0">
                              <a:latin typeface="Cambria Math" panose="02040503050406030204" pitchFamily="18" charset="0"/>
                            </a:rPr>
                            <m:t>,</m:t>
                          </m:r>
                          <m:r>
                            <a:rPr lang="en-US" altLang="zh-TW" b="0" i="1" smtClean="0">
                              <a:latin typeface="Cambria Math" panose="02040503050406030204" pitchFamily="18" charset="0"/>
                            </a:rPr>
                            <m:t>𝑡</m:t>
                          </m:r>
                        </m:e>
                      </m:d>
                      <m:r>
                        <a:rPr lang="en-US" altLang="zh-TW" b="0" i="1" smtClean="0">
                          <a:latin typeface="Cambria Math" panose="02040503050406030204" pitchFamily="18" charset="0"/>
                        </a:rPr>
                        <m:t>,</m:t>
                      </m:r>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𝐵</m:t>
                          </m:r>
                        </m:e>
                      </m:acc>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𝑟</m:t>
                              </m:r>
                            </m:e>
                          </m:acc>
                          <m:r>
                            <a:rPr lang="en-US" altLang="zh-TW" i="1">
                              <a:latin typeface="Cambria Math" panose="02040503050406030204" pitchFamily="18" charset="0"/>
                            </a:rPr>
                            <m:t>,</m:t>
                          </m:r>
                          <m:r>
                            <a:rPr lang="en-US" altLang="zh-TW" i="1">
                              <a:latin typeface="Cambria Math" panose="02040503050406030204" pitchFamily="18" charset="0"/>
                            </a:rPr>
                            <m:t>𝑡</m:t>
                          </m:r>
                        </m:e>
                      </m:d>
                    </m:oMath>
                  </m:oMathPara>
                </a14:m>
                <a:endParaRPr lang="zh-TW" altLang="en-US" sz="1800" dirty="0"/>
              </a:p>
            </p:txBody>
          </p:sp>
        </mc:Choice>
        <mc:Fallback xmlns="">
          <p:sp>
            <p:nvSpPr>
              <p:cNvPr id="12" name="文字方塊 11">
                <a:extLst>
                  <a:ext uri="{FF2B5EF4-FFF2-40B4-BE49-F238E27FC236}">
                    <a16:creationId xmlns:a16="http://schemas.microsoft.com/office/drawing/2014/main" id="{A889AAE1-4F0C-AC4B-9428-B8E16C2D7E0C}"/>
                  </a:ext>
                </a:extLst>
              </p:cNvPr>
              <p:cNvSpPr txBox="1">
                <a:spLocks noRot="1" noChangeAspect="1" noMove="1" noResize="1" noEditPoints="1" noAdjustHandles="1" noChangeArrowheads="1" noChangeShapeType="1" noTextEdit="1"/>
              </p:cNvSpPr>
              <p:nvPr/>
            </p:nvSpPr>
            <p:spPr>
              <a:xfrm>
                <a:off x="2600739" y="3978569"/>
                <a:ext cx="1625638" cy="402931"/>
              </a:xfrm>
              <a:prstGeom prst="rect">
                <a:avLst/>
              </a:prstGeom>
              <a:blipFill>
                <a:blip r:embed="rId4"/>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243060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2305b"/>
          <p:cNvPicPr>
            <a:picLocks noChangeAspect="1" noChangeArrowheads="1"/>
          </p:cNvPicPr>
          <p:nvPr/>
        </p:nvPicPr>
        <p:blipFill>
          <a:blip r:embed="rId2">
            <a:extLst>
              <a:ext uri="{28A0092B-C50C-407E-A947-70E740481C1C}">
                <a14:useLocalDpi xmlns:a14="http://schemas.microsoft.com/office/drawing/2010/main" val="0"/>
              </a:ext>
            </a:extLst>
          </a:blip>
          <a:srcRect l="9512" t="11401" r="7588" b="14490"/>
          <a:stretch>
            <a:fillRect/>
          </a:stretch>
        </p:blipFill>
        <p:spPr bwMode="auto">
          <a:xfrm>
            <a:off x="2209800" y="1676400"/>
            <a:ext cx="4648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文字方塊 2"/>
          <p:cNvSpPr txBox="1">
            <a:spLocks noChangeArrowheads="1"/>
          </p:cNvSpPr>
          <p:nvPr/>
        </p:nvSpPr>
        <p:spPr bwMode="auto">
          <a:xfrm>
            <a:off x="3581400" y="12192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a:latin typeface="Times New Roman" pitchFamily="18" charset="0"/>
                <a:cs typeface="Times New Roman" pitchFamily="18" charset="0"/>
              </a:rPr>
              <a:t>Electricity</a:t>
            </a:r>
            <a:r>
              <a:rPr lang="zh-TW" altLang="en-US">
                <a:latin typeface="Times New Roman" pitchFamily="18" charset="0"/>
                <a:cs typeface="Times New Roman" pitchFamily="18" charset="0"/>
              </a:rPr>
              <a:t>  </a:t>
            </a:r>
            <a:r>
              <a:rPr lang="zh-TW" altLang="en-US"/>
              <a:t> 電力</a:t>
            </a:r>
          </a:p>
        </p:txBody>
      </p:sp>
      <p:sp>
        <p:nvSpPr>
          <p:cNvPr id="12292" name="Text Box 5"/>
          <p:cNvSpPr txBox="1">
            <a:spLocks noChangeArrowheads="1"/>
          </p:cNvSpPr>
          <p:nvPr/>
        </p:nvSpPr>
        <p:spPr bwMode="auto">
          <a:xfrm>
            <a:off x="2057400" y="762000"/>
            <a:ext cx="541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靜電交互作用在巨觀世界就可以很容易觀察的到！</a:t>
            </a:r>
          </a:p>
        </p:txBody>
      </p:sp>
      <p:sp>
        <p:nvSpPr>
          <p:cNvPr id="2" name="文字方塊 1">
            <a:extLst>
              <a:ext uri="{FF2B5EF4-FFF2-40B4-BE49-F238E27FC236}">
                <a16:creationId xmlns:a16="http://schemas.microsoft.com/office/drawing/2014/main" id="{4CB30F1C-E85E-FF44-98D4-9F8666744E70}"/>
              </a:ext>
            </a:extLst>
          </p:cNvPr>
          <p:cNvSpPr txBox="1"/>
          <p:nvPr/>
        </p:nvSpPr>
        <p:spPr>
          <a:xfrm>
            <a:off x="2362200" y="5867400"/>
            <a:ext cx="4648200" cy="369332"/>
          </a:xfrm>
          <a:prstGeom prst="rect">
            <a:avLst/>
          </a:prstGeom>
          <a:noFill/>
        </p:spPr>
        <p:txBody>
          <a:bodyPr wrap="square" rtlCol="0">
            <a:spAutoFit/>
          </a:bodyPr>
          <a:lstStyle/>
          <a:p>
            <a:r>
              <a:rPr lang="zh-CN" altLang="en-US" dirty="0"/>
              <a:t>摩擦後的物體可以吸引其他較輕的物體。</a:t>
            </a:r>
            <a:endParaRPr kumimoji="1" lang="zh-TW"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fig22"/>
          <p:cNvPicPr>
            <a:picLocks noChangeAspect="1" noChangeArrowheads="1"/>
          </p:cNvPicPr>
          <p:nvPr/>
        </p:nvPicPr>
        <p:blipFill rotWithShape="1">
          <a:blip r:embed="rId2">
            <a:extLst>
              <a:ext uri="{28A0092B-C50C-407E-A947-70E740481C1C}">
                <a14:useLocalDpi xmlns:a14="http://schemas.microsoft.com/office/drawing/2010/main" val="0"/>
              </a:ext>
            </a:extLst>
          </a:blip>
          <a:srcRect t="81558"/>
          <a:stretch/>
        </p:blipFill>
        <p:spPr bwMode="auto">
          <a:xfrm>
            <a:off x="1371600" y="5410200"/>
            <a:ext cx="60198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a:extLst>
              <a:ext uri="{FF2B5EF4-FFF2-40B4-BE49-F238E27FC236}">
                <a16:creationId xmlns:a16="http://schemas.microsoft.com/office/drawing/2014/main" id="{03811B49-9575-AB4D-91B3-C0C3C0E0C407}"/>
              </a:ext>
            </a:extLst>
          </p:cNvPr>
          <p:cNvPicPr>
            <a:picLocks noChangeAspect="1"/>
          </p:cNvPicPr>
          <p:nvPr/>
        </p:nvPicPr>
        <p:blipFill>
          <a:blip r:embed="rId3"/>
          <a:stretch>
            <a:fillRect/>
          </a:stretch>
        </p:blipFill>
        <p:spPr>
          <a:xfrm>
            <a:off x="508000" y="741362"/>
            <a:ext cx="8128000" cy="4533900"/>
          </a:xfrm>
          <a:prstGeom prst="rect">
            <a:avLst/>
          </a:prstGeom>
        </p:spPr>
      </p:pic>
    </p:spTree>
    <p:extLst>
      <p:ext uri="{BB962C8B-B14F-4D97-AF65-F5344CB8AC3E}">
        <p14:creationId xmlns:p14="http://schemas.microsoft.com/office/powerpoint/2010/main" val="132128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02C85845-0701-3C4A-9BA8-DAD5562B9910}"/>
              </a:ext>
            </a:extLst>
          </p:cNvPr>
          <p:cNvPicPr>
            <a:picLocks noChangeAspect="1"/>
          </p:cNvPicPr>
          <p:nvPr/>
        </p:nvPicPr>
        <p:blipFill>
          <a:blip r:embed="rId2"/>
          <a:stretch>
            <a:fillRect/>
          </a:stretch>
        </p:blipFill>
        <p:spPr>
          <a:xfrm>
            <a:off x="2032000" y="1492250"/>
            <a:ext cx="5080000" cy="3873500"/>
          </a:xfrm>
          <a:prstGeom prst="rect">
            <a:avLst/>
          </a:prstGeom>
        </p:spPr>
      </p:pic>
    </p:spTree>
    <p:extLst>
      <p:ext uri="{BB962C8B-B14F-4D97-AF65-F5344CB8AC3E}">
        <p14:creationId xmlns:p14="http://schemas.microsoft.com/office/powerpoint/2010/main" val="580872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59E7FAB6-3AC4-4E48-9F8A-1031AF93F9CE}"/>
              </a:ext>
            </a:extLst>
          </p:cNvPr>
          <p:cNvPicPr>
            <a:picLocks noChangeAspect="1"/>
          </p:cNvPicPr>
          <p:nvPr/>
        </p:nvPicPr>
        <p:blipFill>
          <a:blip r:embed="rId2"/>
          <a:stretch>
            <a:fillRect/>
          </a:stretch>
        </p:blipFill>
        <p:spPr>
          <a:xfrm>
            <a:off x="801435" y="762000"/>
            <a:ext cx="7038075" cy="4476750"/>
          </a:xfrm>
          <a:prstGeom prst="rect">
            <a:avLst/>
          </a:prstGeom>
        </p:spPr>
      </p:pic>
      <p:sp>
        <p:nvSpPr>
          <p:cNvPr id="3" name="矩形 2">
            <a:extLst>
              <a:ext uri="{FF2B5EF4-FFF2-40B4-BE49-F238E27FC236}">
                <a16:creationId xmlns:a16="http://schemas.microsoft.com/office/drawing/2014/main" id="{57C2731A-C357-BA44-A93F-CB48BDA473C4}"/>
              </a:ext>
            </a:extLst>
          </p:cNvPr>
          <p:cNvSpPr/>
          <p:nvPr/>
        </p:nvSpPr>
        <p:spPr>
          <a:xfrm>
            <a:off x="801435" y="5334000"/>
            <a:ext cx="7541129" cy="954107"/>
          </a:xfrm>
          <a:prstGeom prst="rect">
            <a:avLst/>
          </a:prstGeom>
        </p:spPr>
        <p:txBody>
          <a:bodyPr wrap="square">
            <a:spAutoFit/>
          </a:bodyPr>
          <a:lstStyle/>
          <a:p>
            <a:r>
              <a:rPr lang="zh-TW" altLang="en-US" sz="1400" dirty="0">
                <a:latin typeface="Times New Roman" panose="02020603050405020304" pitchFamily="18" charset="0"/>
                <a:cs typeface="Times New Roman" panose="02020603050405020304" pitchFamily="18" charset="0"/>
              </a:rPr>
              <a:t>This engraving is taken from William Watson's 1748 work. A rotating crank generates electricity which is transferred to the shoes of a boy suspended on silk ropes. The boy in turn transmits a genteel shock to the girl who is standing on a tar-covered barrel. Her other hand is probably extended to attract feathers or small pieces of paper.</a:t>
            </a:r>
          </a:p>
        </p:txBody>
      </p:sp>
    </p:spTree>
    <p:extLst>
      <p:ext uri="{BB962C8B-B14F-4D97-AF65-F5344CB8AC3E}">
        <p14:creationId xmlns:p14="http://schemas.microsoft.com/office/powerpoint/2010/main" val="825259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349D467-C960-3843-B9C2-57C99D87BF7F}"/>
              </a:ext>
            </a:extLst>
          </p:cNvPr>
          <p:cNvSpPr/>
          <p:nvPr/>
        </p:nvSpPr>
        <p:spPr>
          <a:xfrm>
            <a:off x="1758682" y="4885884"/>
            <a:ext cx="6019800" cy="1569660"/>
          </a:xfrm>
          <a:prstGeom prst="rect">
            <a:avLst/>
          </a:prstGeom>
        </p:spPr>
        <p:txBody>
          <a:bodyPr wrap="square">
            <a:spAutoFit/>
          </a:bodyPr>
          <a:lstStyle/>
          <a:p>
            <a:r>
              <a:rPr lang="zh-TW" altLang="en-US" sz="1600" dirty="0">
                <a:latin typeface="Times New Roman" panose="02020603050405020304" pitchFamily="18" charset="0"/>
                <a:cs typeface="Times New Roman" panose="02020603050405020304" pitchFamily="18" charset="0"/>
              </a:rPr>
              <a:t>Electric party</a:t>
            </a:r>
          </a:p>
          <a:p>
            <a:r>
              <a:rPr lang="zh-TW" altLang="en-US" sz="1600" dirty="0">
                <a:latin typeface="Times New Roman" panose="02020603050405020304" pitchFamily="18" charset="0"/>
                <a:cs typeface="Times New Roman" panose="02020603050405020304" pitchFamily="18" charset="0"/>
              </a:rPr>
              <a:t>A turkey is to be killed for dinner by the electric</a:t>
            </a:r>
            <a:r>
              <a:rPr lang="en-US" altLang="zh-TW" sz="1600" dirty="0">
                <a:latin typeface="Times New Roman" panose="02020603050405020304" pitchFamily="18" charset="0"/>
                <a:cs typeface="Times New Roman" panose="02020603050405020304" pitchFamily="18" charset="0"/>
              </a:rPr>
              <a:t> </a:t>
            </a:r>
            <a:r>
              <a:rPr lang="zh-TW" altLang="en-US" sz="1600" dirty="0">
                <a:latin typeface="Times New Roman" panose="02020603050405020304" pitchFamily="18" charset="0"/>
                <a:cs typeface="Times New Roman" panose="02020603050405020304" pitchFamily="18" charset="0"/>
              </a:rPr>
              <a:t>shock, and roasted</a:t>
            </a:r>
            <a:r>
              <a:rPr lang="en-US" altLang="zh-TW" sz="1600" dirty="0">
                <a:latin typeface="Times New Roman" panose="02020603050405020304" pitchFamily="18" charset="0"/>
                <a:cs typeface="Times New Roman" panose="02020603050405020304" pitchFamily="18" charset="0"/>
              </a:rPr>
              <a:t> </a:t>
            </a:r>
            <a:r>
              <a:rPr lang="zh-TW" altLang="en-US" sz="1600" dirty="0">
                <a:latin typeface="Times New Roman" panose="02020603050405020304" pitchFamily="18" charset="0"/>
                <a:cs typeface="Times New Roman" panose="02020603050405020304" pitchFamily="18" charset="0"/>
              </a:rPr>
              <a:t>by the electric jack, before a fire</a:t>
            </a:r>
            <a:r>
              <a:rPr lang="en-US" altLang="zh-TW" sz="1600" dirty="0">
                <a:latin typeface="Times New Roman" panose="02020603050405020304" pitchFamily="18" charset="0"/>
                <a:cs typeface="Times New Roman" panose="02020603050405020304" pitchFamily="18" charset="0"/>
              </a:rPr>
              <a:t> </a:t>
            </a:r>
            <a:r>
              <a:rPr lang="zh-TW" altLang="en-US" sz="1600" dirty="0">
                <a:latin typeface="Times New Roman" panose="02020603050405020304" pitchFamily="18" charset="0"/>
                <a:cs typeface="Times New Roman" panose="02020603050405020304" pitchFamily="18" charset="0"/>
              </a:rPr>
              <a:t>kindled by the electrified bottle; when the healths of</a:t>
            </a:r>
            <a:r>
              <a:rPr lang="en-US" altLang="zh-TW" sz="1600" dirty="0">
                <a:latin typeface="Times New Roman" panose="02020603050405020304" pitchFamily="18" charset="0"/>
                <a:cs typeface="Times New Roman" panose="02020603050405020304" pitchFamily="18" charset="0"/>
              </a:rPr>
              <a:t> </a:t>
            </a:r>
            <a:r>
              <a:rPr lang="zh-TW" altLang="en-US" sz="1600" dirty="0">
                <a:latin typeface="Times New Roman" panose="02020603050405020304" pitchFamily="18" charset="0"/>
                <a:cs typeface="Times New Roman" panose="02020603050405020304" pitchFamily="18" charset="0"/>
              </a:rPr>
              <a:t>all the famous electricians of England, France, Holland,</a:t>
            </a:r>
          </a:p>
          <a:p>
            <a:r>
              <a:rPr lang="zh-TW" altLang="en-US" sz="1600" dirty="0">
                <a:latin typeface="Times New Roman" panose="02020603050405020304" pitchFamily="18" charset="0"/>
                <a:cs typeface="Times New Roman" panose="02020603050405020304" pitchFamily="18" charset="0"/>
              </a:rPr>
              <a:t>and Germany, are to be drunk in electrified</a:t>
            </a:r>
            <a:r>
              <a:rPr lang="en-US" altLang="zh-TW" sz="1600" dirty="0">
                <a:latin typeface="Times New Roman" panose="02020603050405020304" pitchFamily="18" charset="0"/>
                <a:cs typeface="Times New Roman" panose="02020603050405020304" pitchFamily="18" charset="0"/>
              </a:rPr>
              <a:t> </a:t>
            </a:r>
            <a:r>
              <a:rPr lang="zh-TW" altLang="en-US" sz="1600" dirty="0">
                <a:latin typeface="Times New Roman" panose="02020603050405020304" pitchFamily="18" charset="0"/>
                <a:cs typeface="Times New Roman" panose="02020603050405020304" pitchFamily="18" charset="0"/>
              </a:rPr>
              <a:t>bumpers, under the discharge of guns from the electrical</a:t>
            </a:r>
            <a:r>
              <a:rPr lang="en-US" altLang="zh-TW" sz="1600" dirty="0">
                <a:latin typeface="Times New Roman" panose="02020603050405020304" pitchFamily="18" charset="0"/>
                <a:cs typeface="Times New Roman" panose="02020603050405020304" pitchFamily="18" charset="0"/>
              </a:rPr>
              <a:t> </a:t>
            </a:r>
            <a:r>
              <a:rPr lang="en-GB" altLang="zh-TW" sz="1600" dirty="0">
                <a:latin typeface="Times New Roman" panose="02020603050405020304" pitchFamily="18" charset="0"/>
                <a:cs typeface="Times New Roman" panose="02020603050405020304" pitchFamily="18" charset="0"/>
              </a:rPr>
              <a:t>B</a:t>
            </a:r>
            <a:r>
              <a:rPr lang="zh-TW" altLang="en-US" sz="1600" dirty="0">
                <a:latin typeface="Times New Roman" panose="02020603050405020304" pitchFamily="18" charset="0"/>
                <a:cs typeface="Times New Roman" panose="02020603050405020304" pitchFamily="18" charset="0"/>
              </a:rPr>
              <a:t>attery</a:t>
            </a:r>
            <a:r>
              <a:rPr lang="en-US" altLang="zh-TW" sz="1600" dirty="0">
                <a:latin typeface="Times New Roman" panose="02020603050405020304" pitchFamily="18" charset="0"/>
                <a:cs typeface="Times New Roman" panose="02020603050405020304" pitchFamily="18" charset="0"/>
              </a:rPr>
              <a:t>.</a:t>
            </a:r>
            <a:endParaRPr lang="zh-TW" altLang="en-US" sz="1600" dirty="0">
              <a:latin typeface="Times New Roman" panose="02020603050405020304" pitchFamily="18" charset="0"/>
              <a:cs typeface="Times New Roman" panose="02020603050405020304" pitchFamily="18" charset="0"/>
            </a:endParaRPr>
          </a:p>
        </p:txBody>
      </p:sp>
      <p:pic>
        <p:nvPicPr>
          <p:cNvPr id="3" name="圖片 2">
            <a:extLst>
              <a:ext uri="{FF2B5EF4-FFF2-40B4-BE49-F238E27FC236}">
                <a16:creationId xmlns:a16="http://schemas.microsoft.com/office/drawing/2014/main" id="{728C4BA2-E5A4-524B-8650-5157AEA242B1}"/>
              </a:ext>
            </a:extLst>
          </p:cNvPr>
          <p:cNvPicPr>
            <a:picLocks noChangeAspect="1"/>
          </p:cNvPicPr>
          <p:nvPr/>
        </p:nvPicPr>
        <p:blipFill rotWithShape="1">
          <a:blip r:embed="rId2"/>
          <a:srcRect b="8814"/>
          <a:stretch/>
        </p:blipFill>
        <p:spPr>
          <a:xfrm>
            <a:off x="1758682" y="1075884"/>
            <a:ext cx="5163298" cy="3810000"/>
          </a:xfrm>
          <a:prstGeom prst="rect">
            <a:avLst/>
          </a:prstGeom>
        </p:spPr>
      </p:pic>
    </p:spTree>
    <p:extLst>
      <p:ext uri="{BB962C8B-B14F-4D97-AF65-F5344CB8AC3E}">
        <p14:creationId xmlns:p14="http://schemas.microsoft.com/office/powerpoint/2010/main" val="3709923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個人, 室內, 年輕, 小 的圖片&#10;&#10;自動產生的描述">
            <a:extLst>
              <a:ext uri="{FF2B5EF4-FFF2-40B4-BE49-F238E27FC236}">
                <a16:creationId xmlns:a16="http://schemas.microsoft.com/office/drawing/2014/main" id="{9E08CD4A-42C5-1B48-84CA-71981617D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996950"/>
            <a:ext cx="8534400" cy="4864100"/>
          </a:xfrm>
          <a:prstGeom prst="rect">
            <a:avLst/>
          </a:prstGeom>
        </p:spPr>
      </p:pic>
    </p:spTree>
    <p:extLst>
      <p:ext uri="{BB962C8B-B14F-4D97-AF65-F5344CB8AC3E}">
        <p14:creationId xmlns:p14="http://schemas.microsoft.com/office/powerpoint/2010/main" val="252290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descr="http://www.jetaerospace.org/Images/ignition_system_spark.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pic>
        <p:nvPicPr>
          <p:cNvPr id="18435" name="圖片 2" descr="ignition_system_spar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471487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http://www.coe.ufrj.br/~acmq/spar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2209800"/>
            <a:ext cx="414337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文字方塊 4"/>
          <p:cNvSpPr txBox="1">
            <a:spLocks noChangeArrowheads="1"/>
          </p:cNvSpPr>
          <p:nvPr/>
        </p:nvSpPr>
        <p:spPr bwMode="auto">
          <a:xfrm>
            <a:off x="3810000" y="56388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dirty="0">
                <a:latin typeface="Times New Roman" panose="02020603050405020304" pitchFamily="18" charset="0"/>
                <a:cs typeface="Times New Roman" panose="02020603050405020304" pitchFamily="18" charset="0"/>
              </a:rPr>
              <a:t>Spark</a:t>
            </a:r>
            <a:r>
              <a:rPr lang="en-US" altLang="zh-TW" dirty="0"/>
              <a:t> </a:t>
            </a:r>
            <a:r>
              <a:rPr lang="zh-TW" altLang="en-US" dirty="0"/>
              <a:t>電火花</a:t>
            </a:r>
          </a:p>
        </p:txBody>
      </p:sp>
    </p:spTree>
    <p:extLst>
      <p:ext uri="{BB962C8B-B14F-4D97-AF65-F5344CB8AC3E}">
        <p14:creationId xmlns:p14="http://schemas.microsoft.com/office/powerpoint/2010/main" val="1157864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3352800"/>
            <a:ext cx="24384000" cy="137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2" descr="Illustration of the electromagnetic force: the atom neucleas with a bolt of lightning connecting it to an orbiting electron">
            <a:extLst>
              <a:ext uri="{FF2B5EF4-FFF2-40B4-BE49-F238E27FC236}">
                <a16:creationId xmlns:a16="http://schemas.microsoft.com/office/drawing/2014/main" id="{71B2CE7E-625A-398E-F873-1049297631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663867"/>
            <a:ext cx="19526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393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23p7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143000"/>
            <a:ext cx="2836863"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5" descr="BenFrankl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43000"/>
            <a:ext cx="22574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6"/>
          <p:cNvSpPr txBox="1">
            <a:spLocks noChangeArrowheads="1"/>
          </p:cNvSpPr>
          <p:nvPr/>
        </p:nvSpPr>
        <p:spPr bwMode="auto">
          <a:xfrm>
            <a:off x="1216152" y="4953000"/>
            <a:ext cx="335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itchFamily="18" charset="0"/>
                <a:cs typeface="Times New Roman" pitchFamily="18" charset="0"/>
              </a:rPr>
              <a:t>Franklin</a:t>
            </a:r>
            <a:r>
              <a:rPr lang="zh-TW" altLang="en-US" dirty="0"/>
              <a:t>發現電有正負兩種。</a:t>
            </a:r>
          </a:p>
        </p:txBody>
      </p:sp>
      <p:sp>
        <p:nvSpPr>
          <p:cNvPr id="5" name="Text Box 6">
            <a:extLst>
              <a:ext uri="{FF2B5EF4-FFF2-40B4-BE49-F238E27FC236}">
                <a16:creationId xmlns:a16="http://schemas.microsoft.com/office/drawing/2014/main" id="{D0FCEFC9-65E2-EC49-92E9-C3EABF3417CC}"/>
              </a:ext>
            </a:extLst>
          </p:cNvPr>
          <p:cNvSpPr txBox="1">
            <a:spLocks noChangeArrowheads="1"/>
          </p:cNvSpPr>
          <p:nvPr/>
        </p:nvSpPr>
        <p:spPr bwMode="auto">
          <a:xfrm>
            <a:off x="1216152" y="5345668"/>
            <a:ext cx="335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正負電會中和，並發出火光。</a:t>
            </a:r>
          </a:p>
        </p:txBody>
      </p:sp>
    </p:spTree>
    <p:extLst>
      <p:ext uri="{BB962C8B-B14F-4D97-AF65-F5344CB8AC3E}">
        <p14:creationId xmlns:p14="http://schemas.microsoft.com/office/powerpoint/2010/main" val="2795282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Dropbox\Documents\課程\YoungTextBook\Images\Chapter21\A_Images\A_Figures_and_Photos\21_01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4000"/>
          <a:stretch/>
        </p:blipFill>
        <p:spPr bwMode="auto">
          <a:xfrm>
            <a:off x="381000" y="1447800"/>
            <a:ext cx="8547100" cy="438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a:spLocks noChangeArrowheads="1"/>
          </p:cNvSpPr>
          <p:nvPr/>
        </p:nvSpPr>
        <p:spPr bwMode="auto">
          <a:xfrm>
            <a:off x="1988820" y="685800"/>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電有吸力，也有斥力</a:t>
            </a:r>
          </a:p>
        </p:txBody>
      </p:sp>
      <p:sp>
        <p:nvSpPr>
          <p:cNvPr id="4" name="文字方塊 3"/>
          <p:cNvSpPr txBox="1">
            <a:spLocks noChangeArrowheads="1"/>
          </p:cNvSpPr>
          <p:nvPr/>
        </p:nvSpPr>
        <p:spPr bwMode="auto">
          <a:xfrm>
            <a:off x="4953000" y="685800"/>
            <a:ext cx="281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同性相斥，異性相吸。</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Dropbox\Documents\課程\YoungTextBook\Images\Chapter21\A_Images\A_Figures_and_Photos\21_08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8547100"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8D192E44-2724-0E44-BFC0-99EE817F0395}"/>
              </a:ext>
            </a:extLst>
          </p:cNvPr>
          <p:cNvSpPr txBox="1"/>
          <p:nvPr/>
        </p:nvSpPr>
        <p:spPr>
          <a:xfrm>
            <a:off x="838200" y="5181600"/>
            <a:ext cx="7315200" cy="369332"/>
          </a:xfrm>
          <a:prstGeom prst="rect">
            <a:avLst/>
          </a:prstGeom>
          <a:noFill/>
        </p:spPr>
        <p:txBody>
          <a:bodyPr wrap="square" rtlCol="0">
            <a:spAutoFit/>
          </a:bodyPr>
          <a:lstStyle/>
          <a:p>
            <a:r>
              <a:rPr kumimoji="1" lang="zh-TW" altLang="en-US" dirty="0"/>
              <a:t>帶電的物體可以感應不帶電的物體，使此物體內異性電靠近而被吸引。</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圖片 1" descr="afg01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9551" y="762000"/>
            <a:ext cx="39681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文字方塊 2"/>
          <p:cNvSpPr txBox="1">
            <a:spLocks noChangeArrowheads="1"/>
          </p:cNvSpPr>
          <p:nvPr/>
        </p:nvSpPr>
        <p:spPr bwMode="auto">
          <a:xfrm>
            <a:off x="1447800" y="5568176"/>
            <a:ext cx="6553200" cy="87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50000"/>
              </a:lnSpc>
            </a:pPr>
            <a:r>
              <a:rPr lang="zh-TW" altLang="en-US" dirty="0"/>
              <a:t>當電場超越一臨界值後，空氣中原子會被游離，離開原子的電子撞擊其他原子時便會發光，因此光是沿電子導電的路徑！</a:t>
            </a:r>
          </a:p>
        </p:txBody>
      </p:sp>
    </p:spTree>
    <p:extLst>
      <p:ext uri="{BB962C8B-B14F-4D97-AF65-F5344CB8AC3E}">
        <p14:creationId xmlns:p14="http://schemas.microsoft.com/office/powerpoint/2010/main" val="206288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earthobservatory.nasa.gov/Study/Bees/Images/bee_pollen_mac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85813"/>
            <a:ext cx="47625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圖片 2" descr="afg0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038600"/>
            <a:ext cx="8763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http://www.texasdrone.com/images/pollenbe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447800"/>
            <a:ext cx="20304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6"/>
          <p:cNvSpPr txBox="1">
            <a:spLocks noChangeArrowheads="1"/>
          </p:cNvSpPr>
          <p:nvPr/>
        </p:nvSpPr>
        <p:spPr bwMode="auto">
          <a:xfrm>
            <a:off x="2971800" y="3810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靜電力在自然現象扮演重要角色！</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0" y="1930400"/>
            <a:ext cx="9144000" cy="2993649"/>
          </a:xfrm>
          <a:prstGeom prst="rect">
            <a:avLst/>
          </a:prstGeom>
        </p:spPr>
      </p:pic>
    </p:spTree>
    <p:extLst>
      <p:ext uri="{BB962C8B-B14F-4D97-AF65-F5344CB8AC3E}">
        <p14:creationId xmlns:p14="http://schemas.microsoft.com/office/powerpoint/2010/main" val="3099071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600200"/>
            <a:ext cx="5326088" cy="4413199"/>
          </a:xfrm>
          <a:prstGeom prst="rect">
            <a:avLst/>
          </a:prstGeom>
        </p:spPr>
      </p:pic>
      <p:sp>
        <p:nvSpPr>
          <p:cNvPr id="22530" name="Rectangle 2"/>
          <p:cNvSpPr>
            <a:spLocks noGrp="1" noChangeArrowheads="1"/>
          </p:cNvSpPr>
          <p:nvPr>
            <p:ph type="title"/>
          </p:nvPr>
        </p:nvSpPr>
        <p:spPr>
          <a:xfrm>
            <a:off x="228600" y="256706"/>
            <a:ext cx="8229600" cy="1143000"/>
          </a:xfrm>
        </p:spPr>
        <p:txBody>
          <a:bodyPr/>
          <a:lstStyle/>
          <a:p>
            <a:r>
              <a:rPr lang="en-US" sz="2400" dirty="0">
                <a:latin typeface="Times New Roman" panose="02020603050405020304" pitchFamily="18" charset="0"/>
                <a:cs typeface="Times New Roman" panose="02020603050405020304" pitchFamily="18" charset="0"/>
              </a:rPr>
              <a:t>Electrostatic painting</a:t>
            </a:r>
          </a:p>
        </p:txBody>
      </p:sp>
      <p:sp>
        <p:nvSpPr>
          <p:cNvPr id="2" name="矩形 1">
            <a:extLst>
              <a:ext uri="{FF2B5EF4-FFF2-40B4-BE49-F238E27FC236}">
                <a16:creationId xmlns:a16="http://schemas.microsoft.com/office/drawing/2014/main" id="{336DF250-C549-714F-83E9-F67F1B114D88}"/>
              </a:ext>
            </a:extLst>
          </p:cNvPr>
          <p:cNvSpPr/>
          <p:nvPr/>
        </p:nvSpPr>
        <p:spPr>
          <a:xfrm>
            <a:off x="457200" y="1051710"/>
            <a:ext cx="8534400" cy="369332"/>
          </a:xfrm>
          <a:prstGeom prst="rect">
            <a:avLst/>
          </a:prstGeom>
        </p:spPr>
        <p:txBody>
          <a:bodyPr wrap="square">
            <a:spAutoFit/>
          </a:bodyPr>
          <a:lstStyle/>
          <a:p>
            <a:pPr marL="0" indent="0">
              <a:buNone/>
            </a:pPr>
            <a:r>
              <a:rPr lang="en-US" altLang="zh-TW" dirty="0">
                <a:latin typeface="Times New Roman" panose="02020603050405020304" pitchFamily="18" charset="0"/>
                <a:cs typeface="Times New Roman" panose="02020603050405020304" pitchFamily="18" charset="0"/>
              </a:rPr>
              <a:t>Induced positive charge on the metal object attracts the negatively charged paint droplets.</a:t>
            </a:r>
          </a:p>
        </p:txBody>
      </p:sp>
    </p:spTree>
    <p:extLst>
      <p:ext uri="{BB962C8B-B14F-4D97-AF65-F5344CB8AC3E}">
        <p14:creationId xmlns:p14="http://schemas.microsoft.com/office/powerpoint/2010/main" val="2797051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圖片 1" descr="afg00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077" y="2703195"/>
            <a:ext cx="2717759"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descr="http://www.supplierlist.com/photo_images/40120/HP_compatible_toner_cartridge_HP_Q5949A.jpg"/>
          <p:cNvPicPr>
            <a:picLocks noChangeAspect="1" noChangeArrowheads="1"/>
          </p:cNvPicPr>
          <p:nvPr/>
        </p:nvPicPr>
        <p:blipFill>
          <a:blip r:embed="rId3">
            <a:extLst>
              <a:ext uri="{28A0092B-C50C-407E-A947-70E740481C1C}">
                <a14:useLocalDpi xmlns:a14="http://schemas.microsoft.com/office/drawing/2010/main" val="0"/>
              </a:ext>
            </a:extLst>
          </a:blip>
          <a:srcRect t="16000" b="23199"/>
          <a:stretch>
            <a:fillRect/>
          </a:stretch>
        </p:blipFill>
        <p:spPr bwMode="auto">
          <a:xfrm>
            <a:off x="1457789" y="810006"/>
            <a:ext cx="2747837" cy="167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3352800" y="5943600"/>
            <a:ext cx="3313113" cy="369332"/>
          </a:xfrm>
          <a:prstGeom prst="rect">
            <a:avLst/>
          </a:prstGeom>
          <a:noFill/>
        </p:spPr>
        <p:txBody>
          <a:bodyPr wrap="square" rtlCol="0">
            <a:spAutoFit/>
          </a:bodyPr>
          <a:lstStyle/>
          <a:p>
            <a:r>
              <a:rPr lang="zh-TW" altLang="en-US" dirty="0"/>
              <a:t>影印機印表機就是利用靜電！</a:t>
            </a:r>
          </a:p>
        </p:txBody>
      </p:sp>
      <p:pic>
        <p:nvPicPr>
          <p:cNvPr id="3" name="圖片 2">
            <a:extLst>
              <a:ext uri="{FF2B5EF4-FFF2-40B4-BE49-F238E27FC236}">
                <a16:creationId xmlns:a16="http://schemas.microsoft.com/office/drawing/2014/main" id="{47D5FFA0-4B86-4D4F-B397-CA26ED1E5702}"/>
              </a:ext>
            </a:extLst>
          </p:cNvPr>
          <p:cNvPicPr>
            <a:picLocks noChangeAspect="1"/>
          </p:cNvPicPr>
          <p:nvPr/>
        </p:nvPicPr>
        <p:blipFill>
          <a:blip r:embed="rId4"/>
          <a:stretch>
            <a:fillRect/>
          </a:stretch>
        </p:blipFill>
        <p:spPr>
          <a:xfrm>
            <a:off x="4419600" y="2792529"/>
            <a:ext cx="3778250" cy="283923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Dropbox\Documents\課程\YoungTextBook\Images\Chapter21\A_Images\A_Figures_and_Photos\21_02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547100"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electr2"/>
          <p:cNvPicPr>
            <a:picLocks noChangeAspect="1" noChangeArrowheads="1"/>
          </p:cNvPicPr>
          <p:nvPr/>
        </p:nvPicPr>
        <p:blipFill rotWithShape="1">
          <a:blip r:embed="rId2">
            <a:extLst>
              <a:ext uri="{28A0092B-C50C-407E-A947-70E740481C1C}">
                <a14:useLocalDpi xmlns:a14="http://schemas.microsoft.com/office/drawing/2010/main" val="0"/>
              </a:ext>
            </a:extLst>
          </a:blip>
          <a:srcRect l="31325" t="11833" r="4256" b="3515"/>
          <a:stretch/>
        </p:blipFill>
        <p:spPr bwMode="auto">
          <a:xfrm>
            <a:off x="2808263" y="1520952"/>
            <a:ext cx="3750568" cy="506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6" descr="fig2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934" b="21950"/>
          <a:stretch/>
        </p:blipFill>
        <p:spPr bwMode="auto">
          <a:xfrm>
            <a:off x="6737075" y="236164"/>
            <a:ext cx="1828800" cy="27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7"/>
          <p:cNvSpPr txBox="1">
            <a:spLocks noChangeArrowheads="1"/>
          </p:cNvSpPr>
          <p:nvPr/>
        </p:nvSpPr>
        <p:spPr bwMode="auto">
          <a:xfrm>
            <a:off x="2808263" y="990600"/>
            <a:ext cx="3810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itchFamily="18" charset="0"/>
                <a:cs typeface="Times New Roman" pitchFamily="18" charset="0"/>
              </a:rPr>
              <a:t>Coulomb</a:t>
            </a:r>
            <a:r>
              <a:rPr lang="zh-TW" altLang="en-US" dirty="0"/>
              <a:t> 將電學研究量化</a:t>
            </a:r>
          </a:p>
        </p:txBody>
      </p:sp>
      <p:pic>
        <p:nvPicPr>
          <p:cNvPr id="7" name="Picture 2" descr="\\Mac\Dropbox\Documents\課程\Young\Chapter21\A_Images\A_Figures_and_Photos\21_10_Figure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5425" y="3055758"/>
            <a:ext cx="2448575" cy="353559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621C6AED-9E87-0143-8017-2ACE3C5A257E}"/>
              </a:ext>
            </a:extLst>
          </p:cNvPr>
          <p:cNvSpPr/>
          <p:nvPr/>
        </p:nvSpPr>
        <p:spPr>
          <a:xfrm>
            <a:off x="-4475" y="1690562"/>
            <a:ext cx="2753306" cy="338554"/>
          </a:xfrm>
          <a:prstGeom prst="rect">
            <a:avLst/>
          </a:prstGeom>
        </p:spPr>
        <p:txBody>
          <a:bodyPr wrap="square">
            <a:spAutoFit/>
          </a:bodyPr>
          <a:lstStyle/>
          <a:p>
            <a:r>
              <a:rPr lang="zh-TW" altLang="en-US" sz="1600" dirty="0">
                <a:latin typeface="Times New Roman" panose="02020603050405020304" pitchFamily="18" charset="0"/>
                <a:cs typeface="Times New Roman" panose="02020603050405020304" pitchFamily="18" charset="0"/>
              </a:rPr>
              <a:t>Charles-Augustin de Coulomb</a:t>
            </a:r>
          </a:p>
        </p:txBody>
      </p:sp>
      <p:pic>
        <p:nvPicPr>
          <p:cNvPr id="3" name="圖片 2">
            <a:extLst>
              <a:ext uri="{FF2B5EF4-FFF2-40B4-BE49-F238E27FC236}">
                <a16:creationId xmlns:a16="http://schemas.microsoft.com/office/drawing/2014/main" id="{5CE0E32B-142A-4541-9185-AC1CA6312584}"/>
              </a:ext>
            </a:extLst>
          </p:cNvPr>
          <p:cNvPicPr>
            <a:picLocks noChangeAspect="1"/>
          </p:cNvPicPr>
          <p:nvPr/>
        </p:nvPicPr>
        <p:blipFill>
          <a:blip r:embed="rId5"/>
          <a:stretch>
            <a:fillRect/>
          </a:stretch>
        </p:blipFill>
        <p:spPr>
          <a:xfrm>
            <a:off x="69567" y="3311708"/>
            <a:ext cx="2536068" cy="3276600"/>
          </a:xfrm>
          <a:prstGeom prst="rect">
            <a:avLst/>
          </a:prstGeom>
        </p:spPr>
      </p:pic>
      <p:sp>
        <p:nvSpPr>
          <p:cNvPr id="4" name="矩形 3">
            <a:extLst>
              <a:ext uri="{FF2B5EF4-FFF2-40B4-BE49-F238E27FC236}">
                <a16:creationId xmlns:a16="http://schemas.microsoft.com/office/drawing/2014/main" id="{11688CAA-C638-F14B-AE8D-8415A7A31E36}"/>
              </a:ext>
            </a:extLst>
          </p:cNvPr>
          <p:cNvSpPr/>
          <p:nvPr/>
        </p:nvSpPr>
        <p:spPr>
          <a:xfrm>
            <a:off x="757955" y="2029116"/>
            <a:ext cx="1159292" cy="338554"/>
          </a:xfrm>
          <a:prstGeom prst="rect">
            <a:avLst/>
          </a:prstGeom>
        </p:spPr>
        <p:txBody>
          <a:bodyPr wrap="none">
            <a:spAutoFit/>
          </a:bodyPr>
          <a:lstStyle/>
          <a:p>
            <a:r>
              <a:rPr lang="zh-TW" altLang="en-US" sz="1600" dirty="0">
                <a:latin typeface="Times New Roman" panose="02020603050405020304" pitchFamily="18" charset="0"/>
                <a:cs typeface="Times New Roman" panose="02020603050405020304" pitchFamily="18" charset="0"/>
              </a:rPr>
              <a:t>1736 –1806</a:t>
            </a:r>
          </a:p>
        </p:txBody>
      </p:sp>
      <p:sp>
        <p:nvSpPr>
          <p:cNvPr id="5" name="文字方塊 4">
            <a:extLst>
              <a:ext uri="{FF2B5EF4-FFF2-40B4-BE49-F238E27FC236}">
                <a16:creationId xmlns:a16="http://schemas.microsoft.com/office/drawing/2014/main" id="{C36FBFA0-4702-A94A-A8EA-19BE261EDC72}"/>
              </a:ext>
            </a:extLst>
          </p:cNvPr>
          <p:cNvSpPr txBox="1"/>
          <p:nvPr/>
        </p:nvSpPr>
        <p:spPr>
          <a:xfrm>
            <a:off x="642154" y="2367670"/>
            <a:ext cx="1460047" cy="369332"/>
          </a:xfrm>
          <a:prstGeom prst="rect">
            <a:avLst/>
          </a:prstGeom>
          <a:noFill/>
        </p:spPr>
        <p:txBody>
          <a:bodyPr wrap="square" rtlCol="0">
            <a:spAutoFit/>
          </a:bodyPr>
          <a:lstStyle/>
          <a:p>
            <a:r>
              <a:rPr lang="zh-CN" altLang="en-US" dirty="0"/>
              <a:t>陸軍工程師</a:t>
            </a:r>
            <a:endParaRPr kumimoji="1" lang="zh-TW"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06_02"/>
          <p:cNvPicPr>
            <a:picLocks noChangeAspect="1" noChangeArrowheads="1"/>
          </p:cNvPicPr>
          <p:nvPr/>
        </p:nvPicPr>
        <p:blipFill>
          <a:blip r:embed="rId2">
            <a:extLst>
              <a:ext uri="{28A0092B-C50C-407E-A947-70E740481C1C}">
                <a14:useLocalDpi xmlns:a14="http://schemas.microsoft.com/office/drawing/2010/main" val="0"/>
              </a:ext>
            </a:extLst>
          </a:blip>
          <a:srcRect l="13853" t="15701" r="14574" b="17009"/>
          <a:stretch>
            <a:fillRect/>
          </a:stretch>
        </p:blipFill>
        <p:spPr bwMode="auto">
          <a:xfrm>
            <a:off x="3619500" y="946150"/>
            <a:ext cx="190500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0818"/>
          <p:cNvPicPr>
            <a:picLocks noChangeAspect="1" noChangeArrowheads="1"/>
          </p:cNvPicPr>
          <p:nvPr/>
        </p:nvPicPr>
        <p:blipFill>
          <a:blip r:embed="rId3">
            <a:extLst>
              <a:ext uri="{28A0092B-C50C-407E-A947-70E740481C1C}">
                <a14:useLocalDpi xmlns:a14="http://schemas.microsoft.com/office/drawing/2010/main" val="0"/>
              </a:ext>
            </a:extLst>
          </a:blip>
          <a:srcRect t="47020"/>
          <a:stretch>
            <a:fillRect/>
          </a:stretch>
        </p:blipFill>
        <p:spPr bwMode="auto">
          <a:xfrm>
            <a:off x="3695700" y="3839604"/>
            <a:ext cx="304800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5"/>
          <p:cNvSpPr txBox="1">
            <a:spLocks noChangeArrowheads="1"/>
          </p:cNvSpPr>
          <p:nvPr/>
        </p:nvSpPr>
        <p:spPr bwMode="auto">
          <a:xfrm>
            <a:off x="1104900" y="412750"/>
            <a:ext cx="792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從微觀的角度來看，摩擦力分解開來後，</a:t>
            </a:r>
            <a:r>
              <a:rPr lang="zh-TW" altLang="en-US"/>
              <a:t>和巨觀的圖像非常不一樣！</a:t>
            </a:r>
          </a:p>
        </p:txBody>
      </p:sp>
      <p:sp>
        <p:nvSpPr>
          <p:cNvPr id="6149" name="AutoShape 6"/>
          <p:cNvSpPr>
            <a:spLocks noChangeArrowheads="1"/>
          </p:cNvSpPr>
          <p:nvPr/>
        </p:nvSpPr>
        <p:spPr bwMode="auto">
          <a:xfrm>
            <a:off x="4679950" y="2965450"/>
            <a:ext cx="228600" cy="762000"/>
          </a:xfrm>
          <a:prstGeom prst="downArrow">
            <a:avLst>
              <a:gd name="adj1" fmla="val 50000"/>
              <a:gd name="adj2" fmla="val 83333"/>
            </a:avLst>
          </a:prstGeom>
          <a:solidFill>
            <a:schemeClr val="accent1"/>
          </a:solidFill>
          <a:ln w="9525">
            <a:solidFill>
              <a:schemeClr val="tx1"/>
            </a:solidFill>
            <a:miter lim="800000"/>
            <a:headEnd/>
            <a:tailEnd/>
          </a:ln>
        </p:spPr>
        <p:txBody>
          <a:bodyPr vert="eaVert"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6150" name="Text Box 7"/>
          <p:cNvSpPr txBox="1">
            <a:spLocks noChangeArrowheads="1"/>
          </p:cNvSpPr>
          <p:nvPr/>
        </p:nvSpPr>
        <p:spPr bwMode="auto">
          <a:xfrm>
            <a:off x="4914900" y="338455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原子力</a:t>
            </a:r>
          </a:p>
        </p:txBody>
      </p:sp>
      <p:sp>
        <p:nvSpPr>
          <p:cNvPr id="6151" name="AutoShape 8"/>
          <p:cNvSpPr>
            <a:spLocks noChangeArrowheads="1"/>
          </p:cNvSpPr>
          <p:nvPr/>
        </p:nvSpPr>
        <p:spPr bwMode="auto">
          <a:xfrm>
            <a:off x="4779836" y="5289550"/>
            <a:ext cx="228600" cy="533400"/>
          </a:xfrm>
          <a:prstGeom prst="downArrow">
            <a:avLst>
              <a:gd name="adj1" fmla="val 50000"/>
              <a:gd name="adj2" fmla="val 58333"/>
            </a:avLst>
          </a:prstGeom>
          <a:solidFill>
            <a:schemeClr val="accent1"/>
          </a:solidFill>
          <a:ln w="9525">
            <a:solidFill>
              <a:schemeClr val="tx1"/>
            </a:solidFill>
            <a:miter lim="800000"/>
            <a:headEnd/>
            <a:tailEnd/>
          </a:ln>
        </p:spPr>
        <p:txBody>
          <a:bodyPr vert="eaVert"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6152" name="Text Box 9"/>
          <p:cNvSpPr txBox="1">
            <a:spLocks noChangeArrowheads="1"/>
          </p:cNvSpPr>
          <p:nvPr/>
        </p:nvSpPr>
        <p:spPr bwMode="auto">
          <a:xfrm>
            <a:off x="4517136" y="5921933"/>
            <a:ext cx="106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電磁力</a:t>
            </a:r>
            <a:endParaRPr lang="en-US" altLang="zh-TW" dirty="0"/>
          </a:p>
        </p:txBody>
      </p:sp>
      <p:pic>
        <p:nvPicPr>
          <p:cNvPr id="6153" name="Picture 10" descr="fig6"/>
          <p:cNvPicPr>
            <a:picLocks noChangeAspect="1" noChangeArrowheads="1"/>
          </p:cNvPicPr>
          <p:nvPr/>
        </p:nvPicPr>
        <p:blipFill>
          <a:blip r:embed="rId4">
            <a:extLst>
              <a:ext uri="{28A0092B-C50C-407E-A947-70E740481C1C}">
                <a14:useLocalDpi xmlns:a14="http://schemas.microsoft.com/office/drawing/2010/main" val="0"/>
              </a:ext>
            </a:extLst>
          </a:blip>
          <a:srcRect r="34421" b="38419"/>
          <a:stretch>
            <a:fillRect/>
          </a:stretch>
        </p:blipFill>
        <p:spPr bwMode="auto">
          <a:xfrm>
            <a:off x="6057900" y="1784350"/>
            <a:ext cx="24384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Text Box 11"/>
          <p:cNvSpPr txBox="1">
            <a:spLocks noChangeArrowheads="1"/>
          </p:cNvSpPr>
          <p:nvPr/>
        </p:nvSpPr>
        <p:spPr bwMode="auto">
          <a:xfrm>
            <a:off x="184150" y="3189268"/>
            <a:ext cx="4610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CN" altLang="en-US" dirty="0"/>
              <a:t>摩</a:t>
            </a:r>
            <a:r>
              <a:rPr lang="zh-TW" altLang="en-US" dirty="0"/>
              <a:t>擦力可以分解為較基本的原子力的組合！</a:t>
            </a:r>
          </a:p>
        </p:txBody>
      </p:sp>
      <p:sp>
        <p:nvSpPr>
          <p:cNvPr id="6155" name="Text Box 11"/>
          <p:cNvSpPr txBox="1">
            <a:spLocks noChangeArrowheads="1"/>
          </p:cNvSpPr>
          <p:nvPr/>
        </p:nvSpPr>
        <p:spPr bwMode="auto">
          <a:xfrm>
            <a:off x="243383" y="5371306"/>
            <a:ext cx="4513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原子力又可以分解為基本的電磁力的組合！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B1DF0E2-BD1F-E04B-8DE4-DE182BA7D814}"/>
              </a:ext>
            </a:extLst>
          </p:cNvPr>
          <p:cNvPicPr>
            <a:picLocks noChangeAspect="1"/>
          </p:cNvPicPr>
          <p:nvPr/>
        </p:nvPicPr>
        <p:blipFill>
          <a:blip r:embed="rId2"/>
          <a:stretch>
            <a:fillRect/>
          </a:stretch>
        </p:blipFill>
        <p:spPr>
          <a:xfrm>
            <a:off x="2667000" y="609600"/>
            <a:ext cx="3568700" cy="3200400"/>
          </a:xfrm>
          <a:prstGeom prst="rect">
            <a:avLst/>
          </a:prstGeom>
        </p:spPr>
      </p:pic>
      <p:sp>
        <p:nvSpPr>
          <p:cNvPr id="3" name="矩形 2">
            <a:extLst>
              <a:ext uri="{FF2B5EF4-FFF2-40B4-BE49-F238E27FC236}">
                <a16:creationId xmlns:a16="http://schemas.microsoft.com/office/drawing/2014/main" id="{48D43DAB-9940-8940-92DC-C3158B1201AC}"/>
              </a:ext>
            </a:extLst>
          </p:cNvPr>
          <p:cNvSpPr/>
          <p:nvPr/>
        </p:nvSpPr>
        <p:spPr>
          <a:xfrm>
            <a:off x="3613150" y="2667000"/>
            <a:ext cx="1676400" cy="304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4" name="圖片 3">
            <a:extLst>
              <a:ext uri="{FF2B5EF4-FFF2-40B4-BE49-F238E27FC236}">
                <a16:creationId xmlns:a16="http://schemas.microsoft.com/office/drawing/2014/main" id="{C1581878-6820-6749-87F5-AEA40D8F0F68}"/>
              </a:ext>
            </a:extLst>
          </p:cNvPr>
          <p:cNvPicPr>
            <a:picLocks noChangeAspect="1"/>
          </p:cNvPicPr>
          <p:nvPr/>
        </p:nvPicPr>
        <p:blipFill>
          <a:blip r:embed="rId3"/>
          <a:stretch>
            <a:fillRect/>
          </a:stretch>
        </p:blipFill>
        <p:spPr>
          <a:xfrm>
            <a:off x="0" y="4343400"/>
            <a:ext cx="9144000" cy="486901"/>
          </a:xfrm>
          <a:prstGeom prst="rect">
            <a:avLst/>
          </a:prstGeom>
        </p:spPr>
      </p:pic>
      <p:cxnSp>
        <p:nvCxnSpPr>
          <p:cNvPr id="6" name="直線箭頭接點 5">
            <a:extLst>
              <a:ext uri="{FF2B5EF4-FFF2-40B4-BE49-F238E27FC236}">
                <a16:creationId xmlns:a16="http://schemas.microsoft.com/office/drawing/2014/main" id="{6C50DB73-A239-8647-98F7-9FA43C97C157}"/>
              </a:ext>
            </a:extLst>
          </p:cNvPr>
          <p:cNvCxnSpPr/>
          <p:nvPr/>
        </p:nvCxnSpPr>
        <p:spPr>
          <a:xfrm flipV="1">
            <a:off x="3810000" y="4724400"/>
            <a:ext cx="0" cy="381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D016961D-30FD-224F-BA5E-CEE347A57547}"/>
              </a:ext>
            </a:extLst>
          </p:cNvPr>
          <p:cNvSpPr/>
          <p:nvPr/>
        </p:nvSpPr>
        <p:spPr>
          <a:xfrm>
            <a:off x="3822192" y="4876021"/>
            <a:ext cx="5302250" cy="338554"/>
          </a:xfrm>
          <a:prstGeom prst="rect">
            <a:avLst/>
          </a:prstGeom>
        </p:spPr>
        <p:txBody>
          <a:bodyPr wrap="square">
            <a:spAutoFit/>
          </a:bodyPr>
          <a:lstStyle/>
          <a:p>
            <a:r>
              <a:rPr lang="zh-TW" altLang="en-US" sz="1600" dirty="0">
                <a:latin typeface="Times New Roman" panose="02020603050405020304" pitchFamily="18" charset="0"/>
                <a:cs typeface="Times New Roman" panose="02020603050405020304" pitchFamily="18" charset="0"/>
              </a:rPr>
              <a:t>The South-East side (also known as the Military School side)</a:t>
            </a:r>
          </a:p>
        </p:txBody>
      </p:sp>
      <p:pic>
        <p:nvPicPr>
          <p:cNvPr id="8" name="圖片 7">
            <a:extLst>
              <a:ext uri="{FF2B5EF4-FFF2-40B4-BE49-F238E27FC236}">
                <a16:creationId xmlns:a16="http://schemas.microsoft.com/office/drawing/2014/main" id="{BDB7854C-53BF-DD4D-B1BD-2892D7D7A75D}"/>
              </a:ext>
            </a:extLst>
          </p:cNvPr>
          <p:cNvPicPr>
            <a:picLocks noChangeAspect="1"/>
          </p:cNvPicPr>
          <p:nvPr/>
        </p:nvPicPr>
        <p:blipFill>
          <a:blip r:embed="rId4"/>
          <a:stretch>
            <a:fillRect/>
          </a:stretch>
        </p:blipFill>
        <p:spPr>
          <a:xfrm>
            <a:off x="0" y="5874589"/>
            <a:ext cx="9144000" cy="373811"/>
          </a:xfrm>
          <a:prstGeom prst="rect">
            <a:avLst/>
          </a:prstGeom>
        </p:spPr>
      </p:pic>
      <p:pic>
        <p:nvPicPr>
          <p:cNvPr id="9" name="圖片 8">
            <a:extLst>
              <a:ext uri="{FF2B5EF4-FFF2-40B4-BE49-F238E27FC236}">
                <a16:creationId xmlns:a16="http://schemas.microsoft.com/office/drawing/2014/main" id="{C82A6DA2-2676-6A40-B9C5-9A33A6413B55}"/>
              </a:ext>
            </a:extLst>
          </p:cNvPr>
          <p:cNvPicPr>
            <a:picLocks noChangeAspect="1"/>
          </p:cNvPicPr>
          <p:nvPr/>
        </p:nvPicPr>
        <p:blipFill>
          <a:blip r:embed="rId5"/>
          <a:stretch>
            <a:fillRect/>
          </a:stretch>
        </p:blipFill>
        <p:spPr>
          <a:xfrm>
            <a:off x="-19558" y="5479664"/>
            <a:ext cx="9144000" cy="285750"/>
          </a:xfrm>
          <a:prstGeom prst="rect">
            <a:avLst/>
          </a:prstGeom>
        </p:spPr>
      </p:pic>
    </p:spTree>
    <p:extLst>
      <p:ext uri="{BB962C8B-B14F-4D97-AF65-F5344CB8AC3E}">
        <p14:creationId xmlns:p14="http://schemas.microsoft.com/office/powerpoint/2010/main" val="3225390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fig22"/>
          <p:cNvPicPr>
            <a:picLocks noChangeAspect="1" noChangeArrowheads="1"/>
          </p:cNvPicPr>
          <p:nvPr/>
        </p:nvPicPr>
        <p:blipFill>
          <a:blip r:embed="rId2">
            <a:extLst>
              <a:ext uri="{28A0092B-C50C-407E-A947-70E740481C1C}">
                <a14:useLocalDpi xmlns:a14="http://schemas.microsoft.com/office/drawing/2010/main" val="0"/>
              </a:ext>
            </a:extLst>
          </a:blip>
          <a:srcRect b="65871"/>
          <a:stretch>
            <a:fillRect/>
          </a:stretch>
        </p:blipFill>
        <p:spPr bwMode="auto">
          <a:xfrm>
            <a:off x="1899444" y="2209800"/>
            <a:ext cx="4501356" cy="88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文字方塊 3"/>
          <p:cNvSpPr txBox="1">
            <a:spLocks noChangeArrowheads="1"/>
          </p:cNvSpPr>
          <p:nvPr/>
        </p:nvSpPr>
        <p:spPr bwMode="auto">
          <a:xfrm>
            <a:off x="6858000" y="1574991"/>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庫倫定律</a:t>
            </a:r>
          </a:p>
        </p:txBody>
      </p:sp>
      <p:pic>
        <p:nvPicPr>
          <p:cNvPr id="25657" name="Picture 57" descr="\\Mac\Dropbox\Documents\課程\Young\Chapter21\A_Images\A_Figures_and_Photos\21_10_Figure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3249791"/>
            <a:ext cx="1984398" cy="28956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文字方塊 1"/>
              <p:cNvSpPr txBox="1"/>
              <p:nvPr/>
            </p:nvSpPr>
            <p:spPr>
              <a:xfrm>
                <a:off x="3236858" y="1387665"/>
                <a:ext cx="1657312"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𝑄𝑞</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oMath>
                  </m:oMathPara>
                </a14:m>
                <a:endParaRPr lang="zh-CN"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3236858" y="1387665"/>
                <a:ext cx="1657312" cy="65979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3236858" y="1387665"/>
                <a:ext cx="2937061" cy="659796"/>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𝑄𝑞</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r>
                        <a:rPr lang="en-US" altLang="zh-CN" b="0" i="1" smtClean="0">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i="1">
                              <a:latin typeface="Cambria Math"/>
                            </a:rPr>
                            <m:t>𝑄𝑞</m:t>
                          </m:r>
                        </m:num>
                        <m:den>
                          <m:sSup>
                            <m:sSupPr>
                              <m:ctrlPr>
                                <a:rPr lang="en-US" altLang="zh-TW" i="1">
                                  <a:latin typeface="Cambria Math" panose="02040503050406030204" pitchFamily="18" charset="0"/>
                                </a:rPr>
                              </m:ctrlPr>
                            </m:sSupPr>
                            <m:e>
                              <m:r>
                                <a:rPr lang="en-US" altLang="zh-TW" i="1">
                                  <a:latin typeface="Cambria Math"/>
                                </a:rPr>
                                <m:t>𝑟</m:t>
                              </m:r>
                            </m:e>
                            <m:sup>
                              <m:r>
                                <a:rPr lang="en-US" altLang="zh-TW" b="0" i="1" smtClean="0">
                                  <a:latin typeface="Cambria Math"/>
                                </a:rPr>
                                <m:t>3</m:t>
                              </m:r>
                            </m:sup>
                          </m:sSup>
                        </m:den>
                      </m:f>
                      <m:acc>
                        <m:accPr>
                          <m:chr m:val="⃗"/>
                          <m:ctrlPr>
                            <a:rPr lang="en-US" altLang="zh-TW" i="1" smtClean="0">
                              <a:latin typeface="Cambria Math" panose="02040503050406030204" pitchFamily="18" charset="0"/>
                            </a:rPr>
                          </m:ctrlPr>
                        </m:accPr>
                        <m:e>
                          <m:r>
                            <a:rPr lang="en-US" altLang="zh-TW" b="0" i="1" smtClean="0">
                              <a:latin typeface="Cambria Math"/>
                            </a:rPr>
                            <m:t>𝑟</m:t>
                          </m:r>
                        </m:e>
                      </m:acc>
                    </m:oMath>
                  </m:oMathPara>
                </a14:m>
                <a:endParaRPr lang="zh-CN"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236858" y="1387665"/>
                <a:ext cx="2937061" cy="659796"/>
              </a:xfrm>
              <a:prstGeom prst="rect">
                <a:avLst/>
              </a:prstGeom>
              <a:blipFill>
                <a:blip r:embed="rId5"/>
                <a:stretch>
                  <a:fillRect/>
                </a:stretch>
              </a:blipFill>
            </p:spPr>
            <p:txBody>
              <a:bodyPr/>
              <a:lstStyle/>
              <a:p>
                <a:r>
                  <a:rPr lang="en-US">
                    <a:noFill/>
                  </a:rPr>
                  <a:t> </a:t>
                </a:r>
              </a:p>
            </p:txBody>
          </p:sp>
        </mc:Fallback>
      </mc:AlternateContent>
      <p:sp>
        <p:nvSpPr>
          <p:cNvPr id="3" name="矩形 2">
            <a:extLst>
              <a:ext uri="{FF2B5EF4-FFF2-40B4-BE49-F238E27FC236}">
                <a16:creationId xmlns:a16="http://schemas.microsoft.com/office/drawing/2014/main" id="{00051272-797D-F744-B2F4-EE6D3882C590}"/>
              </a:ext>
            </a:extLst>
          </p:cNvPr>
          <p:cNvSpPr/>
          <p:nvPr/>
        </p:nvSpPr>
        <p:spPr>
          <a:xfrm>
            <a:off x="552847" y="366862"/>
            <a:ext cx="8038305" cy="923330"/>
          </a:xfrm>
          <a:prstGeom prst="rect">
            <a:avLst/>
          </a:prstGeom>
        </p:spPr>
        <p:txBody>
          <a:bodyPr wrap="square">
            <a:spAutoFit/>
          </a:bodyPr>
          <a:lstStyle/>
          <a:p>
            <a:r>
              <a:rPr lang="en-GB" altLang="zh-TW" dirty="0">
                <a:solidFill>
                  <a:srgbClr val="222222"/>
                </a:solidFill>
                <a:latin typeface="Times New Roman" panose="02020603050405020304" pitchFamily="18" charset="0"/>
                <a:cs typeface="Times New Roman" panose="02020603050405020304" pitchFamily="18" charset="0"/>
              </a:rPr>
              <a:t>It follows therefore from these three tests, that the repulsive force that the two balls — [which were] electrified with the same kind of electricity — exert on each other, follows the inverse proportion of the square of the distance.   Coulomb 1785</a:t>
            </a:r>
            <a:endParaRPr lang="zh-TW" altLang="en-US" dirty="0">
              <a:latin typeface="Times New Roman" panose="02020603050405020304" pitchFamily="18" charset="0"/>
              <a:cs typeface="Times New Roman" panose="02020603050405020304" pitchFamily="18" charset="0"/>
            </a:endParaRPr>
          </a:p>
        </p:txBody>
      </p:sp>
      <p:sp>
        <p:nvSpPr>
          <p:cNvPr id="4" name="矩形 3">
            <a:extLst>
              <a:ext uri="{FF2B5EF4-FFF2-40B4-BE49-F238E27FC236}">
                <a16:creationId xmlns:a16="http://schemas.microsoft.com/office/drawing/2014/main" id="{955E3DF2-161C-364B-AB59-A2D2A3147E8D}"/>
              </a:ext>
            </a:extLst>
          </p:cNvPr>
          <p:cNvSpPr/>
          <p:nvPr/>
        </p:nvSpPr>
        <p:spPr>
          <a:xfrm>
            <a:off x="552848" y="6211669"/>
            <a:ext cx="8362552" cy="369332"/>
          </a:xfrm>
          <a:prstGeom prst="rect">
            <a:avLst/>
          </a:prstGeom>
        </p:spPr>
        <p:txBody>
          <a:bodyPr wrap="square">
            <a:spAutoFit/>
          </a:bodyPr>
          <a:lstStyle/>
          <a:p>
            <a:r>
              <a:rPr lang="zh-CN" altLang="en-US" dirty="0">
                <a:solidFill>
                  <a:srgbClr val="222222"/>
                </a:solidFill>
                <a:latin typeface="Times New Roman" panose="02020603050405020304" pitchFamily="18" charset="0"/>
                <a:cs typeface="Times New Roman" panose="02020603050405020304" pitchFamily="18" charset="0"/>
              </a:rPr>
              <a:t>電荷單位：一</a:t>
            </a:r>
            <a:r>
              <a:rPr lang="zh-TW" altLang="en-US" dirty="0">
                <a:solidFill>
                  <a:srgbClr val="222222"/>
                </a:solidFill>
                <a:latin typeface="Times New Roman" panose="02020603050405020304" pitchFamily="18" charset="0"/>
                <a:cs typeface="Times New Roman" panose="02020603050405020304" pitchFamily="18" charset="0"/>
              </a:rPr>
              <a:t> </a:t>
            </a:r>
            <a:r>
              <a:rPr lang="en-GB" altLang="zh-TW" dirty="0">
                <a:solidFill>
                  <a:srgbClr val="222222"/>
                </a:solidFill>
                <a:latin typeface="Times New Roman" panose="02020603050405020304" pitchFamily="18" charset="0"/>
                <a:cs typeface="Times New Roman" panose="02020603050405020304" pitchFamily="18" charset="0"/>
              </a:rPr>
              <a:t>coulomb </a:t>
            </a:r>
            <a:r>
              <a:rPr lang="zh-CN" altLang="en-US" dirty="0">
                <a:solidFill>
                  <a:srgbClr val="222222"/>
                </a:solidFill>
                <a:latin typeface="Times New Roman" panose="02020603050405020304" pitchFamily="18" charset="0"/>
                <a:cs typeface="Times New Roman" panose="02020603050405020304" pitchFamily="18" charset="0"/>
              </a:rPr>
              <a:t>電荷</a:t>
            </a:r>
            <a:r>
              <a:rPr lang="zh-TW" altLang="en-US" dirty="0">
                <a:solidFill>
                  <a:srgbClr val="222222"/>
                </a:solidFill>
                <a:latin typeface="Times New Roman" panose="02020603050405020304" pitchFamily="18" charset="0"/>
                <a:cs typeface="Times New Roman" panose="02020603050405020304" pitchFamily="18" charset="0"/>
              </a:rPr>
              <a:t>等於</a:t>
            </a:r>
            <a:r>
              <a:rPr lang="en-GB" altLang="zh-TW" dirty="0">
                <a:solidFill>
                  <a:srgbClr val="222222"/>
                </a:solidFill>
                <a:latin typeface="Times New Roman" panose="02020603050405020304" pitchFamily="18" charset="0"/>
                <a:cs typeface="Times New Roman" panose="02020603050405020304" pitchFamily="18" charset="0"/>
              </a:rPr>
              <a:t>1/(1.602176634×10</a:t>
            </a:r>
            <a:r>
              <a:rPr lang="en-GB" altLang="zh-TW" baseline="30000" dirty="0">
                <a:solidFill>
                  <a:srgbClr val="222222"/>
                </a:solidFill>
                <a:latin typeface="Times New Roman" panose="02020603050405020304" pitchFamily="18" charset="0"/>
                <a:cs typeface="Times New Roman" panose="02020603050405020304" pitchFamily="18" charset="0"/>
              </a:rPr>
              <a:t>−19</a:t>
            </a:r>
            <a:r>
              <a:rPr lang="en-GB" altLang="zh-TW" dirty="0">
                <a:solidFill>
                  <a:srgbClr val="222222"/>
                </a:solidFill>
                <a:latin typeface="Times New Roman" panose="02020603050405020304" pitchFamily="18" charset="0"/>
                <a:cs typeface="Times New Roman" panose="02020603050405020304" pitchFamily="18" charset="0"/>
              </a:rPr>
              <a:t>) </a:t>
            </a:r>
            <a:r>
              <a:rPr lang="zh-CN" altLang="en-US" dirty="0">
                <a:solidFill>
                  <a:srgbClr val="222222"/>
                </a:solidFill>
                <a:latin typeface="Times New Roman" panose="02020603050405020304" pitchFamily="18" charset="0"/>
                <a:cs typeface="Times New Roman" panose="02020603050405020304" pitchFamily="18" charset="0"/>
              </a:rPr>
              <a:t>電子電荷！</a:t>
            </a:r>
            <a:endParaRPr lang="zh-TW" alt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752879" y="599176"/>
            <a:ext cx="3732212" cy="32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626" name="Picture 4" descr="fig22"/>
          <p:cNvPicPr>
            <a:picLocks noChangeAspect="1" noChangeArrowheads="1"/>
          </p:cNvPicPr>
          <p:nvPr/>
        </p:nvPicPr>
        <p:blipFill>
          <a:blip r:embed="rId2">
            <a:extLst>
              <a:ext uri="{28A0092B-C50C-407E-A947-70E740481C1C}">
                <a14:useLocalDpi xmlns:a14="http://schemas.microsoft.com/office/drawing/2010/main" val="0"/>
              </a:ext>
            </a:extLst>
          </a:blip>
          <a:srcRect b="33475"/>
          <a:stretch>
            <a:fillRect/>
          </a:stretch>
        </p:blipFill>
        <p:spPr bwMode="auto">
          <a:xfrm>
            <a:off x="1781201" y="827776"/>
            <a:ext cx="35925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627" name="Text Box 6"/>
              <p:cNvSpPr txBox="1">
                <a:spLocks noChangeArrowheads="1"/>
              </p:cNvSpPr>
              <p:nvPr/>
            </p:nvSpPr>
            <p:spPr bwMode="auto">
              <a:xfrm>
                <a:off x="2314601" y="827776"/>
                <a:ext cx="457200" cy="36671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𝑄</m:t>
                      </m:r>
                      <m:r>
                        <a:rPr lang="en-US" altLang="zh-TW" i="1" baseline="-25000" dirty="0">
                          <a:latin typeface="Cambria Math" panose="02040503050406030204" pitchFamily="18" charset="0"/>
                        </a:rPr>
                        <m:t>1</m:t>
                      </m:r>
                    </m:oMath>
                  </m:oMathPara>
                </a14:m>
                <a:endParaRPr lang="en-US" altLang="zh-TW" baseline="-25000" dirty="0"/>
              </a:p>
            </p:txBody>
          </p:sp>
        </mc:Choice>
        <mc:Fallback xmlns="">
          <p:sp>
            <p:nvSpPr>
              <p:cNvPr id="26627" name="Text Box 6"/>
              <p:cNvSpPr txBox="1">
                <a:spLocks noRot="1" noChangeAspect="1" noMove="1" noResize="1" noEditPoints="1" noAdjustHandles="1" noChangeArrowheads="1" noChangeShapeType="1" noTextEdit="1"/>
              </p:cNvSpPr>
              <p:nvPr/>
            </p:nvSpPr>
            <p:spPr bwMode="auto">
              <a:xfrm>
                <a:off x="2314601" y="827776"/>
                <a:ext cx="457200" cy="366713"/>
              </a:xfrm>
              <a:prstGeom prst="rect">
                <a:avLst/>
              </a:prstGeom>
              <a:blipFill>
                <a:blip r:embed="rId3"/>
                <a:stretch>
                  <a:fillRect b="-6667"/>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628" name="Text Box 7"/>
              <p:cNvSpPr txBox="1">
                <a:spLocks noChangeArrowheads="1"/>
              </p:cNvSpPr>
              <p:nvPr/>
            </p:nvSpPr>
            <p:spPr bwMode="auto">
              <a:xfrm>
                <a:off x="4600601" y="599176"/>
                <a:ext cx="457200" cy="36671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𝑄</m:t>
                      </m:r>
                      <m:r>
                        <a:rPr lang="en-US" altLang="zh-TW" i="1" baseline="-25000" dirty="0">
                          <a:latin typeface="Cambria Math" panose="02040503050406030204" pitchFamily="18" charset="0"/>
                        </a:rPr>
                        <m:t>2</m:t>
                      </m:r>
                    </m:oMath>
                  </m:oMathPara>
                </a14:m>
                <a:endParaRPr lang="en-US" altLang="zh-TW" baseline="-25000" dirty="0"/>
              </a:p>
            </p:txBody>
          </p:sp>
        </mc:Choice>
        <mc:Fallback xmlns="">
          <p:sp>
            <p:nvSpPr>
              <p:cNvPr id="26628" name="Text Box 7"/>
              <p:cNvSpPr txBox="1">
                <a:spLocks noRot="1" noChangeAspect="1" noMove="1" noResize="1" noEditPoints="1" noAdjustHandles="1" noChangeArrowheads="1" noChangeShapeType="1" noTextEdit="1"/>
              </p:cNvSpPr>
              <p:nvPr/>
            </p:nvSpPr>
            <p:spPr bwMode="auto">
              <a:xfrm>
                <a:off x="4600601" y="599176"/>
                <a:ext cx="457200" cy="366713"/>
              </a:xfrm>
              <a:prstGeom prst="rect">
                <a:avLst/>
              </a:prstGeom>
              <a:blipFill>
                <a:blip r:embed="rId4"/>
                <a:stretch>
                  <a:fillRect b="-10345"/>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629" name="Text Box 8"/>
              <p:cNvSpPr txBox="1">
                <a:spLocks noChangeArrowheads="1"/>
              </p:cNvSpPr>
              <p:nvPr/>
            </p:nvSpPr>
            <p:spPr bwMode="auto">
              <a:xfrm>
                <a:off x="2009801" y="2046976"/>
                <a:ext cx="457200" cy="36671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𝑄</m:t>
                      </m:r>
                      <m:r>
                        <a:rPr lang="en-US" altLang="zh-TW" i="1" baseline="-25000" dirty="0">
                          <a:latin typeface="Cambria Math" panose="02040503050406030204" pitchFamily="18" charset="0"/>
                        </a:rPr>
                        <m:t>3</m:t>
                      </m:r>
                    </m:oMath>
                  </m:oMathPara>
                </a14:m>
                <a:endParaRPr lang="en-US" altLang="zh-TW" baseline="-25000" dirty="0"/>
              </a:p>
            </p:txBody>
          </p:sp>
        </mc:Choice>
        <mc:Fallback xmlns="">
          <p:sp>
            <p:nvSpPr>
              <p:cNvPr id="26629" name="Text Box 8"/>
              <p:cNvSpPr txBox="1">
                <a:spLocks noRot="1" noChangeAspect="1" noMove="1" noResize="1" noEditPoints="1" noAdjustHandles="1" noChangeArrowheads="1" noChangeShapeType="1" noTextEdit="1"/>
              </p:cNvSpPr>
              <p:nvPr/>
            </p:nvSpPr>
            <p:spPr bwMode="auto">
              <a:xfrm>
                <a:off x="2009801" y="2046976"/>
                <a:ext cx="457200" cy="366713"/>
              </a:xfrm>
              <a:prstGeom prst="rect">
                <a:avLst/>
              </a:prstGeom>
              <a:blipFill>
                <a:blip r:embed="rId5"/>
                <a:stretch>
                  <a:fillRect b="-6667"/>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630" name="Text Box 9"/>
              <p:cNvSpPr txBox="1">
                <a:spLocks noChangeArrowheads="1"/>
              </p:cNvSpPr>
              <p:nvPr/>
            </p:nvSpPr>
            <p:spPr bwMode="auto">
              <a:xfrm>
                <a:off x="4219601" y="3113776"/>
                <a:ext cx="396875" cy="36671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𝑞</m:t>
                      </m:r>
                    </m:oMath>
                  </m:oMathPara>
                </a14:m>
                <a:endParaRPr lang="en-US" altLang="zh-TW" i="1" dirty="0"/>
              </a:p>
            </p:txBody>
          </p:sp>
        </mc:Choice>
        <mc:Fallback xmlns="">
          <p:sp>
            <p:nvSpPr>
              <p:cNvPr id="26630" name="Text Box 9"/>
              <p:cNvSpPr txBox="1">
                <a:spLocks noRot="1" noChangeAspect="1" noMove="1" noResize="1" noEditPoints="1" noAdjustHandles="1" noChangeArrowheads="1" noChangeShapeType="1" noTextEdit="1"/>
              </p:cNvSpPr>
              <p:nvPr/>
            </p:nvSpPr>
            <p:spPr bwMode="auto">
              <a:xfrm>
                <a:off x="4219601" y="3113776"/>
                <a:ext cx="396875" cy="366713"/>
              </a:xfrm>
              <a:prstGeom prst="rect">
                <a:avLst/>
              </a:prstGeom>
              <a:blipFill>
                <a:blip r:embed="rId6"/>
                <a:stretch>
                  <a:fillRect b="-10000"/>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631" name="Text Box 10"/>
              <p:cNvSpPr txBox="1">
                <a:spLocks noChangeArrowheads="1"/>
              </p:cNvSpPr>
              <p:nvPr/>
            </p:nvSpPr>
            <p:spPr bwMode="auto">
              <a:xfrm>
                <a:off x="4600601" y="2199376"/>
                <a:ext cx="457200" cy="36671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𝐹</m:t>
                      </m:r>
                      <m:r>
                        <a:rPr lang="en-US" altLang="zh-TW" i="1" baseline="-25000" dirty="0">
                          <a:latin typeface="Cambria Math" panose="02040503050406030204" pitchFamily="18" charset="0"/>
                        </a:rPr>
                        <m:t>2</m:t>
                      </m:r>
                    </m:oMath>
                  </m:oMathPara>
                </a14:m>
                <a:endParaRPr lang="en-US" altLang="zh-TW" i="1" baseline="-25000" dirty="0">
                  <a:latin typeface="Times New Roman" pitchFamily="18" charset="0"/>
                </a:endParaRPr>
              </a:p>
            </p:txBody>
          </p:sp>
        </mc:Choice>
        <mc:Fallback xmlns="">
          <p:sp>
            <p:nvSpPr>
              <p:cNvPr id="26631" name="Text Box 10"/>
              <p:cNvSpPr txBox="1">
                <a:spLocks noRot="1" noChangeAspect="1" noMove="1" noResize="1" noEditPoints="1" noAdjustHandles="1" noChangeArrowheads="1" noChangeShapeType="1" noTextEdit="1"/>
              </p:cNvSpPr>
              <p:nvPr/>
            </p:nvSpPr>
            <p:spPr bwMode="auto">
              <a:xfrm>
                <a:off x="4600601" y="2199376"/>
                <a:ext cx="457200" cy="366713"/>
              </a:xfrm>
              <a:prstGeom prst="rect">
                <a:avLst/>
              </a:prstGeom>
              <a:blipFill>
                <a:blip r:embed="rId7"/>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632" name="Text Box 11"/>
              <p:cNvSpPr txBox="1">
                <a:spLocks noChangeArrowheads="1"/>
              </p:cNvSpPr>
              <p:nvPr/>
            </p:nvSpPr>
            <p:spPr bwMode="auto">
              <a:xfrm>
                <a:off x="4829201" y="3418576"/>
                <a:ext cx="457200" cy="36671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𝐹</m:t>
                      </m:r>
                      <m:r>
                        <a:rPr lang="en-US" altLang="zh-TW" i="1" baseline="-25000" dirty="0">
                          <a:latin typeface="Cambria Math" panose="02040503050406030204" pitchFamily="18" charset="0"/>
                        </a:rPr>
                        <m:t>1</m:t>
                      </m:r>
                    </m:oMath>
                  </m:oMathPara>
                </a14:m>
                <a:endParaRPr lang="en-US" altLang="zh-TW" i="1" baseline="-25000" dirty="0">
                  <a:latin typeface="Times New Roman" pitchFamily="18" charset="0"/>
                </a:endParaRPr>
              </a:p>
            </p:txBody>
          </p:sp>
        </mc:Choice>
        <mc:Fallback xmlns="">
          <p:sp>
            <p:nvSpPr>
              <p:cNvPr id="26632" name="Text Box 11"/>
              <p:cNvSpPr txBox="1">
                <a:spLocks noRot="1" noChangeAspect="1" noMove="1" noResize="1" noEditPoints="1" noAdjustHandles="1" noChangeArrowheads="1" noChangeShapeType="1" noTextEdit="1"/>
              </p:cNvSpPr>
              <p:nvPr/>
            </p:nvSpPr>
            <p:spPr bwMode="auto">
              <a:xfrm>
                <a:off x="4829201" y="3418576"/>
                <a:ext cx="457200" cy="366713"/>
              </a:xfrm>
              <a:prstGeom prst="rect">
                <a:avLst/>
              </a:prstGeom>
              <a:blipFill>
                <a:blip r:embed="rId8"/>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633" name="Text Box 12"/>
              <p:cNvSpPr txBox="1">
                <a:spLocks noChangeArrowheads="1"/>
              </p:cNvSpPr>
              <p:nvPr/>
            </p:nvSpPr>
            <p:spPr bwMode="auto">
              <a:xfrm>
                <a:off x="3533801" y="2961376"/>
                <a:ext cx="457200" cy="36671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𝐹</m:t>
                      </m:r>
                      <m:r>
                        <a:rPr lang="en-US" altLang="zh-TW" i="1" baseline="-25000" dirty="0">
                          <a:latin typeface="Cambria Math" panose="02040503050406030204" pitchFamily="18" charset="0"/>
                        </a:rPr>
                        <m:t>3</m:t>
                      </m:r>
                    </m:oMath>
                  </m:oMathPara>
                </a14:m>
                <a:endParaRPr lang="en-US" altLang="zh-TW" i="1" baseline="-25000" dirty="0">
                  <a:latin typeface="Times New Roman" pitchFamily="18" charset="0"/>
                </a:endParaRPr>
              </a:p>
            </p:txBody>
          </p:sp>
        </mc:Choice>
        <mc:Fallback xmlns="">
          <p:sp>
            <p:nvSpPr>
              <p:cNvPr id="26633" name="Text Box 12"/>
              <p:cNvSpPr txBox="1">
                <a:spLocks noRot="1" noChangeAspect="1" noMove="1" noResize="1" noEditPoints="1" noAdjustHandles="1" noChangeArrowheads="1" noChangeShapeType="1" noTextEdit="1"/>
              </p:cNvSpPr>
              <p:nvPr/>
            </p:nvSpPr>
            <p:spPr bwMode="auto">
              <a:xfrm>
                <a:off x="3533801" y="2961376"/>
                <a:ext cx="457200" cy="366713"/>
              </a:xfrm>
              <a:prstGeom prst="rect">
                <a:avLst/>
              </a:prstGeom>
              <a:blipFill>
                <a:blip r:embed="rId9"/>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635" name="Text Box 14"/>
              <p:cNvSpPr txBox="1">
                <a:spLocks noChangeArrowheads="1"/>
              </p:cNvSpPr>
              <p:nvPr/>
            </p:nvSpPr>
            <p:spPr bwMode="auto">
              <a:xfrm>
                <a:off x="1383871" y="4040690"/>
                <a:ext cx="653385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考慮一個可動的小電荷</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zh-TW" altLang="en-US" dirty="0">
                    <a:latin typeface="Times New Roman" pitchFamily="18" charset="0"/>
                    <a:cs typeface="Times New Roman" pitchFamily="18" charset="0"/>
                  </a:rPr>
                  <a:t>，</a:t>
                </a:r>
                <a:r>
                  <a:rPr lang="zh-TW" altLang="en-US" dirty="0"/>
                  <a:t>周圍的</a:t>
                </a:r>
                <a:r>
                  <a:rPr lang="zh-TW" altLang="en-US" dirty="0">
                    <a:solidFill>
                      <a:srgbClr val="FF0000"/>
                    </a:solidFill>
                  </a:rPr>
                  <a:t>固定</a:t>
                </a:r>
                <a:r>
                  <a:rPr lang="zh-TW" altLang="en-US" dirty="0"/>
                  <a:t>電荷分布為</a:t>
                </a:r>
                <a14:m>
                  <m:oMath xmlns:m="http://schemas.openxmlformats.org/officeDocument/2006/math">
                    <m:r>
                      <a:rPr lang="en-US" altLang="zh-TW" i="1" dirty="0" smtClean="0">
                        <a:latin typeface="Cambria Math" panose="02040503050406030204" pitchFamily="18" charset="0"/>
                        <a:cs typeface="Times New Roman" pitchFamily="18" charset="0"/>
                      </a:rPr>
                      <m:t>𝑄</m:t>
                    </m:r>
                    <m:r>
                      <a:rPr lang="en-US" altLang="zh-TW" i="1" baseline="-25000" dirty="0">
                        <a:latin typeface="Cambria Math" panose="02040503050406030204" pitchFamily="18" charset="0"/>
                        <a:cs typeface="Times New Roman" pitchFamily="18" charset="0"/>
                      </a:rPr>
                      <m:t>𝑖</m:t>
                    </m:r>
                  </m:oMath>
                </a14:m>
                <a:r>
                  <a:rPr lang="zh-TW" altLang="en-US" dirty="0">
                    <a:latin typeface="Times New Roman" pitchFamily="18" charset="0"/>
                    <a:cs typeface="Times New Roman" pitchFamily="18" charset="0"/>
                  </a:rPr>
                  <a:t>。</a:t>
                </a:r>
              </a:p>
            </p:txBody>
          </p:sp>
        </mc:Choice>
        <mc:Fallback xmlns="">
          <p:sp>
            <p:nvSpPr>
              <p:cNvPr id="26635" name="Text Box 14"/>
              <p:cNvSpPr txBox="1">
                <a:spLocks noRot="1" noChangeAspect="1" noMove="1" noResize="1" noEditPoints="1" noAdjustHandles="1" noChangeArrowheads="1" noChangeShapeType="1" noTextEdit="1"/>
              </p:cNvSpPr>
              <p:nvPr/>
            </p:nvSpPr>
            <p:spPr bwMode="auto">
              <a:xfrm>
                <a:off x="1383871" y="4040690"/>
                <a:ext cx="6533857" cy="369332"/>
              </a:xfrm>
              <a:prstGeom prst="rect">
                <a:avLst/>
              </a:prstGeom>
              <a:blipFill>
                <a:blip r:embed="rId10"/>
                <a:stretch>
                  <a:fillRect l="-581"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636" name="文字方塊 11"/>
              <p:cNvSpPr txBox="1">
                <a:spLocks noChangeArrowheads="1"/>
              </p:cNvSpPr>
              <p:nvPr/>
            </p:nvSpPr>
            <p:spPr bwMode="auto">
              <a:xfrm>
                <a:off x="1376019" y="4852945"/>
                <a:ext cx="6578992"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小電荷 </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zh-TW" altLang="en-US" i="1" dirty="0">
                    <a:latin typeface="Times New Roman" pitchFamily="18" charset="0"/>
                    <a:cs typeface="Times New Roman" pitchFamily="18" charset="0"/>
                  </a:rPr>
                  <a:t> </a:t>
                </a:r>
                <a:r>
                  <a:rPr lang="zh-TW" altLang="en-US" dirty="0"/>
                  <a:t>所受的總電力為個別電荷</a:t>
                </a:r>
                <a14:m>
                  <m:oMath xmlns:m="http://schemas.openxmlformats.org/officeDocument/2006/math">
                    <m:r>
                      <a:rPr lang="en-US" altLang="zh-TW" i="1" dirty="0" smtClean="0">
                        <a:latin typeface="Cambria Math" panose="02040503050406030204" pitchFamily="18" charset="0"/>
                        <a:cs typeface="Times New Roman" pitchFamily="18" charset="0"/>
                      </a:rPr>
                      <m:t>𝑄</m:t>
                    </m:r>
                    <m:r>
                      <a:rPr lang="en-US" altLang="zh-TW" i="1" baseline="-25000" dirty="0">
                        <a:latin typeface="Cambria Math" panose="02040503050406030204" pitchFamily="18" charset="0"/>
                        <a:cs typeface="Times New Roman" pitchFamily="18" charset="0"/>
                      </a:rPr>
                      <m:t>𝑖</m:t>
                    </m:r>
                  </m:oMath>
                </a14:m>
                <a:r>
                  <a:rPr lang="zh-TW" altLang="en-US" dirty="0"/>
                  <a:t>所施電力</a:t>
                </a:r>
                <a14:m>
                  <m:oMath xmlns:m="http://schemas.openxmlformats.org/officeDocument/2006/math">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𝐹</m:t>
                            </m:r>
                          </m:e>
                        </m:acc>
                      </m:e>
                      <m:sub>
                        <m:r>
                          <a:rPr lang="en-US" altLang="zh-TW" i="1">
                            <a:latin typeface="Cambria Math"/>
                          </a:rPr>
                          <m:t>𝑖</m:t>
                        </m:r>
                      </m:sub>
                    </m:sSub>
                  </m:oMath>
                </a14:m>
                <a:r>
                  <a:rPr lang="zh-TW" altLang="en-US" dirty="0"/>
                  <a:t>的疊加：</a:t>
                </a:r>
              </a:p>
            </p:txBody>
          </p:sp>
        </mc:Choice>
        <mc:Fallback xmlns="">
          <p:sp>
            <p:nvSpPr>
              <p:cNvPr id="26636" name="文字方塊 11"/>
              <p:cNvSpPr txBox="1">
                <a:spLocks noRot="1" noChangeAspect="1" noMove="1" noResize="1" noEditPoints="1" noAdjustHandles="1" noChangeArrowheads="1" noChangeShapeType="1" noTextEdit="1"/>
              </p:cNvSpPr>
              <p:nvPr/>
            </p:nvSpPr>
            <p:spPr bwMode="auto">
              <a:xfrm>
                <a:off x="1376019" y="4852945"/>
                <a:ext cx="6578992" cy="402931"/>
              </a:xfrm>
              <a:prstGeom prst="rect">
                <a:avLst/>
              </a:prstGeom>
              <a:blipFill>
                <a:blip r:embed="rId11"/>
                <a:stretch>
                  <a:fillRect l="-771" t="-12500"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6637" name="文字方塊 12"/>
          <p:cNvSpPr txBox="1">
            <a:spLocks noChangeArrowheads="1"/>
          </p:cNvSpPr>
          <p:nvPr/>
        </p:nvSpPr>
        <p:spPr bwMode="auto">
          <a:xfrm>
            <a:off x="1380002" y="4464512"/>
            <a:ext cx="65298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電力向量可以疊加，各個電荷各自的靜電力不互相干擾。</a:t>
            </a:r>
          </a:p>
        </p:txBody>
      </p:sp>
      <p:sp>
        <p:nvSpPr>
          <p:cNvPr id="14" name="笑臉 13"/>
          <p:cNvSpPr/>
          <p:nvPr/>
        </p:nvSpPr>
        <p:spPr>
          <a:xfrm>
            <a:off x="4372001" y="2885176"/>
            <a:ext cx="228600" cy="2286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26639" name="文字方塊 14"/>
              <p:cNvSpPr txBox="1">
                <a:spLocks noChangeArrowheads="1"/>
              </p:cNvSpPr>
              <p:nvPr/>
            </p:nvSpPr>
            <p:spPr bwMode="auto">
              <a:xfrm>
                <a:off x="4572000" y="5583513"/>
                <a:ext cx="2978835"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14:m>
                  <m:oMath xmlns:m="http://schemas.openxmlformats.org/officeDocument/2006/math">
                    <m:r>
                      <a:rPr lang="en-US" altLang="zh-TW" i="1" dirty="0" smtClean="0">
                        <a:latin typeface="Cambria Math" panose="02040503050406030204" pitchFamily="18" charset="0"/>
                        <a:cs typeface="Times New Roman" pitchFamily="18" charset="0"/>
                      </a:rPr>
                      <m:t>𝑟</m:t>
                    </m:r>
                    <m:r>
                      <a:rPr lang="en-US" altLang="zh-TW" i="1" baseline="-25000" dirty="0" err="1">
                        <a:latin typeface="Cambria Math" panose="02040503050406030204" pitchFamily="18" charset="0"/>
                        <a:cs typeface="Times New Roman" pitchFamily="18" charset="0"/>
                      </a:rPr>
                      <m:t>𝑖</m:t>
                    </m:r>
                  </m:oMath>
                </a14:m>
                <a:r>
                  <a:rPr lang="zh-TW" altLang="en-US" dirty="0"/>
                  <a:t>是</a:t>
                </a:r>
                <a14:m>
                  <m:oMath xmlns:m="http://schemas.openxmlformats.org/officeDocument/2006/math">
                    <m:r>
                      <a:rPr lang="en-US" altLang="zh-TW" i="1" dirty="0">
                        <a:latin typeface="Cambria Math" panose="02040503050406030204" pitchFamily="18" charset="0"/>
                        <a:cs typeface="Times New Roman" pitchFamily="18" charset="0"/>
                      </a:rPr>
                      <m:t>𝑄</m:t>
                    </m:r>
                    <m:r>
                      <a:rPr lang="en-US" altLang="zh-TW" i="1" baseline="-25000" dirty="0">
                        <a:latin typeface="Cambria Math" panose="02040503050406030204" pitchFamily="18" charset="0"/>
                        <a:cs typeface="Times New Roman" pitchFamily="18" charset="0"/>
                      </a:rPr>
                      <m:t>𝑖</m:t>
                    </m:r>
                  </m:oMath>
                </a14:m>
                <a:r>
                  <a:rPr lang="zh-TW" altLang="en-US" dirty="0"/>
                  <a:t>與</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zh-TW" altLang="en-US" dirty="0"/>
                  <a:t>的距離</a:t>
                </a:r>
              </a:p>
            </p:txBody>
          </p:sp>
        </mc:Choice>
        <mc:Fallback xmlns="">
          <p:sp>
            <p:nvSpPr>
              <p:cNvPr id="26639" name="文字方塊 14"/>
              <p:cNvSpPr txBox="1">
                <a:spLocks noRot="1" noChangeAspect="1" noMove="1" noResize="1" noEditPoints="1" noAdjustHandles="1" noChangeArrowheads="1" noChangeShapeType="1" noTextEdit="1"/>
              </p:cNvSpPr>
              <p:nvPr/>
            </p:nvSpPr>
            <p:spPr bwMode="auto">
              <a:xfrm>
                <a:off x="4572000" y="5583513"/>
                <a:ext cx="2978835" cy="369888"/>
              </a:xfrm>
              <a:prstGeom prst="rect">
                <a:avLst/>
              </a:prstGeom>
              <a:blipFill>
                <a:blip r:embed="rId12"/>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6640" name="文字方塊 15"/>
          <p:cNvSpPr txBox="1">
            <a:spLocks noChangeArrowheads="1"/>
          </p:cNvSpPr>
          <p:nvPr/>
        </p:nvSpPr>
        <p:spPr bwMode="auto">
          <a:xfrm>
            <a:off x="1434783" y="136373"/>
            <a:ext cx="6788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力可以疊加！</a:t>
            </a:r>
          </a:p>
        </p:txBody>
      </p:sp>
      <p:sp>
        <p:nvSpPr>
          <p:cNvPr id="2" name="矩形 1"/>
          <p:cNvSpPr/>
          <p:nvPr/>
        </p:nvSpPr>
        <p:spPr>
          <a:xfrm>
            <a:off x="1380003" y="6232373"/>
            <a:ext cx="5562600" cy="369332"/>
          </a:xfrm>
          <a:prstGeom prst="rect">
            <a:avLst/>
          </a:prstGeom>
        </p:spPr>
        <p:txBody>
          <a:bodyPr wrap="square">
            <a:spAutoFit/>
          </a:bodyPr>
          <a:lstStyle/>
          <a:p>
            <a:r>
              <a:rPr lang="zh-TW" altLang="en-US" dirty="0"/>
              <a:t>有了庫倫定律，原則上所有的靜電問題都解決了</a:t>
            </a:r>
          </a:p>
        </p:txBody>
      </p:sp>
      <mc:AlternateContent xmlns:mc="http://schemas.openxmlformats.org/markup-compatibility/2006" xmlns:a14="http://schemas.microsoft.com/office/drawing/2010/main">
        <mc:Choice Requires="a14">
          <p:sp>
            <p:nvSpPr>
              <p:cNvPr id="19" name="文字方塊 18"/>
              <p:cNvSpPr txBox="1"/>
              <p:nvPr/>
            </p:nvSpPr>
            <p:spPr>
              <a:xfrm>
                <a:off x="1434783" y="5362605"/>
                <a:ext cx="2980560" cy="764568"/>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sSub>
                            <m:sSubPr>
                              <m:ctrlPr>
                                <a:rPr lang="en-US" altLang="zh-TW" b="0" i="1" smtClean="0">
                                  <a:latin typeface="Cambria Math" panose="02040503050406030204" pitchFamily="18" charset="0"/>
                                </a:rPr>
                              </m:ctrlPr>
                            </m:sSubPr>
                            <m:e>
                              <m:acc>
                                <m:accPr>
                                  <m:chr m:val="⃗"/>
                                  <m:ctrlPr>
                                    <a:rPr lang="en-US" altLang="zh-TW" b="0" i="1" smtClean="0">
                                      <a:latin typeface="Cambria Math" panose="02040503050406030204" pitchFamily="18" charset="0"/>
                                    </a:rPr>
                                  </m:ctrlPr>
                                </m:accPr>
                                <m:e>
                                  <m:r>
                                    <a:rPr lang="en-US" altLang="zh-TW" b="0" i="1" smtClean="0">
                                      <a:latin typeface="Cambria Math"/>
                                    </a:rPr>
                                    <m:t>𝐹</m:t>
                                  </m:r>
                                </m:e>
                              </m:acc>
                            </m:e>
                            <m:sub>
                              <m:r>
                                <a:rPr lang="en-US" altLang="zh-TW" b="0" i="1" smtClean="0">
                                  <a:latin typeface="Cambria Math"/>
                                </a:rPr>
                                <m:t>𝑖</m:t>
                              </m:r>
                            </m:sub>
                          </m:sSub>
                        </m:e>
                      </m:nary>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smtClean="0">
                                      <a:latin typeface="Cambria Math" panose="02040503050406030204" pitchFamily="18" charset="0"/>
                                    </a:rPr>
                                  </m:ctrlPr>
                                </m:sSubPr>
                                <m:e>
                                  <m:r>
                                    <a:rPr lang="en-US" altLang="zh-TW" i="1">
                                      <a:latin typeface="Cambria Math"/>
                                    </a:rPr>
                                    <m:t>𝑄</m:t>
                                  </m:r>
                                </m:e>
                                <m:sub>
                                  <m:r>
                                    <a:rPr lang="en-US" altLang="zh-TW" b="0" i="1" smtClean="0">
                                      <a:latin typeface="Cambria Math"/>
                                    </a:rPr>
                                    <m:t>𝑖</m:t>
                                  </m:r>
                                </m:sub>
                              </m:sSub>
                              <m:r>
                                <a:rPr lang="en-US" altLang="zh-TW" i="1">
                                  <a:latin typeface="Cambria Math"/>
                                </a:rPr>
                                <m:t>𝑞</m:t>
                              </m:r>
                            </m:num>
                            <m:den>
                              <m:sSubSup>
                                <m:sSubSupPr>
                                  <m:ctrlPr>
                                    <a:rPr lang="zh-TW" altLang="en-US" i="1">
                                      <a:latin typeface="Cambria Math" panose="02040503050406030204" pitchFamily="18" charset="0"/>
                                    </a:rPr>
                                  </m:ctrlPr>
                                </m:sSubSupPr>
                                <m:e>
                                  <m:r>
                                    <a:rPr lang="en-US" altLang="zh-TW" b="0" i="1" smtClean="0">
                                      <a:latin typeface="Cambria Math"/>
                                    </a:rPr>
                                    <m:t>𝑟</m:t>
                                  </m:r>
                                </m:e>
                                <m:sub>
                                  <m:r>
                                    <a:rPr lang="en-US" altLang="zh-TW" b="0" i="1" smtClean="0">
                                      <a:latin typeface="Cambria Math"/>
                                    </a:rPr>
                                    <m:t>𝑖</m:t>
                                  </m:r>
                                </m:sub>
                                <m:sup>
                                  <m:r>
                                    <a:rPr lang="en-US" altLang="zh-TW" i="1">
                                      <a:latin typeface="Cambria Math"/>
                                    </a:rPr>
                                    <m:t>2</m:t>
                                  </m:r>
                                </m:sup>
                              </m:sSubSup>
                            </m:den>
                          </m:f>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b="0" i="1" smtClean="0">
                                  <a:latin typeface="Cambria Math"/>
                                </a:rPr>
                                <m:t>𝑖</m:t>
                              </m:r>
                            </m:sub>
                          </m:sSub>
                        </m:e>
                      </m:nary>
                    </m:oMath>
                  </m:oMathPara>
                </a14:m>
                <a:endParaRPr lang="zh-CN"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1434783" y="5362605"/>
                <a:ext cx="2980560" cy="764568"/>
              </a:xfrm>
              <a:prstGeom prst="rect">
                <a:avLst/>
              </a:prstGeom>
              <a:blipFill>
                <a:blip r:embed="rId13"/>
                <a:stretch>
                  <a:fillRect l="-8475" t="-122951" b="-170492"/>
                </a:stretch>
              </a:blipFill>
            </p:spPr>
            <p:txBody>
              <a:bodyPr/>
              <a:lstStyle/>
              <a:p>
                <a:r>
                  <a:rPr lang="en-US">
                    <a:noFill/>
                  </a:rPr>
                  <a:t> </a:t>
                </a:r>
              </a:p>
            </p:txBody>
          </p:sp>
        </mc:Fallback>
      </mc:AlternateContent>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27045"/>
          <a:stretch>
            <a:fillRect/>
          </a:stretch>
        </p:blipFill>
        <p:spPr bwMode="auto">
          <a:xfrm>
            <a:off x="1143000" y="1981200"/>
            <a:ext cx="70389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文字方塊 2"/>
          <p:cNvSpPr txBox="1">
            <a:spLocks noChangeArrowheads="1"/>
          </p:cNvSpPr>
          <p:nvPr/>
        </p:nvSpPr>
        <p:spPr bwMode="auto">
          <a:xfrm>
            <a:off x="3427751" y="10668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 </a:t>
            </a:r>
            <a:r>
              <a:rPr lang="en-US" altLang="zh-TW" dirty="0">
                <a:latin typeface="Times New Roman" panose="02020603050405020304" pitchFamily="18" charset="0"/>
                <a:cs typeface="Times New Roman" panose="02020603050405020304" pitchFamily="18" charset="0"/>
              </a:rPr>
              <a:t>Electric field</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59D3F5CE-590B-9B46-9EAD-22E399A3968B}"/>
                  </a:ext>
                </a:extLst>
              </p:cNvPr>
              <p:cNvSpPr txBox="1"/>
              <p:nvPr/>
            </p:nvSpPr>
            <p:spPr>
              <a:xfrm>
                <a:off x="4114800" y="5131752"/>
                <a:ext cx="707758"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m:rPr>
                              <m:brk/>
                            </m:rPr>
                            <a:rPr lang="en-US" altLang="zh-TW" i="1">
                              <a:latin typeface="Cambria Math"/>
                            </a:rPr>
                            <m:t>𝐸</m:t>
                          </m:r>
                        </m:e>
                      </m:acc>
                      <m:d>
                        <m:dPr>
                          <m:ctrlPr>
                            <a:rPr lang="en-US" altLang="zh-TW" i="1" smtClean="0">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𝑟</m:t>
                              </m:r>
                            </m:e>
                          </m:acc>
                        </m:e>
                      </m:d>
                    </m:oMath>
                  </m:oMathPara>
                </a14:m>
                <a:endParaRPr lang="zh-TW" altLang="en-US" sz="1800" dirty="0"/>
              </a:p>
            </p:txBody>
          </p:sp>
        </mc:Choice>
        <mc:Fallback xmlns="">
          <p:sp>
            <p:nvSpPr>
              <p:cNvPr id="5" name="文字方塊 4">
                <a:extLst>
                  <a:ext uri="{FF2B5EF4-FFF2-40B4-BE49-F238E27FC236}">
                    <a16:creationId xmlns:a16="http://schemas.microsoft.com/office/drawing/2014/main" id="{59D3F5CE-590B-9B46-9EAD-22E399A3968B}"/>
                  </a:ext>
                </a:extLst>
              </p:cNvPr>
              <p:cNvSpPr txBox="1">
                <a:spLocks noRot="1" noChangeAspect="1" noMove="1" noResize="1" noEditPoints="1" noAdjustHandles="1" noChangeArrowheads="1" noChangeShapeType="1" noTextEdit="1"/>
              </p:cNvSpPr>
              <p:nvPr/>
            </p:nvSpPr>
            <p:spPr>
              <a:xfrm>
                <a:off x="4114800" y="5131752"/>
                <a:ext cx="707758" cy="402931"/>
              </a:xfrm>
              <a:prstGeom prst="rect">
                <a:avLst/>
              </a:prstGeom>
              <a:blipFill>
                <a:blip r:embed="rId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743418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文字方塊 22"/>
              <p:cNvSpPr txBox="1"/>
              <p:nvPr/>
            </p:nvSpPr>
            <p:spPr>
              <a:xfrm>
                <a:off x="4646065" y="2944588"/>
                <a:ext cx="3092513" cy="82888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d>
                        <m:dPr>
                          <m:ctrlPr>
                            <a:rPr lang="en-US" altLang="zh-TW" b="0" i="1" smtClean="0">
                              <a:latin typeface="Cambria Math" panose="02040503050406030204" pitchFamily="18" charset="0"/>
                            </a:rPr>
                          </m:ctrlPr>
                        </m:dPr>
                        <m:e>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e>
                      </m:d>
                      <m:r>
                        <a:rPr lang="en-US" altLang="zh-TW" b="0" i="1" smtClean="0">
                          <a:latin typeface="Cambria Math"/>
                          <a:ea typeface="Cambria Math"/>
                        </a:rPr>
                        <m:t>∙</m:t>
                      </m:r>
                      <m:r>
                        <a:rPr lang="en-US" altLang="zh-TW" b="0" i="1" smtClean="0">
                          <a:latin typeface="Cambria Math"/>
                          <a:ea typeface="Cambria Math"/>
                        </a:rPr>
                        <m:t>𝑞</m:t>
                      </m:r>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b="0" i="1" smtClean="0">
                          <a:latin typeface="Cambria Math"/>
                          <a:ea typeface="Cambria Math"/>
                        </a:rPr>
                        <m:t>∙</m:t>
                      </m:r>
                      <m:r>
                        <a:rPr lang="en-US" altLang="zh-TW" b="0" i="1" smtClean="0">
                          <a:latin typeface="Cambria Math"/>
                          <a:ea typeface="Cambria Math"/>
                        </a:rPr>
                        <m:t>𝑞</m:t>
                      </m:r>
                    </m:oMath>
                  </m:oMathPara>
                </a14:m>
                <a:endParaRPr lang="zh-CN" altLang="en-US"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4646065" y="2944588"/>
                <a:ext cx="3092513" cy="828881"/>
              </a:xfrm>
              <a:prstGeom prst="rect">
                <a:avLst/>
              </a:prstGeom>
              <a:blipFill>
                <a:blip r:embed="rId2"/>
                <a:stretch>
                  <a:fillRect l="-11429" t="-102985" b="-153731"/>
                </a:stretch>
              </a:blipFill>
            </p:spPr>
            <p:txBody>
              <a:bodyPr/>
              <a:lstStyle/>
              <a:p>
                <a:r>
                  <a:rPr lang="en-US">
                    <a:noFill/>
                  </a:rPr>
                  <a:t> </a:t>
                </a:r>
              </a:p>
            </p:txBody>
          </p:sp>
        </mc:Fallback>
      </mc:AlternateContent>
      <p:sp>
        <p:nvSpPr>
          <p:cNvPr id="20" name="矩形 19"/>
          <p:cNvSpPr/>
          <p:nvPr/>
        </p:nvSpPr>
        <p:spPr>
          <a:xfrm>
            <a:off x="764886" y="1241364"/>
            <a:ext cx="3732212"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650" name="Text Box 4"/>
          <p:cNvSpPr txBox="1">
            <a:spLocks noChangeArrowheads="1"/>
          </p:cNvSpPr>
          <p:nvPr/>
        </p:nvSpPr>
        <p:spPr bwMode="auto">
          <a:xfrm>
            <a:off x="4660741" y="3930529"/>
            <a:ext cx="297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latin typeface="Times New Roman" pitchFamily="18" charset="0"/>
              </a:rPr>
              <a:t>電場 </a:t>
            </a:r>
            <a:r>
              <a:rPr lang="en-US" altLang="zh-TW" dirty="0">
                <a:solidFill>
                  <a:srgbClr val="FF0000"/>
                </a:solidFill>
                <a:latin typeface="Times New Roman" pitchFamily="18" charset="0"/>
              </a:rPr>
              <a:t>Electric Field</a:t>
            </a:r>
          </a:p>
        </p:txBody>
      </p:sp>
      <mc:AlternateContent xmlns:mc="http://schemas.openxmlformats.org/markup-compatibility/2006" xmlns:a14="http://schemas.microsoft.com/office/drawing/2010/main">
        <mc:Choice Requires="a14">
          <p:sp>
            <p:nvSpPr>
              <p:cNvPr id="27652" name="Text Box 12"/>
              <p:cNvSpPr txBox="1">
                <a:spLocks noChangeArrowheads="1"/>
              </p:cNvSpPr>
              <p:nvPr/>
            </p:nvSpPr>
            <p:spPr bwMode="auto">
              <a:xfrm>
                <a:off x="1257299" y="5043720"/>
                <a:ext cx="5562431"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電場</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𝐸</m:t>
                        </m:r>
                      </m:e>
                    </m:acc>
                  </m:oMath>
                </a14:m>
                <a:r>
                  <a:rPr lang="zh-TW" altLang="en-US" dirty="0"/>
                  <a:t>只與</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zh-TW" altLang="en-US" dirty="0"/>
                  <a:t>的位置相關，與</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zh-TW" altLang="en-US" dirty="0"/>
                  <a:t>的電荷量無關</a:t>
                </a:r>
              </a:p>
            </p:txBody>
          </p:sp>
        </mc:Choice>
        <mc:Fallback xmlns="">
          <p:sp>
            <p:nvSpPr>
              <p:cNvPr id="27652" name="Text Box 12"/>
              <p:cNvSpPr txBox="1">
                <a:spLocks noRot="1" noChangeAspect="1" noMove="1" noResize="1" noEditPoints="1" noAdjustHandles="1" noChangeArrowheads="1" noChangeShapeType="1" noTextEdit="1"/>
              </p:cNvSpPr>
              <p:nvPr/>
            </p:nvSpPr>
            <p:spPr bwMode="auto">
              <a:xfrm>
                <a:off x="1257299" y="5043720"/>
                <a:ext cx="5562431" cy="402931"/>
              </a:xfrm>
              <a:prstGeom prst="rect">
                <a:avLst/>
              </a:prstGeom>
              <a:blipFill>
                <a:blip r:embed="rId3"/>
                <a:stretch>
                  <a:fillRect l="-682"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7653" name="Picture 13" descr="fig22"/>
          <p:cNvPicPr>
            <a:picLocks noChangeAspect="1" noChangeArrowheads="1"/>
          </p:cNvPicPr>
          <p:nvPr/>
        </p:nvPicPr>
        <p:blipFill>
          <a:blip r:embed="rId4">
            <a:extLst>
              <a:ext uri="{28A0092B-C50C-407E-A947-70E740481C1C}">
                <a14:useLocalDpi xmlns:a14="http://schemas.microsoft.com/office/drawing/2010/main" val="0"/>
              </a:ext>
            </a:extLst>
          </a:blip>
          <a:srcRect b="35181"/>
          <a:stretch>
            <a:fillRect/>
          </a:stretch>
        </p:blipFill>
        <p:spPr bwMode="auto">
          <a:xfrm>
            <a:off x="834736" y="1629508"/>
            <a:ext cx="35925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14"/>
          <p:cNvSpPr txBox="1">
            <a:spLocks noChangeArrowheads="1"/>
          </p:cNvSpPr>
          <p:nvPr/>
        </p:nvSpPr>
        <p:spPr bwMode="auto">
          <a:xfrm>
            <a:off x="1368136" y="1629508"/>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1</a:t>
            </a:r>
          </a:p>
        </p:txBody>
      </p:sp>
      <p:sp>
        <p:nvSpPr>
          <p:cNvPr id="27655" name="Text Box 15"/>
          <p:cNvSpPr txBox="1">
            <a:spLocks noChangeArrowheads="1"/>
          </p:cNvSpPr>
          <p:nvPr/>
        </p:nvSpPr>
        <p:spPr bwMode="auto">
          <a:xfrm>
            <a:off x="3654136" y="1400908"/>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2</a:t>
            </a:r>
          </a:p>
        </p:txBody>
      </p:sp>
      <p:sp>
        <p:nvSpPr>
          <p:cNvPr id="27656" name="Text Box 16"/>
          <p:cNvSpPr txBox="1">
            <a:spLocks noChangeArrowheads="1"/>
          </p:cNvSpPr>
          <p:nvPr/>
        </p:nvSpPr>
        <p:spPr bwMode="auto">
          <a:xfrm>
            <a:off x="1063336" y="2848708"/>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3</a:t>
            </a:r>
          </a:p>
        </p:txBody>
      </p:sp>
      <p:sp>
        <p:nvSpPr>
          <p:cNvPr id="27657" name="Text Box 17"/>
          <p:cNvSpPr txBox="1">
            <a:spLocks noChangeArrowheads="1"/>
          </p:cNvSpPr>
          <p:nvPr/>
        </p:nvSpPr>
        <p:spPr bwMode="auto">
          <a:xfrm>
            <a:off x="3273136" y="3915508"/>
            <a:ext cx="396875"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t>q</a:t>
            </a:r>
          </a:p>
        </p:txBody>
      </p:sp>
      <p:sp>
        <p:nvSpPr>
          <p:cNvPr id="27658" name="Text Box 18"/>
          <p:cNvSpPr txBox="1">
            <a:spLocks noChangeArrowheads="1"/>
          </p:cNvSpPr>
          <p:nvPr/>
        </p:nvSpPr>
        <p:spPr bwMode="auto">
          <a:xfrm>
            <a:off x="3654136" y="3001108"/>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2</a:t>
            </a:r>
          </a:p>
        </p:txBody>
      </p:sp>
      <p:sp>
        <p:nvSpPr>
          <p:cNvPr id="27659" name="Text Box 19"/>
          <p:cNvSpPr txBox="1">
            <a:spLocks noChangeArrowheads="1"/>
          </p:cNvSpPr>
          <p:nvPr/>
        </p:nvSpPr>
        <p:spPr bwMode="auto">
          <a:xfrm>
            <a:off x="3882736" y="4220308"/>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1</a:t>
            </a:r>
          </a:p>
        </p:txBody>
      </p:sp>
      <p:sp>
        <p:nvSpPr>
          <p:cNvPr id="27660" name="Text Box 20"/>
          <p:cNvSpPr txBox="1">
            <a:spLocks noChangeArrowheads="1"/>
          </p:cNvSpPr>
          <p:nvPr/>
        </p:nvSpPr>
        <p:spPr bwMode="auto">
          <a:xfrm>
            <a:off x="2587336" y="3763108"/>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3</a:t>
            </a:r>
          </a:p>
        </p:txBody>
      </p:sp>
      <p:sp>
        <p:nvSpPr>
          <p:cNvPr id="27661" name="Line 21"/>
          <p:cNvSpPr>
            <a:spLocks noChangeShapeType="1"/>
          </p:cNvSpPr>
          <p:nvPr/>
        </p:nvSpPr>
        <p:spPr bwMode="auto">
          <a:xfrm flipH="1" flipV="1">
            <a:off x="3120736" y="3001108"/>
            <a:ext cx="381000" cy="685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7662" name="Text Box 22"/>
          <p:cNvSpPr txBox="1">
            <a:spLocks noChangeArrowheads="1"/>
          </p:cNvSpPr>
          <p:nvPr/>
        </p:nvSpPr>
        <p:spPr bwMode="auto">
          <a:xfrm>
            <a:off x="2815936" y="2772508"/>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E</a:t>
            </a:r>
          </a:p>
        </p:txBody>
      </p:sp>
      <p:sp>
        <p:nvSpPr>
          <p:cNvPr id="27663" name="Rectangle 24"/>
          <p:cNvSpPr>
            <a:spLocks noChangeArrowheads="1"/>
          </p:cNvSpPr>
          <p:nvPr/>
        </p:nvSpPr>
        <p:spPr bwMode="auto">
          <a:xfrm>
            <a:off x="5029200" y="2863729"/>
            <a:ext cx="1524000" cy="9906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mc:AlternateContent xmlns:mc="http://schemas.openxmlformats.org/markup-compatibility/2006" xmlns:a14="http://schemas.microsoft.com/office/drawing/2010/main">
        <mc:Choice Requires="a14">
          <p:sp>
            <p:nvSpPr>
              <p:cNvPr id="27664" name="Text Box 25"/>
              <p:cNvSpPr txBox="1">
                <a:spLocks noChangeArrowheads="1"/>
              </p:cNvSpPr>
              <p:nvPr/>
            </p:nvSpPr>
            <p:spPr bwMode="auto">
              <a:xfrm>
                <a:off x="1257300" y="5500920"/>
                <a:ext cx="66294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想像</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zh-TW" altLang="en-US" dirty="0"/>
                  <a:t>漸漸趨近於零</a:t>
                </a:r>
                <a14:m>
                  <m:oMath xmlns:m="http://schemas.openxmlformats.org/officeDocument/2006/math">
                    <m:r>
                      <a:rPr lang="en-US" altLang="zh-TW" b="0" i="1" smtClean="0">
                        <a:latin typeface="Cambria Math"/>
                      </a:rPr>
                      <m:t>𝑞</m:t>
                    </m:r>
                    <m:r>
                      <a:rPr lang="en-US" altLang="zh-TW" b="0" i="1" smtClean="0">
                        <a:latin typeface="Cambria Math"/>
                        <a:ea typeface="Cambria Math"/>
                      </a:rPr>
                      <m:t>→0</m:t>
                    </m:r>
                  </m:oMath>
                </a14:m>
                <a:r>
                  <a:rPr lang="en-US" altLang="zh-TW" dirty="0"/>
                  <a:t>….</a:t>
                </a:r>
                <a:r>
                  <a:rPr lang="zh-TW" altLang="en-US" dirty="0"/>
                  <a:t>電場</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rPr>
                          <m:t>𝐸</m:t>
                        </m:r>
                      </m:e>
                    </m:acc>
                  </m:oMath>
                </a14:m>
                <a:r>
                  <a:rPr lang="zh-TW" altLang="en-US" dirty="0"/>
                  <a:t>應該依舊存在吧！</a:t>
                </a:r>
              </a:p>
            </p:txBody>
          </p:sp>
        </mc:Choice>
        <mc:Fallback xmlns="">
          <p:sp>
            <p:nvSpPr>
              <p:cNvPr id="27664" name="Text Box 25"/>
              <p:cNvSpPr txBox="1">
                <a:spLocks noRot="1" noChangeAspect="1" noMove="1" noResize="1" noEditPoints="1" noAdjustHandles="1" noChangeArrowheads="1" noChangeShapeType="1" noTextEdit="1"/>
              </p:cNvSpPr>
              <p:nvPr/>
            </p:nvSpPr>
            <p:spPr bwMode="auto">
              <a:xfrm>
                <a:off x="1257300" y="5500920"/>
                <a:ext cx="6629400" cy="402931"/>
              </a:xfrm>
              <a:prstGeom prst="rect">
                <a:avLst/>
              </a:prstGeom>
              <a:blipFill>
                <a:blip r:embed="rId5"/>
                <a:stretch>
                  <a:fillRect l="-573"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8" name="笑臉 17"/>
          <p:cNvSpPr/>
          <p:nvPr/>
        </p:nvSpPr>
        <p:spPr>
          <a:xfrm>
            <a:off x="3349336" y="3610708"/>
            <a:ext cx="304800" cy="3048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2" name="矩形 1"/>
              <p:cNvSpPr/>
              <p:nvPr/>
            </p:nvSpPr>
            <p:spPr>
              <a:xfrm>
                <a:off x="4646065" y="2286000"/>
                <a:ext cx="4115229" cy="369332"/>
              </a:xfrm>
              <a:prstGeom prst="rect">
                <a:avLst/>
              </a:prstGeom>
            </p:spPr>
            <p:txBody>
              <a:bodyPr wrap="none">
                <a:spAutoFit/>
              </a:bodyPr>
              <a:lstStyle/>
              <a:p>
                <a:r>
                  <a:rPr lang="zh-TW" altLang="en-US" dirty="0"/>
                  <a:t>電荷量</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zh-TW" altLang="en-US" dirty="0"/>
                  <a:t>可以從複雜的式子中提出來：</a:t>
                </a:r>
              </a:p>
            </p:txBody>
          </p:sp>
        </mc:Choice>
        <mc:Fallback xmlns="">
          <p:sp>
            <p:nvSpPr>
              <p:cNvPr id="2" name="矩形 1"/>
              <p:cNvSpPr>
                <a:spLocks noRot="1" noChangeAspect="1" noMove="1" noResize="1" noEditPoints="1" noAdjustHandles="1" noChangeArrowheads="1" noChangeShapeType="1" noTextEdit="1"/>
              </p:cNvSpPr>
              <p:nvPr/>
            </p:nvSpPr>
            <p:spPr>
              <a:xfrm>
                <a:off x="4646065" y="2286000"/>
                <a:ext cx="4115229" cy="369332"/>
              </a:xfrm>
              <a:prstGeom prst="rect">
                <a:avLst/>
              </a:prstGeom>
              <a:blipFill>
                <a:blip r:embed="rId6"/>
                <a:stretch>
                  <a:fillRect l="-1231"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a:xfrm>
                <a:off x="4700021" y="1277037"/>
                <a:ext cx="2113271" cy="764568"/>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smtClean="0">
                                      <a:latin typeface="Cambria Math" panose="02040503050406030204" pitchFamily="18" charset="0"/>
                                    </a:rPr>
                                  </m:ctrlPr>
                                </m:sSubPr>
                                <m:e>
                                  <m:r>
                                    <a:rPr lang="en-US" altLang="zh-TW" i="1">
                                      <a:latin typeface="Cambria Math"/>
                                    </a:rPr>
                                    <m:t>𝑄</m:t>
                                  </m:r>
                                </m:e>
                                <m:sub>
                                  <m:r>
                                    <a:rPr lang="en-US" altLang="zh-TW" b="0" i="1" smtClean="0">
                                      <a:latin typeface="Cambria Math"/>
                                    </a:rPr>
                                    <m:t>𝑖</m:t>
                                  </m:r>
                                </m:sub>
                              </m:sSub>
                              <m:r>
                                <a:rPr lang="en-US" altLang="zh-TW" i="1">
                                  <a:latin typeface="Cambria Math"/>
                                </a:rPr>
                                <m:t>𝑞</m:t>
                              </m:r>
                            </m:num>
                            <m:den>
                              <m:sSubSup>
                                <m:sSubSupPr>
                                  <m:ctrlPr>
                                    <a:rPr lang="zh-TW" altLang="en-US" i="1">
                                      <a:latin typeface="Cambria Math" panose="02040503050406030204" pitchFamily="18" charset="0"/>
                                    </a:rPr>
                                  </m:ctrlPr>
                                </m:sSubSupPr>
                                <m:e>
                                  <m:r>
                                    <a:rPr lang="en-US" altLang="zh-TW" b="0" i="1" smtClean="0">
                                      <a:latin typeface="Cambria Math"/>
                                    </a:rPr>
                                    <m:t>𝑟</m:t>
                                  </m:r>
                                </m:e>
                                <m:sub>
                                  <m:r>
                                    <a:rPr lang="en-US" altLang="zh-TW" b="0" i="1" smtClean="0">
                                      <a:latin typeface="Cambria Math"/>
                                    </a:rPr>
                                    <m:t>𝑖</m:t>
                                  </m:r>
                                </m:sub>
                                <m:sup>
                                  <m:r>
                                    <a:rPr lang="en-US" altLang="zh-TW" i="1">
                                      <a:latin typeface="Cambria Math"/>
                                    </a:rPr>
                                    <m:t>2</m:t>
                                  </m:r>
                                </m:sup>
                              </m:sSubSup>
                            </m:den>
                          </m:f>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b="0" i="1" smtClean="0">
                                  <a:latin typeface="Cambria Math"/>
                                </a:rPr>
                                <m:t>𝑖</m:t>
                              </m:r>
                            </m:sub>
                          </m:sSub>
                        </m:e>
                      </m:nary>
                    </m:oMath>
                  </m:oMathPara>
                </a14:m>
                <a:endParaRPr lang="zh-CN" altLang="en-US"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4700021" y="1277037"/>
                <a:ext cx="2113271" cy="764568"/>
              </a:xfrm>
              <a:prstGeom prst="rect">
                <a:avLst/>
              </a:prstGeom>
              <a:blipFill rotWithShape="1">
                <a:blip r:embed="rId8"/>
                <a:stretch>
                  <a:fillRect/>
                </a:stretch>
              </a:blipFill>
            </p:spPr>
            <p:txBody>
              <a:bodyPr/>
              <a:lstStyle/>
              <a:p>
                <a:r>
                  <a:rPr lang="zh-CN" altLang="en-US">
                    <a:noFill/>
                  </a:rPr>
                  <a:t> </a:t>
                </a:r>
              </a:p>
            </p:txBody>
          </p:sp>
        </mc:Fallback>
      </mc:AlternateContent>
      <p:sp>
        <p:nvSpPr>
          <p:cNvPr id="24" name="弧形箭號 (下彎) 23"/>
          <p:cNvSpPr/>
          <p:nvPr/>
        </p:nvSpPr>
        <p:spPr>
          <a:xfrm>
            <a:off x="6394192" y="1062345"/>
            <a:ext cx="838200" cy="304800"/>
          </a:xfrm>
          <a:prstGeom prst="curved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1000"/>
                                        <p:tgtEl>
                                          <p:spTgt spid="27650"/>
                                        </p:tgtEl>
                                      </p:cBhvr>
                                    </p:animEffect>
                                    <p:anim calcmode="lin" valueType="num">
                                      <p:cBhvr>
                                        <p:cTn id="8" dur="1000" fill="hold"/>
                                        <p:tgtEl>
                                          <p:spTgt spid="27650"/>
                                        </p:tgtEl>
                                        <p:attrNameLst>
                                          <p:attrName>ppt_x</p:attrName>
                                        </p:attrNameLst>
                                      </p:cBhvr>
                                      <p:tavLst>
                                        <p:tav tm="0">
                                          <p:val>
                                            <p:strVal val="#ppt_x"/>
                                          </p:val>
                                        </p:tav>
                                        <p:tav tm="100000">
                                          <p:val>
                                            <p:strVal val="#ppt_x"/>
                                          </p:val>
                                        </p:tav>
                                      </p:tavLst>
                                    </p:anim>
                                    <p:anim calcmode="lin" valueType="num">
                                      <p:cBhvr>
                                        <p:cTn id="9" dur="1000" fill="hold"/>
                                        <p:tgtEl>
                                          <p:spTgt spid="276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663"/>
                                        </p:tgtEl>
                                        <p:attrNameLst>
                                          <p:attrName>style.visibility</p:attrName>
                                        </p:attrNameLst>
                                      </p:cBhvr>
                                      <p:to>
                                        <p:strVal val="visible"/>
                                      </p:to>
                                    </p:set>
                                    <p:animEffect transition="in" filter="fade">
                                      <p:cBhvr>
                                        <p:cTn id="12" dur="1000"/>
                                        <p:tgtEl>
                                          <p:spTgt spid="27663"/>
                                        </p:tgtEl>
                                      </p:cBhvr>
                                    </p:animEffect>
                                    <p:anim calcmode="lin" valueType="num">
                                      <p:cBhvr>
                                        <p:cTn id="13" dur="1000" fill="hold"/>
                                        <p:tgtEl>
                                          <p:spTgt spid="27663"/>
                                        </p:tgtEl>
                                        <p:attrNameLst>
                                          <p:attrName>ppt_x</p:attrName>
                                        </p:attrNameLst>
                                      </p:cBhvr>
                                      <p:tavLst>
                                        <p:tav tm="0">
                                          <p:val>
                                            <p:strVal val="#ppt_x"/>
                                          </p:val>
                                        </p:tav>
                                        <p:tav tm="100000">
                                          <p:val>
                                            <p:strVal val="#ppt_x"/>
                                          </p:val>
                                        </p:tav>
                                      </p:tavLst>
                                    </p:anim>
                                    <p:anim calcmode="lin" valueType="num">
                                      <p:cBhvr>
                                        <p:cTn id="14" dur="1000" fill="hold"/>
                                        <p:tgtEl>
                                          <p:spTgt spid="2766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662"/>
                                        </p:tgtEl>
                                        <p:attrNameLst>
                                          <p:attrName>style.visibility</p:attrName>
                                        </p:attrNameLst>
                                      </p:cBhvr>
                                      <p:to>
                                        <p:strVal val="visible"/>
                                      </p:to>
                                    </p:set>
                                    <p:animEffect transition="in" filter="fade">
                                      <p:cBhvr>
                                        <p:cTn id="22" dur="1000"/>
                                        <p:tgtEl>
                                          <p:spTgt spid="27662"/>
                                        </p:tgtEl>
                                      </p:cBhvr>
                                    </p:animEffect>
                                    <p:anim calcmode="lin" valueType="num">
                                      <p:cBhvr>
                                        <p:cTn id="23" dur="1000" fill="hold"/>
                                        <p:tgtEl>
                                          <p:spTgt spid="27662"/>
                                        </p:tgtEl>
                                        <p:attrNameLst>
                                          <p:attrName>ppt_x</p:attrName>
                                        </p:attrNameLst>
                                      </p:cBhvr>
                                      <p:tavLst>
                                        <p:tav tm="0">
                                          <p:val>
                                            <p:strVal val="#ppt_x"/>
                                          </p:val>
                                        </p:tav>
                                        <p:tav tm="100000">
                                          <p:val>
                                            <p:strVal val="#ppt_x"/>
                                          </p:val>
                                        </p:tav>
                                      </p:tavLst>
                                    </p:anim>
                                    <p:anim calcmode="lin" valueType="num">
                                      <p:cBhvr>
                                        <p:cTn id="24" dur="1000" fill="hold"/>
                                        <p:tgtEl>
                                          <p:spTgt spid="2766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661"/>
                                        </p:tgtEl>
                                        <p:attrNameLst>
                                          <p:attrName>style.visibility</p:attrName>
                                        </p:attrNameLst>
                                      </p:cBhvr>
                                      <p:to>
                                        <p:strVal val="visible"/>
                                      </p:to>
                                    </p:set>
                                    <p:animEffect transition="in" filter="fade">
                                      <p:cBhvr>
                                        <p:cTn id="27" dur="1000"/>
                                        <p:tgtEl>
                                          <p:spTgt spid="27661"/>
                                        </p:tgtEl>
                                      </p:cBhvr>
                                    </p:animEffect>
                                    <p:anim calcmode="lin" valueType="num">
                                      <p:cBhvr>
                                        <p:cTn id="28" dur="1000" fill="hold"/>
                                        <p:tgtEl>
                                          <p:spTgt spid="27661"/>
                                        </p:tgtEl>
                                        <p:attrNameLst>
                                          <p:attrName>ppt_x</p:attrName>
                                        </p:attrNameLst>
                                      </p:cBhvr>
                                      <p:tavLst>
                                        <p:tav tm="0">
                                          <p:val>
                                            <p:strVal val="#ppt_x"/>
                                          </p:val>
                                        </p:tav>
                                        <p:tav tm="100000">
                                          <p:val>
                                            <p:strVal val="#ppt_x"/>
                                          </p:val>
                                        </p:tav>
                                      </p:tavLst>
                                    </p:anim>
                                    <p:anim calcmode="lin" valueType="num">
                                      <p:cBhvr>
                                        <p:cTn id="29" dur="1000" fill="hold"/>
                                        <p:tgtEl>
                                          <p:spTgt spid="27661"/>
                                        </p:tgtEl>
                                        <p:attrNameLst>
                                          <p:attrName>ppt_y</p:attrName>
                                        </p:attrNameLst>
                                      </p:cBhvr>
                                      <p:tavLst>
                                        <p:tav tm="0">
                                          <p:val>
                                            <p:strVal val="#ppt_y+.1"/>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7652"/>
                                        </p:tgtEl>
                                        <p:attrNameLst>
                                          <p:attrName>style.visibility</p:attrName>
                                        </p:attrNameLst>
                                      </p:cBhvr>
                                      <p:to>
                                        <p:strVal val="visible"/>
                                      </p:to>
                                    </p:set>
                                    <p:animEffect transition="in" filter="fade">
                                      <p:cBhvr>
                                        <p:cTn id="38" dur="1000"/>
                                        <p:tgtEl>
                                          <p:spTgt spid="27652"/>
                                        </p:tgtEl>
                                      </p:cBhvr>
                                    </p:animEffect>
                                    <p:anim calcmode="lin" valueType="num">
                                      <p:cBhvr>
                                        <p:cTn id="39" dur="1000" fill="hold"/>
                                        <p:tgtEl>
                                          <p:spTgt spid="27652"/>
                                        </p:tgtEl>
                                        <p:attrNameLst>
                                          <p:attrName>ppt_x</p:attrName>
                                        </p:attrNameLst>
                                      </p:cBhvr>
                                      <p:tavLst>
                                        <p:tav tm="0">
                                          <p:val>
                                            <p:strVal val="#ppt_x"/>
                                          </p:val>
                                        </p:tav>
                                        <p:tav tm="100000">
                                          <p:val>
                                            <p:strVal val="#ppt_x"/>
                                          </p:val>
                                        </p:tav>
                                      </p:tavLst>
                                    </p:anim>
                                    <p:anim calcmode="lin" valueType="num">
                                      <p:cBhvr>
                                        <p:cTn id="40" dur="1000" fill="hold"/>
                                        <p:tgtEl>
                                          <p:spTgt spid="2765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7664"/>
                                        </p:tgtEl>
                                        <p:attrNameLst>
                                          <p:attrName>style.visibility</p:attrName>
                                        </p:attrNameLst>
                                      </p:cBhvr>
                                      <p:to>
                                        <p:strVal val="visible"/>
                                      </p:to>
                                    </p:set>
                                    <p:animEffect transition="in" filter="fade">
                                      <p:cBhvr>
                                        <p:cTn id="43" dur="1000"/>
                                        <p:tgtEl>
                                          <p:spTgt spid="27664"/>
                                        </p:tgtEl>
                                      </p:cBhvr>
                                    </p:animEffect>
                                    <p:anim calcmode="lin" valueType="num">
                                      <p:cBhvr>
                                        <p:cTn id="44" dur="1000" fill="hold"/>
                                        <p:tgtEl>
                                          <p:spTgt spid="27664"/>
                                        </p:tgtEl>
                                        <p:attrNameLst>
                                          <p:attrName>ppt_x</p:attrName>
                                        </p:attrNameLst>
                                      </p:cBhvr>
                                      <p:tavLst>
                                        <p:tav tm="0">
                                          <p:val>
                                            <p:strVal val="#ppt_x"/>
                                          </p:val>
                                        </p:tav>
                                        <p:tav tm="100000">
                                          <p:val>
                                            <p:strVal val="#ppt_x"/>
                                          </p:val>
                                        </p:tav>
                                      </p:tavLst>
                                    </p:anim>
                                    <p:anim calcmode="lin" valueType="num">
                                      <p:cBhvr>
                                        <p:cTn id="45" dur="1000" fill="hold"/>
                                        <p:tgtEl>
                                          <p:spTgt spid="276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650" grpId="0"/>
      <p:bldP spid="27652" grpId="0"/>
      <p:bldP spid="27661" grpId="0" animBg="1"/>
      <p:bldP spid="27662" grpId="0"/>
      <p:bldP spid="27663" grpId="0" animBg="1"/>
      <p:bldP spid="27664" grpId="0"/>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Waterf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477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descr="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4861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文字方塊 3"/>
          <p:cNvSpPr txBox="1">
            <a:spLocks noChangeArrowheads="1"/>
          </p:cNvSpPr>
          <p:nvPr/>
        </p:nvSpPr>
        <p:spPr bwMode="auto">
          <a:xfrm>
            <a:off x="1600200" y="4572000"/>
            <a:ext cx="167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空山不見人，但聞人語響，返影入深林，</a:t>
            </a:r>
            <a:endParaRPr lang="en-US" altLang="zh-TW"/>
          </a:p>
          <a:p>
            <a:pPr eaLnBrk="1" hangingPunct="1"/>
            <a:r>
              <a:rPr lang="zh-TW" altLang="en-US"/>
              <a:t>復照青苔上。</a:t>
            </a:r>
          </a:p>
        </p:txBody>
      </p:sp>
      <p:sp>
        <p:nvSpPr>
          <p:cNvPr id="2" name="文字方塊 1"/>
          <p:cNvSpPr txBox="1"/>
          <p:nvPr/>
        </p:nvSpPr>
        <p:spPr>
          <a:xfrm>
            <a:off x="4915237" y="1752600"/>
            <a:ext cx="3276600" cy="381000"/>
          </a:xfrm>
          <a:prstGeom prst="rect">
            <a:avLst/>
          </a:prstGeom>
          <a:noFill/>
        </p:spPr>
        <p:txBody>
          <a:bodyPr wrap="square" rtlCol="0">
            <a:spAutoFit/>
          </a:bodyPr>
          <a:lstStyle/>
          <a:p>
            <a:r>
              <a:rPr lang="zh-TW" altLang="en-US" dirty="0"/>
              <a:t>雖然無人在觀賞享受美景</a:t>
            </a:r>
          </a:p>
        </p:txBody>
      </p:sp>
      <p:sp>
        <p:nvSpPr>
          <p:cNvPr id="3" name="文字方塊 2"/>
          <p:cNvSpPr txBox="1"/>
          <p:nvPr/>
        </p:nvSpPr>
        <p:spPr>
          <a:xfrm>
            <a:off x="4915237" y="2168768"/>
            <a:ext cx="3085763" cy="369332"/>
          </a:xfrm>
          <a:prstGeom prst="rect">
            <a:avLst/>
          </a:prstGeom>
          <a:noFill/>
        </p:spPr>
        <p:txBody>
          <a:bodyPr wrap="square" rtlCol="0">
            <a:spAutoFit/>
          </a:bodyPr>
          <a:lstStyle/>
          <a:p>
            <a:r>
              <a:rPr lang="zh-TW" altLang="en-US" dirty="0"/>
              <a:t>美景依舊存在！</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4988" y="1274095"/>
            <a:ext cx="3732212"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7176" name="Text Box 11"/>
              <p:cNvSpPr txBox="1">
                <a:spLocks noChangeArrowheads="1"/>
              </p:cNvSpPr>
              <p:nvPr/>
            </p:nvSpPr>
            <p:spPr bwMode="auto">
              <a:xfrm>
                <a:off x="4356101" y="3491245"/>
                <a:ext cx="4410392"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每一點都有</a:t>
                </a:r>
                <a14:m>
                  <m:oMath xmlns:m="http://schemas.openxmlformats.org/officeDocument/2006/math">
                    <m:acc>
                      <m:accPr>
                        <m:chr m:val="⃗"/>
                        <m:ctrlPr>
                          <a:rPr lang="zh-TW" altLang="en-US" i="1" smtClean="0">
                            <a:solidFill>
                              <a:schemeClr val="tx1"/>
                            </a:solidFill>
                            <a:latin typeface="Cambria Math" panose="02040503050406030204" pitchFamily="18" charset="0"/>
                          </a:rPr>
                        </m:ctrlPr>
                      </m:accPr>
                      <m:e>
                        <m:r>
                          <a:rPr lang="en-US" altLang="zh-TW" i="1">
                            <a:solidFill>
                              <a:schemeClr val="tx1"/>
                            </a:solidFill>
                            <a:latin typeface="Cambria Math"/>
                          </a:rPr>
                          <m:t>𝐸</m:t>
                        </m:r>
                      </m:e>
                    </m:acc>
                    <m:d>
                      <m:dPr>
                        <m:ctrlPr>
                          <a:rPr lang="en-US" altLang="zh-TW" i="1">
                            <a:solidFill>
                              <a:schemeClr val="tx1"/>
                            </a:solidFill>
                            <a:latin typeface="Cambria Math" panose="02040503050406030204" pitchFamily="18" charset="0"/>
                          </a:rPr>
                        </m:ctrlPr>
                      </m:dPr>
                      <m:e>
                        <m:acc>
                          <m:accPr>
                            <m:chr m:val="⃗"/>
                            <m:ctrlPr>
                              <a:rPr lang="en-US" altLang="zh-TW" i="1">
                                <a:solidFill>
                                  <a:schemeClr val="tx1"/>
                                </a:solidFill>
                                <a:latin typeface="Cambria Math" panose="02040503050406030204" pitchFamily="18" charset="0"/>
                              </a:rPr>
                            </m:ctrlPr>
                          </m:accPr>
                          <m:e>
                            <m:r>
                              <a:rPr lang="en-US" altLang="zh-TW" i="1">
                                <a:solidFill>
                                  <a:schemeClr val="tx1"/>
                                </a:solidFill>
                                <a:latin typeface="Cambria Math"/>
                              </a:rPr>
                              <m:t>𝑟</m:t>
                            </m:r>
                          </m:e>
                        </m:acc>
                      </m:e>
                    </m:d>
                  </m:oMath>
                </a14:m>
                <a:r>
                  <a:rPr lang="zh-TW" altLang="en-US" dirty="0"/>
                  <a:t>，電場遍佈整個空間。</a:t>
                </a:r>
              </a:p>
            </p:txBody>
          </p:sp>
        </mc:Choice>
        <mc:Fallback xmlns="">
          <p:sp>
            <p:nvSpPr>
              <p:cNvPr id="7176" name="Text Box 11"/>
              <p:cNvSpPr txBox="1">
                <a:spLocks noRot="1" noChangeAspect="1" noMove="1" noResize="1" noEditPoints="1" noAdjustHandles="1" noChangeArrowheads="1" noChangeShapeType="1" noTextEdit="1"/>
              </p:cNvSpPr>
              <p:nvPr/>
            </p:nvSpPr>
            <p:spPr bwMode="auto">
              <a:xfrm>
                <a:off x="4356101" y="3491245"/>
                <a:ext cx="4410392" cy="402931"/>
              </a:xfrm>
              <a:prstGeom prst="rect">
                <a:avLst/>
              </a:prstGeom>
              <a:blipFill>
                <a:blip r:embed="rId2"/>
                <a:stretch>
                  <a:fillRect l="-1437" t="-3125"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29705" name="Text Box 12"/>
          <p:cNvSpPr txBox="1">
            <a:spLocks noChangeArrowheads="1"/>
          </p:cNvSpPr>
          <p:nvPr/>
        </p:nvSpPr>
        <p:spPr bwMode="auto">
          <a:xfrm>
            <a:off x="4338461" y="2252524"/>
            <a:ext cx="471863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電場與</a:t>
            </a:r>
            <a:r>
              <a:rPr lang="en-US" altLang="zh-TW" i="1" dirty="0">
                <a:latin typeface="Times New Roman" pitchFamily="18" charset="0"/>
                <a:cs typeface="Times New Roman" pitchFamily="18" charset="0"/>
              </a:rPr>
              <a:t>q</a:t>
            </a:r>
            <a:r>
              <a:rPr lang="zh-TW" altLang="en-US" dirty="0"/>
              <a:t>的電荷量無關。</a:t>
            </a:r>
          </a:p>
        </p:txBody>
      </p:sp>
      <p:pic>
        <p:nvPicPr>
          <p:cNvPr id="29706" name="Picture 13" descr="fig22"/>
          <p:cNvPicPr>
            <a:picLocks noChangeAspect="1" noChangeArrowheads="1"/>
          </p:cNvPicPr>
          <p:nvPr/>
        </p:nvPicPr>
        <p:blipFill>
          <a:blip r:embed="rId3">
            <a:extLst>
              <a:ext uri="{28A0092B-C50C-407E-A947-70E740481C1C}">
                <a14:useLocalDpi xmlns:a14="http://schemas.microsoft.com/office/drawing/2010/main" val="0"/>
              </a:ext>
            </a:extLst>
          </a:blip>
          <a:srcRect b="35181"/>
          <a:stretch>
            <a:fillRect/>
          </a:stretch>
        </p:blipFill>
        <p:spPr bwMode="auto">
          <a:xfrm>
            <a:off x="534988" y="1540795"/>
            <a:ext cx="35925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Text Box 14"/>
          <p:cNvSpPr txBox="1">
            <a:spLocks noChangeArrowheads="1"/>
          </p:cNvSpPr>
          <p:nvPr/>
        </p:nvSpPr>
        <p:spPr bwMode="auto">
          <a:xfrm>
            <a:off x="1068388" y="15407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1</a:t>
            </a:r>
          </a:p>
        </p:txBody>
      </p:sp>
      <p:sp>
        <p:nvSpPr>
          <p:cNvPr id="29708" name="Text Box 15"/>
          <p:cNvSpPr txBox="1">
            <a:spLocks noChangeArrowheads="1"/>
          </p:cNvSpPr>
          <p:nvPr/>
        </p:nvSpPr>
        <p:spPr bwMode="auto">
          <a:xfrm>
            <a:off x="3354388" y="13121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2</a:t>
            </a:r>
          </a:p>
        </p:txBody>
      </p:sp>
      <p:sp>
        <p:nvSpPr>
          <p:cNvPr id="29709" name="Text Box 16"/>
          <p:cNvSpPr txBox="1">
            <a:spLocks noChangeArrowheads="1"/>
          </p:cNvSpPr>
          <p:nvPr/>
        </p:nvSpPr>
        <p:spPr bwMode="auto">
          <a:xfrm>
            <a:off x="763588" y="27599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3</a:t>
            </a:r>
          </a:p>
        </p:txBody>
      </p:sp>
      <p:sp>
        <p:nvSpPr>
          <p:cNvPr id="29710" name="Text Box 17"/>
          <p:cNvSpPr txBox="1">
            <a:spLocks noChangeArrowheads="1"/>
          </p:cNvSpPr>
          <p:nvPr/>
        </p:nvSpPr>
        <p:spPr bwMode="auto">
          <a:xfrm>
            <a:off x="2973388" y="3826795"/>
            <a:ext cx="396875"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t>q</a:t>
            </a:r>
          </a:p>
        </p:txBody>
      </p:sp>
      <p:sp>
        <p:nvSpPr>
          <p:cNvPr id="29711" name="Text Box 18"/>
          <p:cNvSpPr txBox="1">
            <a:spLocks noChangeArrowheads="1"/>
          </p:cNvSpPr>
          <p:nvPr/>
        </p:nvSpPr>
        <p:spPr bwMode="auto">
          <a:xfrm>
            <a:off x="3354388" y="29123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2</a:t>
            </a:r>
          </a:p>
        </p:txBody>
      </p:sp>
      <p:sp>
        <p:nvSpPr>
          <p:cNvPr id="29712" name="Text Box 19"/>
          <p:cNvSpPr txBox="1">
            <a:spLocks noChangeArrowheads="1"/>
          </p:cNvSpPr>
          <p:nvPr/>
        </p:nvSpPr>
        <p:spPr bwMode="auto">
          <a:xfrm>
            <a:off x="3582988" y="41315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1</a:t>
            </a:r>
          </a:p>
        </p:txBody>
      </p:sp>
      <p:sp>
        <p:nvSpPr>
          <p:cNvPr id="29713" name="Text Box 20"/>
          <p:cNvSpPr txBox="1">
            <a:spLocks noChangeArrowheads="1"/>
          </p:cNvSpPr>
          <p:nvPr/>
        </p:nvSpPr>
        <p:spPr bwMode="auto">
          <a:xfrm>
            <a:off x="2287588" y="36743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3</a:t>
            </a:r>
          </a:p>
        </p:txBody>
      </p:sp>
      <mc:AlternateContent xmlns:mc="http://schemas.openxmlformats.org/markup-compatibility/2006" xmlns:a14="http://schemas.microsoft.com/office/drawing/2010/main">
        <mc:Choice Requires="a14">
          <p:sp>
            <p:nvSpPr>
              <p:cNvPr id="7188" name="Text Box 23"/>
              <p:cNvSpPr txBox="1">
                <a:spLocks noChangeArrowheads="1"/>
              </p:cNvSpPr>
              <p:nvPr/>
            </p:nvSpPr>
            <p:spPr bwMode="auto">
              <a:xfrm>
                <a:off x="4338461" y="3088314"/>
                <a:ext cx="33528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電場</a:t>
                </a:r>
                <a14:m>
                  <m:oMath xmlns:m="http://schemas.openxmlformats.org/officeDocument/2006/math">
                    <m:acc>
                      <m:accPr>
                        <m:chr m:val="⃗"/>
                        <m:ctrlPr>
                          <a:rPr lang="zh-TW" altLang="en-US" i="1" smtClean="0">
                            <a:solidFill>
                              <a:srgbClr val="FF0000"/>
                            </a:solidFill>
                            <a:latin typeface="Cambria Math" panose="02040503050406030204" pitchFamily="18" charset="0"/>
                          </a:rPr>
                        </m:ctrlPr>
                      </m:accPr>
                      <m:e>
                        <m:r>
                          <a:rPr lang="en-US" altLang="zh-TW" b="0" i="1" smtClean="0">
                            <a:solidFill>
                              <a:srgbClr val="FF0000"/>
                            </a:solidFill>
                            <a:latin typeface="Cambria Math"/>
                          </a:rPr>
                          <m:t>𝐸</m:t>
                        </m:r>
                      </m:e>
                    </m:acc>
                    <m:d>
                      <m:dPr>
                        <m:ctrlPr>
                          <a:rPr lang="en-US" altLang="zh-TW" i="1" smtClean="0">
                            <a:solidFill>
                              <a:srgbClr val="FF0000"/>
                            </a:solidFill>
                            <a:latin typeface="Cambria Math" panose="02040503050406030204" pitchFamily="18" charset="0"/>
                          </a:rPr>
                        </m:ctrlPr>
                      </m:dPr>
                      <m:e>
                        <m:acc>
                          <m:accPr>
                            <m:chr m:val="⃗"/>
                            <m:ctrlPr>
                              <a:rPr lang="en-US" altLang="zh-TW" i="1" smtClean="0">
                                <a:solidFill>
                                  <a:srgbClr val="FF0000"/>
                                </a:solidFill>
                                <a:latin typeface="Cambria Math" panose="02040503050406030204" pitchFamily="18" charset="0"/>
                              </a:rPr>
                            </m:ctrlPr>
                          </m:accPr>
                          <m:e>
                            <m:r>
                              <a:rPr lang="en-US" altLang="zh-TW" b="0" i="1" smtClean="0">
                                <a:solidFill>
                                  <a:srgbClr val="FF0000"/>
                                </a:solidFill>
                                <a:latin typeface="Cambria Math"/>
                              </a:rPr>
                              <m:t>𝑟</m:t>
                            </m:r>
                          </m:e>
                        </m:acc>
                      </m:e>
                    </m:d>
                  </m:oMath>
                </a14:m>
                <a:r>
                  <a:rPr lang="zh-TW" altLang="en-US" dirty="0">
                    <a:solidFill>
                      <a:srgbClr val="FF0000"/>
                    </a:solidFill>
                  </a:rPr>
                  <a:t>是空間的性質。</a:t>
                </a:r>
              </a:p>
            </p:txBody>
          </p:sp>
        </mc:Choice>
        <mc:Fallback xmlns="">
          <p:sp>
            <p:nvSpPr>
              <p:cNvPr id="7188" name="Text Box 23"/>
              <p:cNvSpPr txBox="1">
                <a:spLocks noRot="1" noChangeAspect="1" noMove="1" noResize="1" noEditPoints="1" noAdjustHandles="1" noChangeArrowheads="1" noChangeShapeType="1" noTextEdit="1"/>
              </p:cNvSpPr>
              <p:nvPr/>
            </p:nvSpPr>
            <p:spPr bwMode="auto">
              <a:xfrm>
                <a:off x="4338461" y="3088314"/>
                <a:ext cx="3352800" cy="402931"/>
              </a:xfrm>
              <a:prstGeom prst="rect">
                <a:avLst/>
              </a:prstGeom>
              <a:blipFill>
                <a:blip r:embed="rId4"/>
                <a:stretch>
                  <a:fillRect l="-1509" t="-3030"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a:spLocks noChangeArrowheads="1"/>
              </p:cNvSpPr>
              <p:nvPr/>
            </p:nvSpPr>
            <p:spPr bwMode="auto">
              <a:xfrm>
                <a:off x="821412" y="4807789"/>
                <a:ext cx="7501176"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電場就是會讓位於當地的電荷</a:t>
                </a:r>
                <a14:m>
                  <m:oMath xmlns:m="http://schemas.openxmlformats.org/officeDocument/2006/math">
                    <m:r>
                      <a:rPr lang="en-US" altLang="zh-TW" i="1">
                        <a:latin typeface="Cambria Math"/>
                      </a:rPr>
                      <m:t>𝑞</m:t>
                    </m:r>
                  </m:oMath>
                </a14:m>
                <a:r>
                  <a:rPr lang="zh-TW" altLang="en-US" dirty="0"/>
                  <a:t>得到靜電力</a:t>
                </a:r>
                <a14:m>
                  <m:oMath xmlns:m="http://schemas.openxmlformats.org/officeDocument/2006/math">
                    <m:r>
                      <a:rPr lang="en-US" altLang="zh-TW" b="0" i="1" smtClean="0">
                        <a:latin typeface="Cambria Math"/>
                      </a:rPr>
                      <m:t>𝑞</m:t>
                    </m:r>
                    <m:r>
                      <a:rPr lang="en-US" altLang="zh-TW" b="0" i="1" smtClean="0">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oMath>
                </a14:m>
                <a:r>
                  <a:rPr lang="zh-TW" altLang="en-US" dirty="0"/>
                  <a:t>的</a:t>
                </a:r>
                <a:r>
                  <a:rPr lang="zh-TW" altLang="en-US" dirty="0">
                    <a:solidFill>
                      <a:srgbClr val="FF0000"/>
                    </a:solidFill>
                  </a:rPr>
                  <a:t>空間的物理性質。</a:t>
                </a:r>
              </a:p>
            </p:txBody>
          </p:sp>
        </mc:Choice>
        <mc:Fallback xmlns="">
          <p:sp>
            <p:nvSpPr>
              <p:cNvPr id="23" name="文字方塊 22"/>
              <p:cNvSpPr txBox="1">
                <a:spLocks noRot="1" noChangeAspect="1" noMove="1" noResize="1" noEditPoints="1" noAdjustHandles="1" noChangeArrowheads="1" noChangeShapeType="1" noTextEdit="1"/>
              </p:cNvSpPr>
              <p:nvPr/>
            </p:nvSpPr>
            <p:spPr bwMode="auto">
              <a:xfrm>
                <a:off x="821412" y="4807789"/>
                <a:ext cx="7501176" cy="402931"/>
              </a:xfrm>
              <a:prstGeom prst="rect">
                <a:avLst/>
              </a:prstGeom>
              <a:blipFill>
                <a:blip r:embed="rId5"/>
                <a:stretch>
                  <a:fillRect l="-676"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 name="文字方塊 2"/>
          <p:cNvSpPr txBox="1"/>
          <p:nvPr/>
        </p:nvSpPr>
        <p:spPr>
          <a:xfrm>
            <a:off x="4349167" y="3938309"/>
            <a:ext cx="3804234" cy="369332"/>
          </a:xfrm>
          <a:prstGeom prst="rect">
            <a:avLst/>
          </a:prstGeom>
          <a:noFill/>
        </p:spPr>
        <p:txBody>
          <a:bodyPr wrap="square" rtlCol="0">
            <a:spAutoFit/>
          </a:bodyPr>
          <a:lstStyle/>
          <a:p>
            <a:r>
              <a:rPr lang="zh-TW" altLang="en-US" dirty="0"/>
              <a:t>電場可以為零，但永遠存在。</a:t>
            </a:r>
          </a:p>
        </p:txBody>
      </p:sp>
      <mc:AlternateContent xmlns:mc="http://schemas.openxmlformats.org/markup-compatibility/2006" xmlns:a14="http://schemas.microsoft.com/office/drawing/2010/main">
        <mc:Choice Requires="a14">
          <p:sp>
            <p:nvSpPr>
              <p:cNvPr id="19" name="文字方塊 18"/>
              <p:cNvSpPr txBox="1"/>
              <p:nvPr/>
            </p:nvSpPr>
            <p:spPr>
              <a:xfrm>
                <a:off x="4414339" y="1275624"/>
                <a:ext cx="3306739" cy="82888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a:latin typeface="Cambria Math" panose="02040503050406030204" pitchFamily="18" charset="0"/>
                            </a:rPr>
                          </m:ctrlPr>
                        </m:accPr>
                        <m:e>
                          <m:r>
                            <a:rPr lang="en-US" altLang="zh-TW" i="1">
                              <a:latin typeface="Cambria Math"/>
                            </a:rPr>
                            <m:t>𝐹</m:t>
                          </m:r>
                        </m:e>
                      </m:acc>
                      <m:r>
                        <a:rPr lang="en-US" altLang="zh-TW" b="0" i="1" smtClean="0">
                          <a:latin typeface="Cambria Math"/>
                        </a:rPr>
                        <m:t>=</m:t>
                      </m:r>
                      <m:d>
                        <m:dPr>
                          <m:ctrlPr>
                            <a:rPr lang="en-US" altLang="zh-TW" b="0" i="1" smtClean="0">
                              <a:latin typeface="Cambria Math" panose="02040503050406030204" pitchFamily="18" charset="0"/>
                            </a:rPr>
                          </m:ctrlPr>
                        </m:dPr>
                        <m:e>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e>
                      </m:d>
                      <m:r>
                        <a:rPr lang="en-US" altLang="zh-TW" b="0" i="1" smtClean="0">
                          <a:latin typeface="Cambria Math"/>
                          <a:ea typeface="Cambria Math"/>
                        </a:rPr>
                        <m:t>∙</m:t>
                      </m:r>
                      <m:r>
                        <a:rPr lang="en-US" altLang="zh-TW" b="0" i="1" smtClean="0">
                          <a:latin typeface="Cambria Math"/>
                          <a:ea typeface="Cambria Math"/>
                        </a:rPr>
                        <m:t>𝑞</m:t>
                      </m:r>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b="0" i="1" smtClean="0">
                          <a:latin typeface="Cambria Math"/>
                          <a:ea typeface="Cambria Math"/>
                        </a:rPr>
                        <m:t>∙</m:t>
                      </m:r>
                      <m:r>
                        <a:rPr lang="en-US" altLang="zh-TW" b="0" i="1" smtClean="0">
                          <a:latin typeface="Cambria Math"/>
                          <a:ea typeface="Cambria Math"/>
                        </a:rPr>
                        <m:t>𝑞</m:t>
                      </m:r>
                    </m:oMath>
                  </m:oMathPara>
                </a14:m>
                <a:endParaRPr lang="zh-CN"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4414339" y="1275624"/>
                <a:ext cx="3306739" cy="828881"/>
              </a:xfrm>
              <a:prstGeom prst="rect">
                <a:avLst/>
              </a:prstGeom>
              <a:blipFill>
                <a:blip r:embed="rId6"/>
                <a:stretch>
                  <a:fillRect l="-4198" t="-106061" b="-157576"/>
                </a:stretch>
              </a:blipFill>
            </p:spPr>
            <p:txBody>
              <a:bodyPr/>
              <a:lstStyle/>
              <a:p>
                <a:r>
                  <a:rPr lang="en-US">
                    <a:noFill/>
                  </a:rPr>
                  <a:t> </a:t>
                </a:r>
              </a:p>
            </p:txBody>
          </p:sp>
        </mc:Fallback>
      </mc:AlternateContent>
      <p:sp>
        <p:nvSpPr>
          <p:cNvPr id="4" name="矩形 3">
            <a:extLst>
              <a:ext uri="{FF2B5EF4-FFF2-40B4-BE49-F238E27FC236}">
                <a16:creationId xmlns:a16="http://schemas.microsoft.com/office/drawing/2014/main" id="{7FB3B72B-F3AD-0C48-A161-205D0243644B}"/>
              </a:ext>
            </a:extLst>
          </p:cNvPr>
          <p:cNvSpPr/>
          <p:nvPr/>
        </p:nvSpPr>
        <p:spPr>
          <a:xfrm>
            <a:off x="2287588" y="2943351"/>
            <a:ext cx="1674812" cy="1618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29715" name="Text Box 22"/>
              <p:cNvSpPr txBox="1">
                <a:spLocks noChangeArrowheads="1"/>
              </p:cNvSpPr>
              <p:nvPr/>
            </p:nvSpPr>
            <p:spPr bwMode="auto">
              <a:xfrm>
                <a:off x="2520743" y="2513178"/>
                <a:ext cx="6096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i="1" dirty="0" smtClean="0">
                              <a:latin typeface="Cambria Math" panose="02040503050406030204" pitchFamily="18" charset="0"/>
                            </a:rPr>
                          </m:ctrlPr>
                        </m:accPr>
                        <m:e>
                          <m:r>
                            <a:rPr lang="en-US" altLang="zh-TW" b="0" i="1" dirty="0" smtClean="0">
                              <a:latin typeface="Cambria Math" panose="02040503050406030204" pitchFamily="18" charset="0"/>
                            </a:rPr>
                            <m:t>𝐸</m:t>
                          </m:r>
                        </m:e>
                      </m:acc>
                    </m:oMath>
                  </m:oMathPara>
                </a14:m>
                <a:endParaRPr lang="en-US" altLang="zh-TW" dirty="0"/>
              </a:p>
            </p:txBody>
          </p:sp>
        </mc:Choice>
        <mc:Fallback xmlns="">
          <p:sp>
            <p:nvSpPr>
              <p:cNvPr id="29715" name="Text Box 22"/>
              <p:cNvSpPr txBox="1">
                <a:spLocks noRot="1" noChangeAspect="1" noMove="1" noResize="1" noEditPoints="1" noAdjustHandles="1" noChangeArrowheads="1" noChangeShapeType="1" noTextEdit="1"/>
              </p:cNvSpPr>
              <p:nvPr/>
            </p:nvSpPr>
            <p:spPr bwMode="auto">
              <a:xfrm>
                <a:off x="2520743" y="2513178"/>
                <a:ext cx="609600" cy="402931"/>
              </a:xfrm>
              <a:prstGeom prst="rect">
                <a:avLst/>
              </a:prstGeom>
              <a:blipFill>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9714" name="Line 21"/>
          <p:cNvSpPr>
            <a:spLocks noChangeShapeType="1"/>
          </p:cNvSpPr>
          <p:nvPr/>
        </p:nvSpPr>
        <p:spPr bwMode="auto">
          <a:xfrm flipH="1" flipV="1">
            <a:off x="2820988" y="2912395"/>
            <a:ext cx="381000" cy="685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F3FBBCC-B96F-8A4A-829A-B5298AE8B9FD}"/>
                  </a:ext>
                </a:extLst>
              </p:cNvPr>
              <p:cNvSpPr txBox="1"/>
              <p:nvPr/>
            </p:nvSpPr>
            <p:spPr>
              <a:xfrm>
                <a:off x="821412" y="5276866"/>
                <a:ext cx="4957179" cy="369332"/>
              </a:xfrm>
              <a:prstGeom prst="rect">
                <a:avLst/>
              </a:prstGeom>
              <a:noFill/>
            </p:spPr>
            <p:txBody>
              <a:bodyPr wrap="square" rtlCol="0">
                <a:spAutoFit/>
              </a:bodyPr>
              <a:lstStyle/>
              <a:p>
                <a:r>
                  <a:rPr lang="en-TW" dirty="0"/>
                  <a:t>電場是由固定電荷</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oMath>
                </a14:m>
                <a:r>
                  <a:rPr lang="en-TW" dirty="0"/>
                  <a:t>在空間各處產生。</a:t>
                </a:r>
              </a:p>
            </p:txBody>
          </p:sp>
        </mc:Choice>
        <mc:Fallback xmlns="">
          <p:sp>
            <p:nvSpPr>
              <p:cNvPr id="5" name="TextBox 4">
                <a:extLst>
                  <a:ext uri="{FF2B5EF4-FFF2-40B4-BE49-F238E27FC236}">
                    <a16:creationId xmlns:a16="http://schemas.microsoft.com/office/drawing/2014/main" id="{0F3FBBCC-B96F-8A4A-829A-B5298AE8B9FD}"/>
                  </a:ext>
                </a:extLst>
              </p:cNvPr>
              <p:cNvSpPr txBox="1">
                <a:spLocks noRot="1" noChangeAspect="1" noMove="1" noResize="1" noEditPoints="1" noAdjustHandles="1" noChangeArrowheads="1" noChangeShapeType="1" noTextEdit="1"/>
              </p:cNvSpPr>
              <p:nvPr/>
            </p:nvSpPr>
            <p:spPr>
              <a:xfrm>
                <a:off x="821412" y="5276866"/>
                <a:ext cx="4957179" cy="369332"/>
              </a:xfrm>
              <a:prstGeom prst="rect">
                <a:avLst/>
              </a:prstGeom>
              <a:blipFill>
                <a:blip r:embed="rId11"/>
                <a:stretch>
                  <a:fillRect l="-1020"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 Box 12">
                <a:extLst>
                  <a:ext uri="{FF2B5EF4-FFF2-40B4-BE49-F238E27FC236}">
                    <a16:creationId xmlns:a16="http://schemas.microsoft.com/office/drawing/2014/main" id="{9795C23A-804B-0C4B-A9D1-657F81FBB469}"/>
                  </a:ext>
                </a:extLst>
              </p:cNvPr>
              <p:cNvSpPr txBox="1">
                <a:spLocks noChangeArrowheads="1"/>
              </p:cNvSpPr>
              <p:nvPr/>
            </p:nvSpPr>
            <p:spPr bwMode="auto">
              <a:xfrm>
                <a:off x="4349167" y="2652836"/>
                <a:ext cx="349943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由</a:t>
                </a:r>
                <a:r>
                  <a:rPr lang="en-TW" dirty="0"/>
                  <a:t>固定電荷</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oMath>
                </a14:m>
                <a:r>
                  <a:rPr lang="zh-TW" altLang="en-US" dirty="0"/>
                  <a:t>及</a:t>
                </a:r>
                <a:r>
                  <a:rPr lang="en-US" altLang="zh-TW" i="1" dirty="0">
                    <a:latin typeface="Times New Roman" pitchFamily="18" charset="0"/>
                    <a:cs typeface="Times New Roman" pitchFamily="18" charset="0"/>
                  </a:rPr>
                  <a:t>q</a:t>
                </a:r>
                <a:r>
                  <a:rPr lang="zh-TW" altLang="en-US" dirty="0"/>
                  <a:t>的位置決定。</a:t>
                </a:r>
              </a:p>
            </p:txBody>
          </p:sp>
        </mc:Choice>
        <mc:Fallback xmlns="">
          <p:sp>
            <p:nvSpPr>
              <p:cNvPr id="21" name="Text Box 12">
                <a:extLst>
                  <a:ext uri="{FF2B5EF4-FFF2-40B4-BE49-F238E27FC236}">
                    <a16:creationId xmlns:a16="http://schemas.microsoft.com/office/drawing/2014/main" id="{9795C23A-804B-0C4B-A9D1-657F81FBB469}"/>
                  </a:ext>
                </a:extLst>
              </p:cNvPr>
              <p:cNvSpPr txBox="1">
                <a:spLocks noRot="1" noChangeAspect="1" noMove="1" noResize="1" noEditPoints="1" noAdjustHandles="1" noChangeArrowheads="1" noChangeShapeType="1" noTextEdit="1"/>
              </p:cNvSpPr>
              <p:nvPr/>
            </p:nvSpPr>
            <p:spPr bwMode="auto">
              <a:xfrm>
                <a:off x="4349167" y="2652836"/>
                <a:ext cx="3499433" cy="369332"/>
              </a:xfrm>
              <a:prstGeom prst="rect">
                <a:avLst/>
              </a:prstGeom>
              <a:blipFill>
                <a:blip r:embed="rId12"/>
                <a:stretch>
                  <a:fillRect l="-1444"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88"/>
                                        </p:tgtEl>
                                        <p:attrNameLst>
                                          <p:attrName>style.visibility</p:attrName>
                                        </p:attrNameLst>
                                      </p:cBhvr>
                                      <p:to>
                                        <p:strVal val="visible"/>
                                      </p:to>
                                    </p:set>
                                    <p:anim calcmode="lin" valueType="num">
                                      <p:cBhvr additive="base">
                                        <p:cTn id="7" dur="500" fill="hold"/>
                                        <p:tgtEl>
                                          <p:spTgt spid="7188"/>
                                        </p:tgtEl>
                                        <p:attrNameLst>
                                          <p:attrName>ppt_x</p:attrName>
                                        </p:attrNameLst>
                                      </p:cBhvr>
                                      <p:tavLst>
                                        <p:tav tm="0">
                                          <p:val>
                                            <p:strVal val="#ppt_x"/>
                                          </p:val>
                                        </p:tav>
                                        <p:tav tm="100000">
                                          <p:val>
                                            <p:strVal val="#ppt_x"/>
                                          </p:val>
                                        </p:tav>
                                      </p:tavLst>
                                    </p:anim>
                                    <p:anim calcmode="lin" valueType="num">
                                      <p:cBhvr additive="base">
                                        <p:cTn id="8" dur="500" fill="hold"/>
                                        <p:tgtEl>
                                          <p:spTgt spid="718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176"/>
                                        </p:tgtEl>
                                        <p:attrNameLst>
                                          <p:attrName>style.visibility</p:attrName>
                                        </p:attrNameLst>
                                      </p:cBhvr>
                                      <p:to>
                                        <p:strVal val="visible"/>
                                      </p:to>
                                    </p:set>
                                    <p:anim calcmode="lin" valueType="num">
                                      <p:cBhvr additive="base">
                                        <p:cTn id="15" dur="500" fill="hold"/>
                                        <p:tgtEl>
                                          <p:spTgt spid="7176"/>
                                        </p:tgtEl>
                                        <p:attrNameLst>
                                          <p:attrName>ppt_x</p:attrName>
                                        </p:attrNameLst>
                                      </p:cBhvr>
                                      <p:tavLst>
                                        <p:tav tm="0">
                                          <p:val>
                                            <p:strVal val="#ppt_x"/>
                                          </p:val>
                                        </p:tav>
                                        <p:tav tm="100000">
                                          <p:val>
                                            <p:strVal val="#ppt_x"/>
                                          </p:val>
                                        </p:tav>
                                      </p:tavLst>
                                    </p:anim>
                                    <p:anim calcmode="lin" valueType="num">
                                      <p:cBhvr additive="base">
                                        <p:cTn id="16"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p:bldP spid="7188" grpId="0"/>
      <p:bldP spid="23" grpId="0"/>
      <p:bldP spid="3" grpId="0"/>
      <p:bldP spid="4"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733800" y="805934"/>
            <a:ext cx="1043876" cy="369332"/>
          </a:xfrm>
          <a:prstGeom prst="rect">
            <a:avLst/>
          </a:prstGeom>
          <a:noFill/>
        </p:spPr>
        <p:txBody>
          <a:bodyPr wrap="none" rtlCol="0">
            <a:spAutoFit/>
          </a:bodyPr>
          <a:lstStyle/>
          <a:p>
            <a:r>
              <a:rPr lang="zh-TW" altLang="en-US" dirty="0">
                <a:solidFill>
                  <a:srgbClr val="FF0000"/>
                </a:solidFill>
              </a:rPr>
              <a:t>場  </a:t>
            </a:r>
            <a:r>
              <a:rPr lang="en-US" altLang="zh-TW" dirty="0">
                <a:solidFill>
                  <a:srgbClr val="FF0000"/>
                </a:solidFill>
                <a:latin typeface="Times New Roman" panose="02020603050405020304" pitchFamily="18" charset="0"/>
                <a:cs typeface="Times New Roman" panose="02020603050405020304" pitchFamily="18" charset="0"/>
              </a:rPr>
              <a:t>Field</a:t>
            </a:r>
            <a:endParaRPr lang="zh-TW" altLang="en-US" dirty="0">
              <a:solidFill>
                <a:srgbClr val="FF0000"/>
              </a:solidFill>
              <a:latin typeface="Times New Roman" panose="02020603050405020304" pitchFamily="18" charset="0"/>
              <a:cs typeface="Times New Roman" panose="02020603050405020304" pitchFamily="18" charset="0"/>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6515100" cy="4345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4114800" y="6019800"/>
            <a:ext cx="1524000" cy="369332"/>
          </a:xfrm>
          <a:prstGeom prst="rect">
            <a:avLst/>
          </a:prstGeom>
          <a:noFill/>
        </p:spPr>
        <p:txBody>
          <a:bodyPr wrap="square" rtlCol="0">
            <a:spAutoFit/>
          </a:bodyPr>
          <a:lstStyle/>
          <a:p>
            <a:r>
              <a:rPr lang="zh-TW" altLang="en-US" dirty="0"/>
              <a:t>田野</a:t>
            </a:r>
          </a:p>
        </p:txBody>
      </p:sp>
    </p:spTree>
    <p:extLst>
      <p:ext uri="{BB962C8B-B14F-4D97-AF65-F5344CB8AC3E}">
        <p14:creationId xmlns:p14="http://schemas.microsoft.com/office/powerpoint/2010/main" val="1842957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974715" y="228600"/>
            <a:ext cx="4876800" cy="369332"/>
          </a:xfrm>
          <a:prstGeom prst="rect">
            <a:avLst/>
          </a:prstGeom>
          <a:noFill/>
        </p:spPr>
        <p:txBody>
          <a:bodyPr wrap="square" rtlCol="0">
            <a:spAutoFit/>
          </a:bodyPr>
          <a:lstStyle/>
          <a:p>
            <a:r>
              <a:rPr lang="zh-TW" altLang="en-US" dirty="0"/>
              <a:t>在空間任一點，都可以作的一個物理測量，</a:t>
            </a:r>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856" y="1447800"/>
            <a:ext cx="3074683" cy="229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文字方塊 2"/>
              <p:cNvSpPr txBox="1"/>
              <p:nvPr/>
            </p:nvSpPr>
            <p:spPr>
              <a:xfrm>
                <a:off x="5200702" y="2412730"/>
                <a:ext cx="1320426"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𝑇</m:t>
                      </m:r>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rPr>
                            <m:t>𝑦</m:t>
                          </m:r>
                          <m:r>
                            <a:rPr lang="en-US" altLang="zh-TW" b="0" i="1" smtClean="0">
                              <a:latin typeface="Cambria Math"/>
                            </a:rPr>
                            <m:t>,</m:t>
                          </m:r>
                          <m:r>
                            <a:rPr lang="en-US" altLang="zh-TW" b="0" i="1" smtClean="0">
                              <a:latin typeface="Cambria Math"/>
                            </a:rPr>
                            <m:t>𝑧</m:t>
                          </m:r>
                          <m:r>
                            <a:rPr lang="en-US" altLang="zh-TW" b="0" i="1" smtClean="0">
                              <a:latin typeface="Cambria Math"/>
                            </a:rPr>
                            <m:t>,</m:t>
                          </m:r>
                          <m:r>
                            <a:rPr lang="en-US" altLang="zh-TW" b="0" i="1" smtClean="0">
                              <a:latin typeface="Cambria Math"/>
                            </a:rPr>
                            <m:t>𝑡</m:t>
                          </m:r>
                        </m:e>
                      </m:d>
                    </m:oMath>
                  </m:oMathPara>
                </a14:m>
                <a:endParaRPr lang="zh-TW" altLang="en-US" i="1"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5200702" y="2412730"/>
                <a:ext cx="1320426" cy="369332"/>
              </a:xfrm>
              <a:prstGeom prst="rect">
                <a:avLst/>
              </a:prstGeom>
              <a:blipFill rotWithShape="1">
                <a:blip r:embed="rId3"/>
                <a:stretch>
                  <a:fillRect b="-8333"/>
                </a:stretch>
              </a:blipFill>
            </p:spPr>
            <p:txBody>
              <a:bodyPr/>
              <a:lstStyle/>
              <a:p>
                <a:r>
                  <a:rPr lang="zh-TW" altLang="en-US">
                    <a:noFill/>
                  </a:rPr>
                  <a:t> </a:t>
                </a:r>
              </a:p>
            </p:txBody>
          </p:sp>
        </mc:Fallback>
      </mc:AlternateContent>
      <p:sp>
        <p:nvSpPr>
          <p:cNvPr id="5" name="文字方塊 4"/>
          <p:cNvSpPr txBox="1"/>
          <p:nvPr/>
        </p:nvSpPr>
        <p:spPr>
          <a:xfrm>
            <a:off x="4191000" y="1828800"/>
            <a:ext cx="3886200" cy="369332"/>
          </a:xfrm>
          <a:prstGeom prst="rect">
            <a:avLst/>
          </a:prstGeom>
          <a:noFill/>
        </p:spPr>
        <p:txBody>
          <a:bodyPr wrap="square" rtlCol="0">
            <a:spAutoFit/>
          </a:bodyPr>
          <a:lstStyle/>
          <a:p>
            <a:r>
              <a:rPr lang="zh-TW" altLang="en-US" dirty="0"/>
              <a:t>這個測量量可以是一個純量：純量場</a:t>
            </a:r>
          </a:p>
        </p:txBody>
      </p:sp>
      <p:pic>
        <p:nvPicPr>
          <p:cNvPr id="266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65517"/>
          <a:stretch/>
        </p:blipFill>
        <p:spPr bwMode="auto">
          <a:xfrm>
            <a:off x="157281" y="3881010"/>
            <a:ext cx="3739458" cy="1846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37328"/>
          <a:stretch/>
        </p:blipFill>
        <p:spPr bwMode="auto">
          <a:xfrm>
            <a:off x="3926539" y="3881010"/>
            <a:ext cx="2863367" cy="257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1983439" y="985098"/>
            <a:ext cx="5105400" cy="369332"/>
          </a:xfrm>
          <a:prstGeom prst="rect">
            <a:avLst/>
          </a:prstGeom>
          <a:noFill/>
        </p:spPr>
        <p:txBody>
          <a:bodyPr wrap="square" rtlCol="0">
            <a:spAutoFit/>
          </a:bodyPr>
          <a:lstStyle/>
          <a:p>
            <a:r>
              <a:rPr lang="zh-TW" altLang="en-US" dirty="0"/>
              <a:t>最簡單的意義上，場就是一個空間的函數。</a:t>
            </a:r>
          </a:p>
        </p:txBody>
      </p:sp>
      <mc:AlternateContent xmlns:mc="http://schemas.openxmlformats.org/markup-compatibility/2006" xmlns:a14="http://schemas.microsoft.com/office/drawing/2010/main">
        <mc:Choice Requires="a14">
          <p:sp>
            <p:nvSpPr>
              <p:cNvPr id="9" name="文字方塊 8"/>
              <p:cNvSpPr txBox="1"/>
              <p:nvPr/>
            </p:nvSpPr>
            <p:spPr>
              <a:xfrm>
                <a:off x="7109916" y="4435164"/>
                <a:ext cx="1329082"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𝑉</m:t>
                      </m:r>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rPr>
                            <m:t>𝑦</m:t>
                          </m:r>
                          <m:r>
                            <a:rPr lang="en-US" altLang="zh-TW" b="0" i="1" smtClean="0">
                              <a:latin typeface="Cambria Math"/>
                            </a:rPr>
                            <m:t>,</m:t>
                          </m:r>
                          <m:r>
                            <a:rPr lang="en-US" altLang="zh-TW" b="0" i="1" smtClean="0">
                              <a:latin typeface="Cambria Math"/>
                            </a:rPr>
                            <m:t>𝑧</m:t>
                          </m:r>
                          <m:r>
                            <a:rPr lang="en-US" altLang="zh-TW" b="0" i="1" smtClean="0">
                              <a:latin typeface="Cambria Math"/>
                            </a:rPr>
                            <m:t>,</m:t>
                          </m:r>
                          <m:r>
                            <a:rPr lang="en-US" altLang="zh-TW" b="0" i="1" smtClean="0">
                              <a:latin typeface="Cambria Math"/>
                            </a:rPr>
                            <m:t>𝑡</m:t>
                          </m:r>
                        </m:e>
                      </m:d>
                    </m:oMath>
                  </m:oMathPara>
                </a14:m>
                <a:endParaRPr lang="zh-TW" altLang="en-US" i="1"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7109916" y="4435164"/>
                <a:ext cx="1329082" cy="369332"/>
              </a:xfrm>
              <a:prstGeom prst="rect">
                <a:avLst/>
              </a:prstGeom>
              <a:blipFill rotWithShape="1">
                <a:blip r:embed="rId5"/>
                <a:stretch>
                  <a:fillRect b="-8333"/>
                </a:stretch>
              </a:blipFill>
            </p:spPr>
            <p:txBody>
              <a:bodyPr/>
              <a:lstStyle/>
              <a:p>
                <a:r>
                  <a:rPr lang="zh-TW" altLang="en-US">
                    <a:noFill/>
                  </a:rPr>
                  <a:t> </a:t>
                </a:r>
              </a:p>
            </p:txBody>
          </p:sp>
        </mc:Fallback>
      </mc:AlternateContent>
      <p:sp>
        <p:nvSpPr>
          <p:cNvPr id="6" name="文字方塊 5"/>
          <p:cNvSpPr txBox="1"/>
          <p:nvPr/>
        </p:nvSpPr>
        <p:spPr>
          <a:xfrm>
            <a:off x="5406957" y="2895600"/>
            <a:ext cx="907915" cy="369332"/>
          </a:xfrm>
          <a:prstGeom prst="rect">
            <a:avLst/>
          </a:prstGeom>
          <a:noFill/>
        </p:spPr>
        <p:txBody>
          <a:bodyPr wrap="square" rtlCol="0">
            <a:spAutoFit/>
          </a:bodyPr>
          <a:lstStyle/>
          <a:p>
            <a:r>
              <a:rPr lang="zh-TW" altLang="en-US" dirty="0"/>
              <a:t>溫度場</a:t>
            </a:r>
          </a:p>
        </p:txBody>
      </p:sp>
      <p:sp>
        <p:nvSpPr>
          <p:cNvPr id="11" name="文字方塊 10"/>
          <p:cNvSpPr txBox="1"/>
          <p:nvPr/>
        </p:nvSpPr>
        <p:spPr>
          <a:xfrm>
            <a:off x="7113159" y="4981537"/>
            <a:ext cx="907915" cy="369332"/>
          </a:xfrm>
          <a:prstGeom prst="rect">
            <a:avLst/>
          </a:prstGeom>
          <a:noFill/>
        </p:spPr>
        <p:txBody>
          <a:bodyPr wrap="square" rtlCol="0">
            <a:spAutoFit/>
          </a:bodyPr>
          <a:lstStyle/>
          <a:p>
            <a:r>
              <a:rPr lang="zh-TW" altLang="en-US" dirty="0"/>
              <a:t>電位場</a:t>
            </a:r>
          </a:p>
        </p:txBody>
      </p:sp>
      <p:sp>
        <p:nvSpPr>
          <p:cNvPr id="7" name="文字方塊 6"/>
          <p:cNvSpPr txBox="1"/>
          <p:nvPr/>
        </p:nvSpPr>
        <p:spPr>
          <a:xfrm>
            <a:off x="1983438" y="597932"/>
            <a:ext cx="6169962" cy="369332"/>
          </a:xfrm>
          <a:prstGeom prst="rect">
            <a:avLst/>
          </a:prstGeom>
          <a:noFill/>
        </p:spPr>
        <p:txBody>
          <a:bodyPr wrap="square" rtlCol="0">
            <a:spAutoFit/>
          </a:bodyPr>
          <a:lstStyle/>
          <a:p>
            <a:r>
              <a:rPr lang="zh-TW" altLang="en-US" dirty="0"/>
              <a:t>所測得值可以為零，但最為一個測量結果，不會不存在！</a:t>
            </a:r>
          </a:p>
        </p:txBody>
      </p:sp>
    </p:spTree>
    <p:extLst>
      <p:ext uri="{BB962C8B-B14F-4D97-AF65-F5344CB8AC3E}">
        <p14:creationId xmlns:p14="http://schemas.microsoft.com/office/powerpoint/2010/main" val="804276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ac\Dropbox\Documents\課程\Young\Chapter21\A_Images\A_Figures_and_Photos\21_18_Figure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7566" y="685800"/>
            <a:ext cx="1981200" cy="22905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Mac\Dropbox\Documents\課程\Young\Chapter21\A_Images\A_Figures_and_Photos\21_18_Figure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9260" y="685800"/>
            <a:ext cx="2173926" cy="2282397"/>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1193260" y="243218"/>
            <a:ext cx="4114800" cy="369332"/>
          </a:xfrm>
          <a:prstGeom prst="rect">
            <a:avLst/>
          </a:prstGeom>
          <a:noFill/>
        </p:spPr>
        <p:txBody>
          <a:bodyPr wrap="square" rtlCol="0">
            <a:spAutoFit/>
          </a:bodyPr>
          <a:lstStyle/>
          <a:p>
            <a:r>
              <a:rPr lang="zh-TW" altLang="en-US" dirty="0"/>
              <a:t>這個測量量也可以是一個向量：向量場</a:t>
            </a:r>
          </a:p>
        </p:txBody>
      </p:sp>
      <mc:AlternateContent xmlns:mc="http://schemas.openxmlformats.org/markup-compatibility/2006" xmlns:a14="http://schemas.microsoft.com/office/drawing/2010/main">
        <mc:Choice Requires="a14">
          <p:sp>
            <p:nvSpPr>
              <p:cNvPr id="5" name="文字方塊 4"/>
              <p:cNvSpPr txBox="1"/>
              <p:nvPr/>
            </p:nvSpPr>
            <p:spPr>
              <a:xfrm>
                <a:off x="5791200" y="1593399"/>
                <a:ext cx="1782283" cy="72923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d>
                        <m:dPr>
                          <m:ctrlPr>
                            <a:rPr lang="en-US" altLang="zh-CN" b="0" i="1" smtClean="0">
                              <a:latin typeface="Cambria Math" panose="02040503050406030204" pitchFamily="18" charset="0"/>
                            </a:rPr>
                          </m:ctrlPr>
                        </m:dPr>
                        <m:e>
                          <m:r>
                            <a:rPr lang="en-US" altLang="zh-CN" b="0" i="1" smtClean="0">
                              <a:latin typeface="Cambria Math"/>
                            </a:rPr>
                            <m:t>𝑥</m:t>
                          </m:r>
                          <m:r>
                            <a:rPr lang="en-US" altLang="zh-CN" b="0" i="1" smtClean="0">
                              <a:latin typeface="Cambria Math"/>
                            </a:rPr>
                            <m:t>,</m:t>
                          </m:r>
                          <m:r>
                            <a:rPr lang="en-US" altLang="zh-CN" b="0" i="1" smtClean="0">
                              <a:latin typeface="Cambria Math"/>
                            </a:rPr>
                            <m:t>𝑦</m:t>
                          </m:r>
                          <m:r>
                            <a:rPr lang="en-US" altLang="zh-CN" b="0" i="1" smtClean="0">
                              <a:latin typeface="Cambria Math"/>
                            </a:rPr>
                            <m:t>,</m:t>
                          </m:r>
                          <m:r>
                            <a:rPr lang="en-US" altLang="zh-CN" b="0" i="1" smtClean="0">
                              <a:latin typeface="Cambria Math"/>
                            </a:rPr>
                            <m:t>𝑧</m:t>
                          </m:r>
                          <m:r>
                            <a:rPr lang="en-US" altLang="zh-CN" b="0" i="1" smtClean="0">
                              <a:latin typeface="Cambria Math"/>
                            </a:rPr>
                            <m:t>,</m:t>
                          </m:r>
                          <m:r>
                            <a:rPr lang="en-US" altLang="zh-CN" b="0" i="1" smtClean="0">
                              <a:latin typeface="Cambria Math"/>
                            </a:rPr>
                            <m:t>𝑡</m:t>
                          </m:r>
                        </m:e>
                      </m:d>
                      <m:r>
                        <a:rPr lang="en-US" altLang="zh-TW" b="0" i="1" smtClean="0">
                          <a:latin typeface="Cambria Math"/>
                        </a:rPr>
                        <m:t>=</m:t>
                      </m:r>
                      <m:f>
                        <m:fPr>
                          <m:ctrlPr>
                            <a:rPr lang="en-US" altLang="zh-TW" b="0" i="1" smtClean="0">
                              <a:latin typeface="Cambria Math" panose="02040503050406030204" pitchFamily="18" charset="0"/>
                            </a:rPr>
                          </m:ctrlPr>
                        </m:fPr>
                        <m:num>
                          <m:acc>
                            <m:accPr>
                              <m:chr m:val="⃗"/>
                              <m:ctrlPr>
                                <a:rPr lang="en-US" altLang="zh-TW" b="0" i="1" smtClean="0">
                                  <a:latin typeface="Cambria Math" panose="02040503050406030204" pitchFamily="18" charset="0"/>
                                </a:rPr>
                              </m:ctrlPr>
                            </m:accPr>
                            <m:e>
                              <m:r>
                                <a:rPr lang="en-US" altLang="zh-TW" b="0" i="1" smtClean="0">
                                  <a:latin typeface="Cambria Math"/>
                                </a:rPr>
                                <m:t>𝐹</m:t>
                              </m:r>
                            </m:e>
                          </m:acc>
                        </m:num>
                        <m:den>
                          <m:r>
                            <a:rPr lang="en-US" altLang="zh-TW" b="0" i="1" smtClean="0">
                              <a:latin typeface="Cambria Math"/>
                            </a:rPr>
                            <m:t>𝑞</m:t>
                          </m:r>
                        </m:den>
                      </m:f>
                    </m:oMath>
                  </m:oMathPara>
                </a14:m>
                <a:endParaRPr lang="zh-CN" altLang="en-US"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5791200" y="1593399"/>
                <a:ext cx="1782283" cy="729239"/>
              </a:xfrm>
              <a:prstGeom prst="rect">
                <a:avLst/>
              </a:prstGeom>
              <a:blipFill rotWithShape="1">
                <a:blip r:embed="rId4"/>
                <a:stretch>
                  <a:fillRect/>
                </a:stretch>
              </a:blipFill>
            </p:spPr>
            <p:txBody>
              <a:bodyPr/>
              <a:lstStyle/>
              <a:p>
                <a:r>
                  <a:rPr lang="zh-TW" altLang="en-US">
                    <a:noFill/>
                  </a:rPr>
                  <a:t> </a:t>
                </a:r>
              </a:p>
            </p:txBody>
          </p:sp>
        </mc:Fallback>
      </mc:AlternateContent>
      <p:sp>
        <p:nvSpPr>
          <p:cNvPr id="6" name="文字方塊 5"/>
          <p:cNvSpPr txBox="1"/>
          <p:nvPr/>
        </p:nvSpPr>
        <p:spPr>
          <a:xfrm>
            <a:off x="1219200" y="5832909"/>
            <a:ext cx="7311958" cy="369332"/>
          </a:xfrm>
          <a:prstGeom prst="rect">
            <a:avLst/>
          </a:prstGeom>
          <a:noFill/>
        </p:spPr>
        <p:txBody>
          <a:bodyPr wrap="square" rtlCol="0">
            <a:spAutoFit/>
          </a:bodyPr>
          <a:lstStyle/>
          <a:p>
            <a:r>
              <a:rPr lang="zh-TW" altLang="en-US" dirty="0"/>
              <a:t>在許情況下，這個漫布於空間中的場，有一個整體性，有自己的規則。</a:t>
            </a:r>
          </a:p>
        </p:txBody>
      </p:sp>
      <p:pic>
        <p:nvPicPr>
          <p:cNvPr id="7" name="Picture 2" descr="24_03_FigureA.jpg"/>
          <p:cNvPicPr>
            <a:picLocks noChangeAspect="1"/>
          </p:cNvPicPr>
          <p:nvPr/>
        </p:nvPicPr>
        <p:blipFill rotWithShape="1">
          <a:blip r:embed="rId5" cstate="print">
            <a:extLst>
              <a:ext uri="{28A0092B-C50C-407E-A947-70E740481C1C}">
                <a14:useLocalDpi xmlns:a14="http://schemas.microsoft.com/office/drawing/2010/main" val="0"/>
              </a:ext>
            </a:extLst>
          </a:blip>
          <a:srcRect t="9080" b="2608"/>
          <a:stretch/>
        </p:blipFill>
        <p:spPr>
          <a:xfrm>
            <a:off x="1300264" y="3139477"/>
            <a:ext cx="3347023" cy="2693432"/>
          </a:xfrm>
          <a:prstGeom prst="rect">
            <a:avLst/>
          </a:prstGeom>
        </p:spPr>
      </p:pic>
      <p:sp>
        <p:nvSpPr>
          <p:cNvPr id="8" name="文字方塊 7"/>
          <p:cNvSpPr txBox="1"/>
          <p:nvPr/>
        </p:nvSpPr>
        <p:spPr>
          <a:xfrm>
            <a:off x="1219200" y="6202241"/>
            <a:ext cx="7311958" cy="369332"/>
          </a:xfrm>
          <a:prstGeom prst="rect">
            <a:avLst/>
          </a:prstGeom>
          <a:noFill/>
        </p:spPr>
        <p:txBody>
          <a:bodyPr wrap="square" rtlCol="0">
            <a:spAutoFit/>
          </a:bodyPr>
          <a:lstStyle/>
          <a:p>
            <a:r>
              <a:rPr lang="zh-TW" altLang="en-US" dirty="0"/>
              <a:t>某處的場的變化，會由周圍附近的場來決定！</a:t>
            </a:r>
          </a:p>
        </p:txBody>
      </p:sp>
    </p:spTree>
    <p:extLst>
      <p:ext uri="{BB962C8B-B14F-4D97-AF65-F5344CB8AC3E}">
        <p14:creationId xmlns:p14="http://schemas.microsoft.com/office/powerpoint/2010/main" val="70874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descr="1302"/>
          <p:cNvPicPr>
            <a:picLocks noChangeAspect="1" noChangeArrowheads="1"/>
          </p:cNvPicPr>
          <p:nvPr/>
        </p:nvPicPr>
        <p:blipFill>
          <a:blip r:embed="rId2">
            <a:extLst>
              <a:ext uri="{28A0092B-C50C-407E-A947-70E740481C1C}">
                <a14:useLocalDpi xmlns:a14="http://schemas.microsoft.com/office/drawing/2010/main" val="0"/>
              </a:ext>
            </a:extLst>
          </a:blip>
          <a:srcRect b="2818"/>
          <a:stretch>
            <a:fillRect/>
          </a:stretch>
        </p:blipFill>
        <p:spPr bwMode="auto">
          <a:xfrm>
            <a:off x="2057400" y="1435238"/>
            <a:ext cx="403860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4"/>
          <p:cNvSpPr txBox="1">
            <a:spLocks noChangeArrowheads="1"/>
          </p:cNvSpPr>
          <p:nvPr/>
        </p:nvSpPr>
        <p:spPr bwMode="auto">
          <a:xfrm>
            <a:off x="1219200" y="944563"/>
            <a:ext cx="6629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萬有引力就不一樣！它無法再分解為其他作用力的組合！</a:t>
            </a:r>
          </a:p>
        </p:txBody>
      </p:sp>
      <p:sp>
        <p:nvSpPr>
          <p:cNvPr id="7172" name="Text Box 5"/>
          <p:cNvSpPr txBox="1">
            <a:spLocks noChangeArrowheads="1"/>
          </p:cNvSpPr>
          <p:nvPr/>
        </p:nvSpPr>
        <p:spPr bwMode="auto">
          <a:xfrm>
            <a:off x="3009900" y="5118515"/>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基本交互作用力</a:t>
            </a:r>
            <a:r>
              <a:rPr lang="zh-TW" altLang="en-US" dirty="0"/>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6658178" y="5528709"/>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定義</a:t>
            </a:r>
          </a:p>
        </p:txBody>
      </p:sp>
      <p:sp>
        <p:nvSpPr>
          <p:cNvPr id="7" name="Text Box 10"/>
          <p:cNvSpPr txBox="1">
            <a:spLocks noChangeArrowheads="1"/>
          </p:cNvSpPr>
          <p:nvPr/>
        </p:nvSpPr>
        <p:spPr bwMode="auto">
          <a:xfrm>
            <a:off x="3726287" y="5506927"/>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計算方法</a:t>
            </a:r>
          </a:p>
        </p:txBody>
      </p:sp>
      <p:sp>
        <p:nvSpPr>
          <p:cNvPr id="8" name="Text Box 25"/>
          <p:cNvSpPr txBox="1">
            <a:spLocks noChangeArrowheads="1"/>
          </p:cNvSpPr>
          <p:nvPr/>
        </p:nvSpPr>
        <p:spPr bwMode="auto">
          <a:xfrm>
            <a:off x="3192887" y="6345127"/>
            <a:ext cx="2971800" cy="376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solidFill>
                  <a:srgbClr val="FF0000"/>
                </a:solidFill>
              </a:rPr>
              <a:t>電場是一個方便的計算工具</a:t>
            </a:r>
          </a:p>
        </p:txBody>
      </p:sp>
      <p:sp>
        <p:nvSpPr>
          <p:cNvPr id="9" name="Text Box 4"/>
          <p:cNvSpPr txBox="1">
            <a:spLocks noChangeArrowheads="1"/>
          </p:cNvSpPr>
          <p:nvPr/>
        </p:nvSpPr>
        <p:spPr bwMode="auto">
          <a:xfrm>
            <a:off x="1143000" y="2241761"/>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solidFill>
                  <a:srgbClr val="FF0000"/>
                </a:solidFill>
                <a:latin typeface="Times New Roman" pitchFamily="18" charset="0"/>
              </a:rPr>
              <a:t>Electric Field</a:t>
            </a:r>
          </a:p>
        </p:txBody>
      </p:sp>
      <p:pic>
        <p:nvPicPr>
          <p:cNvPr id="30876" name="Picture 156" descr="\\Mac\Dropbox\Documents\課程\Young\Chapter21\A_Images\A_Figures_and_Photos\21_15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411" y="195922"/>
            <a:ext cx="2976967" cy="488542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文字方塊 9"/>
              <p:cNvSpPr txBox="1"/>
              <p:nvPr/>
            </p:nvSpPr>
            <p:spPr>
              <a:xfrm>
                <a:off x="1122608" y="5271670"/>
                <a:ext cx="1989263" cy="764568"/>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oMath>
                  </m:oMathPara>
                </a14:m>
                <a:endParaRPr lang="zh-CN"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122608" y="5271670"/>
                <a:ext cx="1989263" cy="764568"/>
              </a:xfrm>
              <a:prstGeom prst="rect">
                <a:avLst/>
              </a:prstGeom>
              <a:blipFill rotWithShape="1">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5486400" y="5321490"/>
                <a:ext cx="853567" cy="72923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f>
                        <m:fPr>
                          <m:ctrlPr>
                            <a:rPr lang="en-US" altLang="zh-TW" b="0" i="1" smtClean="0">
                              <a:latin typeface="Cambria Math" panose="02040503050406030204" pitchFamily="18" charset="0"/>
                            </a:rPr>
                          </m:ctrlPr>
                        </m:fPr>
                        <m:num>
                          <m:acc>
                            <m:accPr>
                              <m:chr m:val="⃗"/>
                              <m:ctrlPr>
                                <a:rPr lang="en-US" altLang="zh-TW" b="0" i="1" smtClean="0">
                                  <a:latin typeface="Cambria Math" panose="02040503050406030204" pitchFamily="18" charset="0"/>
                                </a:rPr>
                              </m:ctrlPr>
                            </m:accPr>
                            <m:e>
                              <m:r>
                                <a:rPr lang="en-US" altLang="zh-TW" b="0" i="1" smtClean="0">
                                  <a:latin typeface="Cambria Math"/>
                                </a:rPr>
                                <m:t>𝐹</m:t>
                              </m:r>
                            </m:e>
                          </m:acc>
                        </m:num>
                        <m:den>
                          <m:r>
                            <a:rPr lang="en-US" altLang="zh-TW" b="0" i="1" smtClean="0">
                              <a:latin typeface="Cambria Math"/>
                            </a:rPr>
                            <m:t>𝑞</m:t>
                          </m:r>
                        </m:den>
                      </m:f>
                    </m:oMath>
                  </m:oMathPara>
                </a14:m>
                <a:endParaRPr lang="zh-CN"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5486400" y="5321490"/>
                <a:ext cx="853567" cy="729239"/>
              </a:xfrm>
              <a:prstGeom prst="rect">
                <a:avLst/>
              </a:prstGeom>
              <a:blipFill rotWithShape="1">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1122608" y="2743200"/>
                <a:ext cx="985591"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𝐹</m:t>
                          </m:r>
                        </m:e>
                      </m:acc>
                      <m:r>
                        <a:rPr lang="en-US" altLang="zh-CN" b="0" i="1" smtClean="0">
                          <a:latin typeface="Cambria Math"/>
                        </a:rPr>
                        <m:t>=</m:t>
                      </m:r>
                      <m:r>
                        <a:rPr lang="en-US" altLang="zh-CN" b="0" i="1" smtClean="0">
                          <a:latin typeface="Cambria Math"/>
                        </a:rPr>
                        <m:t>𝑞</m:t>
                      </m:r>
                      <m:acc>
                        <m:accPr>
                          <m:chr m:val="⃗"/>
                          <m:ctrlPr>
                            <a:rPr lang="zh-CN" altLang="en-US" i="1" smtClean="0">
                              <a:latin typeface="Cambria Math" panose="02040503050406030204" pitchFamily="18" charset="0"/>
                            </a:rPr>
                          </m:ctrlPr>
                        </m:accPr>
                        <m:e>
                          <m:r>
                            <a:rPr lang="en-US" altLang="zh-CN" b="0" i="1" smtClean="0">
                              <a:latin typeface="Cambria Math"/>
                            </a:rPr>
                            <m:t>𝐸</m:t>
                          </m:r>
                        </m:e>
                      </m:acc>
                    </m:oMath>
                  </m:oMathPara>
                </a14:m>
                <a:endParaRPr lang="zh-CN"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1122608" y="2743200"/>
                <a:ext cx="985591" cy="402931"/>
              </a:xfrm>
              <a:prstGeom prst="rect">
                <a:avLst/>
              </a:prstGeom>
              <a:blipFill rotWithShape="1">
                <a:blip r:embed="rId5"/>
                <a:stretch>
                  <a:fillRect t="-21212" b="-7576"/>
                </a:stretch>
              </a:blipFill>
            </p:spPr>
            <p:txBody>
              <a:bodyPr/>
              <a:lstStyle/>
              <a:p>
                <a:r>
                  <a:rPr lang="zh-CN"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b="13655"/>
          <a:stretch>
            <a:fillRect/>
          </a:stretch>
        </p:blipFill>
        <p:spPr bwMode="auto">
          <a:xfrm>
            <a:off x="838200" y="2133600"/>
            <a:ext cx="31527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5"/>
          <p:cNvSpPr txBox="1">
            <a:spLocks noChangeArrowheads="1"/>
          </p:cNvSpPr>
          <p:nvPr/>
        </p:nvSpPr>
        <p:spPr bwMode="auto">
          <a:xfrm>
            <a:off x="3238500" y="14478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單一個點電荷周圍的電場</a:t>
            </a:r>
          </a:p>
        </p:txBody>
      </p:sp>
      <p:pic>
        <p:nvPicPr>
          <p:cNvPr id="31750"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l="43504" t="35323" r="44411" b="54865"/>
          <a:stretch>
            <a:fillRect/>
          </a:stretch>
        </p:blipFill>
        <p:spPr bwMode="auto">
          <a:xfrm>
            <a:off x="2209800" y="35052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單箭頭接點 7"/>
          <p:cNvCxnSpPr/>
          <p:nvPr/>
        </p:nvCxnSpPr>
        <p:spPr>
          <a:xfrm flipV="1">
            <a:off x="2514600" y="3200400"/>
            <a:ext cx="1066800" cy="41910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flipV="1">
            <a:off x="3540463" y="3042344"/>
            <a:ext cx="381000" cy="152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向下箭號 4"/>
          <p:cNvSpPr/>
          <p:nvPr/>
        </p:nvSpPr>
        <p:spPr>
          <a:xfrm rot="20582152">
            <a:off x="5410200" y="3048000"/>
            <a:ext cx="304800" cy="5715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向下箭號 12"/>
          <p:cNvSpPr/>
          <p:nvPr/>
        </p:nvSpPr>
        <p:spPr>
          <a:xfrm rot="1318369">
            <a:off x="6649049" y="3011733"/>
            <a:ext cx="304800" cy="5715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4" name="文字方塊 13"/>
              <p:cNvSpPr txBox="1"/>
              <p:nvPr/>
            </p:nvSpPr>
            <p:spPr>
              <a:xfrm>
                <a:off x="4114800" y="2133600"/>
                <a:ext cx="1989263" cy="87055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chr m:val="∑"/>
                          <m:ctrlPr>
                            <a:rPr lang="en-US" altLang="zh-TW" b="0" i="1" smtClean="0">
                              <a:latin typeface="Cambria Math" panose="02040503050406030204" pitchFamily="18" charset="0"/>
                            </a:rPr>
                          </m:ctrlPr>
                        </m:naryPr>
                        <m:sub>
                          <m:r>
                            <m:rPr>
                              <m:brk m:alnAt="23"/>
                            </m:rPr>
                            <a:rPr lang="en-US" altLang="zh-TW" b="0" i="1" smtClean="0">
                              <a:latin typeface="Cambria Math" panose="02040503050406030204" pitchFamily="18" charset="0"/>
                            </a:rPr>
                            <m:t>𝑖</m:t>
                          </m:r>
                          <m:r>
                            <a:rPr lang="en-US" altLang="zh-TW" b="0" i="1" smtClean="0">
                              <a:latin typeface="Cambria Math" panose="02040503050406030204" pitchFamily="18" charset="0"/>
                            </a:rPr>
                            <m:t>=1</m:t>
                          </m:r>
                        </m:sub>
                        <m:sup>
                          <m:r>
                            <a:rPr lang="en-US" altLang="zh-TW" b="0" i="1" smtClean="0">
                              <a:latin typeface="Cambria Math" panose="02040503050406030204" pitchFamily="18" charset="0"/>
                            </a:rPr>
                            <m:t>1</m:t>
                          </m:r>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oMath>
                  </m:oMathPara>
                </a14:m>
                <a:endParaRPr lang="zh-CN"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4114800" y="2133600"/>
                <a:ext cx="1989263" cy="870559"/>
              </a:xfrm>
              <a:prstGeom prst="rect">
                <a:avLst/>
              </a:prstGeom>
              <a:blipFill>
                <a:blip r:embed="rId3"/>
                <a:stretch>
                  <a:fillRect l="-14650" t="-95652" b="-15072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6519930" y="2218142"/>
                <a:ext cx="2302297" cy="659796"/>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𝑄𝑞</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r>
                        <a:rPr lang="en-US" altLang="zh-CN" b="0" i="1" smtClean="0">
                          <a:latin typeface="Cambria Math"/>
                        </a:rPr>
                        <m:t>=</m:t>
                      </m:r>
                      <m:r>
                        <a:rPr lang="en-US" altLang="zh-CN" b="0" i="1" smtClean="0">
                          <a:latin typeface="Cambria Math"/>
                        </a:rPr>
                        <m:t>𝑞</m:t>
                      </m:r>
                      <m:acc>
                        <m:accPr>
                          <m:chr m:val="⃗"/>
                          <m:ctrlPr>
                            <a:rPr lang="en-US" altLang="zh-CN" b="0" i="1" smtClean="0">
                              <a:latin typeface="Cambria Math" panose="02040503050406030204" pitchFamily="18" charset="0"/>
                            </a:rPr>
                          </m:ctrlPr>
                        </m:accPr>
                        <m:e>
                          <m:r>
                            <a:rPr lang="en-US" altLang="zh-CN" b="0" i="1" smtClean="0">
                              <a:latin typeface="Cambria Math"/>
                            </a:rPr>
                            <m:t>𝐸</m:t>
                          </m:r>
                        </m:e>
                      </m:acc>
                    </m:oMath>
                  </m:oMathPara>
                </a14:m>
                <a:endParaRPr lang="zh-CN"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6519930" y="2218142"/>
                <a:ext cx="2302297" cy="659796"/>
              </a:xfrm>
              <a:prstGeom prst="rect">
                <a:avLst/>
              </a:prstGeom>
              <a:blipFill rotWithShape="1">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5421110" y="3695700"/>
                <a:ext cx="1600630"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oMath>
                  </m:oMathPara>
                </a14:m>
                <a:endParaRPr lang="zh-CN"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5421110" y="3695700"/>
                <a:ext cx="1600630" cy="659796"/>
              </a:xfrm>
              <a:prstGeom prst="rect">
                <a:avLst/>
              </a:prstGeom>
              <a:blipFill rotWithShape="1">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23F7128-6A0F-CF45-84F9-7B4291E1F7FB}"/>
                  </a:ext>
                </a:extLst>
              </p:cNvPr>
              <p:cNvSpPr/>
              <p:nvPr/>
            </p:nvSpPr>
            <p:spPr>
              <a:xfrm>
                <a:off x="3581400" y="2676472"/>
                <a:ext cx="402098"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a:latin typeface="Cambria Math" panose="02040503050406030204" pitchFamily="18" charset="0"/>
                            </a:rPr>
                          </m:ctrlPr>
                        </m:accPr>
                        <m:e>
                          <m:r>
                            <a:rPr lang="en-US" altLang="zh-CN" i="1">
                              <a:latin typeface="Cambria Math"/>
                            </a:rPr>
                            <m:t>𝐸</m:t>
                          </m:r>
                        </m:e>
                      </m:acc>
                    </m:oMath>
                  </m:oMathPara>
                </a14:m>
                <a:endParaRPr lang="en-TW" dirty="0"/>
              </a:p>
            </p:txBody>
          </p:sp>
        </mc:Choice>
        <mc:Fallback xmlns="">
          <p:sp>
            <p:nvSpPr>
              <p:cNvPr id="3" name="Rectangle 2">
                <a:extLst>
                  <a:ext uri="{FF2B5EF4-FFF2-40B4-BE49-F238E27FC236}">
                    <a16:creationId xmlns:a16="http://schemas.microsoft.com/office/drawing/2014/main" id="{B23F7128-6A0F-CF45-84F9-7B4291E1F7FB}"/>
                  </a:ext>
                </a:extLst>
              </p:cNvPr>
              <p:cNvSpPr>
                <a:spLocks noRot="1" noChangeAspect="1" noMove="1" noResize="1" noEditPoints="1" noAdjustHandles="1" noChangeArrowheads="1" noChangeShapeType="1" noTextEdit="1"/>
              </p:cNvSpPr>
              <p:nvPr/>
            </p:nvSpPr>
            <p:spPr>
              <a:xfrm>
                <a:off x="3581400" y="2676472"/>
                <a:ext cx="402098" cy="402931"/>
              </a:xfrm>
              <a:prstGeom prst="rect">
                <a:avLst/>
              </a:prstGeom>
              <a:blipFill>
                <a:blip r:embed="rId11"/>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744B103-0A4C-5F4B-96E5-3CCE4845DD1E}"/>
                  </a:ext>
                </a:extLst>
              </p:cNvPr>
              <p:cNvSpPr/>
              <p:nvPr/>
            </p:nvSpPr>
            <p:spPr>
              <a:xfrm>
                <a:off x="2790101" y="3402568"/>
                <a:ext cx="3628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panose="02040503050406030204" pitchFamily="18" charset="0"/>
                            </a:rPr>
                            <m:t>𝑟</m:t>
                          </m:r>
                        </m:e>
                      </m:acc>
                    </m:oMath>
                  </m:oMathPara>
                </a14:m>
                <a:endParaRPr lang="en-TW" dirty="0"/>
              </a:p>
            </p:txBody>
          </p:sp>
        </mc:Choice>
        <mc:Fallback xmlns="">
          <p:sp>
            <p:nvSpPr>
              <p:cNvPr id="4" name="Rectangle 3">
                <a:extLst>
                  <a:ext uri="{FF2B5EF4-FFF2-40B4-BE49-F238E27FC236}">
                    <a16:creationId xmlns:a16="http://schemas.microsoft.com/office/drawing/2014/main" id="{C744B103-0A4C-5F4B-96E5-3CCE4845DD1E}"/>
                  </a:ext>
                </a:extLst>
              </p:cNvPr>
              <p:cNvSpPr>
                <a:spLocks noRot="1" noChangeAspect="1" noMove="1" noResize="1" noEditPoints="1" noAdjustHandles="1" noChangeArrowheads="1" noChangeShapeType="1" noTextEdit="1"/>
              </p:cNvSpPr>
              <p:nvPr/>
            </p:nvSpPr>
            <p:spPr>
              <a:xfrm>
                <a:off x="2790101" y="3402568"/>
                <a:ext cx="362855" cy="369332"/>
              </a:xfrm>
              <a:prstGeom prst="rect">
                <a:avLst/>
              </a:prstGeom>
              <a:blipFill>
                <a:blip r:embed="rId12"/>
                <a:stretch>
                  <a:fillRect t="-6452"/>
                </a:stretch>
              </a:blipFill>
            </p:spPr>
            <p:txBody>
              <a:bodyPr/>
              <a:lstStyle/>
              <a:p>
                <a:r>
                  <a:rPr lang="en-TW">
                    <a:noFill/>
                  </a:rPr>
                  <a:t> </a:t>
                </a:r>
              </a:p>
            </p:txBody>
          </p:sp>
        </mc:Fallback>
      </mc:AlternateContent>
      <p:pic>
        <p:nvPicPr>
          <p:cNvPr id="17" name="Picture 4" descr="F22_06">
            <a:extLst>
              <a:ext uri="{FF2B5EF4-FFF2-40B4-BE49-F238E27FC236}">
                <a16:creationId xmlns:a16="http://schemas.microsoft.com/office/drawing/2014/main" id="{70BF0473-59E2-E24D-88A7-4F31A3084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504" t="35323" r="44411" b="54865"/>
          <a:stretch>
            <a:fillRect/>
          </a:stretch>
        </p:blipFill>
        <p:spPr bwMode="auto">
          <a:xfrm>
            <a:off x="3488996" y="3118544"/>
            <a:ext cx="202853" cy="20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0704C7F6-F76A-0E44-AC2E-874BF7B9F48F}"/>
                  </a:ext>
                </a:extLst>
              </p:cNvPr>
              <p:cNvSpPr/>
              <p:nvPr/>
            </p:nvSpPr>
            <p:spPr>
              <a:xfrm>
                <a:off x="3413409" y="3202806"/>
                <a:ext cx="33598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TW" sz="1400" i="1" dirty="0" smtClean="0">
                          <a:latin typeface="Cambria Math" panose="02040503050406030204" pitchFamily="18" charset="0"/>
                        </a:rPr>
                        <m:t>𝑞</m:t>
                      </m:r>
                    </m:oMath>
                  </m:oMathPara>
                </a14:m>
                <a:endParaRPr lang="en-TW" sz="1400" dirty="0"/>
              </a:p>
            </p:txBody>
          </p:sp>
        </mc:Choice>
        <mc:Fallback xmlns="">
          <p:sp>
            <p:nvSpPr>
              <p:cNvPr id="18" name="Rectangle 17">
                <a:extLst>
                  <a:ext uri="{FF2B5EF4-FFF2-40B4-BE49-F238E27FC236}">
                    <a16:creationId xmlns:a16="http://schemas.microsoft.com/office/drawing/2014/main" id="{0704C7F6-F76A-0E44-AC2E-874BF7B9F48F}"/>
                  </a:ext>
                </a:extLst>
              </p:cNvPr>
              <p:cNvSpPr>
                <a:spLocks noRot="1" noChangeAspect="1" noMove="1" noResize="1" noEditPoints="1" noAdjustHandles="1" noChangeArrowheads="1" noChangeShapeType="1" noTextEdit="1"/>
              </p:cNvSpPr>
              <p:nvPr/>
            </p:nvSpPr>
            <p:spPr>
              <a:xfrm>
                <a:off x="3413409" y="3202806"/>
                <a:ext cx="335989" cy="307777"/>
              </a:xfrm>
              <a:prstGeom prst="rect">
                <a:avLst/>
              </a:prstGeom>
              <a:blipFill>
                <a:blip r:embed="rId13"/>
                <a:stretch>
                  <a:fillRect b="-4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9A1DFA4D-0B65-D845-B2B1-9A35BDBB8EE5}"/>
                  </a:ext>
                </a:extLst>
              </p:cNvPr>
              <p:cNvSpPr/>
              <p:nvPr/>
            </p:nvSpPr>
            <p:spPr>
              <a:xfrm>
                <a:off x="2215343" y="3810000"/>
                <a:ext cx="38786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𝑄</m:t>
                      </m:r>
                    </m:oMath>
                  </m:oMathPara>
                </a14:m>
                <a:endParaRPr lang="en-TW" sz="1600" dirty="0"/>
              </a:p>
            </p:txBody>
          </p:sp>
        </mc:Choice>
        <mc:Fallback xmlns="">
          <p:sp>
            <p:nvSpPr>
              <p:cNvPr id="19" name="Rectangle 18">
                <a:extLst>
                  <a:ext uri="{FF2B5EF4-FFF2-40B4-BE49-F238E27FC236}">
                    <a16:creationId xmlns:a16="http://schemas.microsoft.com/office/drawing/2014/main" id="{9A1DFA4D-0B65-D845-B2B1-9A35BDBB8EE5}"/>
                  </a:ext>
                </a:extLst>
              </p:cNvPr>
              <p:cNvSpPr>
                <a:spLocks noRot="1" noChangeAspect="1" noMove="1" noResize="1" noEditPoints="1" noAdjustHandles="1" noChangeArrowheads="1" noChangeShapeType="1" noTextEdit="1"/>
              </p:cNvSpPr>
              <p:nvPr/>
            </p:nvSpPr>
            <p:spPr>
              <a:xfrm>
                <a:off x="2215343" y="3810000"/>
                <a:ext cx="387862" cy="338554"/>
              </a:xfrm>
              <a:prstGeom prst="rect">
                <a:avLst/>
              </a:prstGeom>
              <a:blipFill>
                <a:blip r:embed="rId14"/>
                <a:stretch>
                  <a:fillRect b="-11111"/>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nodeType="clickEffect">
                                  <p:stCondLst>
                                    <p:cond delay="0"/>
                                  </p:stCondLst>
                                  <p:childTnLst>
                                    <p:anim calcmode="lin" valueType="num">
                                      <p:cBhvr additive="base">
                                        <p:cTn id="56" dur="500"/>
                                        <p:tgtEl>
                                          <p:spTgt spid="17"/>
                                        </p:tgtEl>
                                        <p:attrNameLst>
                                          <p:attrName>ppt_x</p:attrName>
                                        </p:attrNameLst>
                                      </p:cBhvr>
                                      <p:tavLst>
                                        <p:tav tm="0">
                                          <p:val>
                                            <p:strVal val="ppt_x"/>
                                          </p:val>
                                        </p:tav>
                                        <p:tav tm="100000">
                                          <p:val>
                                            <p:strVal val="ppt_x"/>
                                          </p:val>
                                        </p:tav>
                                      </p:tavLst>
                                    </p:anim>
                                    <p:anim calcmode="lin" valueType="num">
                                      <p:cBhvr additive="base">
                                        <p:cTn id="57" dur="500"/>
                                        <p:tgtEl>
                                          <p:spTgt spid="17"/>
                                        </p:tgtEl>
                                        <p:attrNameLst>
                                          <p:attrName>ppt_y</p:attrName>
                                        </p:attrNameLst>
                                      </p:cBhvr>
                                      <p:tavLst>
                                        <p:tav tm="0">
                                          <p:val>
                                            <p:strVal val="ppt_y"/>
                                          </p:val>
                                        </p:tav>
                                        <p:tav tm="100000">
                                          <p:val>
                                            <p:strVal val="1+ppt_h/2"/>
                                          </p:val>
                                        </p:tav>
                                      </p:tavLst>
                                    </p:anim>
                                    <p:set>
                                      <p:cBhvr>
                                        <p:cTn id="58" dur="1" fill="hold">
                                          <p:stCondLst>
                                            <p:cond delay="499"/>
                                          </p:stCondLst>
                                        </p:cTn>
                                        <p:tgtEl>
                                          <p:spTgt spid="17"/>
                                        </p:tgtEl>
                                        <p:attrNameLst>
                                          <p:attrName>style.visibility</p:attrName>
                                        </p:attrNameLst>
                                      </p:cBhvr>
                                      <p:to>
                                        <p:strVal val="hidden"/>
                                      </p:to>
                                    </p:set>
                                  </p:childTnLst>
                                </p:cTn>
                              </p:par>
                              <p:par>
                                <p:cTn id="59" presetID="2" presetClass="exit" presetSubtype="4" fill="hold" grpId="1" nodeType="withEffect">
                                  <p:stCondLst>
                                    <p:cond delay="0"/>
                                  </p:stCondLst>
                                  <p:childTnLst>
                                    <p:anim calcmode="lin" valueType="num">
                                      <p:cBhvr additive="base">
                                        <p:cTn id="60" dur="500"/>
                                        <p:tgtEl>
                                          <p:spTgt spid="18"/>
                                        </p:tgtEl>
                                        <p:attrNameLst>
                                          <p:attrName>ppt_x</p:attrName>
                                        </p:attrNameLst>
                                      </p:cBhvr>
                                      <p:tavLst>
                                        <p:tav tm="0">
                                          <p:val>
                                            <p:strVal val="ppt_x"/>
                                          </p:val>
                                        </p:tav>
                                        <p:tav tm="100000">
                                          <p:val>
                                            <p:strVal val="ppt_x"/>
                                          </p:val>
                                        </p:tav>
                                      </p:tavLst>
                                    </p:anim>
                                    <p:anim calcmode="lin" valueType="num">
                                      <p:cBhvr additive="base">
                                        <p:cTn id="61" dur="500"/>
                                        <p:tgtEl>
                                          <p:spTgt spid="18"/>
                                        </p:tgtEl>
                                        <p:attrNameLst>
                                          <p:attrName>ppt_y</p:attrName>
                                        </p:attrNameLst>
                                      </p:cBhvr>
                                      <p:tavLst>
                                        <p:tav tm="0">
                                          <p:val>
                                            <p:strVal val="ppt_y"/>
                                          </p:val>
                                        </p:tav>
                                        <p:tav tm="100000">
                                          <p:val>
                                            <p:strVal val="1+ppt_h/2"/>
                                          </p:val>
                                        </p:tav>
                                      </p:tavLst>
                                    </p:anim>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172"/>
                                        </p:tgtEl>
                                        <p:attrNameLst>
                                          <p:attrName>style.visibility</p:attrName>
                                        </p:attrNameLst>
                                      </p:cBhvr>
                                      <p:to>
                                        <p:strVal val="visible"/>
                                      </p:to>
                                    </p:set>
                                    <p:anim calcmode="lin" valueType="num">
                                      <p:cBhvr additive="base">
                                        <p:cTn id="67" dur="500" fill="hold"/>
                                        <p:tgtEl>
                                          <p:spTgt spid="7172"/>
                                        </p:tgtEl>
                                        <p:attrNameLst>
                                          <p:attrName>ppt_x</p:attrName>
                                        </p:attrNameLst>
                                      </p:cBhvr>
                                      <p:tavLst>
                                        <p:tav tm="0">
                                          <p:val>
                                            <p:strVal val="#ppt_x"/>
                                          </p:val>
                                        </p:tav>
                                        <p:tav tm="100000">
                                          <p:val>
                                            <p:strVal val="#ppt_x"/>
                                          </p:val>
                                        </p:tav>
                                      </p:tavLst>
                                    </p:anim>
                                    <p:anim calcmode="lin" valueType="num">
                                      <p:cBhvr additive="base">
                                        <p:cTn id="68"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6" grpId="0" animBg="1"/>
      <p:bldP spid="3" grpId="0"/>
      <p:bldP spid="4" grpId="0"/>
      <p:bldP spid="18" grpId="0"/>
      <p:bldP spid="18"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Mac\Dropbox\Documents\課程\Young\Chapter21\A_Images\A_Figures_and_Photos\21_17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65" y="914400"/>
            <a:ext cx="8547101" cy="1627188"/>
          </a:xfrm>
          <a:prstGeom prst="rect">
            <a:avLst/>
          </a:prstGeom>
          <a:noFill/>
          <a:extLst>
            <a:ext uri="{909E8E84-426E-40DD-AFC4-6F175D3DCCD1}">
              <a14:hiddenFill xmlns:a14="http://schemas.microsoft.com/office/drawing/2010/main">
                <a:solidFill>
                  <a:srgbClr val="FFFFFF"/>
                </a:solidFill>
              </a14:hiddenFill>
            </a:ext>
          </a:extLst>
        </p:spPr>
      </p:pic>
      <p:pic>
        <p:nvPicPr>
          <p:cNvPr id="48131" name="Picture 3" descr="\\Mac\Dropbox\Documents\課程\Young\Chapter21\A_Images\A_Figures_and_Photos\21_18_Figure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3879" y="2971800"/>
            <a:ext cx="2240946" cy="2590800"/>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Mac\Dropbox\Documents\課程\Young\Chapter21\A_Images\A_Figures_and_Photos\21_18_Figure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3682" y="2986825"/>
            <a:ext cx="2482792" cy="260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07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文字方塊 11"/>
          <p:cNvSpPr txBox="1">
            <a:spLocks noChangeArrowheads="1"/>
          </p:cNvSpPr>
          <p:nvPr/>
        </p:nvSpPr>
        <p:spPr bwMode="auto">
          <a:xfrm>
            <a:off x="4419600" y="1752600"/>
            <a:ext cx="449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小電荷所受的總電力等於個別電力的疊加</a:t>
            </a:r>
          </a:p>
        </p:txBody>
      </p:sp>
      <p:sp>
        <p:nvSpPr>
          <p:cNvPr id="32774" name="文字方塊 11"/>
          <p:cNvSpPr txBox="1">
            <a:spLocks noChangeArrowheads="1"/>
          </p:cNvSpPr>
          <p:nvPr/>
        </p:nvSpPr>
        <p:spPr bwMode="auto">
          <a:xfrm>
            <a:off x="1752600" y="3733800"/>
            <a:ext cx="594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小電荷移開後，空間中總電場等於個別電場的向量疊加！</a:t>
            </a:r>
          </a:p>
        </p:txBody>
      </p:sp>
      <p:sp>
        <p:nvSpPr>
          <p:cNvPr id="18" name="向右箭號 17"/>
          <p:cNvSpPr/>
          <p:nvPr/>
        </p:nvSpPr>
        <p:spPr>
          <a:xfrm>
            <a:off x="3581400" y="5715000"/>
            <a:ext cx="1143000" cy="3048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文字方塊 18"/>
          <p:cNvSpPr txBox="1">
            <a:spLocks noChangeArrowheads="1"/>
          </p:cNvSpPr>
          <p:nvPr/>
        </p:nvSpPr>
        <p:spPr bwMode="auto">
          <a:xfrm>
            <a:off x="1371600" y="51054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一個電荷的電場</a:t>
            </a:r>
          </a:p>
        </p:txBody>
      </p:sp>
      <p:sp>
        <p:nvSpPr>
          <p:cNvPr id="20" name="文字方塊 19"/>
          <p:cNvSpPr txBox="1">
            <a:spLocks noChangeArrowheads="1"/>
          </p:cNvSpPr>
          <p:nvPr/>
        </p:nvSpPr>
        <p:spPr bwMode="auto">
          <a:xfrm>
            <a:off x="5562600" y="50292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一群電荷的電場</a:t>
            </a:r>
          </a:p>
        </p:txBody>
      </p:sp>
      <p:pic>
        <p:nvPicPr>
          <p:cNvPr id="32780" name="Picture 2" descr="D:\Dropbox\Documents\課程\YoungTextBook\Images\Chapter21\A_Images\A_Figures_and_Photos\21_2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39893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笑臉 21"/>
          <p:cNvSpPr/>
          <p:nvPr/>
        </p:nvSpPr>
        <p:spPr>
          <a:xfrm>
            <a:off x="2133600" y="1295400"/>
            <a:ext cx="304800" cy="3048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4" name="文字方塊 13"/>
              <p:cNvSpPr txBox="1"/>
              <p:nvPr/>
            </p:nvSpPr>
            <p:spPr>
              <a:xfrm>
                <a:off x="1379113" y="5537502"/>
                <a:ext cx="1600630" cy="659796"/>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oMath>
                  </m:oMathPara>
                </a14:m>
                <a:endParaRPr lang="zh-CN"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1379113" y="5537502"/>
                <a:ext cx="1600630" cy="659796"/>
              </a:xfrm>
              <a:prstGeom prst="rect">
                <a:avLst/>
              </a:prstGeom>
              <a:blipFill rotWithShape="1">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5397674" y="5452959"/>
                <a:ext cx="1989263" cy="764568"/>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oMath>
                  </m:oMathPara>
                </a14:m>
                <a:endParaRPr lang="zh-CN"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5397674" y="5452959"/>
                <a:ext cx="1989263" cy="764568"/>
              </a:xfrm>
              <a:prstGeom prst="rect">
                <a:avLst/>
              </a:prstGeom>
              <a:blipFill rotWithShape="1">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6106201" y="2300462"/>
                <a:ext cx="853567" cy="72923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f>
                        <m:fPr>
                          <m:ctrlPr>
                            <a:rPr lang="en-US" altLang="zh-TW" b="0" i="1" smtClean="0">
                              <a:latin typeface="Cambria Math" panose="02040503050406030204" pitchFamily="18" charset="0"/>
                            </a:rPr>
                          </m:ctrlPr>
                        </m:fPr>
                        <m:num>
                          <m:acc>
                            <m:accPr>
                              <m:chr m:val="⃗"/>
                              <m:ctrlPr>
                                <a:rPr lang="en-US" altLang="zh-TW" b="0" i="1" smtClean="0">
                                  <a:latin typeface="Cambria Math" panose="02040503050406030204" pitchFamily="18" charset="0"/>
                                </a:rPr>
                              </m:ctrlPr>
                            </m:accPr>
                            <m:e>
                              <m:r>
                                <a:rPr lang="en-US" altLang="zh-TW" b="0" i="1" smtClean="0">
                                  <a:latin typeface="Cambria Math"/>
                                </a:rPr>
                                <m:t>𝐹</m:t>
                              </m:r>
                            </m:e>
                          </m:acc>
                        </m:num>
                        <m:den>
                          <m:r>
                            <a:rPr lang="en-US" altLang="zh-TW" b="0" i="1" smtClean="0">
                              <a:latin typeface="Cambria Math"/>
                            </a:rPr>
                            <m:t>𝑞</m:t>
                          </m:r>
                        </m:den>
                      </m:f>
                    </m:oMath>
                  </m:oMathPara>
                </a14:m>
                <a:endParaRPr lang="zh-CN"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6106201" y="2300462"/>
                <a:ext cx="853567" cy="729239"/>
              </a:xfrm>
              <a:prstGeom prst="rect">
                <a:avLst/>
              </a:prstGeom>
              <a:blipFill rotWithShape="1">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4572000" y="4119616"/>
                <a:ext cx="1254446" cy="764568"/>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sSub>
                            <m:sSubPr>
                              <m:ctrlPr>
                                <a:rPr lang="en-US" altLang="zh-TW" i="1">
                                  <a:latin typeface="Cambria Math" panose="02040503050406030204" pitchFamily="18" charset="0"/>
                                </a:rPr>
                              </m:ctrlPr>
                            </m:sSubPr>
                            <m:e>
                              <m:acc>
                                <m:accPr>
                                  <m:chr m:val="⃗"/>
                                  <m:ctrlPr>
                                    <a:rPr lang="en-US" altLang="zh-TW" i="1" smtClean="0">
                                      <a:latin typeface="Cambria Math" panose="02040503050406030204" pitchFamily="18" charset="0"/>
                                    </a:rPr>
                                  </m:ctrlPr>
                                </m:accPr>
                                <m:e>
                                  <m:r>
                                    <a:rPr lang="en-US" altLang="zh-TW" b="0" i="1" smtClean="0">
                                      <a:latin typeface="Cambria Math"/>
                                    </a:rPr>
                                    <m:t>𝐸</m:t>
                                  </m:r>
                                </m:e>
                              </m:acc>
                            </m:e>
                            <m:sub>
                              <m:r>
                                <a:rPr lang="en-US" altLang="zh-TW" i="1">
                                  <a:latin typeface="Cambria Math"/>
                                </a:rPr>
                                <m:t>𝑖</m:t>
                              </m:r>
                            </m:sub>
                          </m:sSub>
                        </m:e>
                      </m:nary>
                    </m:oMath>
                  </m:oMathPara>
                </a14:m>
                <a:endParaRPr lang="zh-CN" altLang="en-US"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4572000" y="4119616"/>
                <a:ext cx="1254446" cy="764568"/>
              </a:xfrm>
              <a:prstGeom prst="rect">
                <a:avLst/>
              </a:prstGeom>
              <a:blipFill rotWithShape="1">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a:xfrm>
                <a:off x="4691130" y="2282797"/>
                <a:ext cx="1235146" cy="764568"/>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𝐹</m:t>
                          </m:r>
                        </m:e>
                      </m:acc>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sSub>
                            <m:sSubPr>
                              <m:ctrlPr>
                                <a:rPr lang="en-US" altLang="zh-TW" i="1">
                                  <a:latin typeface="Cambria Math" panose="02040503050406030204" pitchFamily="18" charset="0"/>
                                </a:rPr>
                              </m:ctrlPr>
                            </m:sSubPr>
                            <m:e>
                              <m:acc>
                                <m:accPr>
                                  <m:chr m:val="⃗"/>
                                  <m:ctrlPr>
                                    <a:rPr lang="en-US" altLang="zh-TW" i="1" smtClean="0">
                                      <a:latin typeface="Cambria Math" panose="02040503050406030204" pitchFamily="18" charset="0"/>
                                    </a:rPr>
                                  </m:ctrlPr>
                                </m:accPr>
                                <m:e>
                                  <m:r>
                                    <a:rPr lang="en-US" altLang="zh-TW" b="0" i="1" smtClean="0">
                                      <a:latin typeface="Cambria Math"/>
                                    </a:rPr>
                                    <m:t>𝐹</m:t>
                                  </m:r>
                                </m:e>
                              </m:acc>
                            </m:e>
                            <m:sub>
                              <m:r>
                                <a:rPr lang="en-US" altLang="zh-TW" i="1">
                                  <a:latin typeface="Cambria Math"/>
                                </a:rPr>
                                <m:t>𝑖</m:t>
                              </m:r>
                            </m:sub>
                          </m:sSub>
                        </m:e>
                      </m:nary>
                    </m:oMath>
                  </m:oMathPara>
                </a14:m>
                <a:endParaRPr lang="zh-CN" altLang="en-US"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4691130" y="2282797"/>
                <a:ext cx="1235146" cy="764568"/>
              </a:xfrm>
              <a:prstGeom prst="rect">
                <a:avLst/>
              </a:prstGeom>
              <a:blipFill rotWithShape="1">
                <a:blip r:embed="rId7"/>
                <a:stretch>
                  <a:fillRect/>
                </a:stretch>
              </a:blipFill>
            </p:spPr>
            <p:txBody>
              <a:bodyPr/>
              <a:lstStyle/>
              <a:p>
                <a:r>
                  <a:rPr lang="zh-CN"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22"/>
                                        </p:tgtEl>
                                        <p:attrNameLst>
                                          <p:attrName>ppt_x</p:attrName>
                                        </p:attrNameLst>
                                      </p:cBhvr>
                                      <p:tavLst>
                                        <p:tav tm="0">
                                          <p:val>
                                            <p:strVal val="ppt_x"/>
                                          </p:val>
                                        </p:tav>
                                        <p:tav tm="100000">
                                          <p:val>
                                            <p:strVal val="ppt_x"/>
                                          </p:val>
                                        </p:tav>
                                      </p:tavLst>
                                    </p:anim>
                                    <p:anim calcmode="lin" valueType="num">
                                      <p:cBhvr additive="base">
                                        <p:cTn id="7" dur="500"/>
                                        <p:tgtEl>
                                          <p:spTgt spid="22"/>
                                        </p:tgtEl>
                                        <p:attrNameLst>
                                          <p:attrName>ppt_y</p:attrName>
                                        </p:attrNameLst>
                                      </p:cBhvr>
                                      <p:tavLst>
                                        <p:tav tm="0">
                                          <p:val>
                                            <p:strVal val="ppt_y"/>
                                          </p:val>
                                        </p:tav>
                                        <p:tav tm="100000">
                                          <p:val>
                                            <p:strVal val="1+ppt_h/2"/>
                                          </p:val>
                                        </p:tav>
                                      </p:tavLst>
                                    </p:anim>
                                    <p:set>
                                      <p:cBhvr>
                                        <p:cTn id="8" dur="1" fill="hold">
                                          <p:stCondLst>
                                            <p:cond delay="499"/>
                                          </p:stCondLst>
                                        </p:cTn>
                                        <p:tgtEl>
                                          <p:spTgt spid="22"/>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32774"/>
                                        </p:tgtEl>
                                        <p:attrNameLst>
                                          <p:attrName>style.visibility</p:attrName>
                                        </p:attrNameLst>
                                      </p:cBhvr>
                                      <p:to>
                                        <p:strVal val="visible"/>
                                      </p:to>
                                    </p:set>
                                    <p:anim calcmode="lin" valueType="num">
                                      <p:cBhvr additive="base">
                                        <p:cTn id="11" dur="500" fill="hold"/>
                                        <p:tgtEl>
                                          <p:spTgt spid="32774"/>
                                        </p:tgtEl>
                                        <p:attrNameLst>
                                          <p:attrName>ppt_x</p:attrName>
                                        </p:attrNameLst>
                                      </p:cBhvr>
                                      <p:tavLst>
                                        <p:tav tm="0">
                                          <p:val>
                                            <p:strVal val="#ppt_x"/>
                                          </p:val>
                                        </p:tav>
                                        <p:tav tm="100000">
                                          <p:val>
                                            <p:strVal val="#ppt_x"/>
                                          </p:val>
                                        </p:tav>
                                      </p:tavLst>
                                    </p:anim>
                                    <p:anim calcmode="lin" valueType="num">
                                      <p:cBhvr additive="base">
                                        <p:cTn id="12" dur="500" fill="hold"/>
                                        <p:tgtEl>
                                          <p:spTgt spid="3277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P spid="18" grpId="0" animBg="1"/>
      <p:bldP spid="19" grpId="0"/>
      <p:bldP spid="20" grpId="0"/>
      <p:bldP spid="22" grpId="0" animBg="1"/>
      <p:bldP spid="14" grpId="0" animBg="1"/>
      <p:bldP spid="15"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5"/>
          <p:cNvSpPr txBox="1">
            <a:spLocks noChangeArrowheads="1"/>
          </p:cNvSpPr>
          <p:nvPr/>
        </p:nvSpPr>
        <p:spPr bwMode="auto">
          <a:xfrm>
            <a:off x="1866900" y="225945"/>
            <a:ext cx="541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由兩個相反電荷組成的電偶極 </a:t>
            </a:r>
            <a:r>
              <a:rPr lang="en-US" altLang="zh-TW" dirty="0">
                <a:solidFill>
                  <a:srgbClr val="FF0000"/>
                </a:solidFill>
                <a:latin typeface="Times New Roman" panose="02020603050405020304" pitchFamily="18" charset="0"/>
                <a:cs typeface="Times New Roman" panose="02020603050405020304" pitchFamily="18" charset="0"/>
              </a:rPr>
              <a:t>Electric Dipole</a:t>
            </a:r>
          </a:p>
        </p:txBody>
      </p:sp>
      <mc:AlternateContent xmlns:mc="http://schemas.openxmlformats.org/markup-compatibility/2006" xmlns:a14="http://schemas.microsoft.com/office/drawing/2010/main">
        <mc:Choice Requires="a14">
          <p:sp>
            <p:nvSpPr>
              <p:cNvPr id="2" name="Text Box 8"/>
              <p:cNvSpPr txBox="1">
                <a:spLocks noChangeArrowheads="1"/>
              </p:cNvSpPr>
              <p:nvPr/>
            </p:nvSpPr>
            <p:spPr bwMode="auto">
              <a:xfrm>
                <a:off x="3566325" y="5813085"/>
                <a:ext cx="44958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itchFamily="18" charset="0"/>
                    <a:cs typeface="Times New Roman" pitchFamily="18" charset="0"/>
                  </a:rPr>
                  <a:t>電偶極的電場 </a:t>
                </a:r>
                <a:r>
                  <a:rPr lang="en-US" altLang="zh-TW" i="1" dirty="0">
                    <a:latin typeface="Times New Roman" pitchFamily="18" charset="0"/>
                    <a:cs typeface="Times New Roman" pitchFamily="18" charset="0"/>
                  </a:rPr>
                  <a:t>E</a:t>
                </a:r>
                <a:r>
                  <a:rPr lang="en-US" altLang="zh-TW" dirty="0"/>
                  <a:t> </a:t>
                </a:r>
                <a:r>
                  <a:rPr lang="zh-TW" altLang="en-US" dirty="0"/>
                  <a:t>隨距離</a:t>
                </a:r>
                <a14:m>
                  <m:oMath xmlns:m="http://schemas.openxmlformats.org/officeDocument/2006/math">
                    <m:r>
                      <a:rPr lang="en-US" altLang="zh-TW" i="1">
                        <a:latin typeface="Cambria Math"/>
                      </a:rPr>
                      <m:t>𝑧</m:t>
                    </m:r>
                  </m:oMath>
                </a14:m>
                <a:r>
                  <a:rPr lang="zh-TW" altLang="en-US" dirty="0"/>
                  <a:t>的</a:t>
                </a:r>
                <a:r>
                  <a:rPr lang="zh-TW" altLang="en-US" dirty="0">
                    <a:solidFill>
                      <a:srgbClr val="FF0000"/>
                    </a:solidFill>
                  </a:rPr>
                  <a:t>三次方</a:t>
                </a:r>
                <a:r>
                  <a:rPr lang="zh-TW" altLang="en-US" dirty="0"/>
                  <a:t>成反比。</a:t>
                </a:r>
              </a:p>
            </p:txBody>
          </p:sp>
        </mc:Choice>
        <mc:Fallback xmlns="">
          <p:sp>
            <p:nvSpPr>
              <p:cNvPr id="2" name="Text Box 8"/>
              <p:cNvSpPr txBox="1">
                <a:spLocks noRot="1" noChangeAspect="1" noMove="1" noResize="1" noEditPoints="1" noAdjustHandles="1" noChangeArrowheads="1" noChangeShapeType="1" noTextEdit="1"/>
              </p:cNvSpPr>
              <p:nvPr/>
            </p:nvSpPr>
            <p:spPr bwMode="auto">
              <a:xfrm>
                <a:off x="3566325" y="5813085"/>
                <a:ext cx="4495800" cy="369332"/>
              </a:xfrm>
              <a:prstGeom prst="rect">
                <a:avLst/>
              </a:prstGeom>
              <a:blipFill>
                <a:blip r:embed="rId2"/>
                <a:stretch>
                  <a:fillRect l="-112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203" name="Text Box 9"/>
              <p:cNvSpPr txBox="1">
                <a:spLocks noChangeArrowheads="1"/>
              </p:cNvSpPr>
              <p:nvPr/>
            </p:nvSpPr>
            <p:spPr bwMode="auto">
              <a:xfrm>
                <a:off x="3581400" y="6231494"/>
                <a:ext cx="36576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電場完全由</a:t>
                </a:r>
                <a:r>
                  <a:rPr lang="zh-TW" altLang="en-US" dirty="0">
                    <a:solidFill>
                      <a:srgbClr val="FF0000"/>
                    </a:solidFill>
                  </a:rPr>
                  <a:t>電偶極矩</a:t>
                </a:r>
                <a14:m>
                  <m:oMath xmlns:m="http://schemas.openxmlformats.org/officeDocument/2006/math">
                    <m:r>
                      <a:rPr lang="en-US" altLang="zh-TW" b="0" i="1" smtClean="0">
                        <a:solidFill>
                          <a:srgbClr val="FF0000"/>
                        </a:solidFill>
                        <a:latin typeface="Cambria Math"/>
                      </a:rPr>
                      <m:t>𝑝</m:t>
                    </m:r>
                  </m:oMath>
                </a14:m>
                <a:r>
                  <a:rPr lang="zh-TW" altLang="en-US" dirty="0"/>
                  <a:t>決定！</a:t>
                </a:r>
              </a:p>
            </p:txBody>
          </p:sp>
        </mc:Choice>
        <mc:Fallback xmlns="">
          <p:sp>
            <p:nvSpPr>
              <p:cNvPr id="8203" name="Text Box 9"/>
              <p:cNvSpPr txBox="1">
                <a:spLocks noRot="1" noChangeAspect="1" noMove="1" noResize="1" noEditPoints="1" noAdjustHandles="1" noChangeArrowheads="1" noChangeShapeType="1" noTextEdit="1"/>
              </p:cNvSpPr>
              <p:nvPr/>
            </p:nvSpPr>
            <p:spPr bwMode="auto">
              <a:xfrm>
                <a:off x="3581400" y="6231494"/>
                <a:ext cx="3657600" cy="369332"/>
              </a:xfrm>
              <a:prstGeom prst="rect">
                <a:avLst/>
              </a:prstGeom>
              <a:blipFill rotWithShape="1">
                <a:blip r:embed="rId7"/>
                <a:stretch>
                  <a:fillRect l="-1500"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13" name="Picture 4" descr="fig2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43474" b="38771"/>
          <a:stretch/>
        </p:blipFill>
        <p:spPr bwMode="auto">
          <a:xfrm>
            <a:off x="291372" y="607572"/>
            <a:ext cx="1292180" cy="114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76" name="Picture 384" descr="\\Mac\Dropbox\Documents\課程\Young\Chapter21\A_Images\A_Figures_and_Photos\21_33_Figur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107" y="1871867"/>
            <a:ext cx="3166826" cy="47871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文字方塊 2"/>
              <p:cNvSpPr txBox="1"/>
              <p:nvPr/>
            </p:nvSpPr>
            <p:spPr>
              <a:xfrm>
                <a:off x="1981200" y="1871867"/>
                <a:ext cx="304800" cy="246221"/>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rPr>
                        <m:t>𝑧</m:t>
                      </m:r>
                    </m:oMath>
                  </m:oMathPara>
                </a14:m>
                <a:endParaRPr lang="zh-TW" altLang="en-US" sz="1600"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1981200" y="1871867"/>
                <a:ext cx="304800" cy="246221"/>
              </a:xfrm>
              <a:prstGeom prst="rect">
                <a:avLst/>
              </a:prstGeom>
              <a:blipFill rotWithShape="1">
                <a:blip r:embed="rId20"/>
                <a:stretch>
                  <a:fillRect b="-25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990600" y="3886200"/>
                <a:ext cx="762000" cy="465897"/>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rPr>
                        <m:t>𝑧</m:t>
                      </m:r>
                      <m:r>
                        <a:rPr lang="en-US" altLang="zh-TW" sz="1600" b="0" i="1" smtClean="0">
                          <a:latin typeface="Cambria Math"/>
                        </a:rPr>
                        <m:t>−</m:t>
                      </m:r>
                      <m:f>
                        <m:fPr>
                          <m:ctrlPr>
                            <a:rPr lang="en-US" altLang="zh-TW" sz="1600" b="0" i="1" smtClean="0">
                              <a:latin typeface="Cambria Math" panose="02040503050406030204" pitchFamily="18" charset="0"/>
                            </a:rPr>
                          </m:ctrlPr>
                        </m:fPr>
                        <m:num>
                          <m:r>
                            <a:rPr lang="en-US" altLang="zh-TW" sz="1600" b="0" i="1" smtClean="0">
                              <a:latin typeface="Cambria Math"/>
                            </a:rPr>
                            <m:t>𝑑</m:t>
                          </m:r>
                        </m:num>
                        <m:den>
                          <m:r>
                            <a:rPr lang="en-US" altLang="zh-TW" sz="1600" b="0" i="1" smtClean="0">
                              <a:latin typeface="Cambria Math"/>
                            </a:rPr>
                            <m:t>2</m:t>
                          </m:r>
                        </m:den>
                      </m:f>
                    </m:oMath>
                  </m:oMathPara>
                </a14:m>
                <a:endParaRPr lang="zh-TW" altLang="en-US" sz="16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990600" y="3886200"/>
                <a:ext cx="762000" cy="465897"/>
              </a:xfrm>
              <a:prstGeom prst="rect">
                <a:avLst/>
              </a:prstGeom>
              <a:blipFill rotWithShape="1">
                <a:blip r:embed="rId2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291372" y="4352097"/>
                <a:ext cx="762000" cy="465897"/>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rPr>
                        <m:t>𝑧</m:t>
                      </m:r>
                      <m:r>
                        <a:rPr lang="en-US" altLang="zh-TW" sz="1600" b="0" i="1" smtClean="0">
                          <a:latin typeface="Cambria Math"/>
                        </a:rPr>
                        <m:t>+</m:t>
                      </m:r>
                      <m:f>
                        <m:fPr>
                          <m:ctrlPr>
                            <a:rPr lang="en-US" altLang="zh-TW" sz="1600" b="0" i="1" smtClean="0">
                              <a:latin typeface="Cambria Math" panose="02040503050406030204" pitchFamily="18" charset="0"/>
                            </a:rPr>
                          </m:ctrlPr>
                        </m:fPr>
                        <m:num>
                          <m:r>
                            <a:rPr lang="en-US" altLang="zh-TW" sz="1600" b="0" i="1" smtClean="0">
                              <a:latin typeface="Cambria Math"/>
                            </a:rPr>
                            <m:t>𝑑</m:t>
                          </m:r>
                        </m:num>
                        <m:den>
                          <m:r>
                            <a:rPr lang="en-US" altLang="zh-TW" sz="1600" b="0" i="1" smtClean="0">
                              <a:latin typeface="Cambria Math"/>
                            </a:rPr>
                            <m:t>2</m:t>
                          </m:r>
                        </m:den>
                      </m:f>
                    </m:oMath>
                  </m:oMathPara>
                </a14:m>
                <a:endParaRPr lang="zh-TW" altLang="en-US" sz="16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291372" y="4352097"/>
                <a:ext cx="762000" cy="465897"/>
              </a:xfrm>
              <a:prstGeom prst="rect">
                <a:avLst/>
              </a:prstGeom>
              <a:blipFill rotWithShape="1">
                <a:blip r:embed="rId2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4346003" y="729068"/>
                <a:ext cx="4627870" cy="996555"/>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m:t>
                          </m:r>
                        </m:sub>
                      </m:sSub>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m:t>
                          </m:r>
                        </m:sub>
                      </m:sSub>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d>
                        <m:dPr>
                          <m:begChr m:val="["/>
                          <m:endChr m:val="]"/>
                          <m:ctrlPr>
                            <a:rPr lang="en-US" altLang="zh-TW" i="1" smtClean="0">
                              <a:latin typeface="Cambria Math" panose="02040503050406030204" pitchFamily="18" charset="0"/>
                            </a:rPr>
                          </m:ctrlPr>
                        </m:dPr>
                        <m:e>
                          <m:f>
                            <m:fPr>
                              <m:ctrlPr>
                                <a:rPr lang="en-US" altLang="zh-TW" i="1">
                                  <a:latin typeface="Cambria Math" panose="02040503050406030204" pitchFamily="18" charset="0"/>
                                </a:rPr>
                              </m:ctrlPr>
                            </m:fPr>
                            <m:num>
                              <m:r>
                                <a:rPr lang="en-US" altLang="zh-TW" b="0" i="1" smtClean="0">
                                  <a:latin typeface="Cambria Math"/>
                                </a:rPr>
                                <m:t>𝑞</m:t>
                              </m:r>
                            </m:num>
                            <m:den>
                              <m:sSup>
                                <m:sSupPr>
                                  <m:ctrlPr>
                                    <a:rPr lang="en-US" altLang="zh-TW" i="1">
                                      <a:latin typeface="Cambria Math" panose="02040503050406030204" pitchFamily="18" charset="0"/>
                                    </a:rPr>
                                  </m:ctrlPr>
                                </m:sSupPr>
                                <m:e>
                                  <m:d>
                                    <m:dPr>
                                      <m:ctrlPr>
                                        <a:rPr lang="en-US" altLang="zh-TW" i="1" smtClean="0">
                                          <a:latin typeface="Cambria Math" panose="02040503050406030204" pitchFamily="18" charset="0"/>
                                        </a:rPr>
                                      </m:ctrlPr>
                                    </m:dPr>
                                    <m:e>
                                      <m:r>
                                        <a:rPr lang="en-US" altLang="zh-TW" b="0" i="1" smtClean="0">
                                          <a:latin typeface="Cambria Math"/>
                                        </a:rPr>
                                        <m:t>𝑧</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𝑑</m:t>
                                          </m:r>
                                        </m:num>
                                        <m:den>
                                          <m:r>
                                            <a:rPr lang="en-US" altLang="zh-TW" b="0" i="1" smtClean="0">
                                              <a:latin typeface="Cambria Math"/>
                                            </a:rPr>
                                            <m:t>2</m:t>
                                          </m:r>
                                        </m:den>
                                      </m:f>
                                    </m:e>
                                  </m:d>
                                </m:e>
                                <m:sup>
                                  <m:r>
                                    <a:rPr lang="en-US" altLang="zh-TW" i="1">
                                      <a:latin typeface="Cambria Math"/>
                                    </a:rPr>
                                    <m:t>2</m:t>
                                  </m:r>
                                </m:sup>
                              </m:sSup>
                            </m:den>
                          </m:f>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𝑞</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r>
                                        <a:rPr lang="en-US" altLang="zh-TW" b="0" i="1" smtClean="0">
                                          <a:latin typeface="Cambria Math"/>
                                        </a:rPr>
                                        <m:t>𝑧</m:t>
                                      </m:r>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2</m:t>
                                          </m:r>
                                        </m:den>
                                      </m:f>
                                    </m:e>
                                  </m:d>
                                </m:e>
                                <m:sup>
                                  <m:r>
                                    <a:rPr lang="en-US" altLang="zh-TW" i="1">
                                      <a:latin typeface="Cambria Math"/>
                                    </a:rPr>
                                    <m:t>2</m:t>
                                  </m:r>
                                </m:sup>
                              </m:sSup>
                            </m:den>
                          </m:f>
                        </m:e>
                      </m:d>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4346003" y="729068"/>
                <a:ext cx="4627870" cy="996555"/>
              </a:xfrm>
              <a:prstGeom prst="rect">
                <a:avLst/>
              </a:prstGeom>
              <a:blipFill>
                <a:blip r:embed="rId2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5329894" y="1859414"/>
                <a:ext cx="3665811" cy="1020408"/>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f>
                        <m:fPr>
                          <m:ctrlPr>
                            <a:rPr lang="en-US" altLang="zh-TW" i="1">
                              <a:latin typeface="Cambria Math" panose="02040503050406030204" pitchFamily="18" charset="0"/>
                            </a:rPr>
                          </m:ctrlPr>
                        </m:fPr>
                        <m:num>
                          <m:r>
                            <a:rPr lang="en-US" altLang="zh-TW" b="0" i="1" smtClean="0">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sSup>
                            <m:sSupPr>
                              <m:ctrlPr>
                                <a:rPr lang="en-US" altLang="zh-TW" i="1" smtClean="0">
                                  <a:latin typeface="Cambria Math" panose="02040503050406030204" pitchFamily="18" charset="0"/>
                                </a:rPr>
                              </m:ctrlPr>
                            </m:sSupPr>
                            <m:e>
                              <m:r>
                                <a:rPr lang="en-US" altLang="zh-TW" b="0" i="1" smtClean="0">
                                  <a:latin typeface="Cambria Math"/>
                                </a:rPr>
                                <m:t>𝑧</m:t>
                              </m:r>
                            </m:e>
                            <m:sup>
                              <m:r>
                                <a:rPr lang="en-US" altLang="zh-TW" b="0" i="1" smtClean="0">
                                  <a:latin typeface="Cambria Math"/>
                                </a:rPr>
                                <m:t>2</m:t>
                              </m:r>
                            </m:sup>
                          </m:sSup>
                        </m:den>
                      </m:f>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r>
                                <a:rPr lang="en-US" altLang="zh-TW" i="1">
                                  <a:latin typeface="Cambria Math"/>
                                </a:rPr>
                                <m:t>𝑞</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r>
                                        <a:rPr lang="en-US" altLang="zh-TW" i="1">
                                          <a:latin typeface="Cambria Math"/>
                                        </a:rPr>
                                        <m:t>1−</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2</m:t>
                                          </m:r>
                                          <m:r>
                                            <a:rPr lang="en-US" altLang="zh-TW" i="1">
                                              <a:latin typeface="Cambria Math"/>
                                            </a:rPr>
                                            <m:t>𝑧</m:t>
                                          </m:r>
                                        </m:den>
                                      </m:f>
                                    </m:e>
                                  </m:d>
                                </m:e>
                                <m:sup>
                                  <m:r>
                                    <a:rPr lang="en-US" altLang="zh-TW" i="1">
                                      <a:latin typeface="Cambria Math"/>
                                    </a:rPr>
                                    <m:t>2</m:t>
                                  </m:r>
                                </m:sup>
                              </m:sSup>
                            </m:den>
                          </m:f>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𝑞</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r>
                                        <a:rPr lang="en-US" altLang="zh-TW" i="1">
                                          <a:latin typeface="Cambria Math"/>
                                        </a:rPr>
                                        <m:t>1+</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2</m:t>
                                          </m:r>
                                          <m:r>
                                            <a:rPr lang="en-US" altLang="zh-TW" i="1">
                                              <a:latin typeface="Cambria Math"/>
                                            </a:rPr>
                                            <m:t>𝑧</m:t>
                                          </m:r>
                                        </m:den>
                                      </m:f>
                                    </m:e>
                                  </m:d>
                                </m:e>
                                <m:sup>
                                  <m:r>
                                    <a:rPr lang="en-US" altLang="zh-TW" i="1">
                                      <a:latin typeface="Cambria Math"/>
                                    </a:rPr>
                                    <m:t>2</m:t>
                                  </m:r>
                                </m:sup>
                              </m:sSup>
                            </m:den>
                          </m:f>
                        </m:e>
                      </m:d>
                    </m:oMath>
                  </m:oMathPara>
                </a14:m>
                <a:endParaRPr lang="zh-TW" altLang="en-US" dirty="0"/>
              </a:p>
            </p:txBody>
          </p:sp>
        </mc:Choice>
        <mc:Fallback xmlns="">
          <p:sp>
            <p:nvSpPr>
              <p:cNvPr id="5" name="矩形 4"/>
              <p:cNvSpPr>
                <a:spLocks noRot="1" noChangeAspect="1" noMove="1" noResize="1" noEditPoints="1" noAdjustHandles="1" noChangeArrowheads="1" noChangeShapeType="1" noTextEdit="1"/>
              </p:cNvSpPr>
              <p:nvPr/>
            </p:nvSpPr>
            <p:spPr>
              <a:xfrm>
                <a:off x="5329894" y="1859414"/>
                <a:ext cx="3665811" cy="1020408"/>
              </a:xfrm>
              <a:prstGeom prst="rect">
                <a:avLst/>
              </a:prstGeom>
              <a:blipFill>
                <a:blip r:embed="rId2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5032695" y="3005952"/>
                <a:ext cx="3978461" cy="817403"/>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f>
                        <m:fPr>
                          <m:ctrlPr>
                            <a:rPr lang="en-US" altLang="zh-TW" i="1">
                              <a:latin typeface="Cambria Math" panose="02040503050406030204" pitchFamily="18" charset="0"/>
                            </a:rPr>
                          </m:ctrlPr>
                        </m:fPr>
                        <m:num>
                          <m:r>
                            <a:rPr lang="en-US" altLang="zh-TW" b="0" i="1" smtClean="0">
                              <a:latin typeface="Cambria Math"/>
                            </a:rPr>
                            <m:t>𝑞</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sSup>
                            <m:sSupPr>
                              <m:ctrlPr>
                                <a:rPr lang="en-US" altLang="zh-TW" i="1" smtClean="0">
                                  <a:latin typeface="Cambria Math" panose="02040503050406030204" pitchFamily="18" charset="0"/>
                                </a:rPr>
                              </m:ctrlPr>
                            </m:sSupPr>
                            <m:e>
                              <m:r>
                                <a:rPr lang="en-US" altLang="zh-TW" b="0" i="1" smtClean="0">
                                  <a:latin typeface="Cambria Math"/>
                                </a:rPr>
                                <m:t>𝑧</m:t>
                              </m:r>
                            </m:e>
                            <m:sup>
                              <m:r>
                                <a:rPr lang="en-US" altLang="zh-TW" b="0" i="1" smtClean="0">
                                  <a:latin typeface="Cambria Math"/>
                                </a:rPr>
                                <m:t>2</m:t>
                              </m:r>
                            </m:sup>
                          </m:sSup>
                        </m:den>
                      </m:f>
                      <m:d>
                        <m:dPr>
                          <m:begChr m:val="["/>
                          <m:endChr m:val="]"/>
                          <m:ctrlPr>
                            <a:rPr lang="en-US" altLang="zh-TW" i="1">
                              <a:latin typeface="Cambria Math" panose="02040503050406030204" pitchFamily="18" charset="0"/>
                            </a:rPr>
                          </m:ctrlPr>
                        </m:dPr>
                        <m:e>
                          <m:sSup>
                            <m:sSupPr>
                              <m:ctrlPr>
                                <a:rPr lang="en-US" altLang="zh-TW" i="1" smtClean="0">
                                  <a:latin typeface="Cambria Math" panose="02040503050406030204" pitchFamily="18" charset="0"/>
                                </a:rPr>
                              </m:ctrlPr>
                            </m:sSupPr>
                            <m:e>
                              <m:d>
                                <m:dPr>
                                  <m:ctrlPr>
                                    <a:rPr lang="en-US" altLang="zh-TW" i="1">
                                      <a:latin typeface="Cambria Math" panose="02040503050406030204" pitchFamily="18" charset="0"/>
                                    </a:rPr>
                                  </m:ctrlPr>
                                </m:dPr>
                                <m:e>
                                  <m:r>
                                    <a:rPr lang="en-US" altLang="zh-TW" i="1">
                                      <a:latin typeface="Cambria Math"/>
                                    </a:rPr>
                                    <m:t>1−</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2</m:t>
                                      </m:r>
                                      <m:r>
                                        <a:rPr lang="en-US" altLang="zh-TW" i="1">
                                          <a:latin typeface="Cambria Math"/>
                                        </a:rPr>
                                        <m:t>𝑧</m:t>
                                      </m:r>
                                    </m:den>
                                  </m:f>
                                </m:e>
                              </m:d>
                            </m:e>
                            <m:sup>
                              <m:r>
                                <a:rPr lang="en-US" altLang="zh-TW" b="0" i="1" smtClean="0">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r>
                                    <a:rPr lang="en-US" altLang="zh-TW" i="1">
                                      <a:latin typeface="Cambria Math"/>
                                    </a:rPr>
                                    <m:t>1</m:t>
                                  </m:r>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2</m:t>
                                      </m:r>
                                      <m:r>
                                        <a:rPr lang="en-US" altLang="zh-TW" i="1">
                                          <a:latin typeface="Cambria Math"/>
                                        </a:rPr>
                                        <m:t>𝑧</m:t>
                                      </m:r>
                                    </m:den>
                                  </m:f>
                                </m:e>
                              </m:d>
                            </m:e>
                            <m:sup>
                              <m:r>
                                <a:rPr lang="en-US" altLang="zh-TW" i="1">
                                  <a:latin typeface="Cambria Math"/>
                                </a:rPr>
                                <m:t>−2</m:t>
                              </m:r>
                            </m:sup>
                          </m:sSup>
                        </m:e>
                      </m:d>
                    </m:oMath>
                  </m:oMathPara>
                </a14:m>
                <a:endParaRPr lang="zh-TW"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5032695" y="3005952"/>
                <a:ext cx="3978461" cy="817403"/>
              </a:xfrm>
              <a:prstGeom prst="rect">
                <a:avLst/>
              </a:prstGeom>
              <a:blipFill>
                <a:blip r:embed="rId2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3566325" y="3908097"/>
                <a:ext cx="5365893" cy="714683"/>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𝑞</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sSup>
                            <m:sSupPr>
                              <m:ctrlPr>
                                <a:rPr lang="en-US" altLang="zh-TW" i="1" smtClean="0">
                                  <a:latin typeface="Cambria Math" panose="02040503050406030204" pitchFamily="18" charset="0"/>
                                </a:rPr>
                              </m:ctrlPr>
                            </m:sSupPr>
                            <m:e>
                              <m:r>
                                <a:rPr lang="en-US" altLang="zh-TW" b="0" i="1" smtClean="0">
                                  <a:latin typeface="Cambria Math"/>
                                </a:rPr>
                                <m:t>𝑧</m:t>
                              </m:r>
                            </m:e>
                            <m:sup>
                              <m:r>
                                <a:rPr lang="en-US" altLang="zh-TW" b="0" i="1" smtClean="0">
                                  <a:latin typeface="Cambria Math"/>
                                </a:rPr>
                                <m:t>2</m:t>
                              </m:r>
                            </m:sup>
                          </m:sSup>
                        </m:den>
                      </m:f>
                      <m:d>
                        <m:dPr>
                          <m:begChr m:val="["/>
                          <m:endChr m:val="]"/>
                          <m:ctrlPr>
                            <a:rPr lang="en-US" altLang="zh-TW" i="1">
                              <a:latin typeface="Cambria Math" panose="02040503050406030204" pitchFamily="18" charset="0"/>
                            </a:rPr>
                          </m:ctrlPr>
                        </m:dPr>
                        <m:e>
                          <m:d>
                            <m:dPr>
                              <m:ctrlPr>
                                <a:rPr lang="en-US" altLang="zh-TW" i="1">
                                  <a:latin typeface="Cambria Math" panose="02040503050406030204" pitchFamily="18" charset="0"/>
                                </a:rPr>
                              </m:ctrlPr>
                            </m:dPr>
                            <m:e>
                              <m:r>
                                <a:rPr lang="en-US" altLang="zh-TW" i="1">
                                  <a:latin typeface="Cambria Math"/>
                                </a:rPr>
                                <m:t>1+</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𝑧</m:t>
                                  </m:r>
                                </m:den>
                              </m:f>
                            </m:e>
                          </m:d>
                          <m:r>
                            <a:rPr lang="en-US" altLang="zh-TW" i="1">
                              <a:latin typeface="Cambria Math"/>
                            </a:rPr>
                            <m:t>−</m:t>
                          </m:r>
                          <m:d>
                            <m:dPr>
                              <m:ctrlPr>
                                <a:rPr lang="en-US" altLang="zh-TW" i="1">
                                  <a:latin typeface="Cambria Math" panose="02040503050406030204" pitchFamily="18" charset="0"/>
                                </a:rPr>
                              </m:ctrlPr>
                            </m:dPr>
                            <m:e>
                              <m:r>
                                <a:rPr lang="en-US" altLang="zh-TW" i="1">
                                  <a:latin typeface="Cambria Math"/>
                                </a:rPr>
                                <m:t>1</m:t>
                              </m:r>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𝑧</m:t>
                                  </m:r>
                                </m:den>
                              </m:f>
                            </m:e>
                          </m:d>
                        </m:e>
                      </m:d>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𝑞</m:t>
                          </m:r>
                          <m:r>
                            <a:rPr lang="en-US" altLang="zh-TW" b="0" i="1" smtClean="0">
                              <a:latin typeface="Cambria Math"/>
                            </a:rPr>
                            <m:t>𝑑</m:t>
                          </m:r>
                        </m:num>
                        <m:den>
                          <m:r>
                            <a:rPr lang="en-US" altLang="zh-TW" b="0" i="1" smtClean="0">
                              <a:latin typeface="Cambria Math"/>
                            </a:rPr>
                            <m:t>2</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sSup>
                            <m:sSupPr>
                              <m:ctrlPr>
                                <a:rPr lang="en-US" altLang="zh-TW" i="1">
                                  <a:latin typeface="Cambria Math" panose="02040503050406030204" pitchFamily="18" charset="0"/>
                                </a:rPr>
                              </m:ctrlPr>
                            </m:sSupPr>
                            <m:e>
                              <m:r>
                                <a:rPr lang="en-US" altLang="zh-TW" i="1">
                                  <a:latin typeface="Cambria Math"/>
                                </a:rPr>
                                <m:t>𝑧</m:t>
                              </m:r>
                            </m:e>
                            <m:sup>
                              <m:r>
                                <a:rPr lang="en-US" altLang="zh-TW" b="0" i="1" smtClean="0">
                                  <a:latin typeface="Cambria Math"/>
                                </a:rPr>
                                <m:t>3</m:t>
                              </m:r>
                            </m:sup>
                          </m:sSup>
                        </m:den>
                      </m:f>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i="1">
                              <a:latin typeface="Cambria Math"/>
                            </a:rPr>
                            <m:t>2</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b="0" i="1" smtClean="0">
                              <a:latin typeface="Cambria Math"/>
                            </a:rPr>
                            <m:t>𝑝</m:t>
                          </m:r>
                        </m:num>
                        <m:den>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3</m:t>
                              </m:r>
                            </m:sup>
                          </m:sSup>
                        </m:den>
                      </m:f>
                    </m:oMath>
                  </m:oMathPara>
                </a14:m>
                <a:endParaRPr lang="zh-TW" altLang="en-US" dirty="0"/>
              </a:p>
            </p:txBody>
          </p:sp>
        </mc:Choice>
        <mc:Fallback xmlns="">
          <p:sp>
            <p:nvSpPr>
              <p:cNvPr id="20" name="矩形 19"/>
              <p:cNvSpPr>
                <a:spLocks noRot="1" noChangeAspect="1" noMove="1" noResize="1" noEditPoints="1" noAdjustHandles="1" noChangeArrowheads="1" noChangeShapeType="1" noTextEdit="1"/>
              </p:cNvSpPr>
              <p:nvPr/>
            </p:nvSpPr>
            <p:spPr>
              <a:xfrm>
                <a:off x="3566325" y="3908097"/>
                <a:ext cx="5365893" cy="714683"/>
              </a:xfrm>
              <a:prstGeom prst="rect">
                <a:avLst/>
              </a:prstGeom>
              <a:blipFill rotWithShape="1">
                <a:blip r:embed="rId2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3581400" y="4717188"/>
                <a:ext cx="1451295" cy="65979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i="1">
                              <a:latin typeface="Cambria Math"/>
                            </a:rPr>
                            <m:t>2</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b="0" i="1" smtClean="0">
                              <a:latin typeface="Cambria Math"/>
                            </a:rPr>
                            <m:t>𝑝</m:t>
                          </m:r>
                        </m:num>
                        <m:den>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3</m:t>
                              </m:r>
                            </m:sup>
                          </m:sSup>
                        </m:den>
                      </m:f>
                    </m:oMath>
                  </m:oMathPara>
                </a14:m>
                <a:endParaRPr lang="zh-TW" altLang="en-US" dirty="0"/>
              </a:p>
            </p:txBody>
          </p:sp>
        </mc:Choice>
        <mc:Fallback xmlns="">
          <p:sp>
            <p:nvSpPr>
              <p:cNvPr id="21" name="矩形 20"/>
              <p:cNvSpPr>
                <a:spLocks noRot="1" noChangeAspect="1" noMove="1" noResize="1" noEditPoints="1" noAdjustHandles="1" noChangeArrowheads="1" noChangeShapeType="1" noTextEdit="1"/>
              </p:cNvSpPr>
              <p:nvPr/>
            </p:nvSpPr>
            <p:spPr>
              <a:xfrm>
                <a:off x="3581400" y="4717188"/>
                <a:ext cx="1451295" cy="659796"/>
              </a:xfrm>
              <a:prstGeom prst="rect">
                <a:avLst/>
              </a:prstGeom>
              <a:blipFill>
                <a:blip r:embed="rId2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矩形 21"/>
              <p:cNvSpPr/>
              <p:nvPr/>
            </p:nvSpPr>
            <p:spPr>
              <a:xfrm>
                <a:off x="2496359" y="1755938"/>
                <a:ext cx="1762983" cy="616451"/>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𝑑</m:t>
                      </m:r>
                      <m:r>
                        <a:rPr lang="en-US" altLang="zh-TW" b="0" i="1" smtClean="0">
                          <a:latin typeface="Cambria Math"/>
                          <a:ea typeface="Cambria Math"/>
                        </a:rPr>
                        <m:t>≪</m:t>
                      </m:r>
                      <m:r>
                        <a:rPr lang="en-US" altLang="zh-TW" b="0" i="1" smtClean="0">
                          <a:latin typeface="Cambria Math"/>
                          <a:ea typeface="Cambria Math"/>
                        </a:rPr>
                        <m:t>𝑧</m:t>
                      </m:r>
                      <m:r>
                        <a:rPr lang="en-US" altLang="zh-TW" b="0" i="1" smtClean="0">
                          <a:latin typeface="Cambria Math"/>
                          <a:ea typeface="Cambria Math"/>
                        </a:rPr>
                        <m:t>→</m:t>
                      </m:r>
                      <m:f>
                        <m:fPr>
                          <m:ctrlPr>
                            <a:rPr lang="en-US" altLang="zh-TW" i="1" smtClean="0">
                              <a:latin typeface="Cambria Math" panose="02040503050406030204" pitchFamily="18" charset="0"/>
                            </a:rPr>
                          </m:ctrlPr>
                        </m:fPr>
                        <m:num>
                          <m:r>
                            <a:rPr lang="en-US" altLang="zh-TW" i="1">
                              <a:latin typeface="Cambria Math"/>
                            </a:rPr>
                            <m:t>𝑑</m:t>
                          </m:r>
                        </m:num>
                        <m:den>
                          <m:r>
                            <a:rPr lang="en-US" altLang="zh-TW" i="1">
                              <a:latin typeface="Cambria Math"/>
                            </a:rPr>
                            <m:t>𝑧</m:t>
                          </m:r>
                        </m:den>
                      </m:f>
                      <m:r>
                        <a:rPr lang="en-US" altLang="zh-TW" i="1" smtClean="0">
                          <a:latin typeface="Cambria Math"/>
                          <a:ea typeface="Cambria Math"/>
                        </a:rPr>
                        <m:t>≪</m:t>
                      </m:r>
                      <m:r>
                        <a:rPr lang="en-US" altLang="zh-TW" b="0" i="1" smtClean="0">
                          <a:latin typeface="Cambria Math"/>
                          <a:ea typeface="Cambria Math"/>
                        </a:rPr>
                        <m:t>1</m:t>
                      </m:r>
                    </m:oMath>
                  </m:oMathPara>
                </a14:m>
                <a:endParaRPr lang="zh-TW" altLang="en-US" dirty="0"/>
              </a:p>
            </p:txBody>
          </p:sp>
        </mc:Choice>
        <mc:Fallback xmlns="">
          <p:sp>
            <p:nvSpPr>
              <p:cNvPr id="22" name="矩形 21"/>
              <p:cNvSpPr>
                <a:spLocks noRot="1" noChangeAspect="1" noMove="1" noResize="1" noEditPoints="1" noAdjustHandles="1" noChangeArrowheads="1" noChangeShapeType="1" noTextEdit="1"/>
              </p:cNvSpPr>
              <p:nvPr/>
            </p:nvSpPr>
            <p:spPr>
              <a:xfrm>
                <a:off x="2496359" y="1755938"/>
                <a:ext cx="1762983" cy="616451"/>
              </a:xfrm>
              <a:prstGeom prst="rect">
                <a:avLst/>
              </a:prstGeom>
              <a:blipFill>
                <a:blip r:embed="rId28"/>
                <a:stretch>
                  <a:fillRect b="-204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2496359" y="2645503"/>
                <a:ext cx="2618794" cy="374270"/>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d>
                            <m:dPr>
                              <m:ctrlPr>
                                <a:rPr lang="en-US" altLang="zh-TW" i="1" smtClean="0">
                                  <a:latin typeface="Cambria Math" panose="02040503050406030204" pitchFamily="18" charset="0"/>
                                </a:rPr>
                              </m:ctrlPr>
                            </m:dPr>
                            <m:e>
                              <m:r>
                                <a:rPr lang="en-US" altLang="zh-TW" b="0" i="1" smtClean="0">
                                  <a:latin typeface="Cambria Math"/>
                                </a:rPr>
                                <m:t>1+</m:t>
                              </m:r>
                              <m:r>
                                <a:rPr lang="en-US" altLang="zh-TW" b="0" i="1" smtClean="0">
                                  <a:latin typeface="Cambria Math"/>
                                </a:rPr>
                                <m:t>𝑎</m:t>
                              </m:r>
                            </m:e>
                          </m:d>
                        </m:e>
                        <m:sup>
                          <m:r>
                            <a:rPr lang="en-US" altLang="zh-TW" b="0" i="1" smtClean="0">
                              <a:latin typeface="Cambria Math"/>
                            </a:rPr>
                            <m:t>𝑏</m:t>
                          </m:r>
                        </m:sup>
                      </m:sSup>
                      <m:r>
                        <a:rPr lang="en-US" altLang="zh-TW" i="1" smtClean="0">
                          <a:latin typeface="Cambria Math"/>
                          <a:ea typeface="Cambria Math"/>
                        </a:rPr>
                        <m:t>~</m:t>
                      </m:r>
                      <m:r>
                        <a:rPr lang="en-US" altLang="zh-TW" b="0" i="1" smtClean="0">
                          <a:latin typeface="Cambria Math"/>
                          <a:ea typeface="Cambria Math"/>
                        </a:rPr>
                        <m:t>1+</m:t>
                      </m:r>
                      <m:r>
                        <a:rPr lang="en-US" altLang="zh-TW" b="0" i="1" smtClean="0">
                          <a:latin typeface="Cambria Math"/>
                          <a:ea typeface="Cambria Math"/>
                        </a:rPr>
                        <m:t>𝑎𝑏</m:t>
                      </m:r>
                      <m:r>
                        <a:rPr lang="en-US" altLang="zh-TW" b="0" i="1" smtClean="0">
                          <a:latin typeface="Cambria Math" panose="02040503050406030204" pitchFamily="18" charset="0"/>
                          <a:ea typeface="Cambria Math"/>
                        </a:rPr>
                        <m:t>  </m:t>
                      </m:r>
                      <m:r>
                        <a:rPr lang="en-US" altLang="zh-TW" b="0" i="1" smtClean="0">
                          <a:latin typeface="Cambria Math" panose="02040503050406030204" pitchFamily="18" charset="0"/>
                          <a:ea typeface="Cambria Math"/>
                        </a:rPr>
                        <m:t>𝑎</m:t>
                      </m:r>
                      <m:r>
                        <a:rPr lang="en-US" altLang="zh-TW" b="0" i="1" smtClean="0">
                          <a:latin typeface="Cambria Math" panose="02040503050406030204" pitchFamily="18" charset="0"/>
                          <a:ea typeface="Cambria Math" panose="02040503050406030204" pitchFamily="18" charset="0"/>
                        </a:rPr>
                        <m:t>≪1</m:t>
                      </m:r>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496359" y="2645503"/>
                <a:ext cx="2618794" cy="374270"/>
              </a:xfrm>
              <a:prstGeom prst="rect">
                <a:avLst/>
              </a:prstGeom>
              <a:blipFill>
                <a:blip r:embed="rId29"/>
                <a:stretch>
                  <a:fillRect b="-2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2471053" y="3044311"/>
                <a:ext cx="2139047" cy="769378"/>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r>
                                <a:rPr lang="en-US" altLang="zh-TW" i="1">
                                  <a:latin typeface="Cambria Math"/>
                                </a:rPr>
                                <m:t>1−</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2</m:t>
                                  </m:r>
                                  <m:r>
                                    <a:rPr lang="en-US" altLang="zh-TW" i="1">
                                      <a:latin typeface="Cambria Math"/>
                                    </a:rPr>
                                    <m:t>𝑧</m:t>
                                  </m:r>
                                </m:den>
                              </m:f>
                            </m:e>
                          </m:d>
                        </m:e>
                        <m:sup>
                          <m:r>
                            <a:rPr lang="en-US" altLang="zh-TW" i="1">
                              <a:latin typeface="Cambria Math"/>
                            </a:rPr>
                            <m:t>−2</m:t>
                          </m:r>
                        </m:sup>
                      </m:sSup>
                      <m:r>
                        <a:rPr lang="en-US" altLang="zh-TW" i="1" smtClean="0">
                          <a:latin typeface="Cambria Math"/>
                          <a:ea typeface="Cambria Math"/>
                        </a:rPr>
                        <m:t>~</m:t>
                      </m:r>
                      <m:r>
                        <a:rPr lang="en-US" altLang="zh-TW" i="1">
                          <a:latin typeface="Cambria Math"/>
                        </a:rPr>
                        <m:t>1+</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𝑧</m:t>
                          </m:r>
                        </m:den>
                      </m:f>
                    </m:oMath>
                  </m:oMathPara>
                </a14:m>
                <a:endParaRPr lang="zh-TW" altLang="en-US" dirty="0"/>
              </a:p>
            </p:txBody>
          </p:sp>
        </mc:Choice>
        <mc:Fallback xmlns="">
          <p:sp>
            <p:nvSpPr>
              <p:cNvPr id="7" name="矩形 6"/>
              <p:cNvSpPr>
                <a:spLocks noRot="1" noChangeAspect="1" noMove="1" noResize="1" noEditPoints="1" noAdjustHandles="1" noChangeArrowheads="1" noChangeShapeType="1" noTextEdit="1"/>
              </p:cNvSpPr>
              <p:nvPr/>
            </p:nvSpPr>
            <p:spPr>
              <a:xfrm>
                <a:off x="2471053" y="3044311"/>
                <a:ext cx="2139047" cy="769378"/>
              </a:xfrm>
              <a:prstGeom prst="rect">
                <a:avLst/>
              </a:prstGeom>
              <a:blipFill rotWithShape="1">
                <a:blip r:embed="rId3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5429681" y="4841964"/>
                <a:ext cx="946606"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𝑝</m:t>
                      </m:r>
                      <m:r>
                        <a:rPr lang="en-US" altLang="zh-TW" b="0" i="1" smtClean="0">
                          <a:latin typeface="Cambria Math"/>
                        </a:rPr>
                        <m:t>=</m:t>
                      </m:r>
                      <m:r>
                        <a:rPr lang="en-US" altLang="zh-TW" b="0" i="1" smtClean="0">
                          <a:latin typeface="Cambria Math"/>
                        </a:rPr>
                        <m:t>𝑞𝑑</m:t>
                      </m:r>
                    </m:oMath>
                  </m:oMathPara>
                </a14:m>
                <a:endParaRPr lang="zh-TW" altLang="en-US"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5429681" y="4841964"/>
                <a:ext cx="946606" cy="369332"/>
              </a:xfrm>
              <a:prstGeom prst="rect">
                <a:avLst/>
              </a:prstGeom>
              <a:blipFill>
                <a:blip r:embed="rId31"/>
                <a:stretch>
                  <a:fillRect b="-1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 name="文字方塊 25"/>
              <p:cNvSpPr txBox="1"/>
              <p:nvPr/>
            </p:nvSpPr>
            <p:spPr>
              <a:xfrm>
                <a:off x="7467600" y="6248706"/>
                <a:ext cx="953594" cy="410305"/>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i="1">
                              <a:latin typeface="Cambria Math"/>
                            </a:rPr>
                            <m:t>𝑝</m:t>
                          </m:r>
                        </m:e>
                      </m:acc>
                      <m:r>
                        <a:rPr lang="en-US" altLang="zh-TW" b="0" i="1" smtClean="0">
                          <a:latin typeface="Cambria Math"/>
                        </a:rPr>
                        <m:t>=</m:t>
                      </m:r>
                      <m:r>
                        <a:rPr lang="en-US" altLang="zh-TW" b="0" i="1" smtClean="0">
                          <a:latin typeface="Cambria Math"/>
                        </a:rPr>
                        <m:t>𝑞</m:t>
                      </m:r>
                      <m:acc>
                        <m:accPr>
                          <m:chr m:val="⃗"/>
                          <m:ctrlPr>
                            <a:rPr lang="en-US" altLang="zh-TW" b="0" i="1" smtClean="0">
                              <a:latin typeface="Cambria Math" panose="02040503050406030204" pitchFamily="18" charset="0"/>
                            </a:rPr>
                          </m:ctrlPr>
                        </m:accPr>
                        <m:e>
                          <m:r>
                            <a:rPr lang="en-US" altLang="zh-TW" i="1">
                              <a:latin typeface="Cambria Math"/>
                            </a:rPr>
                            <m:t>𝑑</m:t>
                          </m:r>
                        </m:e>
                      </m:acc>
                    </m:oMath>
                  </m:oMathPara>
                </a14:m>
                <a:endParaRPr lang="zh-TW" altLang="en-US"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7467600" y="6248706"/>
                <a:ext cx="953594" cy="410305"/>
              </a:xfrm>
              <a:prstGeom prst="rect">
                <a:avLst/>
              </a:prstGeom>
              <a:blipFill rotWithShape="1">
                <a:blip r:embed="rId32"/>
                <a:stretch>
                  <a:fillRect t="-20896" r="-26923" b="-7463"/>
                </a:stretch>
              </a:blipFill>
            </p:spPr>
            <p:txBody>
              <a:bodyPr/>
              <a:lstStyle/>
              <a:p>
                <a:r>
                  <a:rPr lang="zh-TW" altLang="en-US">
                    <a:noFill/>
                  </a:rPr>
                  <a:t> </a:t>
                </a:r>
              </a:p>
            </p:txBody>
          </p:sp>
        </mc:Fallback>
      </mc:AlternateContent>
      <p:sp>
        <p:nvSpPr>
          <p:cNvPr id="8" name="TextBox 7">
            <a:extLst>
              <a:ext uri="{FF2B5EF4-FFF2-40B4-BE49-F238E27FC236}">
                <a16:creationId xmlns:a16="http://schemas.microsoft.com/office/drawing/2014/main" id="{6A4E74C3-6943-4843-ACE2-4A465D58A74C}"/>
              </a:ext>
            </a:extLst>
          </p:cNvPr>
          <p:cNvSpPr txBox="1"/>
          <p:nvPr/>
        </p:nvSpPr>
        <p:spPr>
          <a:xfrm>
            <a:off x="1524000" y="1379543"/>
            <a:ext cx="2535034" cy="369332"/>
          </a:xfrm>
          <a:prstGeom prst="rect">
            <a:avLst/>
          </a:prstGeom>
          <a:noFill/>
        </p:spPr>
        <p:txBody>
          <a:bodyPr wrap="square" rtlCol="0">
            <a:spAutoFit/>
          </a:bodyPr>
          <a:lstStyle/>
          <a:p>
            <a:r>
              <a:rPr lang="en-GB" dirty="0" err="1"/>
              <a:t>遠看電偶極如點一般</a:t>
            </a:r>
            <a:r>
              <a:rPr lang="en-GB" dirty="0"/>
              <a:t>。</a:t>
            </a:r>
            <a:endParaRPr lang="en-TW" dirty="0"/>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E9E4202-DC69-0248-B817-B12F4CBF03F5}"/>
                  </a:ext>
                </a:extLst>
              </p:cNvPr>
              <p:cNvSpPr txBox="1"/>
              <p:nvPr/>
            </p:nvSpPr>
            <p:spPr>
              <a:xfrm>
                <a:off x="3607981" y="5394676"/>
                <a:ext cx="5365892" cy="369332"/>
              </a:xfrm>
              <a:prstGeom prst="rect">
                <a:avLst/>
              </a:prstGeom>
              <a:noFill/>
            </p:spPr>
            <p:txBody>
              <a:bodyPr wrap="square" rtlCol="0">
                <a:spAutoFit/>
              </a:bodyPr>
              <a:lstStyle/>
              <a:p>
                <a14:m>
                  <m:oMath xmlns:m="http://schemas.openxmlformats.org/officeDocument/2006/math">
                    <m:r>
                      <a:rPr lang="en-US" altLang="zh-TW" i="1">
                        <a:latin typeface="Cambria Math"/>
                      </a:rPr>
                      <m:t>𝑧</m:t>
                    </m:r>
                    <m:r>
                      <a:rPr lang="en-US" altLang="zh-TW" i="1">
                        <a:latin typeface="Cambria Math"/>
                      </a:rPr>
                      <m:t> </m:t>
                    </m:r>
                  </m:oMath>
                </a14:m>
                <a:r>
                  <a:rPr lang="en-GB" dirty="0"/>
                  <a:t>是測量點與如點一般的電偶極的</a:t>
                </a:r>
                <a:r>
                  <a:rPr lang="zh-TW" altLang="en-US" dirty="0"/>
                  <a:t>距離。</a:t>
                </a:r>
                <a:endParaRPr lang="en-TW" dirty="0"/>
              </a:p>
            </p:txBody>
          </p:sp>
        </mc:Choice>
        <mc:Fallback xmlns="">
          <p:sp>
            <p:nvSpPr>
              <p:cNvPr id="23" name="TextBox 22">
                <a:extLst>
                  <a:ext uri="{FF2B5EF4-FFF2-40B4-BE49-F238E27FC236}">
                    <a16:creationId xmlns:a16="http://schemas.microsoft.com/office/drawing/2014/main" id="{FE9E4202-DC69-0248-B817-B12F4CBF03F5}"/>
                  </a:ext>
                </a:extLst>
              </p:cNvPr>
              <p:cNvSpPr txBox="1">
                <a:spLocks noRot="1" noChangeAspect="1" noMove="1" noResize="1" noEditPoints="1" noAdjustHandles="1" noChangeArrowheads="1" noChangeShapeType="1" noTextEdit="1"/>
              </p:cNvSpPr>
              <p:nvPr/>
            </p:nvSpPr>
            <p:spPr>
              <a:xfrm>
                <a:off x="3607981" y="5394676"/>
                <a:ext cx="5365892" cy="369332"/>
              </a:xfrm>
              <a:prstGeom prst="rect">
                <a:avLst/>
              </a:prstGeom>
              <a:blipFill>
                <a:blip r:embed="rId33"/>
                <a:stretch>
                  <a:fillRect t="-6452" b="-19355"/>
                </a:stretch>
              </a:blipFill>
            </p:spPr>
            <p:txBody>
              <a:bodyPr/>
              <a:lstStyle/>
              <a:p>
                <a:r>
                  <a:rPr lang="en-TW">
                    <a:noFill/>
                  </a:rPr>
                  <a:t> </a:t>
                </a:r>
              </a:p>
            </p:txBody>
          </p:sp>
        </mc:Fallback>
      </mc:AlternateContent>
      <p:sp>
        <p:nvSpPr>
          <p:cNvPr id="9" name="TextBox 8">
            <a:extLst>
              <a:ext uri="{FF2B5EF4-FFF2-40B4-BE49-F238E27FC236}">
                <a16:creationId xmlns:a16="http://schemas.microsoft.com/office/drawing/2014/main" id="{C7962FA1-E764-A244-82FC-B19310C0ADD7}"/>
              </a:ext>
            </a:extLst>
          </p:cNvPr>
          <p:cNvSpPr txBox="1"/>
          <p:nvPr/>
        </p:nvSpPr>
        <p:spPr>
          <a:xfrm>
            <a:off x="2519550" y="2297315"/>
            <a:ext cx="2572412" cy="369332"/>
          </a:xfrm>
          <a:prstGeom prst="rect">
            <a:avLst/>
          </a:prstGeom>
          <a:noFill/>
        </p:spPr>
        <p:txBody>
          <a:bodyPr wrap="square" rtlCol="0">
            <a:spAutoFit/>
          </a:bodyPr>
          <a:lstStyle/>
          <a:p>
            <a:r>
              <a:rPr lang="en-TW" dirty="0"/>
              <a:t>可用二項式定理：</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203"/>
                                        </p:tgtEl>
                                        <p:attrNameLst>
                                          <p:attrName>style.visibility</p:attrName>
                                        </p:attrNameLst>
                                      </p:cBhvr>
                                      <p:to>
                                        <p:strVal val="visible"/>
                                      </p:to>
                                    </p:set>
                                    <p:anim calcmode="lin" valueType="num">
                                      <p:cBhvr additive="base">
                                        <p:cTn id="67" dur="500" fill="hold"/>
                                        <p:tgtEl>
                                          <p:spTgt spid="8203"/>
                                        </p:tgtEl>
                                        <p:attrNameLst>
                                          <p:attrName>ppt_x</p:attrName>
                                        </p:attrNameLst>
                                      </p:cBhvr>
                                      <p:tavLst>
                                        <p:tav tm="0">
                                          <p:val>
                                            <p:strVal val="#ppt_x"/>
                                          </p:val>
                                        </p:tav>
                                        <p:tav tm="100000">
                                          <p:val>
                                            <p:strVal val="#ppt_x"/>
                                          </p:val>
                                        </p:tav>
                                      </p:tavLst>
                                    </p:anim>
                                    <p:anim calcmode="lin" valueType="num">
                                      <p:cBhvr additive="base">
                                        <p:cTn id="68" dur="500" fill="hold"/>
                                        <p:tgtEl>
                                          <p:spTgt spid="820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203" grpId="0"/>
      <p:bldP spid="5" grpId="0" animBg="1"/>
      <p:bldP spid="19" grpId="0" animBg="1"/>
      <p:bldP spid="20" grpId="0" animBg="1"/>
      <p:bldP spid="21" grpId="0" animBg="1"/>
      <p:bldP spid="22" grpId="0" animBg="1"/>
      <p:bldP spid="6" grpId="0" animBg="1"/>
      <p:bldP spid="7" grpId="0" animBg="1"/>
      <p:bldP spid="25" grpId="0" animBg="1"/>
      <p:bldP spid="26" grpId="0" animBg="1"/>
      <p:bldP spid="8" grpId="0"/>
      <p:bldP spid="23"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圖片 1" descr="afg00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9600"/>
            <a:ext cx="46815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文字方塊 2"/>
          <p:cNvSpPr txBox="1">
            <a:spLocks noChangeArrowheads="1"/>
          </p:cNvSpPr>
          <p:nvPr/>
        </p:nvSpPr>
        <p:spPr bwMode="auto">
          <a:xfrm>
            <a:off x="914400" y="1143000"/>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dirty="0">
                <a:latin typeface="Times New Roman" panose="02020603050405020304" pitchFamily="18" charset="0"/>
                <a:cs typeface="Times New Roman" panose="02020603050405020304" pitchFamily="18" charset="0"/>
              </a:rPr>
              <a:t>Sprite</a:t>
            </a:r>
            <a:endParaRPr lang="zh-TW" altLang="en-US" dirty="0">
              <a:latin typeface="Times New Roman" panose="02020603050405020304" pitchFamily="18" charset="0"/>
              <a:cs typeface="Times New Roman" panose="02020603050405020304" pitchFamily="18" charset="0"/>
            </a:endParaRPr>
          </a:p>
        </p:txBody>
      </p:sp>
      <p:sp>
        <p:nvSpPr>
          <p:cNvPr id="34824" name="文字方塊 7"/>
          <p:cNvSpPr txBox="1">
            <a:spLocks noChangeArrowheads="1"/>
          </p:cNvSpPr>
          <p:nvPr/>
        </p:nvSpPr>
        <p:spPr bwMode="auto">
          <a:xfrm>
            <a:off x="1981200" y="5407025"/>
            <a:ext cx="480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超越該處空氣的臨界電場因而放電。</a:t>
            </a:r>
          </a:p>
        </p:txBody>
      </p:sp>
      <p:sp>
        <p:nvSpPr>
          <p:cNvPr id="34825" name="文字方塊 8"/>
          <p:cNvSpPr txBox="1">
            <a:spLocks noChangeArrowheads="1"/>
          </p:cNvSpPr>
          <p:nvPr/>
        </p:nvSpPr>
        <p:spPr bwMode="auto">
          <a:xfrm>
            <a:off x="1981200" y="5867400"/>
            <a:ext cx="640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在較低處電場雖較大，但空氣密度也較大，臨界電場也大。</a:t>
            </a:r>
          </a:p>
        </p:txBody>
      </p:sp>
      <mc:AlternateContent xmlns:mc="http://schemas.openxmlformats.org/markup-compatibility/2006" xmlns:a14="http://schemas.microsoft.com/office/drawing/2010/main">
        <mc:Choice Requires="a14">
          <p:sp>
            <p:nvSpPr>
              <p:cNvPr id="10" name="矩形 9"/>
              <p:cNvSpPr/>
              <p:nvPr/>
            </p:nvSpPr>
            <p:spPr>
              <a:xfrm>
                <a:off x="5561011" y="2601045"/>
                <a:ext cx="1773242" cy="665310"/>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i="1">
                              <a:latin typeface="Cambria Math"/>
                            </a:rPr>
                            <m:t>2</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b="0" i="1" smtClean="0">
                              <a:latin typeface="Cambria Math"/>
                            </a:rPr>
                            <m:t>𝑞</m:t>
                          </m:r>
                          <m:r>
                            <a:rPr lang="en-US" altLang="zh-TW" b="0" i="1" smtClean="0">
                              <a:latin typeface="Cambria Math"/>
                              <a:ea typeface="Cambria Math"/>
                            </a:rPr>
                            <m:t>∙2</m:t>
                          </m:r>
                          <m:r>
                            <a:rPr lang="en-US" altLang="zh-TW" b="0" i="1" smtClean="0">
                              <a:latin typeface="Cambria Math"/>
                              <a:ea typeface="Cambria Math"/>
                            </a:rPr>
                            <m:t>h</m:t>
                          </m:r>
                        </m:num>
                        <m:den>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3</m:t>
                              </m:r>
                            </m:sup>
                          </m:sSup>
                        </m:den>
                      </m:f>
                    </m:oMath>
                  </m:oMathPara>
                </a14:m>
                <a:endParaRPr lang="zh-TW" altLang="en-US" dirty="0"/>
              </a:p>
            </p:txBody>
          </p:sp>
        </mc:Choice>
        <mc:Fallback xmlns="">
          <p:sp>
            <p:nvSpPr>
              <p:cNvPr id="10" name="矩形 9"/>
              <p:cNvSpPr>
                <a:spLocks noRot="1" noChangeAspect="1" noMove="1" noResize="1" noEditPoints="1" noAdjustHandles="1" noChangeArrowheads="1" noChangeShapeType="1" noTextEdit="1"/>
              </p:cNvSpPr>
              <p:nvPr/>
            </p:nvSpPr>
            <p:spPr>
              <a:xfrm>
                <a:off x="5561011" y="2601045"/>
                <a:ext cx="1773242" cy="665310"/>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5545018" y="3352800"/>
                <a:ext cx="1060483"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𝑞</m:t>
                      </m:r>
                      <m:r>
                        <a:rPr lang="en-US" altLang="zh-TW" b="0" i="1" smtClean="0">
                          <a:latin typeface="Cambria Math"/>
                          <a:ea typeface="Cambria Math"/>
                        </a:rPr>
                        <m:t>~200</m:t>
                      </m:r>
                      <m:r>
                        <m:rPr>
                          <m:nor/>
                        </m:rPr>
                        <a:rPr lang="en-US" altLang="zh-TW" b="0" i="0" smtClean="0">
                          <a:latin typeface="Cambria Math"/>
                          <a:ea typeface="Cambria Math"/>
                        </a:rPr>
                        <m:t>C</m:t>
                      </m:r>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5545018" y="3352800"/>
                <a:ext cx="1060483" cy="369332"/>
              </a:xfrm>
              <a:prstGeom prst="rect">
                <a:avLst/>
              </a:prstGeom>
              <a:blipFill rotWithShape="1">
                <a:blip r:embed="rId4"/>
                <a:stretch>
                  <a:fillRect b="-65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6932611" y="3355723"/>
                <a:ext cx="1216167"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h</m:t>
                      </m:r>
                      <m:r>
                        <a:rPr lang="en-US" altLang="zh-TW" b="0" i="1" smtClean="0">
                          <a:latin typeface="Cambria Math"/>
                          <a:ea typeface="Cambria Math"/>
                        </a:rPr>
                        <m:t>~</m:t>
                      </m:r>
                      <m:r>
                        <m:rPr>
                          <m:nor/>
                        </m:rPr>
                        <a:rPr lang="en-US" altLang="zh-TW" b="0" i="0" smtClean="0">
                          <a:latin typeface="Cambria Math"/>
                          <a:ea typeface="Cambria Math"/>
                        </a:rPr>
                        <m:t>6.0 </m:t>
                      </m:r>
                      <m:r>
                        <m:rPr>
                          <m:nor/>
                        </m:rPr>
                        <a:rPr lang="en-US" altLang="zh-TW" b="0" i="0" smtClean="0">
                          <a:latin typeface="Cambria Math"/>
                          <a:ea typeface="Cambria Math"/>
                        </a:rPr>
                        <m:t>km</m:t>
                      </m:r>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6932611" y="3355723"/>
                <a:ext cx="1216167" cy="369332"/>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5580469" y="3962400"/>
                <a:ext cx="3317062"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𝑧</m:t>
                      </m:r>
                      <m:r>
                        <a:rPr lang="en-US" altLang="zh-TW" b="0" i="1" smtClean="0">
                          <a:latin typeface="Cambria Math"/>
                          <a:ea typeface="Cambria Math"/>
                        </a:rPr>
                        <m:t>~</m:t>
                      </m:r>
                      <m:r>
                        <m:rPr>
                          <m:nor/>
                        </m:rPr>
                        <a:rPr lang="en-US" altLang="zh-TW" b="0" i="0" smtClean="0">
                          <a:latin typeface="Cambria Math"/>
                          <a:ea typeface="Cambria Math"/>
                        </a:rPr>
                        <m:t>60 </m:t>
                      </m:r>
                      <m:r>
                        <m:rPr>
                          <m:nor/>
                        </m:rPr>
                        <a:rPr lang="en-US" altLang="zh-TW" b="0" i="0" smtClean="0">
                          <a:latin typeface="Cambria Math"/>
                          <a:ea typeface="Cambria Math"/>
                        </a:rPr>
                        <m:t>km</m:t>
                      </m:r>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=2.0×</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10</m:t>
                          </m:r>
                        </m:e>
                        <m:sup>
                          <m:r>
                            <a:rPr lang="en-US" altLang="zh-TW" b="0" i="1" smtClean="0">
                              <a:latin typeface="Cambria Math"/>
                              <a:ea typeface="Cambria Math"/>
                            </a:rPr>
                            <m:t>2</m:t>
                          </m:r>
                        </m:sup>
                      </m:sSup>
                      <m:r>
                        <m:rPr>
                          <m:nor/>
                        </m:rPr>
                        <a:rPr lang="en-US" altLang="zh-TW" b="0" i="0" smtClean="0">
                          <a:latin typeface="Cambria Math"/>
                          <a:ea typeface="Cambria Math"/>
                        </a:rPr>
                        <m:t> </m:t>
                      </m:r>
                      <m:r>
                        <m:rPr>
                          <m:nor/>
                        </m:rPr>
                        <a:rPr lang="en-US" altLang="zh-TW" b="0" i="0" smtClean="0">
                          <a:latin typeface="Cambria Math"/>
                          <a:ea typeface="Cambria Math"/>
                        </a:rPr>
                        <m:t>N</m:t>
                      </m:r>
                      <m:r>
                        <m:rPr>
                          <m:nor/>
                        </m:rPr>
                        <a:rPr lang="en-US" altLang="zh-TW" b="0" i="0" smtClean="0">
                          <a:latin typeface="Cambria Math"/>
                          <a:ea typeface="Cambria Math"/>
                        </a:rPr>
                        <m:t>/</m:t>
                      </m:r>
                      <m:r>
                        <m:rPr>
                          <m:nor/>
                        </m:rPr>
                        <a:rPr lang="en-US" altLang="zh-TW" b="0" i="0" smtClean="0">
                          <a:latin typeface="Cambria Math"/>
                          <a:ea typeface="Cambria Math"/>
                        </a:rPr>
                        <m:t>C</m:t>
                      </m:r>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5580469" y="3962400"/>
                <a:ext cx="3317062" cy="369332"/>
              </a:xfrm>
              <a:prstGeom prst="rect">
                <a:avLst/>
              </a:prstGeom>
              <a:blipFill rotWithShape="1">
                <a:blip r:embed="rId6"/>
                <a:stretch>
                  <a:fillRect b="-13115"/>
                </a:stretch>
              </a:blipFill>
            </p:spPr>
            <p:txBody>
              <a:bodyPr/>
              <a:lstStyle/>
              <a:p>
                <a:r>
                  <a:rPr lang="zh-TW" altLang="en-US">
                    <a:noFill/>
                  </a:rPr>
                  <a:t> </a:t>
                </a:r>
              </a:p>
            </p:txBody>
          </p:sp>
        </mc:Fallback>
      </mc:AlternateContent>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2315"/>
          <p:cNvPicPr>
            <a:picLocks noChangeAspect="1" noChangeArrowheads="1"/>
          </p:cNvPicPr>
          <p:nvPr/>
        </p:nvPicPr>
        <p:blipFill rotWithShape="1">
          <a:blip r:embed="rId2">
            <a:extLst>
              <a:ext uri="{28A0092B-C50C-407E-A947-70E740481C1C}">
                <a14:useLocalDpi xmlns:a14="http://schemas.microsoft.com/office/drawing/2010/main" val="0"/>
              </a:ext>
            </a:extLst>
          </a:blip>
          <a:srcRect b="3003"/>
          <a:stretch/>
        </p:blipFill>
        <p:spPr bwMode="auto">
          <a:xfrm>
            <a:off x="3124199" y="1143000"/>
            <a:ext cx="2801399" cy="409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p:cNvSpPr txBox="1">
            <a:spLocks noChangeArrowheads="1"/>
          </p:cNvSpPr>
          <p:nvPr/>
        </p:nvSpPr>
        <p:spPr bwMode="auto">
          <a:xfrm>
            <a:off x="1447800" y="5486400"/>
            <a:ext cx="701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itchFamily="18" charset="0"/>
                <a:cs typeface="Times New Roman" pitchFamily="18" charset="0"/>
              </a:rPr>
              <a:t>電偶極的電場</a:t>
            </a:r>
            <a:r>
              <a:rPr lang="en-US" altLang="zh-TW" i="1" dirty="0">
                <a:latin typeface="Times New Roman" pitchFamily="18" charset="0"/>
                <a:cs typeface="Times New Roman" pitchFamily="18" charset="0"/>
              </a:rPr>
              <a:t>E</a:t>
            </a:r>
            <a:r>
              <a:rPr lang="zh-TW" altLang="en-US" dirty="0"/>
              <a:t>隨距離的</a:t>
            </a:r>
            <a:r>
              <a:rPr lang="zh-TW" altLang="en-US" dirty="0">
                <a:solidFill>
                  <a:srgbClr val="FF0000"/>
                </a:solidFill>
              </a:rPr>
              <a:t>三次方</a:t>
            </a:r>
            <a:r>
              <a:rPr lang="zh-TW" altLang="en-US" dirty="0"/>
              <a:t>成反比這個性質在其他方向也成立！</a:t>
            </a:r>
          </a:p>
        </p:txBody>
      </p:sp>
      <mc:AlternateContent xmlns:mc="http://schemas.openxmlformats.org/markup-compatibility/2006" xmlns:a14="http://schemas.microsoft.com/office/drawing/2010/main">
        <mc:Choice Requires="a14">
          <p:sp>
            <p:nvSpPr>
              <p:cNvPr id="4" name="文字方塊 3"/>
              <p:cNvSpPr txBox="1"/>
              <p:nvPr/>
            </p:nvSpPr>
            <p:spPr>
              <a:xfrm>
                <a:off x="5334000" y="4847510"/>
                <a:ext cx="304800" cy="246221"/>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rPr>
                        <m:t>𝑧</m:t>
                      </m:r>
                    </m:oMath>
                  </m:oMathPara>
                </a14:m>
                <a:endParaRPr lang="zh-TW" altLang="en-US" sz="16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5334000" y="4847510"/>
                <a:ext cx="304800" cy="246221"/>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4271979" y="1155970"/>
                <a:ext cx="304800" cy="246221"/>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rPr>
                        <m:t>𝑥</m:t>
                      </m:r>
                    </m:oMath>
                  </m:oMathPara>
                </a14:m>
                <a:endParaRPr lang="zh-TW" altLang="en-US" sz="16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4271979" y="1155970"/>
                <a:ext cx="304800" cy="246221"/>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4119579" y="3962400"/>
                <a:ext cx="304800" cy="246221"/>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rPr>
                        <m:t>𝑥</m:t>
                      </m:r>
                    </m:oMath>
                  </m:oMathPara>
                </a14:m>
                <a:endParaRPr lang="zh-TW" altLang="en-US" sz="16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4119579" y="3962400"/>
                <a:ext cx="304800" cy="246221"/>
              </a:xfrm>
              <a:prstGeom prst="rect">
                <a:avLst/>
              </a:prstGeom>
              <a:blipFill rotWithShape="1">
                <a:blip r:embed="rId5"/>
                <a:stretch>
                  <a:fillRect/>
                </a:stretch>
              </a:blipFill>
            </p:spPr>
            <p:txBody>
              <a:bodyPr/>
              <a:lstStyle/>
              <a:p>
                <a:r>
                  <a:rPr lang="zh-TW" altLang="en-US">
                    <a:noFill/>
                  </a:rPr>
                  <a:t> </a:t>
                </a:r>
              </a:p>
            </p:txBody>
          </p:sp>
        </mc:Fallback>
      </mc:AlternateContent>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9094C9D-AF1E-A74F-9C4D-BFEFCC39C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0"/>
            <a:ext cx="7920880" cy="4992734"/>
          </a:xfrm>
          <a:prstGeom prst="rect">
            <a:avLst/>
          </a:prstGeom>
        </p:spPr>
      </p:pic>
      <p:pic>
        <p:nvPicPr>
          <p:cNvPr id="5" name="圖片 4" descr="一張含有 交通 的圖片&#10;&#10;自動產生的描述">
            <a:extLst>
              <a:ext uri="{FF2B5EF4-FFF2-40B4-BE49-F238E27FC236}">
                <a16:creationId xmlns:a16="http://schemas.microsoft.com/office/drawing/2014/main" id="{47995A89-CB1C-624A-863F-13CFC1D9A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4797152"/>
            <a:ext cx="6048672" cy="1891167"/>
          </a:xfrm>
          <a:prstGeom prst="rect">
            <a:avLst/>
          </a:prstGeom>
        </p:spPr>
      </p:pic>
    </p:spTree>
    <p:extLst>
      <p:ext uri="{BB962C8B-B14F-4D97-AF65-F5344CB8AC3E}">
        <p14:creationId xmlns:p14="http://schemas.microsoft.com/office/powerpoint/2010/main" val="5398515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FF0E2E7-8251-CA49-8AF4-0635F373E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3511"/>
            <a:ext cx="9144000" cy="4490977"/>
          </a:xfrm>
          <a:prstGeom prst="rect">
            <a:avLst/>
          </a:prstGeom>
        </p:spPr>
      </p:pic>
    </p:spTree>
    <p:extLst>
      <p:ext uri="{BB962C8B-B14F-4D97-AF65-F5344CB8AC3E}">
        <p14:creationId xmlns:p14="http://schemas.microsoft.com/office/powerpoint/2010/main" val="19683927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14A3B92-664A-9C4B-B3B2-973A6D550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0134"/>
            <a:ext cx="9144000" cy="6157732"/>
          </a:xfrm>
          <a:prstGeom prst="rect">
            <a:avLst/>
          </a:prstGeom>
        </p:spPr>
      </p:pic>
    </p:spTree>
    <p:extLst>
      <p:ext uri="{BB962C8B-B14F-4D97-AF65-F5344CB8AC3E}">
        <p14:creationId xmlns:p14="http://schemas.microsoft.com/office/powerpoint/2010/main" val="4139376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4fo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08050"/>
            <a:ext cx="398145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7" descr="4i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908050"/>
            <a:ext cx="3011487"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descr="Illustration of gravity: a bunch of coloured balls bouncing off the flo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975" y="4194175"/>
            <a:ext cx="205422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1" descr="Illustration of the weak force: a group of quarks being eroded by r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9950" y="4194175"/>
            <a:ext cx="19875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8" descr="Illustration of the strong force: the atom neucleas being held together by a rubber-b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888" y="4129088"/>
            <a:ext cx="2039937"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2" descr="Illustration of the electromagnetic force: the atom neucleas with a bolt of lightning connecting it to an orbiting electr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0638" y="4179888"/>
            <a:ext cx="19526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文字方塊 7"/>
          <p:cNvSpPr txBox="1">
            <a:spLocks noChangeArrowheads="1"/>
          </p:cNvSpPr>
          <p:nvPr/>
        </p:nvSpPr>
        <p:spPr bwMode="auto">
          <a:xfrm>
            <a:off x="2051050" y="404813"/>
            <a:ext cx="5111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宇宙間的所有力都可以分解為四個基本交互作用</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ile:VFPt dipole animation electric.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219201" y="1600199"/>
            <a:ext cx="3962400" cy="3962402"/>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3657600" y="990600"/>
            <a:ext cx="2247900" cy="369332"/>
          </a:xfrm>
          <a:prstGeom prst="rect">
            <a:avLst/>
          </a:prstGeom>
          <a:noFill/>
        </p:spPr>
        <p:txBody>
          <a:bodyPr wrap="square" rtlCol="0">
            <a:spAutoFit/>
          </a:bodyPr>
          <a:lstStyle/>
          <a:p>
            <a:r>
              <a:rPr lang="zh-TW" altLang="en-US" dirty="0"/>
              <a:t>電偶極周圍的電場</a:t>
            </a:r>
          </a:p>
        </p:txBody>
      </p:sp>
      <mc:AlternateContent xmlns:mc="http://schemas.openxmlformats.org/markup-compatibility/2006" xmlns:a14="http://schemas.microsoft.com/office/drawing/2010/main">
        <mc:Choice Requires="a14">
          <p:sp>
            <p:nvSpPr>
              <p:cNvPr id="3" name="文字方塊 2"/>
              <p:cNvSpPr txBox="1"/>
              <p:nvPr/>
            </p:nvSpPr>
            <p:spPr>
              <a:xfrm>
                <a:off x="5410200" y="3251501"/>
                <a:ext cx="2855782"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b="0" i="1" smtClean="0">
                              <a:latin typeface="Cambria Math"/>
                            </a:rPr>
                            <m:t>𝐸</m:t>
                          </m:r>
                        </m:e>
                      </m:acc>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3</m:t>
                              </m:r>
                            </m:sup>
                          </m:sSup>
                        </m:den>
                      </m:f>
                      <m:d>
                        <m:dPr>
                          <m:begChr m:val="["/>
                          <m:endChr m:val="]"/>
                          <m:ctrlPr>
                            <a:rPr lang="en-US" altLang="zh-TW" b="0" i="1" smtClean="0">
                              <a:latin typeface="Cambria Math" panose="02040503050406030204" pitchFamily="18" charset="0"/>
                            </a:rPr>
                          </m:ctrlPr>
                        </m:dPr>
                        <m:e>
                          <m:r>
                            <a:rPr lang="en-US" altLang="zh-TW" i="1">
                              <a:latin typeface="Cambria Math"/>
                            </a:rPr>
                            <m:t>3</m:t>
                          </m:r>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a:rPr>
                                    <m:t>𝑝</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e>
                          </m:d>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r>
                            <a:rPr lang="en-US" altLang="zh-TW" i="1">
                              <a:latin typeface="Cambria Math"/>
                            </a:rPr>
                            <m:t>−</m:t>
                          </m:r>
                          <m:acc>
                            <m:accPr>
                              <m:chr m:val="⃗"/>
                              <m:ctrlPr>
                                <a:rPr lang="en-US" altLang="zh-TW" i="1">
                                  <a:latin typeface="Cambria Math" panose="02040503050406030204" pitchFamily="18" charset="0"/>
                                </a:rPr>
                              </m:ctrlPr>
                            </m:accPr>
                            <m:e>
                              <m:r>
                                <a:rPr lang="en-US" altLang="zh-TW" i="1">
                                  <a:latin typeface="Cambria Math"/>
                                </a:rPr>
                                <m:t>𝑝</m:t>
                              </m:r>
                            </m:e>
                          </m:acc>
                        </m:e>
                      </m:d>
                    </m:oMath>
                  </m:oMathPara>
                </a14:m>
                <a:endParaRPr lang="zh-TW" altLang="en-US"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5410200" y="3251501"/>
                <a:ext cx="2855782" cy="659796"/>
              </a:xfrm>
              <a:prstGeom prst="rect">
                <a:avLst/>
              </a:prstGeom>
              <a:blipFill rotWithShape="1">
                <a:blip r:embed="rId4"/>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066432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3045640" y="759429"/>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在均勻電場中的電偶極</a:t>
            </a:r>
          </a:p>
        </p:txBody>
      </p:sp>
      <p:pic>
        <p:nvPicPr>
          <p:cNvPr id="36867" name="Picture 5" descr="F22_19"/>
          <p:cNvPicPr>
            <a:picLocks noChangeAspect="1" noChangeArrowheads="1"/>
          </p:cNvPicPr>
          <p:nvPr/>
        </p:nvPicPr>
        <p:blipFill rotWithShape="1">
          <a:blip r:embed="rId2">
            <a:extLst>
              <a:ext uri="{28A0092B-C50C-407E-A947-70E740481C1C}">
                <a14:useLocalDpi xmlns:a14="http://schemas.microsoft.com/office/drawing/2010/main" val="0"/>
              </a:ext>
            </a:extLst>
          </a:blip>
          <a:srcRect b="16494"/>
          <a:stretch/>
        </p:blipFill>
        <p:spPr bwMode="auto">
          <a:xfrm>
            <a:off x="1140640" y="1579422"/>
            <a:ext cx="3000375" cy="369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7"/>
          <p:cNvSpPr txBox="1">
            <a:spLocks noChangeArrowheads="1"/>
          </p:cNvSpPr>
          <p:nvPr/>
        </p:nvSpPr>
        <p:spPr bwMode="auto">
          <a:xfrm>
            <a:off x="4434558" y="21336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受力為零。</a:t>
            </a:r>
          </a:p>
        </p:txBody>
      </p:sp>
      <p:sp>
        <p:nvSpPr>
          <p:cNvPr id="36870" name="Text Box 8"/>
          <p:cNvSpPr txBox="1">
            <a:spLocks noChangeArrowheads="1"/>
          </p:cNvSpPr>
          <p:nvPr/>
        </p:nvSpPr>
        <p:spPr bwMode="auto">
          <a:xfrm>
            <a:off x="4409797" y="259080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力作用點不同，力矩不為零：</a:t>
            </a:r>
          </a:p>
        </p:txBody>
      </p:sp>
      <p:sp>
        <p:nvSpPr>
          <p:cNvPr id="36873" name="Text Box 13"/>
          <p:cNvSpPr txBox="1">
            <a:spLocks noChangeArrowheads="1"/>
          </p:cNvSpPr>
          <p:nvPr/>
        </p:nvSpPr>
        <p:spPr bwMode="auto">
          <a:xfrm>
            <a:off x="2512240" y="5529072"/>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電偶極的行為完全由電偶極矩決定！</a:t>
            </a:r>
          </a:p>
        </p:txBody>
      </p:sp>
      <mc:AlternateContent xmlns:mc="http://schemas.openxmlformats.org/markup-compatibility/2006" xmlns:a14="http://schemas.microsoft.com/office/drawing/2010/main">
        <mc:Choice Requires="a14">
          <p:sp>
            <p:nvSpPr>
              <p:cNvPr id="2" name="文字方塊 1"/>
              <p:cNvSpPr txBox="1"/>
              <p:nvPr/>
            </p:nvSpPr>
            <p:spPr>
              <a:xfrm>
                <a:off x="4419672" y="3116517"/>
                <a:ext cx="4472763" cy="616451"/>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𝜏</m:t>
                      </m:r>
                      <m:r>
                        <a:rPr lang="en-US" altLang="zh-TW" b="0" i="1" smtClean="0">
                          <a:latin typeface="Cambria Math"/>
                        </a:rPr>
                        <m:t>=</m:t>
                      </m:r>
                      <m:r>
                        <a:rPr lang="en-US" altLang="zh-TW" b="0" i="1" smtClean="0">
                          <a:latin typeface="Cambria Math"/>
                        </a:rPr>
                        <m:t>𝐹</m:t>
                      </m:r>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𝑑</m:t>
                          </m:r>
                        </m:num>
                        <m:den>
                          <m:r>
                            <a:rPr lang="en-US" altLang="zh-TW" b="0" i="1" smtClean="0">
                              <a:latin typeface="Cambria Math"/>
                              <a:ea typeface="Cambria Math"/>
                            </a:rPr>
                            <m:t>2</m:t>
                          </m:r>
                        </m:den>
                      </m:f>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sin</m:t>
                          </m:r>
                        </m:fName>
                        <m:e>
                          <m:r>
                            <a:rPr lang="zh-TW" altLang="en-US" b="0" i="1" smtClean="0">
                              <a:latin typeface="Cambria Math"/>
                              <a:ea typeface="Cambria Math"/>
                            </a:rPr>
                            <m:t>𝜃</m:t>
                          </m:r>
                        </m:e>
                      </m:func>
                      <m:r>
                        <a:rPr lang="en-US" altLang="zh-TW" b="0" i="1" smtClean="0">
                          <a:latin typeface="Cambria Math"/>
                          <a:ea typeface="Cambria Math"/>
                        </a:rPr>
                        <m:t>∙2=</m:t>
                      </m:r>
                      <m:r>
                        <a:rPr lang="en-US" altLang="zh-TW" b="0" i="1" smtClean="0">
                          <a:latin typeface="Cambria Math"/>
                          <a:ea typeface="Cambria Math"/>
                        </a:rPr>
                        <m:t>𝑞𝑑</m:t>
                      </m:r>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sin</m:t>
                          </m:r>
                        </m:fName>
                        <m:e>
                          <m:r>
                            <a:rPr lang="zh-TW" altLang="en-US" b="0" i="1" smtClean="0">
                              <a:latin typeface="Cambria Math"/>
                              <a:ea typeface="Cambria Math"/>
                            </a:rPr>
                            <m:t>𝜃</m:t>
                          </m:r>
                        </m:e>
                      </m:func>
                      <m:r>
                        <a:rPr lang="en-US" altLang="zh-TW" b="0" i="1" smtClean="0">
                          <a:latin typeface="Cambria Math"/>
                          <a:ea typeface="Cambria Math"/>
                        </a:rPr>
                        <m:t>=</m:t>
                      </m:r>
                      <m:d>
                        <m:dPr>
                          <m:begChr m:val="|"/>
                          <m:endChr m:val="|"/>
                          <m:ctrlPr>
                            <a:rPr lang="en-US" altLang="zh-TW" b="0" i="1" smtClean="0">
                              <a:latin typeface="Cambria Math" panose="02040503050406030204" pitchFamily="18" charset="0"/>
                              <a:ea typeface="Cambria Math"/>
                            </a:rPr>
                          </m:ctrlPr>
                        </m:dPr>
                        <m:e>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𝑝</m:t>
                              </m:r>
                            </m:e>
                          </m:acc>
                          <m:r>
                            <a:rPr lang="en-US" altLang="zh-TW" i="1" smtClean="0">
                              <a:latin typeface="Cambria Math"/>
                              <a:ea typeface="Cambria Math"/>
                            </a:rPr>
                            <m:t>×</m:t>
                          </m:r>
                          <m:acc>
                            <m:accPr>
                              <m:chr m:val="⃗"/>
                              <m:ctrlPr>
                                <a:rPr lang="en-US" altLang="zh-TW" i="1" smtClean="0">
                                  <a:latin typeface="Cambria Math" panose="02040503050406030204" pitchFamily="18" charset="0"/>
                                  <a:ea typeface="Cambria Math"/>
                                </a:rPr>
                              </m:ctrlPr>
                            </m:accPr>
                            <m:e>
                              <m:r>
                                <a:rPr lang="en-US" altLang="zh-TW" b="0" i="1" smtClean="0">
                                  <a:latin typeface="Cambria Math"/>
                                  <a:ea typeface="Cambria Math"/>
                                </a:rPr>
                                <m:t>𝐸</m:t>
                              </m:r>
                            </m:e>
                          </m:acc>
                        </m:e>
                      </m:d>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4419672" y="3116517"/>
                <a:ext cx="4472763" cy="616451"/>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4419671" y="3962400"/>
                <a:ext cx="1212961"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zh-TW" altLang="en-US" i="1">
                              <a:latin typeface="Cambria Math"/>
                            </a:rPr>
                            <m:t>𝜏</m:t>
                          </m:r>
                        </m:e>
                      </m:acc>
                      <m:r>
                        <a:rPr lang="en-US" altLang="zh-TW" b="0" i="1" smtClean="0">
                          <a:latin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𝑝</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4419671" y="3962400"/>
                <a:ext cx="1212961" cy="402931"/>
              </a:xfrm>
              <a:prstGeom prst="rect">
                <a:avLst/>
              </a:prstGeom>
              <a:blipFill rotWithShape="1">
                <a:blip r:embed="rId4"/>
                <a:stretch>
                  <a:fillRect t="-10606" b="-7576"/>
                </a:stretch>
              </a:blipFill>
            </p:spPr>
            <p:txBody>
              <a:bodyPr/>
              <a:lstStyle/>
              <a:p>
                <a:r>
                  <a:rPr lang="zh-TW" altLang="en-US">
                    <a:noFill/>
                  </a:rPr>
                  <a:t> </a:t>
                </a:r>
              </a:p>
            </p:txBody>
          </p:sp>
        </mc:Fallback>
      </mc:AlternateContent>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6"/>
          <p:cNvSpPr txBox="1">
            <a:spLocks noChangeArrowheads="1"/>
          </p:cNvSpPr>
          <p:nvPr/>
        </p:nvSpPr>
        <p:spPr bwMode="auto">
          <a:xfrm>
            <a:off x="2027237" y="6148375"/>
            <a:ext cx="464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電偶極會趨向電偶極矩與電場方向相同。</a:t>
            </a:r>
          </a:p>
        </p:txBody>
      </p:sp>
      <p:pic>
        <p:nvPicPr>
          <p:cNvPr id="37891" name="Picture 7" descr="fig23"/>
          <p:cNvPicPr>
            <a:picLocks noChangeAspect="1" noChangeArrowheads="1"/>
          </p:cNvPicPr>
          <p:nvPr/>
        </p:nvPicPr>
        <p:blipFill rotWithShape="1">
          <a:blip r:embed="rId2">
            <a:extLst>
              <a:ext uri="{28A0092B-C50C-407E-A947-70E740481C1C}">
                <a14:useLocalDpi xmlns:a14="http://schemas.microsoft.com/office/drawing/2010/main" val="0"/>
              </a:ext>
            </a:extLst>
          </a:blip>
          <a:srcRect b="23254"/>
          <a:stretch/>
        </p:blipFill>
        <p:spPr bwMode="auto">
          <a:xfrm>
            <a:off x="2751539" y="3886345"/>
            <a:ext cx="3200400" cy="220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10"/>
          <p:cNvSpPr txBox="1">
            <a:spLocks noChangeArrowheads="1"/>
          </p:cNvSpPr>
          <p:nvPr/>
        </p:nvSpPr>
        <p:spPr bwMode="auto">
          <a:xfrm>
            <a:off x="3337719" y="2765099"/>
            <a:ext cx="434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位能只與角度有關</a:t>
            </a:r>
          </a:p>
        </p:txBody>
      </p:sp>
      <p:sp>
        <p:nvSpPr>
          <p:cNvPr id="2" name="文字方塊 1"/>
          <p:cNvSpPr txBox="1"/>
          <p:nvPr/>
        </p:nvSpPr>
        <p:spPr>
          <a:xfrm>
            <a:off x="2027237" y="723738"/>
            <a:ext cx="5562600" cy="369332"/>
          </a:xfrm>
          <a:prstGeom prst="rect">
            <a:avLst/>
          </a:prstGeom>
          <a:noFill/>
        </p:spPr>
        <p:txBody>
          <a:bodyPr wrap="square" rtlCol="0">
            <a:spAutoFit/>
          </a:bodyPr>
          <a:lstStyle/>
          <a:p>
            <a:r>
              <a:rPr lang="zh-TW" altLang="en-US" dirty="0"/>
              <a:t>電偶極在電場中的行為，可以定義一個位能來研究。</a:t>
            </a:r>
          </a:p>
        </p:txBody>
      </p:sp>
      <p:sp>
        <p:nvSpPr>
          <p:cNvPr id="3" name="文字方塊 2"/>
          <p:cNvSpPr txBox="1"/>
          <p:nvPr/>
        </p:nvSpPr>
        <p:spPr>
          <a:xfrm>
            <a:off x="1889918" y="3461411"/>
            <a:ext cx="5287963" cy="369332"/>
          </a:xfrm>
          <a:prstGeom prst="rect">
            <a:avLst/>
          </a:prstGeom>
          <a:noFill/>
        </p:spPr>
        <p:txBody>
          <a:bodyPr wrap="square" rtlCol="0">
            <a:spAutoFit/>
          </a:bodyPr>
          <a:lstStyle/>
          <a:p>
            <a:r>
              <a:rPr lang="zh-TW" altLang="en-US" dirty="0"/>
              <a:t>此式只要電場在電偶極的範圍內幾乎均勻即可成立！</a:t>
            </a:r>
          </a:p>
        </p:txBody>
      </p:sp>
      <p:sp>
        <p:nvSpPr>
          <p:cNvPr id="9" name="文字方塊 8"/>
          <p:cNvSpPr txBox="1"/>
          <p:nvPr/>
        </p:nvSpPr>
        <p:spPr bwMode="auto">
          <a:xfrm>
            <a:off x="2027237" y="354406"/>
            <a:ext cx="3273410" cy="369332"/>
          </a:xfrm>
          <a:prstGeom prst="rect">
            <a:avLst/>
          </a:prstGeom>
          <a:noFill/>
          <a:ln w="9525">
            <a:noFill/>
            <a:miter lim="800000"/>
            <a:headEnd/>
            <a:tailEnd/>
          </a:ln>
        </p:spPr>
        <p:txBody>
          <a:bodyPr wrap="square" rtlCol="0">
            <a:spAutoFit/>
          </a:bodyPr>
          <a:lstStyle/>
          <a:p>
            <a:pPr>
              <a:spcBef>
                <a:spcPct val="50000"/>
              </a:spcBef>
            </a:pPr>
            <a:r>
              <a:rPr lang="zh-TW" altLang="en-US" sz="1800" dirty="0"/>
              <a:t>角度改變時，此力矩會做功，</a:t>
            </a:r>
            <a:endParaRPr lang="en-US" altLang="zh-TW" sz="1800" dirty="0"/>
          </a:p>
        </p:txBody>
      </p:sp>
      <mc:AlternateContent xmlns:mc="http://schemas.openxmlformats.org/markup-compatibility/2006" xmlns:a14="http://schemas.microsoft.com/office/drawing/2010/main">
        <mc:Choice Requires="a14">
          <p:sp>
            <p:nvSpPr>
              <p:cNvPr id="4" name="文字方塊 3"/>
              <p:cNvSpPr txBox="1"/>
              <p:nvPr/>
            </p:nvSpPr>
            <p:spPr>
              <a:xfrm>
                <a:off x="177985" y="1302226"/>
                <a:ext cx="8737415" cy="972639"/>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r>
                        <a:rPr lang="en-US" altLang="zh-TW" b="0" i="1" smtClean="0">
                          <a:latin typeface="Cambria Math"/>
                        </a:rPr>
                        <m:t>𝑊</m:t>
                      </m:r>
                      <m:r>
                        <a:rPr lang="en-US" altLang="zh-TW" b="0" i="1" smtClean="0">
                          <a:latin typeface="Cambria Math"/>
                        </a:rPr>
                        <m:t>=−</m:t>
                      </m:r>
                      <m:nary>
                        <m:naryPr>
                          <m:limLoc m:val="undOvr"/>
                          <m:ctrlPr>
                            <a:rPr lang="en-US" altLang="zh-TW" b="0" i="1" smtClean="0">
                              <a:latin typeface="Cambria Math" panose="02040503050406030204" pitchFamily="18" charset="0"/>
                            </a:rPr>
                          </m:ctrlPr>
                        </m:naryPr>
                        <m:sub>
                          <m:sSub>
                            <m:sSubPr>
                              <m:ctrlPr>
                                <a:rPr lang="en-US" altLang="zh-TW" b="0" i="1" smtClean="0">
                                  <a:latin typeface="Cambria Math" panose="02040503050406030204" pitchFamily="18" charset="0"/>
                                </a:rPr>
                              </m:ctrlPr>
                            </m:sSubPr>
                            <m:e>
                              <m:r>
                                <a:rPr lang="zh-TW" altLang="en-US" b="0" i="1" smtClean="0">
                                  <a:latin typeface="Cambria Math"/>
                                </a:rPr>
                                <m:t>𝜃</m:t>
                              </m:r>
                            </m:e>
                            <m:sub>
                              <m:r>
                                <a:rPr lang="en-US" altLang="zh-TW" b="0" i="1" smtClean="0">
                                  <a:latin typeface="Cambria Math"/>
                                </a:rPr>
                                <m:t>1</m:t>
                              </m:r>
                            </m:sub>
                          </m:sSub>
                        </m:sub>
                        <m:sup>
                          <m:sSub>
                            <m:sSubPr>
                              <m:ctrlPr>
                                <a:rPr lang="en-US" altLang="zh-TW" i="1">
                                  <a:latin typeface="Cambria Math" panose="02040503050406030204" pitchFamily="18" charset="0"/>
                                </a:rPr>
                              </m:ctrlPr>
                            </m:sSubPr>
                            <m:e>
                              <m:r>
                                <a:rPr lang="zh-TW" altLang="en-US" i="1">
                                  <a:latin typeface="Cambria Math"/>
                                </a:rPr>
                                <m:t>𝜃</m:t>
                              </m:r>
                            </m:e>
                            <m:sub>
                              <m:r>
                                <a:rPr lang="en-US" altLang="zh-TW" b="0" i="1" smtClean="0">
                                  <a:latin typeface="Cambria Math"/>
                                </a:rPr>
                                <m:t>2</m:t>
                              </m:r>
                            </m:sub>
                          </m:sSub>
                        </m:sup>
                        <m:e>
                          <m:d>
                            <m:dPr>
                              <m:ctrlPr>
                                <a:rPr lang="en-US" altLang="zh-TW" b="0" i="1" smtClean="0">
                                  <a:latin typeface="Cambria Math" panose="02040503050406030204" pitchFamily="18" charset="0"/>
                                </a:rPr>
                              </m:ctrlPr>
                            </m:dPr>
                            <m:e>
                              <m:r>
                                <a:rPr lang="en-US" altLang="zh-TW" b="0" i="1" smtClean="0">
                                  <a:latin typeface="Cambria Math"/>
                                </a:rPr>
                                <m:t>−</m:t>
                              </m:r>
                              <m:r>
                                <a:rPr lang="en-US" altLang="zh-TW" i="1">
                                  <a:latin typeface="Cambria Math"/>
                                </a:rPr>
                                <m:t>𝑑</m:t>
                              </m:r>
                              <m:r>
                                <a:rPr lang="zh-TW" altLang="en-US" i="1">
                                  <a:latin typeface="Cambria Math"/>
                                </a:rPr>
                                <m:t>𝜃</m:t>
                              </m:r>
                            </m:e>
                          </m:d>
                          <m:r>
                            <a:rPr lang="zh-TW" altLang="en-US" b="0" i="1" smtClean="0">
                              <a:latin typeface="Cambria Math"/>
                            </a:rPr>
                            <m:t>∙</m:t>
                          </m:r>
                          <m:r>
                            <a:rPr lang="zh-TW" altLang="en-US" b="0" i="1" smtClean="0">
                              <a:latin typeface="Cambria Math"/>
                            </a:rPr>
                            <m:t>𝜏</m:t>
                          </m:r>
                        </m:e>
                      </m:nary>
                      <m:r>
                        <a:rPr lang="en-US" altLang="zh-TW" b="0" i="1" smtClean="0">
                          <a:latin typeface="Cambria Math"/>
                        </a:rPr>
                        <m:t>=</m:t>
                      </m:r>
                      <m:r>
                        <a:rPr lang="en-US" altLang="zh-TW" i="1">
                          <a:latin typeface="Cambria Math"/>
                        </a:rPr>
                        <m:t>−</m:t>
                      </m:r>
                      <m:nary>
                        <m:naryPr>
                          <m:limLoc m:val="undOvr"/>
                          <m:ctrlPr>
                            <a:rPr lang="en-US" altLang="zh-TW" i="1" smtClean="0">
                              <a:latin typeface="Cambria Math" panose="02040503050406030204" pitchFamily="18" charset="0"/>
                            </a:rPr>
                          </m:ctrlPr>
                        </m:naryPr>
                        <m:sub>
                          <m:sSub>
                            <m:sSubPr>
                              <m:ctrlPr>
                                <a:rPr lang="en-US" altLang="zh-TW" i="1">
                                  <a:latin typeface="Cambria Math" panose="02040503050406030204" pitchFamily="18" charset="0"/>
                                </a:rPr>
                              </m:ctrlPr>
                            </m:sSubPr>
                            <m:e>
                              <m:r>
                                <a:rPr lang="zh-TW" altLang="en-US" i="1">
                                  <a:latin typeface="Cambria Math"/>
                                </a:rPr>
                                <m:t>𝜃</m:t>
                              </m:r>
                            </m:e>
                            <m:sub>
                              <m:r>
                                <a:rPr lang="en-US" altLang="zh-TW" i="1">
                                  <a:latin typeface="Cambria Math"/>
                                </a:rPr>
                                <m:t>1</m:t>
                              </m:r>
                            </m:sub>
                          </m:sSub>
                        </m:sub>
                        <m:sup>
                          <m:sSub>
                            <m:sSubPr>
                              <m:ctrlPr>
                                <a:rPr lang="en-US" altLang="zh-TW" i="1">
                                  <a:latin typeface="Cambria Math" panose="02040503050406030204" pitchFamily="18" charset="0"/>
                                </a:rPr>
                              </m:ctrlPr>
                            </m:sSubPr>
                            <m:e>
                              <m:r>
                                <a:rPr lang="zh-TW" altLang="en-US" i="1">
                                  <a:latin typeface="Cambria Math"/>
                                </a:rPr>
                                <m:t>𝜃</m:t>
                              </m:r>
                            </m:e>
                            <m:sub>
                              <m:r>
                                <a:rPr lang="en-US" altLang="zh-TW" i="1">
                                  <a:latin typeface="Cambria Math"/>
                                </a:rPr>
                                <m:t>2</m:t>
                              </m:r>
                            </m:sub>
                          </m:sSub>
                        </m:sup>
                        <m:e>
                          <m:r>
                            <a:rPr lang="en-US" altLang="zh-TW" i="1">
                              <a:latin typeface="Cambria Math"/>
                            </a:rPr>
                            <m:t>𝑑</m:t>
                          </m:r>
                          <m:r>
                            <a:rPr lang="zh-TW" altLang="en-US" i="1">
                              <a:latin typeface="Cambria Math"/>
                            </a:rPr>
                            <m:t>𝜃</m:t>
                          </m:r>
                          <m:r>
                            <a:rPr lang="zh-TW" altLang="en-US" i="1">
                              <a:latin typeface="Cambria Math"/>
                            </a:rPr>
                            <m:t>∙</m:t>
                          </m:r>
                          <m:r>
                            <a:rPr lang="en-US" altLang="zh-TW" b="0" i="1" smtClean="0">
                              <a:latin typeface="Cambria Math"/>
                            </a:rPr>
                            <m:t>𝑝𝐸</m:t>
                          </m:r>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r>
                                <a:rPr lang="zh-TW" altLang="en-US" b="0" i="1" smtClean="0">
                                  <a:latin typeface="Cambria Math"/>
                                </a:rPr>
                                <m:t>𝜃</m:t>
                              </m:r>
                            </m:e>
                          </m:func>
                        </m:e>
                      </m:nary>
                      <m:r>
                        <a:rPr lang="en-US" altLang="zh-TW" b="0" i="1" smtClean="0">
                          <a:latin typeface="Cambria Math"/>
                        </a:rPr>
                        <m:t>=−</m:t>
                      </m:r>
                      <m:r>
                        <a:rPr lang="en-US" altLang="zh-TW" b="0" i="1" smtClean="0">
                          <a:latin typeface="Cambria Math"/>
                        </a:rPr>
                        <m:t>𝑝𝐸</m:t>
                      </m:r>
                      <m:func>
                        <m:funcPr>
                          <m:ctrlPr>
                            <a:rPr lang="en-US" altLang="zh-TW" b="0" i="1" smtClean="0">
                              <a:latin typeface="Cambria Math" panose="02040503050406030204" pitchFamily="18" charset="0"/>
                            </a:rPr>
                          </m:ctrlPr>
                        </m:funcPr>
                        <m:fName>
                          <m:r>
                            <m:rPr>
                              <m:sty m:val="p"/>
                            </m:rPr>
                            <a:rPr lang="en-US" altLang="zh-TW" b="0" i="0" smtClean="0">
                              <a:latin typeface="Cambria Math"/>
                            </a:rPr>
                            <m:t>cos</m:t>
                          </m:r>
                        </m:fName>
                        <m:e>
                          <m:sSub>
                            <m:sSubPr>
                              <m:ctrlPr>
                                <a:rPr lang="en-US" altLang="zh-TW" i="1">
                                  <a:latin typeface="Cambria Math" panose="02040503050406030204" pitchFamily="18" charset="0"/>
                                </a:rPr>
                              </m:ctrlPr>
                            </m:sSubPr>
                            <m:e>
                              <m:r>
                                <a:rPr lang="zh-TW" altLang="en-US" i="1">
                                  <a:latin typeface="Cambria Math"/>
                                </a:rPr>
                                <m:t>𝜃</m:t>
                              </m:r>
                            </m:e>
                            <m:sub>
                              <m:r>
                                <a:rPr lang="en-US" altLang="zh-TW" i="1">
                                  <a:latin typeface="Cambria Math"/>
                                </a:rPr>
                                <m:t>2</m:t>
                              </m:r>
                            </m:sub>
                          </m:sSub>
                        </m:e>
                      </m:func>
                      <m:r>
                        <a:rPr lang="en-US" altLang="zh-TW" b="0" i="1" smtClean="0">
                          <a:latin typeface="Cambria Math"/>
                        </a:rPr>
                        <m:t>+</m:t>
                      </m:r>
                      <m:r>
                        <a:rPr lang="en-US" altLang="zh-TW" i="1">
                          <a:latin typeface="Cambria Math"/>
                        </a:rPr>
                        <m:t>𝑝𝐸</m:t>
                      </m:r>
                      <m:func>
                        <m:funcPr>
                          <m:ctrlPr>
                            <a:rPr lang="en-US" altLang="zh-TW" i="1">
                              <a:latin typeface="Cambria Math" panose="02040503050406030204" pitchFamily="18" charset="0"/>
                            </a:rPr>
                          </m:ctrlPr>
                        </m:funcPr>
                        <m:fName>
                          <m:r>
                            <m:rPr>
                              <m:sty m:val="p"/>
                            </m:rPr>
                            <a:rPr lang="en-US" altLang="zh-TW">
                              <a:latin typeface="Cambria Math"/>
                            </a:rPr>
                            <m:t>cos</m:t>
                          </m:r>
                        </m:fName>
                        <m:e>
                          <m:sSub>
                            <m:sSubPr>
                              <m:ctrlPr>
                                <a:rPr lang="en-US" altLang="zh-TW" i="1">
                                  <a:latin typeface="Cambria Math" panose="02040503050406030204" pitchFamily="18" charset="0"/>
                                </a:rPr>
                              </m:ctrlPr>
                            </m:sSubPr>
                            <m:e>
                              <m:r>
                                <a:rPr lang="zh-TW" altLang="en-US" i="1">
                                  <a:latin typeface="Cambria Math"/>
                                </a:rPr>
                                <m:t>𝜃</m:t>
                              </m:r>
                            </m:e>
                            <m:sub>
                              <m:r>
                                <a:rPr lang="en-US" altLang="zh-TW" b="0" i="1" smtClean="0">
                                  <a:latin typeface="Cambria Math"/>
                                </a:rPr>
                                <m:t>1</m:t>
                              </m:r>
                            </m:sub>
                          </m:sSub>
                        </m:e>
                      </m:func>
                      <m:r>
                        <a:rPr lang="en-US" altLang="zh-TW" b="0" i="1" smtClean="0">
                          <a:latin typeface="Cambria Math"/>
                        </a:rPr>
                        <m:t>=−</m:t>
                      </m:r>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𝑝</m:t>
                              </m:r>
                            </m:e>
                          </m:acc>
                          <m:r>
                            <a:rPr lang="zh-TW" altLang="en-US" i="1" smtClean="0">
                              <a:latin typeface="Cambria Math"/>
                            </a:rPr>
                            <m:t>∙</m:t>
                          </m:r>
                          <m:acc>
                            <m:accPr>
                              <m:chr m:val="⃗"/>
                              <m:ctrlPr>
                                <a:rPr lang="zh-TW" altLang="en-US" i="1" smtClean="0">
                                  <a:latin typeface="Cambria Math" panose="02040503050406030204" pitchFamily="18" charset="0"/>
                                </a:rPr>
                              </m:ctrlPr>
                            </m:accPr>
                            <m:e>
                              <m:r>
                                <a:rPr lang="en-US" altLang="zh-TW" b="0" i="1" smtClean="0">
                                  <a:latin typeface="Cambria Math"/>
                                </a:rPr>
                                <m:t>𝐸</m:t>
                              </m:r>
                            </m:e>
                          </m:acc>
                        </m:e>
                      </m:d>
                      <m:r>
                        <a:rPr lang="en-US" altLang="zh-TW" b="0" i="1" smtClean="0">
                          <a:latin typeface="Cambria Math" panose="02040503050406030204" pitchFamily="18" charset="0"/>
                          <a:ea typeface="Cambria Math" panose="02040503050406030204" pitchFamily="18" charset="0"/>
                        </a:rPr>
                        <m:t>≡</m:t>
                      </m:r>
                      <m:r>
                        <a:rPr lang="zh-TW" altLang="en-US" i="1">
                          <a:latin typeface="Cambria Math"/>
                        </a:rPr>
                        <m:t>∆</m:t>
                      </m:r>
                      <m:r>
                        <a:rPr lang="en-US" altLang="zh-TW" i="1">
                          <a:latin typeface="Cambria Math"/>
                        </a:rPr>
                        <m:t>𝑈</m:t>
                      </m:r>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177985" y="1302226"/>
                <a:ext cx="8737415" cy="972639"/>
              </a:xfrm>
              <a:prstGeom prst="rect">
                <a:avLst/>
              </a:prstGeom>
              <a:blipFill>
                <a:blip r:embed="rId3"/>
                <a:stretch>
                  <a:fillRect t="-98718" b="-15384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2006585" y="2728881"/>
                <a:ext cx="1331134"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𝑈</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𝑝</m:t>
                          </m:r>
                        </m:e>
                      </m:acc>
                      <m:r>
                        <a:rPr lang="zh-TW" altLang="en-US" i="1">
                          <a:latin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2006585" y="2728881"/>
                <a:ext cx="1331134" cy="402931"/>
              </a:xfrm>
              <a:prstGeom prst="rect">
                <a:avLst/>
              </a:prstGeom>
              <a:blipFill>
                <a:blip r:embed="rId4"/>
                <a:stretch>
                  <a:fillRect t="-3125" b="-9375"/>
                </a:stretch>
              </a:blipFill>
            </p:spPr>
            <p:txBody>
              <a:bodyPr/>
              <a:lstStyle/>
              <a:p>
                <a:r>
                  <a:rPr lang="en-TW">
                    <a:noFill/>
                  </a:rPr>
                  <a:t> </a:t>
                </a:r>
              </a:p>
            </p:txBody>
          </p:sp>
        </mc:Fallback>
      </mc:AlternateContent>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716" y="3505200"/>
            <a:ext cx="32004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ig23"/>
          <p:cNvPicPr>
            <a:picLocks noChangeAspect="1" noChangeArrowheads="1"/>
          </p:cNvPicPr>
          <p:nvPr/>
        </p:nvPicPr>
        <p:blipFill>
          <a:blip r:embed="rId3">
            <a:extLst>
              <a:ext uri="{28A0092B-C50C-407E-A947-70E740481C1C}">
                <a14:useLocalDpi xmlns:a14="http://schemas.microsoft.com/office/drawing/2010/main" val="0"/>
              </a:ext>
            </a:extLst>
          </a:blip>
          <a:srcRect b="52336"/>
          <a:stretch>
            <a:fillRect/>
          </a:stretch>
        </p:blipFill>
        <p:spPr bwMode="auto">
          <a:xfrm>
            <a:off x="3276600" y="1447800"/>
            <a:ext cx="26670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590800" y="794266"/>
            <a:ext cx="4495800" cy="369332"/>
          </a:xfrm>
          <a:prstGeom prst="rect">
            <a:avLst/>
          </a:prstGeom>
          <a:noFill/>
        </p:spPr>
        <p:txBody>
          <a:bodyPr wrap="square" rtlCol="0">
            <a:spAutoFit/>
          </a:bodyPr>
          <a:lstStyle/>
          <a:p>
            <a:r>
              <a:rPr lang="zh-TW" altLang="en-US" dirty="0"/>
              <a:t>分子或原子的電偶極可以由外加電場引生！</a:t>
            </a:r>
          </a:p>
        </p:txBody>
      </p:sp>
      <p:sp>
        <p:nvSpPr>
          <p:cNvPr id="3" name="文字方塊 2"/>
          <p:cNvSpPr txBox="1"/>
          <p:nvPr/>
        </p:nvSpPr>
        <p:spPr>
          <a:xfrm>
            <a:off x="3181856" y="2971800"/>
            <a:ext cx="4034284" cy="369332"/>
          </a:xfrm>
          <a:prstGeom prst="rect">
            <a:avLst/>
          </a:prstGeom>
          <a:noFill/>
        </p:spPr>
        <p:txBody>
          <a:bodyPr wrap="square" rtlCol="0">
            <a:spAutoFit/>
          </a:bodyPr>
          <a:lstStyle/>
          <a:p>
            <a:r>
              <a:rPr lang="zh-TW" altLang="en-US" dirty="0"/>
              <a:t>也可能是永久的，例如水分子。</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09800"/>
            <a:ext cx="3363913"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5" descr="fig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09800"/>
            <a:ext cx="26400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5" descr="E21_21_Figure.jpg"/>
          <p:cNvPicPr>
            <a:picLocks noChangeAspect="1"/>
          </p:cNvPicPr>
          <p:nvPr/>
        </p:nvPicPr>
        <p:blipFill rotWithShape="1">
          <a:blip r:embed="rId2">
            <a:extLst>
              <a:ext uri="{28A0092B-C50C-407E-A947-70E740481C1C}">
                <a14:useLocalDpi xmlns:a14="http://schemas.microsoft.com/office/drawing/2010/main" val="0"/>
              </a:ext>
            </a:extLst>
          </a:blip>
          <a:srcRect b="3520"/>
          <a:stretch/>
        </p:blipFill>
        <p:spPr>
          <a:xfrm>
            <a:off x="423672" y="1258760"/>
            <a:ext cx="8296656" cy="4340481"/>
          </a:xfrm>
          <a:prstGeom prst="rect">
            <a:avLst/>
          </a:prstGeom>
        </p:spPr>
      </p:pic>
    </p:spTree>
    <p:extLst>
      <p:ext uri="{BB962C8B-B14F-4D97-AF65-F5344CB8AC3E}">
        <p14:creationId xmlns:p14="http://schemas.microsoft.com/office/powerpoint/2010/main" val="1033216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sf\Dropbox\Documents\課程\Halliday8E\Figure\CH22\ch22\afg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1418" y="1787505"/>
            <a:ext cx="1888897" cy="4545013"/>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psf\Dropbox\Documents\課程\Halliday8E\Figure\CH22\ch22\afg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752600"/>
            <a:ext cx="1989044" cy="46963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文字方塊 3"/>
              <p:cNvSpPr txBox="1"/>
              <p:nvPr/>
            </p:nvSpPr>
            <p:spPr>
              <a:xfrm>
                <a:off x="762000" y="76200"/>
                <a:ext cx="6985350" cy="784830"/>
              </a:xfrm>
              <a:prstGeom prst="rect">
                <a:avLst/>
              </a:prstGeom>
              <a:noFill/>
            </p:spPr>
            <p:txBody>
              <a:bodyPr wrap="square" rtlCol="0">
                <a:spAutoFit/>
              </a:bodyPr>
              <a:lstStyle/>
              <a:p>
                <a:pPr>
                  <a:lnSpc>
                    <a:spcPct val="150000"/>
                  </a:lnSpc>
                </a:pPr>
                <a:r>
                  <a:rPr lang="zh-TW" altLang="en-US" dirty="0"/>
                  <a:t>若電荷分布是連續的，則將電荷分布分解一系列的小電荷</a:t>
                </a:r>
                <a14:m>
                  <m:oMath xmlns:m="http://schemas.openxmlformats.org/officeDocument/2006/math">
                    <m:r>
                      <a:rPr lang="en-US" altLang="zh-TW" i="1">
                        <a:latin typeface="Cambria Math"/>
                      </a:rPr>
                      <m:t>𝑑𝑄</m:t>
                    </m:r>
                  </m:oMath>
                </a14:m>
                <a:endParaRPr lang="zh-TW" altLang="en-US" dirty="0"/>
              </a:p>
              <a:p>
                <a:r>
                  <a:rPr lang="zh-TW" altLang="en-US" dirty="0"/>
                  <a:t>電場可以有電荷分布處的體積分來計算</a:t>
                </a:r>
              </a:p>
            </p:txBody>
          </p:sp>
        </mc:Choice>
        <mc:Fallback xmlns="">
          <p:sp>
            <p:nvSpPr>
              <p:cNvPr id="4" name="文字方塊 3"/>
              <p:cNvSpPr txBox="1">
                <a:spLocks noRot="1" noChangeAspect="1" noMove="1" noResize="1" noEditPoints="1" noAdjustHandles="1" noChangeArrowheads="1" noChangeShapeType="1" noTextEdit="1"/>
              </p:cNvSpPr>
              <p:nvPr/>
            </p:nvSpPr>
            <p:spPr>
              <a:xfrm>
                <a:off x="762000" y="76200"/>
                <a:ext cx="6985350" cy="784830"/>
              </a:xfrm>
              <a:prstGeom prst="rect">
                <a:avLst/>
              </a:prstGeom>
              <a:blipFill rotWithShape="1">
                <a:blip r:embed="rId9"/>
                <a:stretch>
                  <a:fillRect l="-698" b="-12500"/>
                </a:stretch>
              </a:blipFill>
            </p:spPr>
            <p:txBody>
              <a:bodyPr/>
              <a:lstStyle/>
              <a:p>
                <a:r>
                  <a:rPr lang="zh-TW" altLang="en-US">
                    <a:noFill/>
                  </a:rPr>
                  <a:t> </a:t>
                </a:r>
              </a:p>
            </p:txBody>
          </p:sp>
        </mc:Fallback>
      </mc:AlternateContent>
      <p:sp>
        <p:nvSpPr>
          <p:cNvPr id="5" name="向右箭號 4"/>
          <p:cNvSpPr/>
          <p:nvPr/>
        </p:nvSpPr>
        <p:spPr>
          <a:xfrm>
            <a:off x="2819400" y="1299333"/>
            <a:ext cx="609600" cy="1524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p:cNvCxnSpPr/>
          <p:nvPr/>
        </p:nvCxnSpPr>
        <p:spPr>
          <a:xfrm>
            <a:off x="838200" y="6019800"/>
            <a:ext cx="1524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flipH="1">
            <a:off x="6400800" y="3962400"/>
            <a:ext cx="838200" cy="1143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文字方塊 12"/>
              <p:cNvSpPr txBox="1"/>
              <p:nvPr/>
            </p:nvSpPr>
            <p:spPr>
              <a:xfrm>
                <a:off x="374010" y="917049"/>
                <a:ext cx="1989263" cy="764568"/>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oMath>
                  </m:oMathPara>
                </a14:m>
                <a:endParaRPr lang="zh-CN"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374010" y="917049"/>
                <a:ext cx="1989263" cy="764568"/>
              </a:xfrm>
              <a:prstGeom prst="rect">
                <a:avLst/>
              </a:prstGeom>
              <a:blipFill rotWithShape="1">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5063247" y="889893"/>
                <a:ext cx="2128340" cy="81887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limLoc m:val="undOvr"/>
                          <m:subHide m:val="on"/>
                          <m:supHide m:val="on"/>
                          <m:ctrlPr>
                            <a:rPr lang="en-US" altLang="zh-TW" b="0" i="1" smtClean="0">
                              <a:latin typeface="Cambria Math" panose="02040503050406030204" pitchFamily="18" charset="0"/>
                            </a:rPr>
                          </m:ctrlPr>
                        </m:naryP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smtClean="0">
                                  <a:latin typeface="Cambria Math" panose="02040503050406030204" pitchFamily="18" charset="0"/>
                                </a:rPr>
                              </m:ctrlPr>
                            </m:fPr>
                            <m:num>
                              <m:acc>
                                <m:accPr>
                                  <m:chr m:val="̂"/>
                                  <m:ctrlPr>
                                    <a:rPr lang="en-US" altLang="zh-TW" i="1" smtClean="0">
                                      <a:latin typeface="Cambria Math" panose="02040503050406030204" pitchFamily="18" charset="0"/>
                                    </a:rPr>
                                  </m:ctrlPr>
                                </m:accPr>
                                <m:e>
                                  <m:r>
                                    <a:rPr lang="en-US" altLang="zh-TW" b="0" i="1" smtClean="0">
                                      <a:latin typeface="Cambria Math"/>
                                    </a:rPr>
                                    <m:t>𝑟</m:t>
                                  </m:r>
                                </m:e>
                              </m:acc>
                            </m:num>
                            <m:den>
                              <m:sSup>
                                <m:sSupPr>
                                  <m:ctrlPr>
                                    <a:rPr lang="en-US" altLang="zh-TW"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en>
                          </m:f>
                          <m:r>
                            <a:rPr lang="en-US" altLang="zh-TW" i="1" smtClean="0">
                              <a:latin typeface="Cambria Math"/>
                              <a:ea typeface="Cambria Math"/>
                            </a:rPr>
                            <m:t>∙</m:t>
                          </m:r>
                          <m:r>
                            <a:rPr lang="en-US" altLang="zh-TW" b="0" i="1" smtClean="0">
                              <a:latin typeface="Cambria Math"/>
                              <a:ea typeface="Cambria Math"/>
                            </a:rPr>
                            <m:t>𝑑𝑄</m:t>
                          </m:r>
                        </m:e>
                      </m:nary>
                    </m:oMath>
                  </m:oMathPara>
                </a14:m>
                <a:endParaRPr lang="zh-CN"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5063247" y="889893"/>
                <a:ext cx="2128340" cy="818879"/>
              </a:xfrm>
              <a:prstGeom prst="rect">
                <a:avLst/>
              </a:prstGeom>
              <a:blipFill rotWithShape="1">
                <a:blip r:embed="rId1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685800" y="5562600"/>
                <a:ext cx="544060"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𝑑𝑄</m:t>
                      </m:r>
                    </m:oMath>
                  </m:oMathPara>
                </a14:m>
                <a:endParaRPr lang="zh-CN"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685800" y="5562600"/>
                <a:ext cx="544060" cy="369332"/>
              </a:xfrm>
              <a:prstGeom prst="rect">
                <a:avLst/>
              </a:prstGeom>
              <a:blipFill rotWithShape="1">
                <a:blip r:embed="rId16"/>
                <a:stretch>
                  <a:fillRect b="-11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7152140" y="3505200"/>
                <a:ext cx="544060"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𝑑𝑄</m:t>
                      </m:r>
                    </m:oMath>
                  </m:oMathPara>
                </a14:m>
                <a:endParaRPr lang="zh-CN"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7152140" y="3505200"/>
                <a:ext cx="544060" cy="369332"/>
              </a:xfrm>
              <a:prstGeom prst="rect">
                <a:avLst/>
              </a:prstGeom>
              <a:blipFill rotWithShape="1">
                <a:blip r:embed="rId17"/>
                <a:stretch>
                  <a:fillRect b="-1147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00406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sf\Dropbox\Documents\課程\Halliday8E\Figure\CH22\ch22\afg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286" y="1440738"/>
            <a:ext cx="1644513" cy="395698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文字方塊 14"/>
              <p:cNvSpPr txBox="1"/>
              <p:nvPr/>
            </p:nvSpPr>
            <p:spPr>
              <a:xfrm>
                <a:off x="368096" y="5393710"/>
                <a:ext cx="36761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𝑑𝑄</m:t>
                      </m:r>
                    </m:oMath>
                  </m:oMathPara>
                </a14:m>
                <a:endParaRPr lang="zh-CN"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368096" y="5393710"/>
                <a:ext cx="367619" cy="369332"/>
              </a:xfrm>
              <a:prstGeom prst="rect">
                <a:avLst/>
              </a:prstGeom>
              <a:blipFill rotWithShape="1">
                <a:blip r:embed="rId4"/>
                <a:stretch>
                  <a:fillRect l="-3279" r="-32787"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3698131" y="72858"/>
                <a:ext cx="2646943" cy="659796"/>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𝑑</m:t>
                      </m:r>
                      <m:r>
                        <a:rPr lang="en-US" altLang="zh-TW" i="1">
                          <a:latin typeface="Cambria Math"/>
                        </a:rPr>
                        <m:t>𝐸</m:t>
                      </m:r>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smtClean="0">
                              <a:latin typeface="Cambria Math" panose="02040503050406030204" pitchFamily="18" charset="0"/>
                            </a:rPr>
                          </m:ctrlPr>
                        </m:fPr>
                        <m:num>
                          <m:r>
                            <a:rPr lang="en-US" altLang="zh-TW" b="0" i="1" smtClean="0">
                              <a:latin typeface="Cambria Math"/>
                            </a:rPr>
                            <m:t>1</m:t>
                          </m:r>
                        </m:num>
                        <m:den>
                          <m:d>
                            <m:dPr>
                              <m:ctrlPr>
                                <a:rPr lang="en-US" altLang="zh-TW" i="1" smtClean="0">
                                  <a:latin typeface="Cambria Math" panose="02040503050406030204" pitchFamily="18" charset="0"/>
                                </a:rPr>
                              </m:ctrlPr>
                            </m:dPr>
                            <m:e>
                              <m:sSup>
                                <m:sSupPr>
                                  <m:ctrlPr>
                                    <a:rPr lang="en-US" altLang="zh-TW" i="1" smtClean="0">
                                      <a:latin typeface="Cambria Math" panose="02040503050406030204" pitchFamily="18" charset="0"/>
                                    </a:rPr>
                                  </m:ctrlPr>
                                </m:sSupPr>
                                <m:e>
                                  <m:r>
                                    <a:rPr lang="en-US" altLang="zh-TW" b="0" i="1" smtClean="0">
                                      <a:latin typeface="Cambria Math"/>
                                    </a:rPr>
                                    <m:t>𝑅</m:t>
                                  </m:r>
                                </m:e>
                                <m:sup>
                                  <m:r>
                                    <a:rPr lang="en-US" altLang="zh-TW" b="0" i="1" smtClean="0">
                                      <a:latin typeface="Cambria Math"/>
                                    </a:rPr>
                                    <m:t>2</m:t>
                                  </m:r>
                                </m:sup>
                              </m:sSup>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𝑧</m:t>
                                  </m:r>
                                </m:e>
                                <m:sup>
                                  <m:r>
                                    <a:rPr lang="en-US" altLang="zh-TW" b="0" i="1" smtClean="0">
                                      <a:latin typeface="Cambria Math"/>
                                    </a:rPr>
                                    <m:t>2</m:t>
                                  </m:r>
                                </m:sup>
                              </m:sSup>
                            </m:e>
                          </m:d>
                        </m:den>
                      </m:f>
                      <m:r>
                        <a:rPr lang="en-US" altLang="zh-TW" b="0" i="1" smtClean="0">
                          <a:latin typeface="Cambria Math"/>
                        </a:rPr>
                        <m:t>𝑑𝑄</m:t>
                      </m:r>
                    </m:oMath>
                  </m:oMathPara>
                </a14:m>
                <a:endParaRPr lang="zh-TW" altLang="en-US" i="1"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3698131" y="72858"/>
                <a:ext cx="2646943" cy="659796"/>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3693267" y="787812"/>
                <a:ext cx="4776281" cy="1799532"/>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𝑑</m:t>
                      </m:r>
                      <m:r>
                        <a:rPr lang="en-US" altLang="zh-TW" i="1">
                          <a:latin typeface="Cambria Math"/>
                        </a:rPr>
                        <m:t>𝐸</m:t>
                      </m:r>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smtClean="0">
                              <a:latin typeface="Cambria Math"/>
                            </a:rPr>
                            <m:t>𝜃</m:t>
                          </m:r>
                        </m:e>
                      </m:func>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smtClean="0">
                              <a:latin typeface="Cambria Math" panose="02040503050406030204" pitchFamily="18" charset="0"/>
                            </a:rPr>
                          </m:ctrlPr>
                        </m:fPr>
                        <m:num>
                          <m:r>
                            <a:rPr lang="en-US" altLang="zh-TW" b="0" i="1" smtClean="0">
                              <a:latin typeface="Cambria Math"/>
                            </a:rPr>
                            <m:t>1</m:t>
                          </m:r>
                        </m:num>
                        <m:den>
                          <m:d>
                            <m:dPr>
                              <m:ctrlPr>
                                <a:rPr lang="en-US" altLang="zh-TW" i="1" smtClean="0">
                                  <a:latin typeface="Cambria Math" panose="02040503050406030204" pitchFamily="18" charset="0"/>
                                </a:rPr>
                              </m:ctrlPr>
                            </m:dPr>
                            <m:e>
                              <m:sSup>
                                <m:sSupPr>
                                  <m:ctrlPr>
                                    <a:rPr lang="en-US" altLang="zh-TW" i="1" smtClean="0">
                                      <a:latin typeface="Cambria Math" panose="02040503050406030204" pitchFamily="18" charset="0"/>
                                    </a:rPr>
                                  </m:ctrlPr>
                                </m:sSupPr>
                                <m:e>
                                  <m:r>
                                    <a:rPr lang="en-US" altLang="zh-TW" b="0" i="1" smtClean="0">
                                      <a:latin typeface="Cambria Math"/>
                                    </a:rPr>
                                    <m:t>𝑅</m:t>
                                  </m:r>
                                </m:e>
                                <m:sup>
                                  <m:r>
                                    <a:rPr lang="en-US" altLang="zh-TW" b="0" i="1" smtClean="0">
                                      <a:latin typeface="Cambria Math"/>
                                    </a:rPr>
                                    <m:t>2</m:t>
                                  </m:r>
                                </m:sup>
                              </m:sSup>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𝑧</m:t>
                                  </m:r>
                                </m:e>
                                <m:sup>
                                  <m:r>
                                    <a:rPr lang="en-US" altLang="zh-TW" b="0" i="1" smtClean="0">
                                      <a:latin typeface="Cambria Math"/>
                                    </a:rPr>
                                    <m:t>2</m:t>
                                  </m:r>
                                </m:sup>
                              </m:sSup>
                            </m:e>
                          </m:d>
                        </m:den>
                      </m:f>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𝑧</m:t>
                          </m:r>
                        </m:num>
                        <m:den>
                          <m:rad>
                            <m:radPr>
                              <m:degHide m:val="on"/>
                              <m:ctrlPr>
                                <a:rPr lang="en-US" altLang="zh-TW" i="1" smtClean="0">
                                  <a:latin typeface="Cambria Math" panose="02040503050406030204" pitchFamily="18" charset="0"/>
                                  <a:ea typeface="Cambria Math"/>
                                </a:rPr>
                              </m:ctrlPr>
                            </m:radPr>
                            <m:deg/>
                            <m:e>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rad>
                        </m:den>
                      </m:f>
                      <m:r>
                        <a:rPr lang="en-US" altLang="zh-TW" b="0" i="1" smtClean="0">
                          <a:latin typeface="Cambria Math"/>
                        </a:rPr>
                        <m:t>𝑑𝑄</m:t>
                      </m:r>
                    </m:oMath>
                  </m:oMathPara>
                </a14:m>
                <a:endParaRPr lang="en-US" altLang="zh-TW" b="0" i="1" dirty="0">
                  <a:latin typeface="Cambria Math"/>
                </a:endParaRPr>
              </a:p>
              <a:p>
                <a:pPr/>
                <a14:m>
                  <m:oMathPara xmlns:m="http://schemas.openxmlformats.org/officeDocument/2006/math">
                    <m:oMathParaPr>
                      <m:jc m:val="centerGroup"/>
                    </m:oMathParaPr>
                    <m:oMath xmlns:m="http://schemas.openxmlformats.org/officeDocument/2006/math">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b="0" i="1" smtClean="0">
                              <a:latin typeface="Cambria Math"/>
                            </a:rPr>
                            <m:t>𝑧</m:t>
                          </m:r>
                        </m:num>
                        <m:den>
                          <m:sSup>
                            <m:sSupPr>
                              <m:ctrlPr>
                                <a:rPr lang="en-US" altLang="zh-TW" i="1" smtClean="0">
                                  <a:latin typeface="Cambria Math" panose="02040503050406030204" pitchFamily="18" charset="0"/>
                                </a:rPr>
                              </m:ctrlPr>
                            </m:sSupPr>
                            <m:e>
                              <m:d>
                                <m:dPr>
                                  <m:ctrlPr>
                                    <a:rPr lang="en-US" altLang="zh-TW" i="1" smtClean="0">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d>
                            </m:e>
                            <m:sup>
                              <m:r>
                                <a:rPr lang="en-US" altLang="zh-TW" b="0" i="1" smtClean="0">
                                  <a:latin typeface="Cambria Math"/>
                                </a:rPr>
                                <m:t>3/2</m:t>
                              </m:r>
                            </m:sup>
                          </m:sSup>
                        </m:den>
                      </m:f>
                      <m:r>
                        <a:rPr lang="en-US" altLang="zh-TW" i="1">
                          <a:latin typeface="Cambria Math"/>
                          <a:ea typeface="Cambria Math"/>
                        </a:rPr>
                        <m:t>∙</m:t>
                      </m:r>
                      <m:r>
                        <a:rPr lang="en-US" altLang="zh-TW" i="1">
                          <a:latin typeface="Cambria Math"/>
                        </a:rPr>
                        <m:t>𝑑𝑄</m:t>
                      </m:r>
                      <m:r>
                        <a:rPr lang="en-US" altLang="zh-TW" i="1" smtClean="0">
                          <a:latin typeface="Cambria Math"/>
                          <a:ea typeface="Cambria Math"/>
                        </a:rPr>
                        <m:t>→</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i="1">
                              <a:latin typeface="Cambria Math"/>
                            </a:rPr>
                            <m:t>𝑧</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b="0" i="1" smtClean="0">
                                          <a:latin typeface="Cambria Math"/>
                                        </a:rPr>
                                        <m:t>𝑟</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d>
                            </m:e>
                            <m:sup>
                              <m:r>
                                <a:rPr lang="en-US" altLang="zh-TW" i="1">
                                  <a:latin typeface="Cambria Math"/>
                                </a:rPr>
                                <m:t>3/2</m:t>
                              </m:r>
                            </m:sup>
                          </m:sSup>
                        </m:den>
                      </m:f>
                      <m:r>
                        <a:rPr lang="en-US" altLang="zh-TW" i="1">
                          <a:latin typeface="Cambria Math"/>
                          <a:ea typeface="Cambria Math"/>
                        </a:rPr>
                        <m:t>∙</m:t>
                      </m:r>
                      <m:r>
                        <a:rPr lang="zh-TW" altLang="en-US" i="1" smtClean="0">
                          <a:latin typeface="Cambria Math"/>
                          <a:ea typeface="Cambria Math"/>
                        </a:rPr>
                        <m:t>𝜎</m:t>
                      </m:r>
                      <m:d>
                        <m:dPr>
                          <m:ctrlPr>
                            <a:rPr lang="en-US" altLang="zh-TW" i="1" smtClean="0">
                              <a:latin typeface="Cambria Math" panose="02040503050406030204" pitchFamily="18" charset="0"/>
                              <a:ea typeface="Cambria Math"/>
                            </a:rPr>
                          </m:ctrlPr>
                        </m:dPr>
                        <m:e>
                          <m:r>
                            <a:rPr lang="en-US" altLang="zh-TW" b="0" i="1" smtClean="0">
                              <a:latin typeface="Cambria Math"/>
                              <a:ea typeface="Cambria Math"/>
                            </a:rPr>
                            <m:t>2</m:t>
                          </m:r>
                          <m:r>
                            <a:rPr lang="zh-TW" altLang="en-US" b="0" i="1" smtClean="0">
                              <a:latin typeface="Cambria Math"/>
                              <a:ea typeface="Cambria Math"/>
                            </a:rPr>
                            <m:t>𝜋</m:t>
                          </m:r>
                          <m:r>
                            <a:rPr lang="en-US" altLang="zh-TW" b="0" i="1" smtClean="0">
                              <a:latin typeface="Cambria Math"/>
                              <a:ea typeface="Cambria Math"/>
                            </a:rPr>
                            <m:t>𝑟𝑑𝑟</m:t>
                          </m:r>
                        </m:e>
                      </m:d>
                    </m:oMath>
                  </m:oMathPara>
                </a14:m>
                <a:endParaRPr lang="en-US" altLang="zh-TW" b="0" i="1"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3693267" y="787812"/>
                <a:ext cx="4776281" cy="1799532"/>
              </a:xfrm>
              <a:prstGeom prst="rect">
                <a:avLst/>
              </a:prstGeom>
              <a:blipFill rotWithShape="1">
                <a:blip r:embed="rId6"/>
                <a:stretch>
                  <a:fillRect/>
                </a:stretch>
              </a:blipFill>
            </p:spPr>
            <p:txBody>
              <a:bodyPr/>
              <a:lstStyle/>
              <a:p>
                <a:r>
                  <a:rPr lang="zh-TW" altLang="en-US">
                    <a:noFill/>
                  </a:rPr>
                  <a:t> </a:t>
                </a:r>
              </a:p>
            </p:txBody>
          </p:sp>
        </mc:Fallback>
      </mc:AlternateContent>
      <p:pic>
        <p:nvPicPr>
          <p:cNvPr id="11" name="Picture 3" descr="\\psf\Dropbox\Documents\課程\Halliday8E\Figure\CH22\ch22\afg01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1200" y="1440739"/>
            <a:ext cx="1648910" cy="389326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 name="文字方塊 12"/>
              <p:cNvSpPr txBox="1"/>
              <p:nvPr/>
            </p:nvSpPr>
            <p:spPr>
              <a:xfrm>
                <a:off x="3725693" y="2642681"/>
                <a:ext cx="5418308" cy="3694153"/>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nary>
                        <m:naryPr>
                          <m:limLoc m:val="undOvr"/>
                          <m:ctrlPr>
                            <a:rPr lang="en-US" altLang="zh-TW" b="0" i="1" smtClean="0">
                              <a:latin typeface="Cambria Math" panose="02040503050406030204" pitchFamily="18" charset="0"/>
                            </a:rPr>
                          </m:ctrlPr>
                        </m:naryPr>
                        <m:sub>
                          <m:r>
                            <m:rPr>
                              <m:brk m:alnAt="24"/>
                            </m:rPr>
                            <a:rPr lang="en-US" altLang="zh-TW" b="0" i="1" smtClean="0">
                              <a:latin typeface="Cambria Math"/>
                            </a:rPr>
                            <m:t>0</m:t>
                          </m:r>
                        </m:sub>
                        <m:sup>
                          <m:r>
                            <a:rPr lang="en-US" altLang="zh-TW" b="0" i="1" smtClean="0">
                              <a:latin typeface="Cambria Math"/>
                            </a:rPr>
                            <m:t>𝑅</m:t>
                          </m:r>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i="1">
                                  <a:latin typeface="Cambria Math"/>
                                </a:rPr>
                                <m:t>𝑧</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b="0" i="1" smtClean="0">
                                              <a:latin typeface="Cambria Math"/>
                                            </a:rPr>
                                            <m:t>𝑟</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d>
                                </m:e>
                                <m:sup>
                                  <m:r>
                                    <a:rPr lang="en-US" altLang="zh-TW" i="1">
                                      <a:latin typeface="Cambria Math"/>
                                    </a:rPr>
                                    <m:t>3/2</m:t>
                                  </m:r>
                                </m:sup>
                              </m:sSup>
                            </m:den>
                          </m:f>
                          <m:r>
                            <a:rPr lang="en-US" altLang="zh-TW" i="1">
                              <a:latin typeface="Cambria Math"/>
                              <a:ea typeface="Cambria Math"/>
                            </a:rPr>
                            <m:t>∙</m:t>
                          </m:r>
                          <m:r>
                            <a:rPr lang="zh-TW" altLang="en-US" i="1">
                              <a:latin typeface="Cambria Math"/>
                              <a:ea typeface="Cambria Math"/>
                            </a:rPr>
                            <m:t>𝜎</m:t>
                          </m:r>
                          <m:d>
                            <m:dPr>
                              <m:ctrlPr>
                                <a:rPr lang="en-US" altLang="zh-TW" i="1">
                                  <a:latin typeface="Cambria Math" panose="02040503050406030204" pitchFamily="18" charset="0"/>
                                  <a:ea typeface="Cambria Math"/>
                                </a:rPr>
                              </m:ctrlPr>
                            </m:dPr>
                            <m:e>
                              <m:r>
                                <a:rPr lang="en-US" altLang="zh-TW" i="1">
                                  <a:latin typeface="Cambria Math"/>
                                  <a:ea typeface="Cambria Math"/>
                                </a:rPr>
                                <m:t>2</m:t>
                              </m:r>
                              <m:r>
                                <a:rPr lang="zh-TW" altLang="en-US" i="1">
                                  <a:latin typeface="Cambria Math"/>
                                  <a:ea typeface="Cambria Math"/>
                                </a:rPr>
                                <m:t>𝜋</m:t>
                              </m:r>
                              <m:r>
                                <a:rPr lang="en-US" altLang="zh-TW" i="1">
                                  <a:latin typeface="Cambria Math"/>
                                  <a:ea typeface="Cambria Math"/>
                                </a:rPr>
                                <m:t>𝑟𝑑𝑟</m:t>
                              </m:r>
                            </m:e>
                          </m:d>
                        </m:e>
                      </m:nary>
                      <m:r>
                        <a:rPr lang="en-US" altLang="zh-TW" b="0" i="1" smtClean="0">
                          <a:latin typeface="Cambria Math"/>
                        </a:rPr>
                        <m:t>=</m:t>
                      </m:r>
                      <m:nary>
                        <m:naryPr>
                          <m:limLoc m:val="undOvr"/>
                          <m:ctrlPr>
                            <a:rPr lang="en-US" altLang="zh-TW" i="1">
                              <a:latin typeface="Cambria Math" panose="02040503050406030204" pitchFamily="18" charset="0"/>
                            </a:rPr>
                          </m:ctrlPr>
                        </m:naryPr>
                        <m:sub>
                          <m:r>
                            <m:rPr>
                              <m:brk m:alnAt="24"/>
                            </m:rPr>
                            <a:rPr lang="en-US" altLang="zh-TW" i="1">
                              <a:latin typeface="Cambria Math"/>
                            </a:rPr>
                            <m:t>0</m:t>
                          </m:r>
                        </m:sub>
                        <m:sup>
                          <m:r>
                            <a:rPr lang="en-US" altLang="zh-TW" i="1">
                              <a:latin typeface="Cambria Math"/>
                            </a:rPr>
                            <m:t>𝑅</m:t>
                          </m:r>
                        </m:sup>
                        <m:e>
                          <m:f>
                            <m:fPr>
                              <m:ctrlPr>
                                <a:rPr lang="en-US" altLang="zh-TW" i="1">
                                  <a:latin typeface="Cambria Math" panose="02040503050406030204" pitchFamily="18" charset="0"/>
                                </a:rPr>
                              </m:ctrlPr>
                            </m:fPr>
                            <m:num>
                              <m:r>
                                <a:rPr lang="en-US" altLang="zh-TW" i="1">
                                  <a:latin typeface="Cambria Math"/>
                                </a:rPr>
                                <m:t>1</m:t>
                              </m:r>
                            </m:num>
                            <m:den>
                              <m:r>
                                <a:rPr lang="en-US" altLang="zh-TW" b="0" i="1" smtClean="0">
                                  <a:latin typeface="Cambria Math"/>
                                </a:rPr>
                                <m:t>4</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zh-TW" altLang="en-US" i="1">
                                  <a:latin typeface="Cambria Math"/>
                                  <a:ea typeface="Cambria Math"/>
                                </a:rPr>
                                <m:t>𝜎</m:t>
                              </m:r>
                              <m:r>
                                <a:rPr lang="en-US" altLang="zh-TW" i="1">
                                  <a:latin typeface="Cambria Math"/>
                                </a:rPr>
                                <m:t>𝑧</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d>
                                </m:e>
                                <m:sup>
                                  <m:r>
                                    <a:rPr lang="en-US" altLang="zh-TW" i="1">
                                      <a:latin typeface="Cambria Math"/>
                                    </a:rPr>
                                    <m:t>3/2</m:t>
                                  </m:r>
                                </m:sup>
                              </m:sSup>
                            </m:den>
                          </m:f>
                          <m:r>
                            <a:rPr lang="en-US" altLang="zh-TW" i="1">
                              <a:latin typeface="Cambria Math"/>
                              <a:ea typeface="Cambria Math"/>
                            </a:rPr>
                            <m:t>∙</m:t>
                          </m:r>
                          <m:d>
                            <m:dPr>
                              <m:ctrlPr>
                                <a:rPr lang="en-US" altLang="zh-TW" i="1">
                                  <a:latin typeface="Cambria Math" panose="02040503050406030204" pitchFamily="18" charset="0"/>
                                  <a:ea typeface="Cambria Math"/>
                                </a:rPr>
                              </m:ctrlPr>
                            </m:dPr>
                            <m:e>
                              <m:r>
                                <a:rPr lang="en-US" altLang="zh-TW" i="1">
                                  <a:latin typeface="Cambria Math"/>
                                  <a:ea typeface="Cambria Math"/>
                                </a:rPr>
                                <m:t>2</m:t>
                              </m:r>
                              <m:r>
                                <a:rPr lang="en-US" altLang="zh-TW" i="1">
                                  <a:latin typeface="Cambria Math"/>
                                  <a:ea typeface="Cambria Math"/>
                                </a:rPr>
                                <m:t>𝑟𝑑𝑟</m:t>
                              </m:r>
                            </m:e>
                          </m:d>
                        </m:e>
                      </m:nary>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r>
                            <a:rPr lang="en-US" altLang="zh-TW" i="1">
                              <a:latin typeface="Cambria Math"/>
                            </a:rPr>
                            <m:t>𝑧</m:t>
                          </m:r>
                        </m:num>
                        <m:den>
                          <m:r>
                            <a:rPr lang="en-US" altLang="zh-TW" b="0" i="1" smtClean="0">
                              <a:latin typeface="Cambria Math"/>
                            </a:rPr>
                            <m:t>4</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nary>
                        <m:naryPr>
                          <m:limLoc m:val="undOvr"/>
                          <m:ctrlPr>
                            <a:rPr lang="en-US" altLang="zh-TW" i="1">
                              <a:latin typeface="Cambria Math" panose="02040503050406030204" pitchFamily="18" charset="0"/>
                            </a:rPr>
                          </m:ctrlPr>
                        </m:naryPr>
                        <m:sub>
                          <m:r>
                            <m:rPr>
                              <m:brk m:alnAt="24"/>
                            </m:rPr>
                            <a:rPr lang="en-US" altLang="zh-TW" i="1">
                              <a:latin typeface="Cambria Math"/>
                            </a:rPr>
                            <m:t>0</m:t>
                          </m:r>
                        </m:sub>
                        <m:sup>
                          <m:r>
                            <a:rPr lang="en-US" altLang="zh-TW" i="1">
                              <a:latin typeface="Cambria Math"/>
                            </a:rPr>
                            <m:t>𝑅</m:t>
                          </m:r>
                        </m:sup>
                        <m:e>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d>
                                </m:e>
                                <m:sup>
                                  <m:r>
                                    <a:rPr lang="en-US" altLang="zh-TW" i="1">
                                      <a:latin typeface="Cambria Math"/>
                                    </a:rPr>
                                    <m:t>3/2</m:t>
                                  </m:r>
                                </m:sup>
                              </m:sSup>
                            </m:den>
                          </m:f>
                          <m:r>
                            <a:rPr lang="en-US" altLang="zh-TW" i="1">
                              <a:latin typeface="Cambria Math"/>
                              <a:ea typeface="Cambria Math"/>
                            </a:rPr>
                            <m:t>∙</m:t>
                          </m:r>
                          <m:r>
                            <a:rPr lang="en-US" altLang="zh-TW" b="0" i="1" smtClean="0">
                              <a:latin typeface="Cambria Math"/>
                              <a:ea typeface="Cambria Math"/>
                            </a:rPr>
                            <m:t>𝑑</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e>
                      </m:nary>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r>
                            <a:rPr lang="en-US" altLang="zh-TW" i="1">
                              <a:latin typeface="Cambria Math"/>
                            </a:rPr>
                            <m:t>𝑧</m:t>
                          </m:r>
                        </m:num>
                        <m:den>
                          <m:r>
                            <a:rPr lang="en-US" altLang="zh-TW" i="1">
                              <a:latin typeface="Cambria Math"/>
                            </a:rPr>
                            <m:t>4</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nary>
                        <m:naryPr>
                          <m:limLoc m:val="undOvr"/>
                          <m:ctrlPr>
                            <a:rPr lang="en-US" altLang="zh-TW" i="1">
                              <a:latin typeface="Cambria Math" panose="02040503050406030204" pitchFamily="18" charset="0"/>
                            </a:rPr>
                          </m:ctrlPr>
                        </m:naryPr>
                        <m:sub>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sub>
                        <m:sup>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sup>
                        <m:e>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𝑋</m:t>
                                  </m:r>
                                </m:e>
                                <m:sup>
                                  <m:r>
                                    <a:rPr lang="en-US" altLang="zh-TW" i="1">
                                      <a:latin typeface="Cambria Math"/>
                                    </a:rPr>
                                    <m:t>3/2</m:t>
                                  </m:r>
                                </m:sup>
                              </m:sSup>
                            </m:den>
                          </m:f>
                          <m:r>
                            <a:rPr lang="en-US" altLang="zh-TW" i="1">
                              <a:latin typeface="Cambria Math"/>
                              <a:ea typeface="Cambria Math"/>
                            </a:rPr>
                            <m:t>∙</m:t>
                          </m:r>
                          <m:r>
                            <a:rPr lang="en-US" altLang="zh-TW" i="1">
                              <a:latin typeface="Cambria Math"/>
                              <a:ea typeface="Cambria Math"/>
                            </a:rPr>
                            <m:t>𝑑𝑋</m:t>
                          </m:r>
                        </m:e>
                      </m:nary>
                      <m:r>
                        <a:rPr lang="en-US" altLang="zh-TW" i="1">
                          <a:latin typeface="Cambria Math"/>
                          <a:ea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r>
                            <a:rPr lang="en-US" altLang="zh-TW" i="1">
                              <a:latin typeface="Cambria Math"/>
                            </a:rPr>
                            <m:t>𝑧</m:t>
                          </m:r>
                        </m:num>
                        <m:den>
                          <m:r>
                            <a:rPr lang="en-US" altLang="zh-TW" i="1">
                              <a:latin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d>
                        <m:dPr>
                          <m:ctrlPr>
                            <a:rPr lang="en-US" altLang="zh-TW" i="1">
                              <a:latin typeface="Cambria Math" panose="02040503050406030204" pitchFamily="18" charset="0"/>
                              <a:ea typeface="Cambria Math"/>
                            </a:rPr>
                          </m:ctrlPr>
                        </m:dPr>
                        <m:e>
                          <m:sSubSup>
                            <m:sSubSupPr>
                              <m:ctrlPr>
                                <a:rPr lang="zh-TW" altLang="en-US" i="1">
                                  <a:latin typeface="Cambria Math" panose="02040503050406030204" pitchFamily="18" charset="0"/>
                                </a:rPr>
                              </m:ctrlPr>
                            </m:sSubSupPr>
                            <m:e>
                              <m:d>
                                <m:dPr>
                                  <m:begChr m:val=""/>
                                  <m:endChr m:val="|"/>
                                  <m:ctrlPr>
                                    <a:rPr lang="zh-TW" altLang="en-US" i="1">
                                      <a:latin typeface="Cambria Math" panose="02040503050406030204" pitchFamily="18" charset="0"/>
                                    </a:rPr>
                                  </m:ctrlPr>
                                </m:dPr>
                                <m:e>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𝑋</m:t>
                                          </m:r>
                                        </m:e>
                                        <m:sup>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2</m:t>
                                              </m:r>
                                            </m:den>
                                          </m:f>
                                        </m:sup>
                                      </m:sSup>
                                    </m:den>
                                  </m:f>
                                </m:e>
                              </m:d>
                            </m:e>
                            <m:sub>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sub>
                            <m:sup>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sup>
                          </m:sSubSup>
                        </m:e>
                      </m:d>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r>
                            <a:rPr lang="en-US" altLang="zh-TW" i="1">
                              <a:latin typeface="Cambria Math"/>
                            </a:rPr>
                            <m:t>𝑧</m:t>
                          </m:r>
                        </m:num>
                        <m:den>
                          <m:r>
                            <a:rPr lang="en-US" altLang="zh-TW" b="0" i="1" smtClean="0">
                              <a:latin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d>
                        <m:dPr>
                          <m:begChr m:val="["/>
                          <m:endChr m:val="]"/>
                          <m:ctrlPr>
                            <a:rPr lang="en-US" altLang="zh-TW" i="1" smtClean="0">
                              <a:latin typeface="Cambria Math" panose="02040503050406030204" pitchFamily="18" charset="0"/>
                            </a:rPr>
                          </m:ctrlPr>
                        </m:dPr>
                        <m:e>
                          <m:f>
                            <m:fPr>
                              <m:ctrlPr>
                                <a:rPr lang="en-US" altLang="zh-TW" i="1" smtClean="0">
                                  <a:latin typeface="Cambria Math" panose="02040503050406030204" pitchFamily="18" charset="0"/>
                                </a:rPr>
                              </m:ctrlPr>
                            </m:fPr>
                            <m:num>
                              <m:r>
                                <a:rPr lang="en-US" altLang="zh-TW" b="0" i="1" smtClean="0">
                                  <a:latin typeface="Cambria Math"/>
                                </a:rPr>
                                <m:t>1</m:t>
                              </m:r>
                            </m:num>
                            <m:den>
                              <m:r>
                                <a:rPr lang="en-US" altLang="zh-TW" i="1">
                                  <a:latin typeface="Cambria Math"/>
                                </a:rPr>
                                <m:t>𝑧</m:t>
                              </m:r>
                            </m:den>
                          </m:f>
                          <m:r>
                            <a:rPr lang="en-US" altLang="zh-TW" b="0" i="1" smtClean="0">
                              <a:latin typeface="Cambria Math"/>
                            </a:rPr>
                            <m:t>−</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1</m:t>
                              </m:r>
                            </m:num>
                            <m:den>
                              <m:rad>
                                <m:radPr>
                                  <m:degHide m:val="on"/>
                                  <m:ctrlPr>
                                    <a:rPr lang="en-US" altLang="zh-TW" i="1">
                                      <a:latin typeface="Cambria Math" panose="02040503050406030204" pitchFamily="18" charset="0"/>
                                      <a:ea typeface="Cambria Math"/>
                                    </a:rPr>
                                  </m:ctrlPr>
                                </m:radPr>
                                <m:deg/>
                                <m:e>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rad>
                            </m:den>
                          </m:f>
                        </m:e>
                      </m:d>
                    </m:oMath>
                  </m:oMathPara>
                </a14:m>
                <a:endParaRPr lang="en-US" altLang="zh-TW" b="0" i="1" dirty="0">
                  <a:ea typeface="Cambria Math"/>
                </a:endParaRPr>
              </a:p>
            </p:txBody>
          </p:sp>
        </mc:Choice>
        <mc:Fallback xmlns="">
          <p:sp>
            <p:nvSpPr>
              <p:cNvPr id="13" name="文字方塊 12"/>
              <p:cNvSpPr txBox="1">
                <a:spLocks noRot="1" noChangeAspect="1" noMove="1" noResize="1" noEditPoints="1" noAdjustHandles="1" noChangeArrowheads="1" noChangeShapeType="1" noTextEdit="1"/>
              </p:cNvSpPr>
              <p:nvPr/>
            </p:nvSpPr>
            <p:spPr>
              <a:xfrm>
                <a:off x="3725693" y="2642681"/>
                <a:ext cx="5418308" cy="3694153"/>
              </a:xfrm>
              <a:prstGeom prst="rect">
                <a:avLst/>
              </a:prstGeom>
              <a:blipFill>
                <a:blip r:embed="rId8"/>
                <a:stretch>
                  <a:fillRect l="-7009" t="-26370" b="-7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7658909" y="5164724"/>
                <a:ext cx="1300805" cy="338554"/>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600" i="1">
                          <a:latin typeface="Cambria Math"/>
                        </a:rPr>
                        <m:t>𝑋</m:t>
                      </m:r>
                      <m:r>
                        <a:rPr lang="en-US" altLang="zh-TW" sz="1600" i="1" smtClean="0">
                          <a:latin typeface="Cambria Math"/>
                          <a:ea typeface="Cambria Math"/>
                        </a:rPr>
                        <m:t>≡</m:t>
                      </m:r>
                      <m:sSup>
                        <m:sSupPr>
                          <m:ctrlPr>
                            <a:rPr lang="en-US" altLang="zh-TW" sz="1600" i="1">
                              <a:latin typeface="Cambria Math" panose="02040503050406030204" pitchFamily="18" charset="0"/>
                            </a:rPr>
                          </m:ctrlPr>
                        </m:sSupPr>
                        <m:e>
                          <m:r>
                            <a:rPr lang="en-US" altLang="zh-TW" sz="1600" i="1">
                              <a:latin typeface="Cambria Math"/>
                            </a:rPr>
                            <m:t>𝑟</m:t>
                          </m:r>
                        </m:e>
                        <m:sup>
                          <m:r>
                            <a:rPr lang="en-US" altLang="zh-TW" sz="1600" i="1">
                              <a:latin typeface="Cambria Math"/>
                            </a:rPr>
                            <m:t>2</m:t>
                          </m:r>
                        </m:sup>
                      </m:sSup>
                      <m:r>
                        <a:rPr lang="en-US" altLang="zh-TW" sz="1600" i="1">
                          <a:latin typeface="Cambria Math"/>
                        </a:rPr>
                        <m:t>+</m:t>
                      </m:r>
                      <m:sSup>
                        <m:sSupPr>
                          <m:ctrlPr>
                            <a:rPr lang="en-US" altLang="zh-TW" sz="1600" i="1">
                              <a:latin typeface="Cambria Math" panose="02040503050406030204" pitchFamily="18" charset="0"/>
                            </a:rPr>
                          </m:ctrlPr>
                        </m:sSupPr>
                        <m:e>
                          <m:r>
                            <a:rPr lang="en-US" altLang="zh-TW" sz="1600" i="1">
                              <a:latin typeface="Cambria Math"/>
                            </a:rPr>
                            <m:t>𝑧</m:t>
                          </m:r>
                        </m:e>
                        <m:sup>
                          <m:r>
                            <a:rPr lang="en-US" altLang="zh-TW" sz="1600" i="1">
                              <a:latin typeface="Cambria Math"/>
                            </a:rPr>
                            <m:t>2</m:t>
                          </m:r>
                        </m:sup>
                      </m:sSup>
                    </m:oMath>
                  </m:oMathPara>
                </a14:m>
                <a:endParaRPr lang="zh-TW" altLang="en-US" sz="1600" i="1"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7658909" y="5164724"/>
                <a:ext cx="1300805" cy="338554"/>
              </a:xfrm>
              <a:prstGeom prst="rect">
                <a:avLst/>
              </a:prstGeom>
              <a:blipFill>
                <a:blip r:embed="rId9"/>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16694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psf\Dropbox\Documents\課程\Halliday8E\Figure\CH22\ch22\afg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896" y="1524000"/>
            <a:ext cx="1989044" cy="46963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文字方塊 8"/>
              <p:cNvSpPr txBox="1"/>
              <p:nvPr/>
            </p:nvSpPr>
            <p:spPr>
              <a:xfrm>
                <a:off x="3544824" y="2580770"/>
                <a:ext cx="4529847" cy="629660"/>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d>
                        <m:dPr>
                          <m:begChr m:val="["/>
                          <m:endChr m:val="]"/>
                          <m:ctrlPr>
                            <a:rPr lang="en-US" altLang="zh-TW" i="1" smtClean="0">
                              <a:latin typeface="Cambria Math" panose="02040503050406030204" pitchFamily="18" charset="0"/>
                            </a:rPr>
                          </m:ctrlPr>
                        </m:dPr>
                        <m:e>
                          <m:r>
                            <a:rPr lang="en-US" altLang="zh-TW" b="0" i="1" smtClean="0">
                              <a:latin typeface="Cambria Math"/>
                            </a:rPr>
                            <m:t>1−</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𝑧</m:t>
                              </m:r>
                            </m:num>
                            <m:den>
                              <m:rad>
                                <m:radPr>
                                  <m:degHide m:val="on"/>
                                  <m:ctrlPr>
                                    <a:rPr lang="en-US" altLang="zh-TW" i="1">
                                      <a:latin typeface="Cambria Math" panose="02040503050406030204" pitchFamily="18" charset="0"/>
                                      <a:ea typeface="Cambria Math"/>
                                    </a:rPr>
                                  </m:ctrlPr>
                                </m:radPr>
                                <m:deg/>
                                <m:e>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rad>
                            </m:den>
                          </m:f>
                        </m:e>
                      </m:d>
                      <m:r>
                        <a:rPr lang="en-US" altLang="zh-TW"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r>
                        <a:rPr lang="zh-TW" altLang="en-US" b="0" i="1" smtClean="0">
                          <a:latin typeface="Cambria Math"/>
                        </a:rPr>
                        <m:t>      </m:t>
                      </m:r>
                      <m:r>
                        <a:rPr lang="zh-TW" altLang="en-US" b="0" i="1" smtClean="0">
                          <a:latin typeface="Cambria Math"/>
                        </a:rPr>
                        <m:t>當</m:t>
                      </m:r>
                      <m:r>
                        <a:rPr lang="en-US" altLang="zh-TW" b="0" i="1" smtClean="0">
                          <a:latin typeface="Cambria Math"/>
                        </a:rPr>
                        <m:t>𝑅</m:t>
                      </m:r>
                      <m:r>
                        <a:rPr lang="en-US" altLang="zh-TW" b="0" i="1" smtClean="0">
                          <a:latin typeface="Cambria Math"/>
                          <a:ea typeface="Cambria Math"/>
                        </a:rPr>
                        <m:t>→∞</m:t>
                      </m:r>
                    </m:oMath>
                  </m:oMathPara>
                </a14:m>
                <a:endParaRPr lang="en-US" altLang="zh-TW" b="0" i="1" dirty="0">
                  <a:ea typeface="Cambria Math"/>
                </a:endParaRPr>
              </a:p>
            </p:txBody>
          </p:sp>
        </mc:Choice>
        <mc:Fallback xmlns="">
          <p:sp>
            <p:nvSpPr>
              <p:cNvPr id="9" name="文字方塊 8"/>
              <p:cNvSpPr txBox="1">
                <a:spLocks noRot="1" noChangeAspect="1" noMove="1" noResize="1" noEditPoints="1" noAdjustHandles="1" noChangeArrowheads="1" noChangeShapeType="1" noTextEdit="1"/>
              </p:cNvSpPr>
              <p:nvPr/>
            </p:nvSpPr>
            <p:spPr>
              <a:xfrm>
                <a:off x="3544824" y="2580770"/>
                <a:ext cx="4529847" cy="629660"/>
              </a:xfrm>
              <a:prstGeom prst="rect">
                <a:avLst/>
              </a:prstGeom>
              <a:blipFill>
                <a:blip r:embed="rId3"/>
                <a:stretch>
                  <a:fillRect b="-196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3547353" y="1524000"/>
                <a:ext cx="2624847" cy="664606"/>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r>
                            <a:rPr lang="en-US" altLang="zh-TW" i="1">
                              <a:latin typeface="Cambria Math"/>
                            </a:rPr>
                            <m:t>𝑧</m:t>
                          </m:r>
                        </m:num>
                        <m:den>
                          <m:r>
                            <a:rPr lang="en-US" altLang="zh-TW" b="0" i="1" smtClean="0">
                              <a:latin typeface="Cambria Math" panose="02040503050406030204" pitchFamily="18" charset="0"/>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d>
                        <m:dPr>
                          <m:begChr m:val="["/>
                          <m:endChr m:val="]"/>
                          <m:ctrlPr>
                            <a:rPr lang="en-US" altLang="zh-TW" i="1" smtClean="0">
                              <a:latin typeface="Cambria Math" panose="02040503050406030204" pitchFamily="18" charset="0"/>
                            </a:rPr>
                          </m:ctrlPr>
                        </m:dPr>
                        <m:e>
                          <m:f>
                            <m:fPr>
                              <m:ctrlPr>
                                <a:rPr lang="en-US" altLang="zh-TW" i="1" smtClean="0">
                                  <a:latin typeface="Cambria Math" panose="02040503050406030204" pitchFamily="18" charset="0"/>
                                </a:rPr>
                              </m:ctrlPr>
                            </m:fPr>
                            <m:num>
                              <m:r>
                                <a:rPr lang="en-US" altLang="zh-TW" b="0" i="1" smtClean="0">
                                  <a:latin typeface="Cambria Math"/>
                                </a:rPr>
                                <m:t>1</m:t>
                              </m:r>
                            </m:num>
                            <m:den>
                              <m:r>
                                <a:rPr lang="en-US" altLang="zh-TW" i="1">
                                  <a:latin typeface="Cambria Math"/>
                                </a:rPr>
                                <m:t>𝑧</m:t>
                              </m:r>
                            </m:den>
                          </m:f>
                          <m:r>
                            <a:rPr lang="en-US" altLang="zh-TW" b="0" i="1" smtClean="0">
                              <a:latin typeface="Cambria Math"/>
                            </a:rPr>
                            <m:t>−</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1</m:t>
                              </m:r>
                            </m:num>
                            <m:den>
                              <m:rad>
                                <m:radPr>
                                  <m:degHide m:val="on"/>
                                  <m:ctrlPr>
                                    <a:rPr lang="en-US" altLang="zh-TW" i="1">
                                      <a:latin typeface="Cambria Math" panose="02040503050406030204" pitchFamily="18" charset="0"/>
                                      <a:ea typeface="Cambria Math"/>
                                    </a:rPr>
                                  </m:ctrlPr>
                                </m:radPr>
                                <m:deg/>
                                <m:e>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rad>
                            </m:den>
                          </m:f>
                        </m:e>
                      </m:d>
                    </m:oMath>
                  </m:oMathPara>
                </a14:m>
                <a:endParaRPr lang="en-US" altLang="zh-TW" b="0" i="1" dirty="0">
                  <a:ea typeface="Cambria Math"/>
                </a:endParaRPr>
              </a:p>
            </p:txBody>
          </p:sp>
        </mc:Choice>
        <mc:Fallback xmlns="">
          <p:sp>
            <p:nvSpPr>
              <p:cNvPr id="10" name="文字方塊 9"/>
              <p:cNvSpPr txBox="1">
                <a:spLocks noRot="1" noChangeAspect="1" noMove="1" noResize="1" noEditPoints="1" noAdjustHandles="1" noChangeArrowheads="1" noChangeShapeType="1" noTextEdit="1"/>
              </p:cNvSpPr>
              <p:nvPr/>
            </p:nvSpPr>
            <p:spPr>
              <a:xfrm>
                <a:off x="3547353" y="1524000"/>
                <a:ext cx="2624847" cy="664606"/>
              </a:xfrm>
              <a:prstGeom prst="rect">
                <a:avLst/>
              </a:prstGeom>
              <a:blipFill>
                <a:blip r:embed="rId4"/>
                <a:stretch>
                  <a:fillRect b="-1923"/>
                </a:stretch>
              </a:blipFill>
            </p:spPr>
            <p:txBody>
              <a:bodyPr/>
              <a:lstStyle/>
              <a:p>
                <a:r>
                  <a:rPr lang="zh-TW" altLang="en-US">
                    <a:noFill/>
                  </a:rPr>
                  <a:t> </a:t>
                </a:r>
              </a:p>
            </p:txBody>
          </p:sp>
        </mc:Fallback>
      </mc:AlternateContent>
      <p:sp>
        <p:nvSpPr>
          <p:cNvPr id="2" name="文字方塊 1"/>
          <p:cNvSpPr txBox="1"/>
          <p:nvPr/>
        </p:nvSpPr>
        <p:spPr>
          <a:xfrm>
            <a:off x="3547353" y="990600"/>
            <a:ext cx="2264923" cy="369332"/>
          </a:xfrm>
          <a:prstGeom prst="rect">
            <a:avLst/>
          </a:prstGeom>
          <a:noFill/>
        </p:spPr>
        <p:txBody>
          <a:bodyPr wrap="square" rtlCol="0">
            <a:spAutoFit/>
          </a:bodyPr>
          <a:lstStyle/>
          <a:p>
            <a:r>
              <a:rPr lang="zh-TW" altLang="en-US" dirty="0"/>
              <a:t>帶電圓盤的電場</a:t>
            </a:r>
          </a:p>
        </p:txBody>
      </p:sp>
      <p:sp>
        <p:nvSpPr>
          <p:cNvPr id="13" name="文字方塊 12"/>
          <p:cNvSpPr txBox="1"/>
          <p:nvPr/>
        </p:nvSpPr>
        <p:spPr>
          <a:xfrm>
            <a:off x="3544824" y="3319608"/>
            <a:ext cx="2743200" cy="369332"/>
          </a:xfrm>
          <a:prstGeom prst="rect">
            <a:avLst/>
          </a:prstGeom>
          <a:noFill/>
        </p:spPr>
        <p:txBody>
          <a:bodyPr wrap="square" rtlCol="0">
            <a:spAutoFit/>
          </a:bodyPr>
          <a:lstStyle/>
          <a:p>
            <a:r>
              <a:rPr lang="zh-TW" altLang="en-US" dirty="0"/>
              <a:t>無限大帶電平板的電場</a:t>
            </a:r>
          </a:p>
        </p:txBody>
      </p:sp>
      <p:pic>
        <p:nvPicPr>
          <p:cNvPr id="17" name="Picture 1" descr="24_27_Figure.jpg"/>
          <p:cNvPicPr>
            <a:picLocks noChangeAspect="1"/>
          </p:cNvPicPr>
          <p:nvPr/>
        </p:nvPicPr>
        <p:blipFill rotWithShape="1">
          <a:blip r:embed="rId5">
            <a:extLst>
              <a:ext uri="{28A0092B-C50C-407E-A947-70E740481C1C}">
                <a14:useLocalDpi xmlns:a14="http://schemas.microsoft.com/office/drawing/2010/main" val="0"/>
              </a:ext>
            </a:extLst>
          </a:blip>
          <a:srcRect l="49558" t="64578" r="27040" b="5370"/>
          <a:stretch/>
        </p:blipFill>
        <p:spPr>
          <a:xfrm rot="16200000">
            <a:off x="3509598" y="3962419"/>
            <a:ext cx="2340432" cy="2159948"/>
          </a:xfrm>
          <a:prstGeom prst="rect">
            <a:avLst/>
          </a:prstGeom>
        </p:spPr>
      </p:pic>
    </p:spTree>
    <p:extLst>
      <p:ext uri="{BB962C8B-B14F-4D97-AF65-F5344CB8AC3E}">
        <p14:creationId xmlns:p14="http://schemas.microsoft.com/office/powerpoint/2010/main" val="39737737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2" descr="\\Mac\Dropbox\Documents\課程\Young\Chapter21\A_Images\A_Figures_and_Photos\21_Pg695_Un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279" y="1295400"/>
            <a:ext cx="5480050" cy="4084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576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t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3573463"/>
            <a:ext cx="275113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proton_rep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025" y="1454150"/>
            <a:ext cx="19669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nucle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1500188"/>
            <a:ext cx="2149475"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5"/>
          <p:cNvSpPr txBox="1">
            <a:spLocks noChangeArrowheads="1"/>
          </p:cNvSpPr>
          <p:nvPr/>
        </p:nvSpPr>
        <p:spPr bwMode="auto">
          <a:xfrm>
            <a:off x="3563938" y="836613"/>
            <a:ext cx="1979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sz="2000">
                <a:solidFill>
                  <a:srgbClr val="FF0000"/>
                </a:solidFill>
                <a:latin typeface="Times New Roman" pitchFamily="18" charset="0"/>
              </a:rPr>
              <a:t>核力或強作用力</a:t>
            </a:r>
          </a:p>
        </p:txBody>
      </p:sp>
      <p:sp>
        <p:nvSpPr>
          <p:cNvPr id="202758" name="Text Box 6"/>
          <p:cNvSpPr txBox="1">
            <a:spLocks noChangeArrowheads="1"/>
          </p:cNvSpPr>
          <p:nvPr/>
        </p:nvSpPr>
        <p:spPr bwMode="auto">
          <a:xfrm>
            <a:off x="1763713" y="4652963"/>
            <a:ext cx="3222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latin typeface="Times New Roman" pitchFamily="18" charset="0"/>
                <a:cs typeface="Times New Roman" pitchFamily="18" charset="0"/>
              </a:rPr>
              <a:t>What holds them together?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2758"/>
                                        </p:tgtEl>
                                        <p:attrNameLst>
                                          <p:attrName>style.visibility</p:attrName>
                                        </p:attrNameLst>
                                      </p:cBhvr>
                                      <p:to>
                                        <p:strVal val="visible"/>
                                      </p:to>
                                    </p:set>
                                    <p:anim calcmode="lin" valueType="num">
                                      <p:cBhvr additive="base">
                                        <p:cTn id="7" dur="500" fill="hold"/>
                                        <p:tgtEl>
                                          <p:spTgt spid="202758"/>
                                        </p:tgtEl>
                                        <p:attrNameLst>
                                          <p:attrName>ppt_x</p:attrName>
                                        </p:attrNameLst>
                                      </p:cBhvr>
                                      <p:tavLst>
                                        <p:tav tm="0">
                                          <p:val>
                                            <p:strVal val="#ppt_x"/>
                                          </p:val>
                                        </p:tav>
                                        <p:tav tm="100000">
                                          <p:val>
                                            <p:strVal val="#ppt_x"/>
                                          </p:val>
                                        </p:tav>
                                      </p:tavLst>
                                    </p:anim>
                                    <p:anim calcmode="lin" valueType="num">
                                      <p:cBhvr additive="base">
                                        <p:cTn id="8" dur="500" fill="hold"/>
                                        <p:tgtEl>
                                          <p:spTgt spid="2027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b="9412"/>
          <a:stretch>
            <a:fillRect/>
          </a:stretch>
        </p:blipFill>
        <p:spPr bwMode="auto">
          <a:xfrm>
            <a:off x="395536" y="188640"/>
            <a:ext cx="8398942" cy="5904656"/>
          </a:xfrm>
          <a:prstGeom prst="rect">
            <a:avLst/>
          </a:prstGeom>
          <a:noFill/>
          <a:ln w="9525">
            <a:noFill/>
            <a:miter lim="800000"/>
            <a:headEnd/>
            <a:tailEnd/>
          </a:ln>
        </p:spPr>
      </p:pic>
      <p:sp>
        <p:nvSpPr>
          <p:cNvPr id="5" name="文字方塊 4"/>
          <p:cNvSpPr txBox="1"/>
          <p:nvPr/>
        </p:nvSpPr>
        <p:spPr>
          <a:xfrm>
            <a:off x="4860032" y="4437112"/>
            <a:ext cx="4104456" cy="369332"/>
          </a:xfrm>
          <a:prstGeom prst="rect">
            <a:avLst/>
          </a:prstGeom>
          <a:noFill/>
        </p:spPr>
        <p:txBody>
          <a:bodyPr wrap="square" rtlCol="0">
            <a:spAutoFit/>
          </a:bodyPr>
          <a:lstStyle/>
          <a:p>
            <a:r>
              <a:rPr lang="zh-TW" altLang="en-US" dirty="0">
                <a:solidFill>
                  <a:srgbClr val="0000FF"/>
                </a:solidFill>
              </a:rPr>
              <a:t>由小球流出的電流是流向所有方向的！</a:t>
            </a:r>
          </a:p>
        </p:txBody>
      </p:sp>
      <p:sp>
        <p:nvSpPr>
          <p:cNvPr id="6" name="文字方塊 5"/>
          <p:cNvSpPr txBox="1"/>
          <p:nvPr/>
        </p:nvSpPr>
        <p:spPr>
          <a:xfrm>
            <a:off x="2267744" y="6309320"/>
            <a:ext cx="4896544" cy="369332"/>
          </a:xfrm>
          <a:prstGeom prst="rect">
            <a:avLst/>
          </a:prstGeom>
          <a:noFill/>
        </p:spPr>
        <p:txBody>
          <a:bodyPr wrap="square" rtlCol="0">
            <a:spAutoFit/>
          </a:bodyPr>
          <a:lstStyle/>
          <a:p>
            <a:r>
              <a:rPr lang="zh-TW" altLang="en-US" dirty="0">
                <a:solidFill>
                  <a:srgbClr val="0000FF"/>
                </a:solidFill>
              </a:rPr>
              <a:t>導體內的電場由電流密度的分佈決定。</a:t>
            </a:r>
          </a:p>
        </p:txBody>
      </p:sp>
      <p:graphicFrame>
        <p:nvGraphicFramePr>
          <p:cNvPr id="7" name="物件 6"/>
          <p:cNvGraphicFramePr>
            <a:graphicFrameLocks noChangeAspect="1"/>
          </p:cNvGraphicFramePr>
          <p:nvPr>
            <p:extLst>
              <p:ext uri="{D42A27DB-BD31-4B8C-83A1-F6EECF244321}">
                <p14:modId xmlns:p14="http://schemas.microsoft.com/office/powerpoint/2010/main" val="1309134392"/>
              </p:ext>
            </p:extLst>
          </p:nvPr>
        </p:nvGraphicFramePr>
        <p:xfrm>
          <a:off x="6300192" y="6309320"/>
          <a:ext cx="682181" cy="360040"/>
        </p:xfrm>
        <a:graphic>
          <a:graphicData uri="http://schemas.openxmlformats.org/presentationml/2006/ole">
            <mc:AlternateContent xmlns:mc="http://schemas.openxmlformats.org/markup-compatibility/2006">
              <mc:Choice xmlns:v="urn:schemas-microsoft-com:vml" Requires="v">
                <p:oleObj name="方程式" r:id="rId3" imgW="457200" imgH="241200" progId="Equation.3">
                  <p:embed/>
                </p:oleObj>
              </mc:Choice>
              <mc:Fallback>
                <p:oleObj name="方程式" r:id="rId3" imgW="45720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6309320"/>
                        <a:ext cx="682181" cy="360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文字方塊 1"/>
          <p:cNvSpPr txBox="1"/>
          <p:nvPr/>
        </p:nvSpPr>
        <p:spPr>
          <a:xfrm>
            <a:off x="323528" y="4437112"/>
            <a:ext cx="3672408" cy="369332"/>
          </a:xfrm>
          <a:prstGeom prst="rect">
            <a:avLst/>
          </a:prstGeom>
          <a:noFill/>
        </p:spPr>
        <p:txBody>
          <a:bodyPr wrap="square" rtlCol="0">
            <a:spAutoFit/>
          </a:bodyPr>
          <a:lstStyle/>
          <a:p>
            <a:r>
              <a:rPr kumimoji="1" lang="zh-TW" altLang="en-US" dirty="0">
                <a:solidFill>
                  <a:srgbClr val="0000FF"/>
                </a:solidFill>
              </a:rPr>
              <a:t>乍看之下，似乎電荷不守恆</a:t>
            </a:r>
          </a:p>
        </p:txBody>
      </p:sp>
      <p:sp>
        <p:nvSpPr>
          <p:cNvPr id="3" name="文字方塊 2"/>
          <p:cNvSpPr txBox="1"/>
          <p:nvPr/>
        </p:nvSpPr>
        <p:spPr>
          <a:xfrm>
            <a:off x="323528" y="4941168"/>
            <a:ext cx="2736304" cy="1200329"/>
          </a:xfrm>
          <a:prstGeom prst="rect">
            <a:avLst/>
          </a:prstGeom>
          <a:noFill/>
        </p:spPr>
        <p:txBody>
          <a:bodyPr wrap="square" rtlCol="0">
            <a:spAutoFit/>
          </a:bodyPr>
          <a:lstStyle/>
          <a:p>
            <a:r>
              <a:rPr kumimoji="1" lang="zh-TW" altLang="en-US" dirty="0">
                <a:solidFill>
                  <a:srgbClr val="0000FF"/>
                </a:solidFill>
              </a:rPr>
              <a:t>獵物內部一定有一條未標示出來與海水絕緣的內部迴路讓電荷再由負極流回正極！</a:t>
            </a:r>
          </a:p>
        </p:txBody>
      </p:sp>
      <p:sp>
        <p:nvSpPr>
          <p:cNvPr id="4" name="文字方塊 3"/>
          <p:cNvSpPr txBox="1"/>
          <p:nvPr/>
        </p:nvSpPr>
        <p:spPr>
          <a:xfrm>
            <a:off x="2267744" y="5949280"/>
            <a:ext cx="3600400" cy="369332"/>
          </a:xfrm>
          <a:prstGeom prst="rect">
            <a:avLst/>
          </a:prstGeom>
          <a:noFill/>
        </p:spPr>
        <p:txBody>
          <a:bodyPr wrap="square" rtlCol="0">
            <a:spAutoFit/>
          </a:bodyPr>
          <a:lstStyle/>
          <a:p>
            <a:r>
              <a:rPr kumimoji="1" lang="zh-TW" altLang="en-US" dirty="0">
                <a:solidFill>
                  <a:srgbClr val="0000FF"/>
                </a:solidFill>
              </a:rPr>
              <a:t>電極決定電流密度的分佈，</a:t>
            </a:r>
          </a:p>
        </p:txBody>
      </p:sp>
    </p:spTree>
    <p:extLst>
      <p:ext uri="{BB962C8B-B14F-4D97-AF65-F5344CB8AC3E}">
        <p14:creationId xmlns:p14="http://schemas.microsoft.com/office/powerpoint/2010/main" val="18775112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t="33256"/>
          <a:stretch>
            <a:fillRect/>
          </a:stretch>
        </p:blipFill>
        <p:spPr bwMode="auto">
          <a:xfrm>
            <a:off x="0" y="2492896"/>
            <a:ext cx="8874887" cy="4211191"/>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t="40875" b="9412"/>
          <a:stretch>
            <a:fillRect/>
          </a:stretch>
        </p:blipFill>
        <p:spPr bwMode="auto">
          <a:xfrm>
            <a:off x="1475656" y="260648"/>
            <a:ext cx="5785938" cy="2232248"/>
          </a:xfrm>
          <a:prstGeom prst="rect">
            <a:avLst/>
          </a:prstGeom>
          <a:noFill/>
          <a:ln w="9525">
            <a:noFill/>
            <a:miter lim="800000"/>
            <a:headEnd/>
            <a:tailEnd/>
          </a:ln>
        </p:spPr>
      </p:pic>
    </p:spTree>
    <p:extLst>
      <p:ext uri="{BB962C8B-B14F-4D97-AF65-F5344CB8AC3E}">
        <p14:creationId xmlns:p14="http://schemas.microsoft.com/office/powerpoint/2010/main" val="167915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3" descr="\\Mac\Dropbox\Documents\課程\Young\Chapter21\A_Images\A_Figures_and_Photos\21_Pg709_Un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837" y="570898"/>
            <a:ext cx="4822110" cy="2617797"/>
          </a:xfrm>
          <a:prstGeom prst="rect">
            <a:avLst/>
          </a:prstGeom>
          <a:noFill/>
          <a:extLst>
            <a:ext uri="{909E8E84-426E-40DD-AFC4-6F175D3DCCD1}">
              <a14:hiddenFill xmlns:a14="http://schemas.microsoft.com/office/drawing/2010/main">
                <a:solidFill>
                  <a:srgbClr val="FFFFFF"/>
                </a:solidFill>
              </a14:hiddenFill>
            </a:ext>
          </a:extLst>
        </p:spPr>
      </p:pic>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0898"/>
            <a:ext cx="3165708" cy="6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4174947" y="4310574"/>
            <a:ext cx="4572000" cy="2308324"/>
          </a:xfrm>
          <a:prstGeom prst="rect">
            <a:avLst/>
          </a:prstGeom>
        </p:spPr>
        <p:txBody>
          <a:bodyPr>
            <a:spAutoFit/>
          </a:bodyPr>
          <a:lstStyle/>
          <a:p>
            <a:r>
              <a:rPr lang="en-US" altLang="zh-TW" sz="1600" dirty="0">
                <a:latin typeface="Times New Roman" panose="02020603050405020304" pitchFamily="18" charset="0"/>
                <a:cs typeface="Times New Roman" panose="02020603050405020304" pitchFamily="18" charset="0"/>
              </a:rPr>
              <a:t>Comparison of electric fields. Models of the electric field around </a:t>
            </a:r>
            <a:r>
              <a:rPr lang="en-US" altLang="zh-TW" sz="1600" dirty="0" err="1">
                <a:latin typeface="Times New Roman" panose="02020603050405020304" pitchFamily="18" charset="0"/>
                <a:cs typeface="Times New Roman" panose="02020603050405020304" pitchFamily="18" charset="0"/>
              </a:rPr>
              <a:t>gymnotiform</a:t>
            </a:r>
            <a:r>
              <a:rPr lang="en-US" altLang="zh-TW" sz="1600" dirty="0">
                <a:latin typeface="Times New Roman" panose="02020603050405020304" pitchFamily="18" charset="0"/>
                <a:cs typeface="Times New Roman" panose="02020603050405020304" pitchFamily="18" charset="0"/>
              </a:rPr>
              <a:t> (South American) weakly electric fish (Chen et al., 2005) differ in shape from fields generated by a single dipole in artificial </a:t>
            </a:r>
            <a:r>
              <a:rPr lang="en-US" altLang="zh-TW" sz="1600" dirty="0" err="1">
                <a:latin typeface="Times New Roman" panose="02020603050405020304" pitchFamily="18" charset="0"/>
                <a:cs typeface="Times New Roman" panose="02020603050405020304" pitchFamily="18" charset="0"/>
              </a:rPr>
              <a:t>electrosense</a:t>
            </a:r>
            <a:r>
              <a:rPr lang="en-US" altLang="zh-TW" sz="1600" dirty="0">
                <a:latin typeface="Times New Roman" panose="02020603050405020304" pitchFamily="18" charset="0"/>
                <a:cs typeface="Times New Roman" panose="02020603050405020304" pitchFamily="18" charset="0"/>
              </a:rPr>
              <a:t>. </a:t>
            </a:r>
            <a:r>
              <a:rPr lang="en-US" altLang="zh-TW" sz="1600" dirty="0" err="1">
                <a:latin typeface="Times New Roman" panose="02020603050405020304" pitchFamily="18" charset="0"/>
                <a:cs typeface="Times New Roman" panose="02020603050405020304" pitchFamily="18" charset="0"/>
              </a:rPr>
              <a:t>Isopotential</a:t>
            </a:r>
            <a:r>
              <a:rPr lang="en-US" altLang="zh-TW" sz="1600" dirty="0">
                <a:latin typeface="Times New Roman" panose="02020603050405020304" pitchFamily="18" charset="0"/>
                <a:cs typeface="Times New Roman" panose="02020603050405020304" pitchFamily="18" charset="0"/>
              </a:rPr>
              <a:t> lines for the fish run roughly parallel along the long axis of the fish body (A), whereas </a:t>
            </a:r>
            <a:r>
              <a:rPr lang="en-US" altLang="zh-TW" sz="1600" dirty="0" err="1">
                <a:latin typeface="Times New Roman" panose="02020603050405020304" pitchFamily="18" charset="0"/>
                <a:cs typeface="Times New Roman" panose="02020603050405020304" pitchFamily="18" charset="0"/>
              </a:rPr>
              <a:t>isopotential</a:t>
            </a:r>
            <a:r>
              <a:rPr lang="en-US" altLang="zh-TW" sz="1600" dirty="0">
                <a:latin typeface="Times New Roman" panose="02020603050405020304" pitchFamily="18" charset="0"/>
                <a:cs typeface="Times New Roman" panose="02020603050405020304" pitchFamily="18" charset="0"/>
              </a:rPr>
              <a:t> lines of artificial </a:t>
            </a:r>
            <a:r>
              <a:rPr lang="en-US" altLang="zh-TW" sz="1600" dirty="0" err="1">
                <a:latin typeface="Times New Roman" panose="02020603050405020304" pitchFamily="18" charset="0"/>
                <a:cs typeface="Times New Roman" panose="02020603050405020304" pitchFamily="18" charset="0"/>
              </a:rPr>
              <a:t>electrosense</a:t>
            </a:r>
            <a:r>
              <a:rPr lang="en-US" altLang="zh-TW" sz="1600" dirty="0">
                <a:latin typeface="Times New Roman" panose="02020603050405020304" pitchFamily="18" charset="0"/>
                <a:cs typeface="Times New Roman" panose="02020603050405020304" pitchFamily="18" charset="0"/>
              </a:rPr>
              <a:t> are mostly perpendicular to the long axis connecting the emitting dipole (B).</a:t>
            </a:r>
            <a:endParaRPr lang="zh-TW"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16185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fig22"/>
          <p:cNvPicPr>
            <a:picLocks noChangeAspect="1" noChangeArrowheads="1"/>
          </p:cNvPicPr>
          <p:nvPr/>
        </p:nvPicPr>
        <p:blipFill>
          <a:blip r:embed="rId2">
            <a:extLst>
              <a:ext uri="{28A0092B-C50C-407E-A947-70E740481C1C}">
                <a14:useLocalDpi xmlns:a14="http://schemas.microsoft.com/office/drawing/2010/main" val="0"/>
              </a:ext>
            </a:extLst>
          </a:blip>
          <a:srcRect l="14084" r="8450" b="65871"/>
          <a:stretch>
            <a:fillRect/>
          </a:stretch>
        </p:blipFill>
        <p:spPr bwMode="auto">
          <a:xfrm>
            <a:off x="2212298" y="2166144"/>
            <a:ext cx="4191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文字方塊 2"/>
          <p:cNvSpPr txBox="1">
            <a:spLocks noChangeArrowheads="1"/>
          </p:cNvSpPr>
          <p:nvPr/>
        </p:nvSpPr>
        <p:spPr bwMode="auto">
          <a:xfrm>
            <a:off x="1831298" y="794544"/>
            <a:ext cx="2895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電力的問題被分成兩半：</a:t>
            </a:r>
          </a:p>
        </p:txBody>
      </p:sp>
      <p:sp>
        <p:nvSpPr>
          <p:cNvPr id="4" name="文字方塊 3"/>
          <p:cNvSpPr txBox="1">
            <a:spLocks noChangeArrowheads="1"/>
          </p:cNvSpPr>
          <p:nvPr/>
        </p:nvSpPr>
        <p:spPr bwMode="auto">
          <a:xfrm>
            <a:off x="1831298" y="1404144"/>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計算電荷產生的</a:t>
            </a:r>
            <a:r>
              <a:rPr lang="zh-TW" altLang="en-US">
                <a:solidFill>
                  <a:srgbClr val="FF0000"/>
                </a:solidFill>
              </a:rPr>
              <a:t>電場</a:t>
            </a:r>
          </a:p>
        </p:txBody>
      </p:sp>
      <p:sp>
        <p:nvSpPr>
          <p:cNvPr id="5" name="文字方塊 4"/>
          <p:cNvSpPr txBox="1">
            <a:spLocks noChangeArrowheads="1"/>
          </p:cNvSpPr>
          <p:nvPr/>
        </p:nvSpPr>
        <p:spPr bwMode="auto">
          <a:xfrm>
            <a:off x="4879298" y="1404144"/>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計算電場對</a:t>
            </a:r>
            <a:r>
              <a:rPr lang="zh-TW" altLang="en-US">
                <a:solidFill>
                  <a:srgbClr val="FF0000"/>
                </a:solidFill>
              </a:rPr>
              <a:t>電荷</a:t>
            </a:r>
            <a:r>
              <a:rPr lang="zh-TW" altLang="en-US"/>
              <a:t>的施力</a:t>
            </a:r>
          </a:p>
        </p:txBody>
      </p:sp>
      <p:cxnSp>
        <p:nvCxnSpPr>
          <p:cNvPr id="7" name="直線單箭頭接點 6"/>
          <p:cNvCxnSpPr/>
          <p:nvPr/>
        </p:nvCxnSpPr>
        <p:spPr>
          <a:xfrm>
            <a:off x="5184098" y="3124200"/>
            <a:ext cx="533400" cy="158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314" name="Object 2"/>
          <p:cNvGraphicFramePr>
            <a:graphicFrameLocks noChangeAspect="1"/>
          </p:cNvGraphicFramePr>
          <p:nvPr>
            <p:extLst>
              <p:ext uri="{D42A27DB-BD31-4B8C-83A1-F6EECF244321}">
                <p14:modId xmlns:p14="http://schemas.microsoft.com/office/powerpoint/2010/main" val="9005577"/>
              </p:ext>
            </p:extLst>
          </p:nvPr>
        </p:nvGraphicFramePr>
        <p:xfrm>
          <a:off x="5698617" y="2921000"/>
          <a:ext cx="304800" cy="406400"/>
        </p:xfrm>
        <a:graphic>
          <a:graphicData uri="http://schemas.openxmlformats.org/presentationml/2006/ole">
            <mc:AlternateContent xmlns:mc="http://schemas.openxmlformats.org/markup-compatibility/2006">
              <mc:Choice xmlns:v="urn:schemas-microsoft-com:vml" Requires="v">
                <p:oleObj name="方程式" r:id="rId3" imgW="152268" imgH="203024" progId="Equation.3">
                  <p:embed/>
                </p:oleObj>
              </mc:Choice>
              <mc:Fallback>
                <p:oleObj name="方程式" r:id="rId3" imgW="152268" imgH="203024"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8617" y="2921000"/>
                        <a:ext cx="30480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弧形箭號 (上彎) 8"/>
          <p:cNvSpPr/>
          <p:nvPr/>
        </p:nvSpPr>
        <p:spPr>
          <a:xfrm>
            <a:off x="2574417" y="3385344"/>
            <a:ext cx="3276600" cy="457200"/>
          </a:xfrm>
          <a:prstGeom prst="curved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10" name="弧形箭號 (左彎) 9"/>
          <p:cNvSpPr/>
          <p:nvPr/>
        </p:nvSpPr>
        <p:spPr>
          <a:xfrm rot="17462781" flipV="1">
            <a:off x="5423811" y="2137569"/>
            <a:ext cx="457200" cy="9906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pic>
        <p:nvPicPr>
          <p:cNvPr id="65540" name="Picture 4" descr="http://www.0800222222.com/ezfiles/27666666/img/img/19784/sinyi2.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b="44756"/>
          <a:stretch>
            <a:fillRect/>
          </a:stretch>
        </p:blipFill>
        <p:spPr bwMode="auto">
          <a:xfrm>
            <a:off x="2671526" y="4015542"/>
            <a:ext cx="27860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字方塊 11"/>
          <p:cNvSpPr txBox="1">
            <a:spLocks noChangeArrowheads="1"/>
          </p:cNvSpPr>
          <p:nvPr/>
        </p:nvSpPr>
        <p:spPr bwMode="auto">
          <a:xfrm>
            <a:off x="5851017" y="4560610"/>
            <a:ext cx="2590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電場就像仲介一般</a:t>
            </a:r>
          </a:p>
        </p:txBody>
      </p:sp>
      <p:sp>
        <p:nvSpPr>
          <p:cNvPr id="13" name="文字方塊 12"/>
          <p:cNvSpPr txBox="1">
            <a:spLocks noChangeArrowheads="1"/>
          </p:cNvSpPr>
          <p:nvPr/>
        </p:nvSpPr>
        <p:spPr bwMode="auto">
          <a:xfrm>
            <a:off x="1831298" y="5976144"/>
            <a:ext cx="548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這樣的計算方法很方便，當然似乎只是一個工具！</a:t>
            </a:r>
          </a:p>
        </p:txBody>
      </p:sp>
      <p:sp>
        <p:nvSpPr>
          <p:cNvPr id="2" name="文字方塊 1"/>
          <p:cNvSpPr txBox="1"/>
          <p:nvPr/>
        </p:nvSpPr>
        <p:spPr>
          <a:xfrm>
            <a:off x="1831298" y="304800"/>
            <a:ext cx="4019719" cy="381000"/>
          </a:xfrm>
          <a:prstGeom prst="rect">
            <a:avLst/>
          </a:prstGeom>
          <a:noFill/>
        </p:spPr>
        <p:txBody>
          <a:bodyPr wrap="square" rtlCol="0">
            <a:spAutoFit/>
          </a:bodyPr>
          <a:lstStyle/>
          <a:p>
            <a:r>
              <a:rPr lang="zh-TW" altLang="en-US" dirty="0"/>
              <a:t>電場有甚麼用處？</a:t>
            </a:r>
          </a:p>
        </p:txBody>
      </p:sp>
      <mc:AlternateContent xmlns:mc="http://schemas.openxmlformats.org/markup-compatibility/2006" xmlns:a14="http://schemas.microsoft.com/office/drawing/2010/main">
        <mc:Choice Requires="a14">
          <p:sp>
            <p:nvSpPr>
              <p:cNvPr id="15" name="文字方塊 14"/>
              <p:cNvSpPr txBox="1"/>
              <p:nvPr/>
            </p:nvSpPr>
            <p:spPr>
              <a:xfrm>
                <a:off x="4574498" y="772613"/>
                <a:ext cx="985591"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𝐹</m:t>
                          </m:r>
                        </m:e>
                      </m:acc>
                      <m:r>
                        <a:rPr lang="en-US" altLang="zh-CN" b="0" i="1" smtClean="0">
                          <a:latin typeface="Cambria Math"/>
                        </a:rPr>
                        <m:t>=</m:t>
                      </m:r>
                      <m:r>
                        <a:rPr lang="en-US" altLang="zh-CN" b="0" i="1" smtClean="0">
                          <a:latin typeface="Cambria Math"/>
                        </a:rPr>
                        <m:t>𝑞</m:t>
                      </m:r>
                      <m:acc>
                        <m:accPr>
                          <m:chr m:val="⃗"/>
                          <m:ctrlPr>
                            <a:rPr lang="zh-CN" altLang="en-US" i="1" smtClean="0">
                              <a:latin typeface="Cambria Math" panose="02040503050406030204" pitchFamily="18" charset="0"/>
                            </a:rPr>
                          </m:ctrlPr>
                        </m:accPr>
                        <m:e>
                          <m:r>
                            <a:rPr lang="en-US" altLang="zh-CN" b="0" i="1" smtClean="0">
                              <a:latin typeface="Cambria Math"/>
                            </a:rPr>
                            <m:t>𝐸</m:t>
                          </m:r>
                        </m:e>
                      </m:acc>
                    </m:oMath>
                  </m:oMathPara>
                </a14:m>
                <a:endParaRPr lang="zh-CN"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4574498" y="772613"/>
                <a:ext cx="985591" cy="402931"/>
              </a:xfrm>
              <a:prstGeom prst="rect">
                <a:avLst/>
              </a:prstGeom>
              <a:blipFill rotWithShape="1">
                <a:blip r:embed="rId8"/>
                <a:stretch>
                  <a:fillRect t="-21212" b="-7576"/>
                </a:stretch>
              </a:blipFill>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4"/>
                                        </p:tgtEl>
                                        <p:attrNameLst>
                                          <p:attrName>style.visibility</p:attrName>
                                        </p:attrNameLst>
                                      </p:cBhvr>
                                      <p:to>
                                        <p:strVal val="visible"/>
                                      </p:to>
                                    </p:set>
                                    <p:anim calcmode="lin" valueType="num">
                                      <p:cBhvr additive="base">
                                        <p:cTn id="11" dur="600" fill="hold"/>
                                        <p:tgtEl>
                                          <p:spTgt spid="13314"/>
                                        </p:tgtEl>
                                        <p:attrNameLst>
                                          <p:attrName>ppt_x</p:attrName>
                                        </p:attrNameLst>
                                      </p:cBhvr>
                                      <p:tavLst>
                                        <p:tav tm="0">
                                          <p:val>
                                            <p:strVal val="#ppt_x"/>
                                          </p:val>
                                        </p:tav>
                                        <p:tav tm="100000">
                                          <p:val>
                                            <p:strVal val="#ppt_x"/>
                                          </p:val>
                                        </p:tav>
                                      </p:tavLst>
                                    </p:anim>
                                    <p:anim calcmode="lin" valueType="num">
                                      <p:cBhvr additive="base">
                                        <p:cTn id="12" dur="600" fill="hold"/>
                                        <p:tgtEl>
                                          <p:spTgt spid="133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65540"/>
                                        </p:tgtEl>
                                        <p:attrNameLst>
                                          <p:attrName>style.visibility</p:attrName>
                                        </p:attrNameLst>
                                      </p:cBhvr>
                                      <p:to>
                                        <p:strVal val="visible"/>
                                      </p:to>
                                    </p:set>
                                    <p:anim calcmode="lin" valueType="num">
                                      <p:cBhvr additive="base">
                                        <p:cTn id="35" dur="500" fill="hold"/>
                                        <p:tgtEl>
                                          <p:spTgt spid="65540"/>
                                        </p:tgtEl>
                                        <p:attrNameLst>
                                          <p:attrName>ppt_x</p:attrName>
                                        </p:attrNameLst>
                                      </p:cBhvr>
                                      <p:tavLst>
                                        <p:tav tm="0">
                                          <p:val>
                                            <p:strVal val="#ppt_x"/>
                                          </p:val>
                                        </p:tav>
                                        <p:tav tm="100000">
                                          <p:val>
                                            <p:strVal val="#ppt_x"/>
                                          </p:val>
                                        </p:tav>
                                      </p:tavLst>
                                    </p:anim>
                                    <p:anim calcmode="lin" valueType="num">
                                      <p:cBhvr additive="base">
                                        <p:cTn id="36" dur="500" fill="hold"/>
                                        <p:tgtEl>
                                          <p:spTgt spid="6554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9" grpId="0" animBg="1" autoUpdateAnimBg="0"/>
      <p:bldP spid="10" grpId="0" animBg="1" autoUpdateAnimBg="0"/>
      <p:bldP spid="12" grpId="0"/>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descr="1302"/>
          <p:cNvPicPr>
            <a:picLocks noChangeAspect="1" noChangeArrowheads="1"/>
          </p:cNvPicPr>
          <p:nvPr/>
        </p:nvPicPr>
        <p:blipFill>
          <a:blip r:embed="rId2">
            <a:extLst>
              <a:ext uri="{28A0092B-C50C-407E-A947-70E740481C1C}">
                <a14:useLocalDpi xmlns:a14="http://schemas.microsoft.com/office/drawing/2010/main" val="0"/>
              </a:ext>
            </a:extLst>
          </a:blip>
          <a:srcRect b="2818"/>
          <a:stretch>
            <a:fillRect/>
          </a:stretch>
        </p:blipFill>
        <p:spPr bwMode="auto">
          <a:xfrm>
            <a:off x="2771800" y="1943835"/>
            <a:ext cx="3240087"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2286000" y="12573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嚴格來說，庫倫力是一個超距力。</a:t>
            </a:r>
          </a:p>
        </p:txBody>
      </p:sp>
      <p:sp>
        <p:nvSpPr>
          <p:cNvPr id="5" name="文字方塊 7"/>
          <p:cNvSpPr txBox="1">
            <a:spLocks noChangeArrowheads="1"/>
          </p:cNvSpPr>
          <p:nvPr/>
        </p:nvSpPr>
        <p:spPr bwMode="auto">
          <a:xfrm>
            <a:off x="2286000" y="762000"/>
            <a:ext cx="510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場還有另外一個更重要的好處！</a:t>
            </a:r>
          </a:p>
        </p:txBody>
      </p:sp>
    </p:spTree>
    <p:extLst>
      <p:ext uri="{BB962C8B-B14F-4D97-AF65-F5344CB8AC3E}">
        <p14:creationId xmlns:p14="http://schemas.microsoft.com/office/powerpoint/2010/main" val="33444243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23450" y="1313765"/>
            <a:ext cx="3367717" cy="3088475"/>
          </a:xfrm>
          <a:prstGeom prst="rect">
            <a:avLst/>
          </a:prstGeom>
          <a:solidFill>
            <a:schemeClr val="bg1"/>
          </a:solidFill>
        </p:spPr>
        <p:txBody>
          <a:bodyPr rtlCol="0" anchor="ctr">
            <a:spAutoFit/>
          </a:bodyPr>
          <a:lstStyle/>
          <a:p>
            <a:pPr algn="ctr"/>
            <a:endParaRPr lang="zh-TW" altLang="en-US" sz="1800" dirty="0"/>
          </a:p>
        </p:txBody>
      </p:sp>
      <p:sp>
        <p:nvSpPr>
          <p:cNvPr id="3075" name="Text Box 5"/>
          <p:cNvSpPr txBox="1">
            <a:spLocks noChangeArrowheads="1"/>
          </p:cNvSpPr>
          <p:nvPr/>
        </p:nvSpPr>
        <p:spPr bwMode="auto">
          <a:xfrm>
            <a:off x="6768659" y="840625"/>
            <a:ext cx="2086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庫倫定律</a:t>
            </a:r>
          </a:p>
        </p:txBody>
      </p:sp>
      <p:pic>
        <p:nvPicPr>
          <p:cNvPr id="3077"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l="43504" t="35323" r="44411" b="54865"/>
          <a:stretch>
            <a:fillRect/>
          </a:stretch>
        </p:blipFill>
        <p:spPr bwMode="auto">
          <a:xfrm>
            <a:off x="1069214" y="2872248"/>
            <a:ext cx="41319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80" name="Object 4"/>
          <p:cNvGraphicFramePr>
            <a:graphicFrameLocks noChangeAspect="1"/>
          </p:cNvGraphicFramePr>
          <p:nvPr>
            <p:extLst>
              <p:ext uri="{D42A27DB-BD31-4B8C-83A1-F6EECF244321}">
                <p14:modId xmlns:p14="http://schemas.microsoft.com/office/powerpoint/2010/main" val="2176695820"/>
              </p:ext>
            </p:extLst>
          </p:nvPr>
        </p:nvGraphicFramePr>
        <p:xfrm>
          <a:off x="1971075" y="2164334"/>
          <a:ext cx="166640" cy="228600"/>
        </p:xfrm>
        <a:graphic>
          <a:graphicData uri="http://schemas.openxmlformats.org/presentationml/2006/ole">
            <mc:AlternateContent xmlns:mc="http://schemas.openxmlformats.org/markup-compatibility/2006">
              <mc:Choice xmlns:v="urn:schemas-microsoft-com:vml" Requires="v">
                <p:oleObj name="方程式" r:id="rId3" imgW="126780" imgH="164814" progId="Equation.3">
                  <p:embed/>
                </p:oleObj>
              </mc:Choice>
              <mc:Fallback>
                <p:oleObj name="方程式" r:id="rId3" imgW="126780" imgH="164814"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075" y="2164334"/>
                        <a:ext cx="166640" cy="228600"/>
                      </a:xfrm>
                      <a:prstGeom prst="rect">
                        <a:avLst/>
                      </a:prstGeom>
                      <a:noFill/>
                      <a:ln>
                        <a:noFill/>
                      </a:ln>
                      <a:effectLst/>
                    </p:spPr>
                  </p:pic>
                </p:oleObj>
              </mc:Fallback>
            </mc:AlternateContent>
          </a:graphicData>
        </a:graphic>
      </p:graphicFrame>
      <p:sp>
        <p:nvSpPr>
          <p:cNvPr id="3083" name="文字方塊 13"/>
          <p:cNvSpPr txBox="1">
            <a:spLocks noChangeArrowheads="1"/>
          </p:cNvSpPr>
          <p:nvPr/>
        </p:nvSpPr>
        <p:spPr bwMode="auto">
          <a:xfrm>
            <a:off x="3942722" y="5226640"/>
            <a:ext cx="4716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電荷如果突然改變位置，距離 </a:t>
            </a:r>
            <a:r>
              <a:rPr lang="en-US" altLang="zh-TW" sz="1800" i="1" dirty="0"/>
              <a:t>r</a:t>
            </a:r>
            <a:r>
              <a:rPr lang="zh-TW" altLang="en-US" sz="1800" dirty="0"/>
              <a:t> 會立刻改變。</a:t>
            </a:r>
          </a:p>
        </p:txBody>
      </p:sp>
      <mc:AlternateContent xmlns:mc="http://schemas.openxmlformats.org/markup-compatibility/2006" xmlns:a14="http://schemas.microsoft.com/office/drawing/2010/main">
        <mc:Choice Requires="a14">
          <p:sp>
            <p:nvSpPr>
              <p:cNvPr id="3084" name="文字方塊 14"/>
              <p:cNvSpPr txBox="1">
                <a:spLocks noChangeArrowheads="1"/>
              </p:cNvSpPr>
              <p:nvPr/>
            </p:nvSpPr>
            <p:spPr bwMode="auto">
              <a:xfrm>
                <a:off x="3923737" y="5657734"/>
                <a:ext cx="475923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根據上式，</a:t>
                </a:r>
                <a14:m>
                  <m:oMath xmlns:m="http://schemas.openxmlformats.org/officeDocument/2006/math">
                    <m:r>
                      <a:rPr lang="en-US" altLang="zh-TW" sz="1800" b="0" i="1" dirty="0" smtClean="0">
                        <a:latin typeface="Cambria Math"/>
                      </a:rPr>
                      <m:t>𝑞</m:t>
                    </m:r>
                    <m:r>
                      <a:rPr lang="zh-TW" altLang="en-US" sz="1800" b="0" i="1" dirty="0" smtClean="0">
                        <a:latin typeface="Cambria Math"/>
                      </a:rPr>
                      <m:t> </m:t>
                    </m:r>
                    <m:r>
                      <a:rPr lang="zh-TW" altLang="en-US" sz="1800" i="1" dirty="0">
                        <a:latin typeface="Cambria Math"/>
                      </a:rPr>
                      <m:t>所感受</m:t>
                    </m:r>
                  </m:oMath>
                </a14:m>
                <a:r>
                  <a:rPr lang="zh-TW" altLang="en-US" sz="1800" dirty="0"/>
                  <a:t>的電力也會立刻改變。</a:t>
                </a:r>
                <a:endParaRPr lang="en-US" altLang="zh-TW" sz="1800" dirty="0"/>
              </a:p>
            </p:txBody>
          </p:sp>
        </mc:Choice>
        <mc:Fallback xmlns="">
          <p:sp>
            <p:nvSpPr>
              <p:cNvPr id="3084" name="文字方塊 14"/>
              <p:cNvSpPr txBox="1">
                <a:spLocks noRot="1" noChangeAspect="1" noMove="1" noResize="1" noEditPoints="1" noAdjustHandles="1" noChangeArrowheads="1" noChangeShapeType="1" noTextEdit="1"/>
              </p:cNvSpPr>
              <p:nvPr/>
            </p:nvSpPr>
            <p:spPr bwMode="auto">
              <a:xfrm>
                <a:off x="3923737" y="5657734"/>
                <a:ext cx="4759237" cy="369332"/>
              </a:xfrm>
              <a:prstGeom prst="rect">
                <a:avLst/>
              </a:prstGeom>
              <a:blipFill rotWithShape="1">
                <a:blip r:embed="rId6"/>
                <a:stretch>
                  <a:fillRect l="-1154"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5" name="向右箭號 14"/>
          <p:cNvSpPr/>
          <p:nvPr/>
        </p:nvSpPr>
        <p:spPr>
          <a:xfrm rot="13117754" flipV="1">
            <a:off x="546969" y="2833927"/>
            <a:ext cx="824305" cy="81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矩形 3"/>
          <p:cNvSpPr/>
          <p:nvPr/>
        </p:nvSpPr>
        <p:spPr>
          <a:xfrm>
            <a:off x="3339934" y="4530968"/>
            <a:ext cx="5530212" cy="369332"/>
          </a:xfrm>
          <a:prstGeom prst="rect">
            <a:avLst/>
          </a:prstGeom>
        </p:spPr>
        <p:txBody>
          <a:bodyPr wrap="square">
            <a:spAutoFit/>
          </a:bodyPr>
          <a:lstStyle/>
          <a:p>
            <a:r>
              <a:rPr lang="zh-TW" altLang="en-US" sz="1800" dirty="0"/>
              <a:t>電荷如果突然改變位置，遠處的電荷何時會知道？</a:t>
            </a:r>
          </a:p>
        </p:txBody>
      </p:sp>
      <p:graphicFrame>
        <p:nvGraphicFramePr>
          <p:cNvPr id="5" name="物件 4"/>
          <p:cNvGraphicFramePr>
            <a:graphicFrameLocks noChangeAspect="1"/>
          </p:cNvGraphicFramePr>
          <p:nvPr>
            <p:extLst>
              <p:ext uri="{D42A27DB-BD31-4B8C-83A1-F6EECF244321}">
                <p14:modId xmlns:p14="http://schemas.microsoft.com/office/powerpoint/2010/main" val="2902984505"/>
              </p:ext>
            </p:extLst>
          </p:nvPr>
        </p:nvGraphicFramePr>
        <p:xfrm>
          <a:off x="1119220" y="2443678"/>
          <a:ext cx="196267" cy="280988"/>
        </p:xfrm>
        <a:graphic>
          <a:graphicData uri="http://schemas.openxmlformats.org/presentationml/2006/ole">
            <mc:AlternateContent xmlns:mc="http://schemas.openxmlformats.org/markup-compatibility/2006">
              <mc:Choice xmlns:v="urn:schemas-microsoft-com:vml" Requires="v">
                <p:oleObj name="方程式" r:id="rId7" imgW="152280" imgH="203040" progId="Equation.3">
                  <p:embed/>
                </p:oleObj>
              </mc:Choice>
              <mc:Fallback>
                <p:oleObj name="方程式" r:id="rId7" imgW="152280" imgH="203040" progId="Equation.3">
                  <p:embed/>
                  <p:pic>
                    <p:nvPicPr>
                      <p:cNvPr id="0" name=""/>
                      <p:cNvPicPr>
                        <a:picLocks noChangeAspect="1" noChangeArrowheads="1"/>
                      </p:cNvPicPr>
                      <p:nvPr/>
                    </p:nvPicPr>
                    <p:blipFill>
                      <a:blip r:embed="rId8"/>
                      <a:srcRect/>
                      <a:stretch>
                        <a:fillRect/>
                      </a:stretch>
                    </p:blipFill>
                    <p:spPr bwMode="auto">
                      <a:xfrm>
                        <a:off x="1119220" y="2443678"/>
                        <a:ext cx="196267" cy="280988"/>
                      </a:xfrm>
                      <a:prstGeom prst="rect">
                        <a:avLst/>
                      </a:prstGeom>
                      <a:noFill/>
                      <a:ln>
                        <a:noFill/>
                      </a:ln>
                      <a:effectLst/>
                    </p:spPr>
                  </p:pic>
                </p:oleObj>
              </mc:Fallback>
            </mc:AlternateContent>
          </a:graphicData>
        </a:graphic>
      </p:graphicFrame>
      <p:graphicFrame>
        <p:nvGraphicFramePr>
          <p:cNvPr id="6" name="物件 5"/>
          <p:cNvGraphicFramePr>
            <a:graphicFrameLocks noChangeAspect="1"/>
          </p:cNvGraphicFramePr>
          <p:nvPr>
            <p:extLst>
              <p:ext uri="{D42A27DB-BD31-4B8C-83A1-F6EECF244321}">
                <p14:modId xmlns:p14="http://schemas.microsoft.com/office/powerpoint/2010/main" val="801941532"/>
              </p:ext>
            </p:extLst>
          </p:nvPr>
        </p:nvGraphicFramePr>
        <p:xfrm>
          <a:off x="2696558" y="1586437"/>
          <a:ext cx="185194" cy="228600"/>
        </p:xfrm>
        <a:graphic>
          <a:graphicData uri="http://schemas.openxmlformats.org/presentationml/2006/ole">
            <mc:AlternateContent xmlns:mc="http://schemas.openxmlformats.org/markup-compatibility/2006">
              <mc:Choice xmlns:v="urn:schemas-microsoft-com:vml" Requires="v">
                <p:oleObj name="方程式" r:id="rId9" imgW="126720" imgH="164880" progId="Equation.3">
                  <p:embed/>
                </p:oleObj>
              </mc:Choice>
              <mc:Fallback>
                <p:oleObj name="方程式" r:id="rId9" imgW="126720" imgH="164880" progId="Equation.3">
                  <p:embed/>
                  <p:pic>
                    <p:nvPicPr>
                      <p:cNvPr id="0" name=""/>
                      <p:cNvPicPr>
                        <a:picLocks noChangeAspect="1" noChangeArrowheads="1"/>
                      </p:cNvPicPr>
                      <p:nvPr/>
                    </p:nvPicPr>
                    <p:blipFill>
                      <a:blip r:embed="rId10"/>
                      <a:srcRect/>
                      <a:stretch>
                        <a:fillRect/>
                      </a:stretch>
                    </p:blipFill>
                    <p:spPr bwMode="auto">
                      <a:xfrm>
                        <a:off x="2696558" y="1586437"/>
                        <a:ext cx="185194" cy="228600"/>
                      </a:xfrm>
                      <a:prstGeom prst="rect">
                        <a:avLst/>
                      </a:prstGeom>
                      <a:noFill/>
                      <a:ln>
                        <a:noFill/>
                      </a:ln>
                      <a:effectLst/>
                    </p:spPr>
                  </p:pic>
                </p:oleObj>
              </mc:Fallback>
            </mc:AlternateContent>
          </a:graphicData>
        </a:graphic>
      </p:graphicFrame>
      <p:sp>
        <p:nvSpPr>
          <p:cNvPr id="25" name="文字方塊 10"/>
          <p:cNvSpPr txBox="1">
            <a:spLocks noChangeArrowheads="1"/>
          </p:cNvSpPr>
          <p:nvPr/>
        </p:nvSpPr>
        <p:spPr bwMode="auto">
          <a:xfrm>
            <a:off x="3931825" y="3607742"/>
            <a:ext cx="50382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靜電力如萬有引力一樣，與當時距離平方成反比。</a:t>
            </a:r>
          </a:p>
        </p:txBody>
      </p:sp>
      <p:sp>
        <p:nvSpPr>
          <p:cNvPr id="26" name="文字方塊 5"/>
          <p:cNvSpPr txBox="1">
            <a:spLocks noChangeArrowheads="1"/>
          </p:cNvSpPr>
          <p:nvPr/>
        </p:nvSpPr>
        <p:spPr bwMode="auto">
          <a:xfrm>
            <a:off x="3929581" y="4061989"/>
            <a:ext cx="4811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庫倫力是一個超距</a:t>
            </a:r>
            <a:r>
              <a:rPr lang="zh-TW" altLang="en-US" sz="1800" dirty="0">
                <a:latin typeface="+mj-lt"/>
              </a:rPr>
              <a:t>力 </a:t>
            </a:r>
            <a:r>
              <a:rPr lang="en-US" altLang="zh-TW" sz="1800" dirty="0">
                <a:latin typeface="Times New Roman" panose="02020603050405020304" pitchFamily="18" charset="0"/>
                <a:cs typeface="Times New Roman" panose="02020603050405020304" pitchFamily="18" charset="0"/>
              </a:rPr>
              <a:t>force at a distance!</a:t>
            </a:r>
            <a:endParaRPr lang="zh-TW" altLang="en-US" sz="1800" dirty="0">
              <a:latin typeface="Times New Roman" panose="02020603050405020304" pitchFamily="18" charset="0"/>
              <a:cs typeface="Times New Roman" panose="02020603050405020304" pitchFamily="18" charset="0"/>
            </a:endParaRPr>
          </a:p>
        </p:txBody>
      </p:sp>
      <p:pic>
        <p:nvPicPr>
          <p:cNvPr id="27" name="Picture 5" descr="250px-Coulom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8605" y="1634876"/>
            <a:ext cx="1480792" cy="174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descr="electr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1325" t="11833" r="4256" b="3515"/>
          <a:stretch/>
        </p:blipFill>
        <p:spPr bwMode="auto">
          <a:xfrm>
            <a:off x="5579954" y="1627749"/>
            <a:ext cx="1323891" cy="178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l="43504" t="35323" r="44411" b="54865"/>
          <a:stretch>
            <a:fillRect/>
          </a:stretch>
        </p:blipFill>
        <p:spPr bwMode="auto">
          <a:xfrm>
            <a:off x="2715077" y="1783334"/>
            <a:ext cx="41319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單箭頭接點 7"/>
          <p:cNvCxnSpPr/>
          <p:nvPr/>
        </p:nvCxnSpPr>
        <p:spPr>
          <a:xfrm flipV="1">
            <a:off x="1259715" y="2078851"/>
            <a:ext cx="1575175" cy="98389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V="1">
            <a:off x="3023752" y="1599137"/>
            <a:ext cx="531517" cy="34290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物件 10"/>
          <p:cNvGraphicFramePr>
            <a:graphicFrameLocks noChangeAspect="1"/>
          </p:cNvGraphicFramePr>
          <p:nvPr>
            <p:extLst>
              <p:ext uri="{D42A27DB-BD31-4B8C-83A1-F6EECF244321}">
                <p14:modId xmlns:p14="http://schemas.microsoft.com/office/powerpoint/2010/main" val="836512474"/>
              </p:ext>
            </p:extLst>
          </p:nvPr>
        </p:nvGraphicFramePr>
        <p:xfrm>
          <a:off x="3122409" y="1402287"/>
          <a:ext cx="217526" cy="280987"/>
        </p:xfrm>
        <a:graphic>
          <a:graphicData uri="http://schemas.openxmlformats.org/presentationml/2006/ole">
            <mc:AlternateContent xmlns:mc="http://schemas.openxmlformats.org/markup-compatibility/2006">
              <mc:Choice xmlns:v="urn:schemas-microsoft-com:vml" Requires="v">
                <p:oleObj name="方程式" r:id="rId13" imgW="164880" imgH="203040" progId="Equation.3">
                  <p:embed/>
                </p:oleObj>
              </mc:Choice>
              <mc:Fallback>
                <p:oleObj name="方程式" r:id="rId13" imgW="164880" imgH="203040" progId="Equation.3">
                  <p:embed/>
                  <p:pic>
                    <p:nvPicPr>
                      <p:cNvPr id="0" name=""/>
                      <p:cNvPicPr>
                        <a:picLocks noChangeAspect="1" noChangeArrowheads="1"/>
                      </p:cNvPicPr>
                      <p:nvPr/>
                    </p:nvPicPr>
                    <p:blipFill>
                      <a:blip r:embed="rId14"/>
                      <a:srcRect/>
                      <a:stretch>
                        <a:fillRect/>
                      </a:stretch>
                    </p:blipFill>
                    <p:spPr bwMode="auto">
                      <a:xfrm>
                        <a:off x="3122409" y="1402287"/>
                        <a:ext cx="217526" cy="280987"/>
                      </a:xfrm>
                      <a:prstGeom prst="rect">
                        <a:avLst/>
                      </a:prstGeom>
                      <a:noFill/>
                      <a:ln>
                        <a:noFill/>
                      </a:ln>
                      <a:effectLst/>
                    </p:spPr>
                  </p:pic>
                </p:oleObj>
              </mc:Fallback>
            </mc:AlternateContent>
          </a:graphicData>
        </a:graphic>
      </p:graphicFrame>
      <p:cxnSp>
        <p:nvCxnSpPr>
          <p:cNvPr id="29" name="直線單箭頭接點 28"/>
          <p:cNvCxnSpPr/>
          <p:nvPr/>
        </p:nvCxnSpPr>
        <p:spPr>
          <a:xfrm flipV="1">
            <a:off x="688663" y="1973834"/>
            <a:ext cx="2146227" cy="57740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物件 19"/>
          <p:cNvGraphicFramePr>
            <a:graphicFrameLocks noChangeAspect="1"/>
          </p:cNvGraphicFramePr>
          <p:nvPr>
            <p:extLst>
              <p:ext uri="{D42A27DB-BD31-4B8C-83A1-F6EECF244321}">
                <p14:modId xmlns:p14="http://schemas.microsoft.com/office/powerpoint/2010/main" val="3364973313"/>
              </p:ext>
            </p:extLst>
          </p:nvPr>
        </p:nvGraphicFramePr>
        <p:xfrm>
          <a:off x="2121436" y="1866372"/>
          <a:ext cx="166640" cy="228600"/>
        </p:xfrm>
        <a:graphic>
          <a:graphicData uri="http://schemas.openxmlformats.org/presentationml/2006/ole">
            <mc:AlternateContent xmlns:mc="http://schemas.openxmlformats.org/markup-compatibility/2006">
              <mc:Choice xmlns:v="urn:schemas-microsoft-com:vml" Requires="v">
                <p:oleObj name="方程式" r:id="rId15" imgW="126780" imgH="164814" progId="Equation.3">
                  <p:embed/>
                </p:oleObj>
              </mc:Choice>
              <mc:Fallback>
                <p:oleObj name="方程式" r:id="rId15" imgW="126780" imgH="164814"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1436" y="1866372"/>
                        <a:ext cx="166640" cy="228600"/>
                      </a:xfrm>
                      <a:prstGeom prst="rect">
                        <a:avLst/>
                      </a:prstGeom>
                      <a:noFill/>
                      <a:ln>
                        <a:noFill/>
                      </a:ln>
                    </p:spPr>
                  </p:pic>
                </p:oleObj>
              </mc:Fallback>
            </mc:AlternateContent>
          </a:graphicData>
        </a:graphic>
      </p:graphicFrame>
      <p:cxnSp>
        <p:nvCxnSpPr>
          <p:cNvPr id="34" name="直線單箭頭接點 33"/>
          <p:cNvCxnSpPr/>
          <p:nvPr/>
        </p:nvCxnSpPr>
        <p:spPr>
          <a:xfrm flipV="1">
            <a:off x="3034011" y="1823819"/>
            <a:ext cx="657156" cy="15001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物件 23"/>
          <p:cNvGraphicFramePr>
            <a:graphicFrameLocks noChangeAspect="1"/>
          </p:cNvGraphicFramePr>
          <p:nvPr>
            <p:extLst>
              <p:ext uri="{D42A27DB-BD31-4B8C-83A1-F6EECF244321}">
                <p14:modId xmlns:p14="http://schemas.microsoft.com/office/powerpoint/2010/main" val="3909137520"/>
              </p:ext>
            </p:extLst>
          </p:nvPr>
        </p:nvGraphicFramePr>
        <p:xfrm>
          <a:off x="3289511" y="1930276"/>
          <a:ext cx="200968" cy="280987"/>
        </p:xfrm>
        <a:graphic>
          <a:graphicData uri="http://schemas.openxmlformats.org/presentationml/2006/ole">
            <mc:AlternateContent xmlns:mc="http://schemas.openxmlformats.org/markup-compatibility/2006">
              <mc:Choice xmlns:v="urn:schemas-microsoft-com:vml" Requires="v">
                <p:oleObj name="方程式" r:id="rId16" imgW="164880" imgH="203040" progId="Equation.3">
                  <p:embed/>
                </p:oleObj>
              </mc:Choice>
              <mc:Fallback>
                <p:oleObj name="方程式" r:id="rId16" imgW="164880" imgH="20304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89511" y="1930276"/>
                        <a:ext cx="200968" cy="280987"/>
                      </a:xfrm>
                      <a:prstGeom prst="rect">
                        <a:avLst/>
                      </a:prstGeom>
                      <a:noFill/>
                      <a:ln>
                        <a:noFill/>
                      </a:ln>
                    </p:spPr>
                  </p:pic>
                </p:oleObj>
              </mc:Fallback>
            </mc:AlternateContent>
          </a:graphicData>
        </a:graphic>
      </p:graphicFrame>
      <p:cxnSp>
        <p:nvCxnSpPr>
          <p:cNvPr id="30" name="直線單箭頭接點 29"/>
          <p:cNvCxnSpPr/>
          <p:nvPr/>
        </p:nvCxnSpPr>
        <p:spPr>
          <a:xfrm flipV="1">
            <a:off x="1315487" y="2082315"/>
            <a:ext cx="1575175" cy="983898"/>
          </a:xfrm>
          <a:prstGeom prst="straightConnector1">
            <a:avLst/>
          </a:prstGeom>
          <a:ln>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flipV="1">
            <a:off x="3023752" y="1630934"/>
            <a:ext cx="531517" cy="342901"/>
          </a:xfrm>
          <a:prstGeom prst="straightConnector1">
            <a:avLst/>
          </a:prstGeom>
          <a:ln w="254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文字方塊 3"/>
          <p:cNvSpPr txBox="1">
            <a:spLocks noChangeArrowheads="1"/>
          </p:cNvSpPr>
          <p:nvPr/>
        </p:nvSpPr>
        <p:spPr bwMode="auto">
          <a:xfrm>
            <a:off x="3944966" y="6064250"/>
            <a:ext cx="4191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庫倫力是超越空間直接作用！</a:t>
            </a:r>
          </a:p>
        </p:txBody>
      </p:sp>
      <mc:AlternateContent xmlns:mc="http://schemas.openxmlformats.org/markup-compatibility/2006" xmlns:a14="http://schemas.microsoft.com/office/drawing/2010/main">
        <mc:Choice Requires="a14">
          <p:sp>
            <p:nvSpPr>
              <p:cNvPr id="33" name="文字方塊 32"/>
              <p:cNvSpPr txBox="1"/>
              <p:nvPr/>
            </p:nvSpPr>
            <p:spPr>
              <a:xfrm>
                <a:off x="3928605" y="696425"/>
                <a:ext cx="2663870"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d>
                        <m:dPr>
                          <m:ctrlPr>
                            <a:rPr lang="en-US" altLang="zh-CN" i="1" smtClean="0">
                              <a:latin typeface="Cambria Math" panose="02040503050406030204" pitchFamily="18" charset="0"/>
                            </a:rPr>
                          </m:ctrlPr>
                        </m:dPr>
                        <m:e>
                          <m:acc>
                            <m:accPr>
                              <m:chr m:val="⃗"/>
                              <m:ctrlPr>
                                <a:rPr lang="en-US" altLang="zh-CN" i="1" smtClean="0">
                                  <a:latin typeface="Cambria Math" panose="02040503050406030204" pitchFamily="18" charset="0"/>
                                </a:rPr>
                              </m:ctrlPr>
                            </m:accPr>
                            <m:e>
                              <m:r>
                                <a:rPr lang="en-US" altLang="zh-CN" b="0" i="1" smtClean="0">
                                  <a:latin typeface="Cambria Math"/>
                                </a:rPr>
                                <m:t>𝑟</m:t>
                              </m:r>
                            </m:e>
                          </m:acc>
                          <m:r>
                            <a:rPr lang="en-US" altLang="zh-CN" b="0" i="1" smtClean="0">
                              <a:latin typeface="Cambria Math"/>
                            </a:rPr>
                            <m:t>,</m:t>
                          </m:r>
                          <m:r>
                            <a:rPr lang="en-US" altLang="zh-CN" b="0" i="1" smtClean="0">
                              <a:latin typeface="Cambria Math"/>
                            </a:rPr>
                            <m:t>𝑡</m:t>
                          </m:r>
                        </m:e>
                      </m:d>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𝑄𝑞</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
                            <m:dPr>
                              <m:ctrlPr>
                                <a:rPr lang="en-US" altLang="zh-TW" b="0" i="1" smtClean="0">
                                  <a:latin typeface="Cambria Math" panose="02040503050406030204" pitchFamily="18" charset="0"/>
                                </a:rPr>
                              </m:ctrlPr>
                            </m:dPr>
                            <m:e>
                              <m:r>
                                <a:rPr lang="en-US" altLang="zh-TW" b="0" i="1" smtClean="0">
                                  <a:latin typeface="Cambria Math"/>
                                </a:rPr>
                                <m:t>𝑡</m:t>
                              </m:r>
                            </m:e>
                          </m:d>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d>
                        <m:dPr>
                          <m:ctrlPr>
                            <a:rPr lang="en-US" altLang="zh-CN" i="1" smtClean="0">
                              <a:latin typeface="Cambria Math" panose="02040503050406030204" pitchFamily="18" charset="0"/>
                            </a:rPr>
                          </m:ctrlPr>
                        </m:dPr>
                        <m:e>
                          <m:r>
                            <a:rPr lang="en-US" altLang="zh-CN" b="0" i="1" smtClean="0">
                              <a:latin typeface="Cambria Math"/>
                            </a:rPr>
                            <m:t>𝑡</m:t>
                          </m:r>
                        </m:e>
                      </m:d>
                    </m:oMath>
                  </m:oMathPara>
                </a14:m>
                <a:endParaRPr lang="zh-CN" altLang="en-US" dirty="0"/>
              </a:p>
            </p:txBody>
          </p:sp>
        </mc:Choice>
        <mc:Fallback xmlns="">
          <p:sp>
            <p:nvSpPr>
              <p:cNvPr id="33" name="文字方塊 32"/>
              <p:cNvSpPr txBox="1">
                <a:spLocks noRot="1" noChangeAspect="1" noMove="1" noResize="1" noEditPoints="1" noAdjustHandles="1" noChangeArrowheads="1" noChangeShapeType="1" noTextEdit="1"/>
              </p:cNvSpPr>
              <p:nvPr/>
            </p:nvSpPr>
            <p:spPr>
              <a:xfrm>
                <a:off x="3928605" y="696425"/>
                <a:ext cx="2663870" cy="659796"/>
              </a:xfrm>
              <a:prstGeom prst="rect">
                <a:avLst/>
              </a:prstGeom>
              <a:blipFill rotWithShape="1">
                <a:blip r:embed="rId18"/>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9614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3083"/>
                                        </p:tgtEl>
                                        <p:attrNameLst>
                                          <p:attrName>style.visibility</p:attrName>
                                        </p:attrNameLst>
                                      </p:cBhvr>
                                      <p:to>
                                        <p:strVal val="visible"/>
                                      </p:to>
                                    </p:set>
                                    <p:anim calcmode="lin" valueType="num">
                                      <p:cBhvr additive="base">
                                        <p:cTn id="9" dur="500" fill="hold"/>
                                        <p:tgtEl>
                                          <p:spTgt spid="3083"/>
                                        </p:tgtEl>
                                        <p:attrNameLst>
                                          <p:attrName>ppt_x</p:attrName>
                                        </p:attrNameLst>
                                      </p:cBhvr>
                                      <p:tavLst>
                                        <p:tav tm="0">
                                          <p:val>
                                            <p:strVal val="#ppt_x"/>
                                          </p:val>
                                        </p:tav>
                                        <p:tav tm="100000">
                                          <p:val>
                                            <p:strVal val="#ppt_x"/>
                                          </p:val>
                                        </p:tav>
                                      </p:tavLst>
                                    </p:anim>
                                    <p:anim calcmode="lin" valueType="num">
                                      <p:cBhvr additive="base">
                                        <p:cTn id="10" dur="500" fill="hold"/>
                                        <p:tgtEl>
                                          <p:spTgt spid="3083"/>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3084"/>
                                        </p:tgtEl>
                                        <p:attrNameLst>
                                          <p:attrName>style.visibility</p:attrName>
                                        </p:attrNameLst>
                                      </p:cBhvr>
                                      <p:to>
                                        <p:strVal val="visible"/>
                                      </p:to>
                                    </p:set>
                                    <p:anim calcmode="lin" valueType="num">
                                      <p:cBhvr additive="base">
                                        <p:cTn id="13" dur="500" fill="hold"/>
                                        <p:tgtEl>
                                          <p:spTgt spid="3084"/>
                                        </p:tgtEl>
                                        <p:attrNameLst>
                                          <p:attrName>ppt_x</p:attrName>
                                        </p:attrNameLst>
                                      </p:cBhvr>
                                      <p:tavLst>
                                        <p:tav tm="0">
                                          <p:val>
                                            <p:strVal val="#ppt_x"/>
                                          </p:val>
                                        </p:tav>
                                        <p:tav tm="100000">
                                          <p:val>
                                            <p:strVal val="#ppt_x"/>
                                          </p:val>
                                        </p:tav>
                                      </p:tavLst>
                                    </p:anim>
                                    <p:anim calcmode="lin" valueType="num">
                                      <p:cBhvr additive="base">
                                        <p:cTn id="14" dur="500" fill="hold"/>
                                        <p:tgtEl>
                                          <p:spTgt spid="3084"/>
                                        </p:tgtEl>
                                        <p:attrNameLst>
                                          <p:attrName>ppt_y</p:attrName>
                                        </p:attrNameLst>
                                      </p:cBhvr>
                                      <p:tavLst>
                                        <p:tav tm="0">
                                          <p:val>
                                            <p:strVal val="1+#ppt_h/2"/>
                                          </p:val>
                                        </p:tav>
                                        <p:tav tm="100000">
                                          <p:val>
                                            <p:strVal val="#ppt_y"/>
                                          </p:val>
                                        </p:tav>
                                      </p:tavLst>
                                    </p:anim>
                                  </p:childTnLst>
                                </p:cTn>
                              </p:par>
                              <p:par>
                                <p:cTn id="15" presetID="56" presetClass="path" presetSubtype="0" accel="50000" decel="50000" fill="hold" nodeType="withEffect">
                                  <p:stCondLst>
                                    <p:cond delay="0"/>
                                  </p:stCondLst>
                                  <p:childTnLst>
                                    <p:animMotion origin="layout" path="M 4.44444E-6 3.35493E-6 L -0.07396 -0.07867 " pathEditMode="relative" rAng="0" ptsTypes="AA">
                                      <p:cBhvr>
                                        <p:cTn id="16" dur="500" fill="hold"/>
                                        <p:tgtEl>
                                          <p:spTgt spid="3077"/>
                                        </p:tgtEl>
                                        <p:attrNameLst>
                                          <p:attrName>ppt_x</p:attrName>
                                          <p:attrName>ppt_y</p:attrName>
                                        </p:attrNameLst>
                                      </p:cBhvr>
                                      <p:rCtr x="-3698" y="-3933"/>
                                    </p:animMotion>
                                  </p:childTnLst>
                                </p:cTn>
                              </p:par>
                              <p:par>
                                <p:cTn id="17" presetID="49" presetClass="path" presetSubtype="0" accel="50000" decel="50000" fill="hold" nodeType="withEffect">
                                  <p:stCondLst>
                                    <p:cond delay="0"/>
                                  </p:stCondLst>
                                  <p:childTnLst>
                                    <p:animMotion origin="layout" path="M 2.77778E-6 2.15641E-6 L -0.06997 -0.07196 " pathEditMode="relative" rAng="0" ptsTypes="AA">
                                      <p:cBhvr>
                                        <p:cTn id="18" dur="500" fill="hold"/>
                                        <p:tgtEl>
                                          <p:spTgt spid="5"/>
                                        </p:tgtEl>
                                        <p:attrNameLst>
                                          <p:attrName>ppt_x</p:attrName>
                                          <p:attrName>ppt_y</p:attrName>
                                        </p:attrNameLst>
                                      </p:cBhvr>
                                      <p:rCtr x="-3507" y="-3609"/>
                                    </p:animMotion>
                                  </p:childTnLst>
                                </p:cTn>
                              </p:par>
                              <p:par>
                                <p:cTn id="19" presetID="1" presetClass="exit" presetSubtype="0" fill="hold" nodeType="withEffect">
                                  <p:stCondLst>
                                    <p:cond delay="800"/>
                                  </p:stCondLst>
                                  <p:childTnLst>
                                    <p:set>
                                      <p:cBhvr>
                                        <p:cTn id="20" dur="1" fill="hold">
                                          <p:stCondLst>
                                            <p:cond delay="0"/>
                                          </p:stCondLst>
                                        </p:cTn>
                                        <p:tgtEl>
                                          <p:spTgt spid="3080"/>
                                        </p:tgtEl>
                                        <p:attrNameLst>
                                          <p:attrName>style.visibility</p:attrName>
                                        </p:attrNameLst>
                                      </p:cBhvr>
                                      <p:to>
                                        <p:strVal val="hidden"/>
                                      </p:to>
                                    </p:set>
                                  </p:childTnLst>
                                </p:cTn>
                              </p:par>
                              <p:par>
                                <p:cTn id="21" presetID="1" presetClass="exit" presetSubtype="0" fill="hold" nodeType="withEffect">
                                  <p:stCondLst>
                                    <p:cond delay="80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nodeType="withEffect">
                                  <p:stCondLst>
                                    <p:cond delay="80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nodeType="withEffect">
                                  <p:stCondLst>
                                    <p:cond delay="700"/>
                                  </p:stCondLst>
                                  <p:childTnLst>
                                    <p:set>
                                      <p:cBhvr>
                                        <p:cTn id="26" dur="1" fill="hold">
                                          <p:stCondLst>
                                            <p:cond delay="0"/>
                                          </p:stCondLst>
                                        </p:cTn>
                                        <p:tgtEl>
                                          <p:spTgt spid="23"/>
                                        </p:tgtEl>
                                        <p:attrNameLst>
                                          <p:attrName>style.visibility</p:attrName>
                                        </p:attrNameLst>
                                      </p:cBhvr>
                                      <p:to>
                                        <p:strVal val="hidden"/>
                                      </p:to>
                                    </p:set>
                                  </p:childTnLst>
                                </p:cTn>
                              </p:par>
                              <p:par>
                                <p:cTn id="27" presetID="1" presetClass="entr" presetSubtype="0" fill="hold" nodeType="withEffect">
                                  <p:stCondLst>
                                    <p:cond delay="80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80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80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80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80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800"/>
                                  </p:stCondLst>
                                  <p:childTnLst>
                                    <p:set>
                                      <p:cBhvr>
                                        <p:cTn id="38" dur="1" fill="hold">
                                          <p:stCondLst>
                                            <p:cond delay="0"/>
                                          </p:stCondLst>
                                        </p:cTn>
                                        <p:tgtEl>
                                          <p:spTgt spid="31"/>
                                        </p:tgtEl>
                                        <p:attrNameLst>
                                          <p:attrName>style.visibility</p:attrName>
                                        </p:attrNameLst>
                                      </p:cBhvr>
                                      <p:to>
                                        <p:strVal val="visible"/>
                                      </p:to>
                                    </p:set>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 grpId="0"/>
      <p:bldP spid="3084" grpId="0"/>
      <p:bldP spid="15" grpId="0" animBg="1"/>
      <p:bldP spid="3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988373" y="3015441"/>
            <a:ext cx="2898878" cy="1845983"/>
          </a:xfrm>
          <a:prstGeom prst="rect">
            <a:avLst/>
          </a:prstGeom>
          <a:solidFill>
            <a:schemeClr val="bg1"/>
          </a:solidFill>
        </p:spPr>
        <p:txBody>
          <a:bodyPr rtlCol="0" anchor="ctr">
            <a:spAutoFit/>
          </a:bodyPr>
          <a:lstStyle/>
          <a:p>
            <a:pPr algn="ctr"/>
            <a:endParaRPr lang="zh-TW" altLang="en-US" sz="1800" dirty="0"/>
          </a:p>
        </p:txBody>
      </p:sp>
      <p:pic>
        <p:nvPicPr>
          <p:cNvPr id="2" name="Picture 5" descr="250px-Coul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856" y="809381"/>
            <a:ext cx="1818121" cy="213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magnet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1872" y="770816"/>
            <a:ext cx="1575175" cy="219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8509" y="764205"/>
            <a:ext cx="2109615" cy="2710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File:Jean baptiste biot.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7055" y="3637419"/>
            <a:ext cx="2081070" cy="2448009"/>
          </a:xfrm>
          <a:prstGeom prst="rect">
            <a:avLst/>
          </a:prstGeom>
          <a:noFill/>
          <a:extLst>
            <a:ext uri="{909E8E84-426E-40DD-AFC4-6F175D3DCCD1}">
              <a14:hiddenFill xmlns:a14="http://schemas.microsoft.com/office/drawing/2010/main">
                <a:solidFill>
                  <a:srgbClr val="FFFFFF"/>
                </a:solidFill>
              </a14:hiddenFill>
            </a:ext>
          </a:extLst>
        </p:spPr>
      </p:pic>
      <p:pic>
        <p:nvPicPr>
          <p:cNvPr id="1556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2325" t="63912" b="6391"/>
          <a:stretch/>
        </p:blipFill>
        <p:spPr bwMode="auto">
          <a:xfrm>
            <a:off x="2006715" y="4990049"/>
            <a:ext cx="2931980" cy="113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bwMode="auto">
          <a:xfrm>
            <a:off x="905001" y="264524"/>
            <a:ext cx="68857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這樣的超距力的想法在當時歐洲大陸的物理界是一個普遍的看法。</a:t>
            </a:r>
          </a:p>
        </p:txBody>
      </p:sp>
      <p:pic>
        <p:nvPicPr>
          <p:cNvPr id="9" name="Picture 2" descr="28_32_FigureB.jpg"/>
          <p:cNvPicPr>
            <a:picLocks noChangeAspect="1"/>
          </p:cNvPicPr>
          <p:nvPr/>
        </p:nvPicPr>
        <p:blipFill rotWithShape="1">
          <a:blip r:embed="rId8" cstate="print">
            <a:extLst>
              <a:ext uri="{28A0092B-C50C-407E-A947-70E740481C1C}">
                <a14:useLocalDpi xmlns:a14="http://schemas.microsoft.com/office/drawing/2010/main" val="0"/>
              </a:ext>
            </a:extLst>
          </a:blip>
          <a:srcRect l="17706" t="20504" r="32563" b="2715"/>
          <a:stretch/>
        </p:blipFill>
        <p:spPr>
          <a:xfrm>
            <a:off x="1988373" y="3015443"/>
            <a:ext cx="1362677" cy="1845982"/>
          </a:xfrm>
          <a:prstGeom prst="rect">
            <a:avLst/>
          </a:prstGeom>
        </p:spPr>
      </p:pic>
      <p:pic>
        <p:nvPicPr>
          <p:cNvPr id="10" name="Picture 2" descr="28_32_FigureB.jpg"/>
          <p:cNvPicPr>
            <a:picLocks noChangeAspect="1"/>
          </p:cNvPicPr>
          <p:nvPr/>
        </p:nvPicPr>
        <p:blipFill rotWithShape="1">
          <a:blip r:embed="rId9" cstate="print">
            <a:extLst>
              <a:ext uri="{28A0092B-C50C-407E-A947-70E740481C1C}">
                <a14:useLocalDpi xmlns:a14="http://schemas.microsoft.com/office/drawing/2010/main" val="0"/>
              </a:ext>
            </a:extLst>
          </a:blip>
          <a:srcRect l="21913" t="24740" r="35198" b="10056"/>
          <a:stretch/>
        </p:blipFill>
        <p:spPr>
          <a:xfrm rot="1036797">
            <a:off x="3459633" y="3154603"/>
            <a:ext cx="1175194" cy="1567659"/>
          </a:xfrm>
          <a:prstGeom prst="rect">
            <a:avLst/>
          </a:prstGeom>
        </p:spPr>
      </p:pic>
      <p:cxnSp>
        <p:nvCxnSpPr>
          <p:cNvPr id="12" name="直線單箭頭接點 11"/>
          <p:cNvCxnSpPr/>
          <p:nvPr/>
        </p:nvCxnSpPr>
        <p:spPr>
          <a:xfrm>
            <a:off x="2894478" y="3908483"/>
            <a:ext cx="65715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物件 12"/>
          <p:cNvGraphicFramePr>
            <a:graphicFrameLocks noChangeAspect="1"/>
          </p:cNvGraphicFramePr>
          <p:nvPr>
            <p:extLst>
              <p:ext uri="{D42A27DB-BD31-4B8C-83A1-F6EECF244321}">
                <p14:modId xmlns:p14="http://schemas.microsoft.com/office/powerpoint/2010/main" val="3890824754"/>
              </p:ext>
            </p:extLst>
          </p:nvPr>
        </p:nvGraphicFramePr>
        <p:xfrm>
          <a:off x="3149977" y="3928031"/>
          <a:ext cx="201073" cy="280987"/>
        </p:xfrm>
        <a:graphic>
          <a:graphicData uri="http://schemas.openxmlformats.org/presentationml/2006/ole">
            <mc:AlternateContent xmlns:mc="http://schemas.openxmlformats.org/markup-compatibility/2006">
              <mc:Choice xmlns:v="urn:schemas-microsoft-com:vml" Requires="v">
                <p:oleObj name="方程式" r:id="rId10" imgW="164880" imgH="203040" progId="Equation.3">
                  <p:embed/>
                </p:oleObj>
              </mc:Choice>
              <mc:Fallback>
                <p:oleObj name="方程式" r:id="rId10" imgW="16488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9977" y="3928031"/>
                        <a:ext cx="201073" cy="280987"/>
                      </a:xfrm>
                      <a:prstGeom prst="rect">
                        <a:avLst/>
                      </a:prstGeom>
                      <a:noFill/>
                      <a:ln>
                        <a:noFill/>
                      </a:ln>
                    </p:spPr>
                  </p:pic>
                </p:oleObj>
              </mc:Fallback>
            </mc:AlternateContent>
          </a:graphicData>
        </a:graphic>
      </p:graphicFrame>
      <p:sp>
        <p:nvSpPr>
          <p:cNvPr id="7" name="文字方塊 6"/>
          <p:cNvSpPr txBox="1"/>
          <p:nvPr/>
        </p:nvSpPr>
        <p:spPr bwMode="auto">
          <a:xfrm>
            <a:off x="3734003" y="5751771"/>
            <a:ext cx="990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b="1" dirty="0"/>
              <a:t>1820</a:t>
            </a:r>
            <a:endParaRPr lang="zh-TW" altLang="en-US" sz="1800" b="1" dirty="0"/>
          </a:p>
        </p:txBody>
      </p:sp>
      <p:sp>
        <p:nvSpPr>
          <p:cNvPr id="11" name="文字方塊 10"/>
          <p:cNvSpPr txBox="1"/>
          <p:nvPr/>
        </p:nvSpPr>
        <p:spPr bwMode="auto">
          <a:xfrm>
            <a:off x="905001" y="6219310"/>
            <a:ext cx="7537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帶電物體周圍的空間，在它們的電磁作用中，並未扮演任何角色。</a:t>
            </a:r>
          </a:p>
        </p:txBody>
      </p:sp>
    </p:spTree>
    <p:extLst>
      <p:ext uri="{BB962C8B-B14F-4D97-AF65-F5344CB8AC3E}">
        <p14:creationId xmlns:p14="http://schemas.microsoft.com/office/powerpoint/2010/main" val="17484751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7" descr="1302"/>
          <p:cNvPicPr>
            <a:picLocks noChangeAspect="1" noChangeArrowheads="1"/>
          </p:cNvPicPr>
          <p:nvPr/>
        </p:nvPicPr>
        <p:blipFill>
          <a:blip r:embed="rId2">
            <a:extLst>
              <a:ext uri="{28A0092B-C50C-407E-A947-70E740481C1C}">
                <a14:useLocalDpi xmlns:a14="http://schemas.microsoft.com/office/drawing/2010/main" val="0"/>
              </a:ext>
            </a:extLst>
          </a:blip>
          <a:srcRect b="2818"/>
          <a:stretch>
            <a:fillRect/>
          </a:stretch>
        </p:blipFill>
        <p:spPr bwMode="auto">
          <a:xfrm>
            <a:off x="2506506" y="1371600"/>
            <a:ext cx="294163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文字方塊 5"/>
          <p:cNvSpPr txBox="1">
            <a:spLocks noChangeArrowheads="1"/>
          </p:cNvSpPr>
          <p:nvPr/>
        </p:nvSpPr>
        <p:spPr bwMode="auto">
          <a:xfrm>
            <a:off x="2535237" y="794544"/>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萬有引力也是一個超距力</a:t>
            </a:r>
          </a:p>
        </p:txBody>
      </p:sp>
      <p:sp>
        <p:nvSpPr>
          <p:cNvPr id="43013" name="矩形 8"/>
          <p:cNvSpPr>
            <a:spLocks noChangeArrowheads="1"/>
          </p:cNvSpPr>
          <p:nvPr/>
        </p:nvSpPr>
        <p:spPr bwMode="auto">
          <a:xfrm>
            <a:off x="2479675" y="4056063"/>
            <a:ext cx="4108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b="1">
                <a:solidFill>
                  <a:srgbClr val="FF0000"/>
                </a:solidFill>
              </a:rPr>
              <a:t>地球若不見了，月亮什麼時候會知道？</a:t>
            </a:r>
            <a:endParaRPr lang="zh-TW" altLang="en-US"/>
          </a:p>
        </p:txBody>
      </p:sp>
      <p:sp>
        <p:nvSpPr>
          <p:cNvPr id="43014" name="文字方塊 9"/>
          <p:cNvSpPr txBox="1">
            <a:spLocks noChangeArrowheads="1"/>
          </p:cNvSpPr>
          <p:nvPr/>
        </p:nvSpPr>
        <p:spPr bwMode="auto">
          <a:xfrm>
            <a:off x="2479675" y="4513263"/>
            <a:ext cx="518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若引力是超距力，月亮會立刻知道！</a:t>
            </a:r>
          </a:p>
        </p:txBody>
      </p:sp>
      <p:sp>
        <p:nvSpPr>
          <p:cNvPr id="7" name="Text Box 6"/>
          <p:cNvSpPr txBox="1">
            <a:spLocks noChangeArrowheads="1"/>
          </p:cNvSpPr>
          <p:nvPr/>
        </p:nvSpPr>
        <p:spPr bwMode="auto">
          <a:xfrm>
            <a:off x="2479675" y="4970463"/>
            <a:ext cx="5749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但相對論要求訊息的傳遞不能快於光速！</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2311"/>
          <p:cNvPicPr>
            <a:picLocks noChangeAspect="1" noChangeArrowheads="1"/>
          </p:cNvPicPr>
          <p:nvPr/>
        </p:nvPicPr>
        <p:blipFill rotWithShape="1">
          <a:blip r:embed="rId2">
            <a:extLst>
              <a:ext uri="{28A0092B-C50C-407E-A947-70E740481C1C}">
                <a14:useLocalDpi xmlns:a14="http://schemas.microsoft.com/office/drawing/2010/main" val="0"/>
              </a:ext>
            </a:extLst>
          </a:blip>
          <a:srcRect t="14192" b="21191"/>
          <a:stretch/>
        </p:blipFill>
        <p:spPr bwMode="auto">
          <a:xfrm>
            <a:off x="1981200" y="2107869"/>
            <a:ext cx="4114800" cy="194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AutoShape 5"/>
          <p:cNvSpPr>
            <a:spLocks noChangeArrowheads="1"/>
          </p:cNvSpPr>
          <p:nvPr/>
        </p:nvSpPr>
        <p:spPr bwMode="auto">
          <a:xfrm flipH="1">
            <a:off x="4495800" y="2833273"/>
            <a:ext cx="762000" cy="228600"/>
          </a:xfrm>
          <a:prstGeom prst="curvedDownArrow">
            <a:avLst>
              <a:gd name="adj1" fmla="val 40000"/>
              <a:gd name="adj2" fmla="val 80000"/>
              <a:gd name="adj3" fmla="val 42708"/>
            </a:avLst>
          </a:prstGeom>
          <a:solidFill>
            <a:schemeClr val="accent1"/>
          </a:solidFill>
          <a:ln w="9525">
            <a:solidFill>
              <a:schemeClr val="tx1"/>
            </a:solidFill>
            <a:miter lim="800000"/>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mc:AlternateContent xmlns:mc="http://schemas.openxmlformats.org/markup-compatibility/2006" xmlns:a14="http://schemas.microsoft.com/office/drawing/2010/main">
        <mc:Choice Requires="a14">
          <p:sp>
            <p:nvSpPr>
              <p:cNvPr id="44036" name="Text Box 6"/>
              <p:cNvSpPr txBox="1">
                <a:spLocks noChangeArrowheads="1"/>
              </p:cNvSpPr>
              <p:nvPr/>
            </p:nvSpPr>
            <p:spPr bwMode="auto">
              <a:xfrm>
                <a:off x="2122487" y="4688427"/>
                <a:ext cx="3733800" cy="41004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電荷</a:t>
                </a:r>
                <a:r>
                  <a:rPr lang="en-US" altLang="zh-TW" i="1" dirty="0">
                    <a:latin typeface="Times New Roman" pitchFamily="18" charset="0"/>
                    <a:cs typeface="Times New Roman" pitchFamily="18" charset="0"/>
                  </a:rPr>
                  <a:t>Q</a:t>
                </a:r>
                <a:r>
                  <a:rPr lang="zh-TW" altLang="en-US" dirty="0"/>
                  <a:t>在空間中各處產生電場</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panose="02040503050406030204" pitchFamily="18" charset="0"/>
                          </a:rPr>
                          <m:t>𝐸</m:t>
                        </m:r>
                      </m:e>
                    </m:acc>
                  </m:oMath>
                </a14:m>
                <a:r>
                  <a:rPr lang="zh-TW" altLang="en-US" dirty="0"/>
                  <a:t>。</a:t>
                </a:r>
              </a:p>
            </p:txBody>
          </p:sp>
        </mc:Choice>
        <mc:Fallback xmlns="">
          <p:sp>
            <p:nvSpPr>
              <p:cNvPr id="44036" name="Text Box 6"/>
              <p:cNvSpPr txBox="1">
                <a:spLocks noRot="1" noChangeAspect="1" noMove="1" noResize="1" noEditPoints="1" noAdjustHandles="1" noChangeArrowheads="1" noChangeShapeType="1" noTextEdit="1"/>
              </p:cNvSpPr>
              <p:nvPr/>
            </p:nvSpPr>
            <p:spPr bwMode="auto">
              <a:xfrm>
                <a:off x="2122487" y="4688427"/>
                <a:ext cx="3733800" cy="410049"/>
              </a:xfrm>
              <a:prstGeom prst="rect">
                <a:avLst/>
              </a:prstGeom>
              <a:blipFill>
                <a:blip r:embed="rId3"/>
                <a:stretch>
                  <a:fillRect l="-1356"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893" name="Text Box 7"/>
              <p:cNvSpPr txBox="1">
                <a:spLocks noChangeArrowheads="1"/>
              </p:cNvSpPr>
              <p:nvPr/>
            </p:nvSpPr>
            <p:spPr bwMode="auto">
              <a:xfrm>
                <a:off x="2122487" y="5145627"/>
                <a:ext cx="51054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在點電荷</a:t>
                </a:r>
                <a:r>
                  <a:rPr lang="en-US" altLang="zh-TW" i="1" dirty="0">
                    <a:latin typeface="Times New Roman" pitchFamily="18" charset="0"/>
                    <a:cs typeface="Times New Roman" pitchFamily="18" charset="0"/>
                  </a:rPr>
                  <a:t>q</a:t>
                </a:r>
                <a:r>
                  <a:rPr lang="zh-TW" altLang="en-US" dirty="0"/>
                  <a:t>所在位置的電場</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panose="02040503050406030204" pitchFamily="18" charset="0"/>
                          </a:rPr>
                          <m:t>𝐸</m:t>
                        </m:r>
                      </m:e>
                    </m:acc>
                  </m:oMath>
                </a14:m>
                <a:r>
                  <a:rPr lang="zh-TW" altLang="en-US" dirty="0"/>
                  <a:t>對</a:t>
                </a:r>
                <a:r>
                  <a:rPr lang="en-US" altLang="zh-TW" i="1" dirty="0">
                    <a:latin typeface="Times New Roman" pitchFamily="18" charset="0"/>
                    <a:cs typeface="Times New Roman" pitchFamily="18" charset="0"/>
                  </a:rPr>
                  <a:t>q</a:t>
                </a:r>
                <a:r>
                  <a:rPr lang="zh-TW" altLang="en-US" dirty="0"/>
                  <a:t>施力。</a:t>
                </a:r>
              </a:p>
            </p:txBody>
          </p:sp>
        </mc:Choice>
        <mc:Fallback xmlns="">
          <p:sp>
            <p:nvSpPr>
              <p:cNvPr id="37893" name="Text Box 7"/>
              <p:cNvSpPr txBox="1">
                <a:spLocks noRot="1" noChangeAspect="1" noMove="1" noResize="1" noEditPoints="1" noAdjustHandles="1" noChangeArrowheads="1" noChangeShapeType="1" noTextEdit="1"/>
              </p:cNvSpPr>
              <p:nvPr/>
            </p:nvSpPr>
            <p:spPr bwMode="auto">
              <a:xfrm>
                <a:off x="2122487" y="5145627"/>
                <a:ext cx="5105400" cy="402931"/>
              </a:xfrm>
              <a:prstGeom prst="rect">
                <a:avLst/>
              </a:prstGeom>
              <a:blipFill>
                <a:blip r:embed="rId4"/>
                <a:stretch>
                  <a:fillRect l="-993" b="-25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7894" name="Text Box 8"/>
          <p:cNvSpPr txBox="1">
            <a:spLocks noChangeArrowheads="1"/>
          </p:cNvSpPr>
          <p:nvPr/>
        </p:nvSpPr>
        <p:spPr bwMode="auto">
          <a:xfrm>
            <a:off x="2019300" y="1506094"/>
            <a:ext cx="4953000"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solidFill>
                  <a:srgbClr val="FF0000"/>
                </a:solidFill>
              </a:rPr>
              <a:t>電場的引進使得電力有機會可以不再是超距力</a:t>
            </a:r>
          </a:p>
        </p:txBody>
      </p:sp>
      <p:sp>
        <p:nvSpPr>
          <p:cNvPr id="44039" name="文字方塊 7"/>
          <p:cNvSpPr txBox="1">
            <a:spLocks noChangeArrowheads="1"/>
          </p:cNvSpPr>
          <p:nvPr/>
        </p:nvSpPr>
        <p:spPr bwMode="auto">
          <a:xfrm>
            <a:off x="1981200" y="922394"/>
            <a:ext cx="69549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我們根據相對論，可以合理地懷疑，超距力並不是正確的概念！</a:t>
            </a:r>
          </a:p>
        </p:txBody>
      </p:sp>
      <p:sp>
        <p:nvSpPr>
          <p:cNvPr id="3" name="文字方塊 2"/>
          <p:cNvSpPr txBox="1"/>
          <p:nvPr/>
        </p:nvSpPr>
        <p:spPr>
          <a:xfrm>
            <a:off x="2122487" y="4192595"/>
            <a:ext cx="4811713" cy="369332"/>
          </a:xfrm>
          <a:prstGeom prst="rect">
            <a:avLst/>
          </a:prstGeom>
          <a:noFill/>
        </p:spPr>
        <p:txBody>
          <a:bodyPr wrap="square" rtlCol="0">
            <a:spAutoFit/>
          </a:bodyPr>
          <a:lstStyle/>
          <a:p>
            <a:r>
              <a:rPr lang="zh-TW" altLang="en-US" dirty="0"/>
              <a:t>透過電場，靜電力的發生可以分解成兩個步驟：</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6"/>
                                        </p:tgtEl>
                                        <p:attrNameLst>
                                          <p:attrName>style.visibility</p:attrName>
                                        </p:attrNameLst>
                                      </p:cBhvr>
                                      <p:to>
                                        <p:strVal val="visible"/>
                                      </p:to>
                                    </p:set>
                                    <p:anim calcmode="lin" valueType="num">
                                      <p:cBhvr additive="base">
                                        <p:cTn id="7" dur="500" fill="hold"/>
                                        <p:tgtEl>
                                          <p:spTgt spid="44036"/>
                                        </p:tgtEl>
                                        <p:attrNameLst>
                                          <p:attrName>ppt_x</p:attrName>
                                        </p:attrNameLst>
                                      </p:cBhvr>
                                      <p:tavLst>
                                        <p:tav tm="0">
                                          <p:val>
                                            <p:strVal val="#ppt_x"/>
                                          </p:val>
                                        </p:tav>
                                        <p:tav tm="100000">
                                          <p:val>
                                            <p:strVal val="#ppt_x"/>
                                          </p:val>
                                        </p:tav>
                                      </p:tavLst>
                                    </p:anim>
                                    <p:anim calcmode="lin" valueType="num">
                                      <p:cBhvr additive="base">
                                        <p:cTn id="8" dur="500" fill="hold"/>
                                        <p:tgtEl>
                                          <p:spTgt spid="440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7"/>
                                        </p:tgtEl>
                                        <p:attrNameLst>
                                          <p:attrName>style.visibility</p:attrName>
                                        </p:attrNameLst>
                                      </p:cBhvr>
                                      <p:to>
                                        <p:strVal val="visible"/>
                                      </p:to>
                                    </p:set>
                                    <p:anim calcmode="lin" valueType="num">
                                      <p:cBhvr additive="base">
                                        <p:cTn id="13" dur="500" fill="hold"/>
                                        <p:tgtEl>
                                          <p:spTgt spid="26627"/>
                                        </p:tgtEl>
                                        <p:attrNameLst>
                                          <p:attrName>ppt_x</p:attrName>
                                        </p:attrNameLst>
                                      </p:cBhvr>
                                      <p:tavLst>
                                        <p:tav tm="0">
                                          <p:val>
                                            <p:strVal val="#ppt_x"/>
                                          </p:val>
                                        </p:tav>
                                        <p:tav tm="100000">
                                          <p:val>
                                            <p:strVal val="#ppt_x"/>
                                          </p:val>
                                        </p:tav>
                                      </p:tavLst>
                                    </p:anim>
                                    <p:anim calcmode="lin" valueType="num">
                                      <p:cBhvr additive="base">
                                        <p:cTn id="14" dur="500" fill="hold"/>
                                        <p:tgtEl>
                                          <p:spTgt spid="2662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893"/>
                                        </p:tgtEl>
                                        <p:attrNameLst>
                                          <p:attrName>style.visibility</p:attrName>
                                        </p:attrNameLst>
                                      </p:cBhvr>
                                      <p:to>
                                        <p:strVal val="visible"/>
                                      </p:to>
                                    </p:set>
                                    <p:anim calcmode="lin" valueType="num">
                                      <p:cBhvr additive="base">
                                        <p:cTn id="17" dur="500" fill="hold"/>
                                        <p:tgtEl>
                                          <p:spTgt spid="37893"/>
                                        </p:tgtEl>
                                        <p:attrNameLst>
                                          <p:attrName>ppt_x</p:attrName>
                                        </p:attrNameLst>
                                      </p:cBhvr>
                                      <p:tavLst>
                                        <p:tav tm="0">
                                          <p:val>
                                            <p:strVal val="#ppt_x"/>
                                          </p:val>
                                        </p:tav>
                                        <p:tav tm="100000">
                                          <p:val>
                                            <p:strVal val="#ppt_x"/>
                                          </p:val>
                                        </p:tav>
                                      </p:tavLst>
                                    </p:anim>
                                    <p:anim calcmode="lin" valueType="num">
                                      <p:cBhvr additive="base">
                                        <p:cTn id="18" dur="500" fill="hold"/>
                                        <p:tgtEl>
                                          <p:spTgt spid="378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p:bldP spid="44036" grpId="0"/>
      <p:bldP spid="3789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b="13655"/>
          <a:stretch>
            <a:fillRect/>
          </a:stretch>
        </p:blipFill>
        <p:spPr bwMode="auto">
          <a:xfrm>
            <a:off x="3166132" y="194731"/>
            <a:ext cx="2270197" cy="241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685800" y="4934939"/>
            <a:ext cx="6891105" cy="458652"/>
          </a:xfrm>
          <a:prstGeom prst="rect">
            <a:avLst/>
          </a:prstGeom>
          <a:noFill/>
        </p:spPr>
        <p:txBody>
          <a:bodyPr wrap="square" rtlCol="0">
            <a:spAutoFit/>
          </a:bodyPr>
          <a:lstStyle/>
          <a:p>
            <a:pPr>
              <a:lnSpc>
                <a:spcPct val="150000"/>
              </a:lnSpc>
            </a:pPr>
            <a:r>
              <a:rPr lang="zh-TW" altLang="en-US" dirty="0"/>
              <a:t>如果電荷突然改變位置，如同平坦的海面落下一個物體，</a:t>
            </a:r>
          </a:p>
        </p:txBody>
      </p:sp>
      <p:sp>
        <p:nvSpPr>
          <p:cNvPr id="3" name="文字方塊 2"/>
          <p:cNvSpPr txBox="1"/>
          <p:nvPr/>
        </p:nvSpPr>
        <p:spPr>
          <a:xfrm>
            <a:off x="699495" y="5921297"/>
            <a:ext cx="7750131" cy="369332"/>
          </a:xfrm>
          <a:prstGeom prst="rect">
            <a:avLst/>
          </a:prstGeom>
          <a:noFill/>
        </p:spPr>
        <p:txBody>
          <a:bodyPr wrap="square" rtlCol="0">
            <a:spAutoFit/>
          </a:bodyPr>
          <a:lstStyle/>
          <a:p>
            <a:r>
              <a:rPr lang="zh-TW" altLang="en-US" dirty="0"/>
              <a:t>電荷改變位置的訊息也自然需要時間才能到達遠方。這是超距力無法做到的。</a:t>
            </a: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2864032"/>
            <a:ext cx="3036642" cy="2024428"/>
          </a:xfrm>
          <a:prstGeom prst="rect">
            <a:avLst/>
          </a:prstGeom>
        </p:spPr>
      </p:pic>
      <p:sp>
        <p:nvSpPr>
          <p:cNvPr id="5" name="矩形 4"/>
          <p:cNvSpPr/>
          <p:nvPr/>
        </p:nvSpPr>
        <p:spPr>
          <a:xfrm>
            <a:off x="685800" y="5366987"/>
            <a:ext cx="8002625" cy="507831"/>
          </a:xfrm>
          <a:prstGeom prst="rect">
            <a:avLst/>
          </a:prstGeom>
        </p:spPr>
        <p:txBody>
          <a:bodyPr wrap="square">
            <a:spAutoFit/>
          </a:bodyPr>
          <a:lstStyle/>
          <a:p>
            <a:pPr>
              <a:lnSpc>
                <a:spcPct val="150000"/>
              </a:lnSpc>
            </a:pPr>
            <a:r>
              <a:rPr lang="zh-TW" altLang="en-US" dirty="0"/>
              <a:t>物體激起的水波需要時間才能傳播到遠方！</a:t>
            </a:r>
          </a:p>
        </p:txBody>
      </p:sp>
      <p:pic>
        <p:nvPicPr>
          <p:cNvPr id="10" name="Picture 4" descr="23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849" t="42095" r="29630" b="45830"/>
          <a:stretch/>
        </p:blipFill>
        <p:spPr bwMode="auto">
          <a:xfrm>
            <a:off x="4812250" y="1220146"/>
            <a:ext cx="237030" cy="18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527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84450" y="533400"/>
            <a:ext cx="3859213" cy="555625"/>
          </a:xfrm>
        </p:spPr>
        <p:txBody>
          <a:bodyPr/>
          <a:lstStyle/>
          <a:p>
            <a:pPr eaLnBrk="1" hangingPunct="1"/>
            <a:r>
              <a:rPr lang="zh-TW" altLang="en-US" sz="1800">
                <a:solidFill>
                  <a:srgbClr val="FF0000"/>
                </a:solidFill>
                <a:latin typeface="Times New Roman" pitchFamily="18" charset="0"/>
                <a:cs typeface="Times New Roman" pitchFamily="18" charset="0"/>
              </a:rPr>
              <a:t>弱交互作用 </a:t>
            </a:r>
            <a:r>
              <a:rPr lang="en-US" altLang="zh-TW" sz="1800">
                <a:solidFill>
                  <a:srgbClr val="FF0000"/>
                </a:solidFill>
                <a:latin typeface="Times New Roman" pitchFamily="18" charset="0"/>
                <a:cs typeface="Times New Roman" pitchFamily="18" charset="0"/>
              </a:rPr>
              <a:t>Weak Interaction</a:t>
            </a:r>
          </a:p>
        </p:txBody>
      </p:sp>
      <p:pic>
        <p:nvPicPr>
          <p:cNvPr id="10243" name="Picture 4" descr="nbet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349500"/>
            <a:ext cx="215423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descr="nbet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2349500"/>
            <a:ext cx="24923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descr="nbet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2205038"/>
            <a:ext cx="283527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nbet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4437063"/>
            <a:ext cx="2709862"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8" descr="nbeta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4292600"/>
            <a:ext cx="28622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9"/>
          <p:cNvSpPr txBox="1">
            <a:spLocks noChangeArrowheads="1"/>
          </p:cNvSpPr>
          <p:nvPr/>
        </p:nvSpPr>
        <p:spPr bwMode="auto">
          <a:xfrm>
            <a:off x="2124075" y="1628775"/>
            <a:ext cx="1152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kumimoji="0" lang="el-GR" altLang="zh-TW" i="1">
                <a:solidFill>
                  <a:srgbClr val="FF0000"/>
                </a:solidFill>
                <a:latin typeface="Times New Roman" pitchFamily="18" charset="0"/>
                <a:cs typeface="Times New Roman" pitchFamily="18" charset="0"/>
              </a:rPr>
              <a:t>β</a:t>
            </a:r>
            <a:r>
              <a:rPr kumimoji="0" lang="en-US" altLang="zh-TW">
                <a:solidFill>
                  <a:srgbClr val="FF0000"/>
                </a:solidFill>
                <a:latin typeface="Times New Roman" pitchFamily="18" charset="0"/>
                <a:cs typeface="Times New Roman" pitchFamily="18" charset="0"/>
              </a:rPr>
              <a:t> </a:t>
            </a:r>
            <a:r>
              <a:rPr kumimoji="0" lang="zh-TW" altLang="en-US">
                <a:solidFill>
                  <a:srgbClr val="FF0000"/>
                </a:solidFill>
                <a:latin typeface="Times New Roman" pitchFamily="18" charset="0"/>
                <a:cs typeface="Times New Roman" pitchFamily="18" charset="0"/>
              </a:rPr>
              <a:t>衰變</a:t>
            </a:r>
            <a:endParaRPr kumimoji="0" lang="el-GR" altLang="zh-TW">
              <a:solidFill>
                <a:srgbClr val="FF0000"/>
              </a:solidFill>
              <a:latin typeface="Times New Roman" pitchFamily="18" charset="0"/>
              <a:cs typeface="Times New Roman" pitchFamily="18" charset="0"/>
            </a:endParaRPr>
          </a:p>
        </p:txBody>
      </p:sp>
      <p:sp>
        <p:nvSpPr>
          <p:cNvPr id="10249" name="文字方塊 9"/>
          <p:cNvSpPr txBox="1">
            <a:spLocks noChangeArrowheads="1"/>
          </p:cNvSpPr>
          <p:nvPr/>
        </p:nvSpPr>
        <p:spPr bwMode="auto">
          <a:xfrm>
            <a:off x="3468688" y="1160463"/>
            <a:ext cx="2016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衰變的交互作用：</a:t>
            </a:r>
          </a:p>
        </p:txBody>
      </p:sp>
      <p:pic>
        <p:nvPicPr>
          <p:cNvPr id="10250" name="Picture 11" descr="Illustration of the weak force: a group of quarks being eroded by r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4005263"/>
            <a:ext cx="21320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5" descr="4forces"/>
          <p:cNvPicPr>
            <a:picLocks noChangeAspect="1" noChangeArrowheads="1"/>
          </p:cNvPicPr>
          <p:nvPr/>
        </p:nvPicPr>
        <p:blipFill>
          <a:blip r:embed="rId8">
            <a:extLst>
              <a:ext uri="{28A0092B-C50C-407E-A947-70E740481C1C}">
                <a14:useLocalDpi xmlns:a14="http://schemas.microsoft.com/office/drawing/2010/main" val="0"/>
              </a:ext>
            </a:extLst>
          </a:blip>
          <a:srcRect t="40320" r="65118"/>
          <a:stretch>
            <a:fillRect/>
          </a:stretch>
        </p:blipFill>
        <p:spPr bwMode="auto">
          <a:xfrm>
            <a:off x="6948488" y="333375"/>
            <a:ext cx="15144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1BAA0679-BC78-B543-A31A-13C4325D3A39}"/>
                  </a:ext>
                </a:extLst>
              </p:cNvPr>
              <p:cNvSpPr txBox="1"/>
              <p:nvPr/>
            </p:nvSpPr>
            <p:spPr>
              <a:xfrm>
                <a:off x="3274914" y="1680775"/>
                <a:ext cx="191789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b="0" i="1" smtClean="0">
                              <a:latin typeface="Cambria Math" panose="02040503050406030204" pitchFamily="18" charset="0"/>
                            </a:rPr>
                            <m:t>𝑛</m:t>
                          </m:r>
                        </m:e>
                        <m:sup>
                          <m:r>
                            <a:rPr kumimoji="1" lang="en-US" altLang="zh-TW" b="0" i="1" smtClean="0">
                              <a:latin typeface="Cambria Math" panose="02040503050406030204" pitchFamily="18" charset="0"/>
                              <a:ea typeface="Cambria Math" panose="02040503050406030204" pitchFamily="18" charset="0"/>
                            </a:rPr>
                            <m:t>0</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13" name="文字方塊 12">
                <a:extLst>
                  <a:ext uri="{FF2B5EF4-FFF2-40B4-BE49-F238E27FC236}">
                    <a16:creationId xmlns:a16="http://schemas.microsoft.com/office/drawing/2014/main" id="{1BAA0679-BC78-B543-A31A-13C4325D3A39}"/>
                  </a:ext>
                </a:extLst>
              </p:cNvPr>
              <p:cNvSpPr txBox="1">
                <a:spLocks noRot="1" noChangeAspect="1" noMove="1" noResize="1" noEditPoints="1" noAdjustHandles="1" noChangeArrowheads="1" noChangeShapeType="1" noTextEdit="1"/>
              </p:cNvSpPr>
              <p:nvPr/>
            </p:nvSpPr>
            <p:spPr>
              <a:xfrm>
                <a:off x="3274914" y="1680775"/>
                <a:ext cx="1917896" cy="276999"/>
              </a:xfrm>
              <a:prstGeom prst="rect">
                <a:avLst/>
              </a:prstGeom>
              <a:blipFill>
                <a:blip r:embed="rId9"/>
                <a:stretch>
                  <a:fillRect l="-658" b="-31818"/>
                </a:stretch>
              </a:blipFill>
            </p:spPr>
            <p:txBody>
              <a:bodyPr/>
              <a:lstStyle/>
              <a:p>
                <a:r>
                  <a:rPr lang="zh-TW" altLang="en-US">
                    <a:noFill/>
                  </a:rPr>
                  <a:t> </a:t>
                </a:r>
              </a:p>
            </p:txBody>
          </p:sp>
        </mc:Fallback>
      </mc:AlternateContent>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2311"/>
          <p:cNvPicPr>
            <a:picLocks noChangeAspect="1" noChangeArrowheads="1"/>
          </p:cNvPicPr>
          <p:nvPr/>
        </p:nvPicPr>
        <p:blipFill rotWithShape="1">
          <a:blip r:embed="rId2">
            <a:extLst>
              <a:ext uri="{28A0092B-C50C-407E-A947-70E740481C1C}">
                <a14:useLocalDpi xmlns:a14="http://schemas.microsoft.com/office/drawing/2010/main" val="0"/>
              </a:ext>
            </a:extLst>
          </a:blip>
          <a:srcRect t="14192" b="21191"/>
          <a:stretch/>
        </p:blipFill>
        <p:spPr bwMode="auto">
          <a:xfrm>
            <a:off x="1922462" y="3080171"/>
            <a:ext cx="4114800" cy="194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AutoShape 5"/>
          <p:cNvSpPr>
            <a:spLocks noChangeArrowheads="1"/>
          </p:cNvSpPr>
          <p:nvPr/>
        </p:nvSpPr>
        <p:spPr bwMode="auto">
          <a:xfrm flipH="1">
            <a:off x="4437062" y="3805575"/>
            <a:ext cx="762000" cy="228600"/>
          </a:xfrm>
          <a:prstGeom prst="curvedDownArrow">
            <a:avLst>
              <a:gd name="adj1" fmla="val 40000"/>
              <a:gd name="adj2" fmla="val 80000"/>
              <a:gd name="adj3" fmla="val 42708"/>
            </a:avLst>
          </a:prstGeom>
          <a:solidFill>
            <a:schemeClr val="accent1"/>
          </a:solidFill>
          <a:ln w="9525">
            <a:solidFill>
              <a:schemeClr val="tx1"/>
            </a:solidFill>
            <a:miter lim="800000"/>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37894" name="Text Box 8"/>
          <p:cNvSpPr txBox="1">
            <a:spLocks noChangeArrowheads="1"/>
          </p:cNvSpPr>
          <p:nvPr/>
        </p:nvSpPr>
        <p:spPr bwMode="auto">
          <a:xfrm>
            <a:off x="1960562" y="2352592"/>
            <a:ext cx="4953000"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solidFill>
                  <a:srgbClr val="FF0000"/>
                </a:solidFill>
              </a:rPr>
              <a:t>電場的引進使得電力有機會可以不再是超距力</a:t>
            </a:r>
          </a:p>
        </p:txBody>
      </p:sp>
      <p:sp>
        <p:nvSpPr>
          <p:cNvPr id="44039" name="文字方塊 7"/>
          <p:cNvSpPr txBox="1">
            <a:spLocks noChangeArrowheads="1"/>
          </p:cNvSpPr>
          <p:nvPr/>
        </p:nvSpPr>
        <p:spPr bwMode="auto">
          <a:xfrm>
            <a:off x="1863724" y="1807462"/>
            <a:ext cx="54102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超距力並不是正確的概念！</a:t>
            </a:r>
          </a:p>
        </p:txBody>
      </p:sp>
    </p:spTree>
    <p:extLst>
      <p:ext uri="{BB962C8B-B14F-4D97-AF65-F5344CB8AC3E}">
        <p14:creationId xmlns:p14="http://schemas.microsoft.com/office/powerpoint/2010/main" val="19338348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Image:Faraday-signatur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140" y="5409220"/>
            <a:ext cx="27336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7" descr="Image:Faraday-Millikan-Gale-1913.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252" y="982134"/>
            <a:ext cx="2610290" cy="368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9" descr="Image:M Faraday Th Phillips oil 184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7880" y="976141"/>
            <a:ext cx="2845565" cy="368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10"/>
          <p:cNvSpPr txBox="1">
            <a:spLocks noChangeArrowheads="1"/>
          </p:cNvSpPr>
          <p:nvPr/>
        </p:nvSpPr>
        <p:spPr bwMode="auto">
          <a:xfrm>
            <a:off x="2819400" y="455052"/>
            <a:ext cx="36453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1800" dirty="0">
                <a:latin typeface="Times New Roman" panose="02020603050405020304" pitchFamily="18" charset="0"/>
                <a:cs typeface="Times New Roman" panose="02020603050405020304" pitchFamily="18" charset="0"/>
              </a:rPr>
              <a:t>電場的發明者 </a:t>
            </a:r>
            <a:r>
              <a:rPr lang="en-US" altLang="zh-TW" sz="1800" dirty="0">
                <a:latin typeface="Times New Roman" panose="02020603050405020304" pitchFamily="18" charset="0"/>
                <a:cs typeface="Times New Roman" panose="02020603050405020304" pitchFamily="18" charset="0"/>
              </a:rPr>
              <a:t>Faraday 1791-1861</a:t>
            </a:r>
            <a:endParaRPr lang="zh-TW" altLang="en-US" sz="1800" dirty="0">
              <a:latin typeface="Times New Roman" panose="02020603050405020304" pitchFamily="18" charset="0"/>
              <a:cs typeface="Times New Roman" panose="02020603050405020304" pitchFamily="18" charset="0"/>
            </a:endParaRPr>
          </a:p>
        </p:txBody>
      </p:sp>
      <p:pic>
        <p:nvPicPr>
          <p:cNvPr id="47111" name="Picture 14" descr="farad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5318166"/>
            <a:ext cx="21336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990600" y="4874772"/>
            <a:ext cx="7798060" cy="369332"/>
          </a:xfrm>
          <a:prstGeom prst="rect">
            <a:avLst/>
          </a:prstGeom>
          <a:noFill/>
        </p:spPr>
        <p:txBody>
          <a:bodyPr wrap="square" rtlCol="0">
            <a:spAutoFit/>
          </a:bodyPr>
          <a:lstStyle/>
          <a:p>
            <a:r>
              <a:rPr lang="zh-TW" altLang="en-US" sz="1800" dirty="0"/>
              <a:t>在對岸英國的法拉第憑直覺，反對靜電力是超距力，因而引進電場的概念。</a:t>
            </a:r>
          </a:p>
        </p:txBody>
      </p:sp>
    </p:spTree>
    <p:extLst>
      <p:ext uri="{BB962C8B-B14F-4D97-AF65-F5344CB8AC3E}">
        <p14:creationId xmlns:p14="http://schemas.microsoft.com/office/powerpoint/2010/main" val="3077089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4i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990600"/>
            <a:ext cx="3227388"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9"/>
          <p:cNvSpPr txBox="1">
            <a:spLocks noChangeArrowheads="1"/>
          </p:cNvSpPr>
          <p:nvPr/>
        </p:nvSpPr>
        <p:spPr bwMode="auto">
          <a:xfrm>
            <a:off x="1981200" y="4724400"/>
            <a:ext cx="678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強力與弱力都有很小的範圍，因此只在微觀世界才能觀察的到！</a:t>
            </a:r>
          </a:p>
        </p:txBody>
      </p:sp>
      <p:sp>
        <p:nvSpPr>
          <p:cNvPr id="11268" name="Text Box 10"/>
          <p:cNvSpPr txBox="1">
            <a:spLocks noChangeArrowheads="1"/>
          </p:cNvSpPr>
          <p:nvPr/>
        </p:nvSpPr>
        <p:spPr bwMode="auto">
          <a:xfrm>
            <a:off x="1981200" y="5151438"/>
            <a:ext cx="5486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重力太過微弱，在日常生活也只扮演有限角色！</a:t>
            </a:r>
            <a:endParaRPr lang="en-US" altLang="zh-TW" dirty="0"/>
          </a:p>
        </p:txBody>
      </p:sp>
      <p:sp>
        <p:nvSpPr>
          <p:cNvPr id="11269" name="文字方塊 1"/>
          <p:cNvSpPr txBox="1">
            <a:spLocks noChangeArrowheads="1"/>
          </p:cNvSpPr>
          <p:nvPr/>
        </p:nvSpPr>
        <p:spPr bwMode="auto">
          <a:xfrm>
            <a:off x="1981200" y="5575300"/>
            <a:ext cx="518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可以說，日常自然就是電磁作用的個人秀！</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28236"/>
          <a:stretch>
            <a:fillRect/>
          </a:stretch>
        </p:blipFill>
        <p:spPr bwMode="auto">
          <a:xfrm>
            <a:off x="1371600" y="1295400"/>
            <a:ext cx="65071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文字方塊 2"/>
          <p:cNvSpPr txBox="1">
            <a:spLocks noChangeArrowheads="1"/>
          </p:cNvSpPr>
          <p:nvPr/>
        </p:nvSpPr>
        <p:spPr bwMode="auto">
          <a:xfrm>
            <a:off x="3200400" y="762000"/>
            <a:ext cx="289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電磁學 </a:t>
            </a:r>
            <a:r>
              <a:rPr lang="en-US" altLang="zh-TW" dirty="0">
                <a:latin typeface="Times New Roman" panose="02020603050405020304" pitchFamily="18" charset="0"/>
                <a:cs typeface="Times New Roman" panose="02020603050405020304" pitchFamily="18" charset="0"/>
              </a:rPr>
              <a:t>Electromagnetism</a:t>
            </a:r>
            <a:endParaRPr lang="zh-TW" altLang="en-US" dirty="0">
              <a:latin typeface="Times New Roman" panose="02020603050405020304" pitchFamily="18" charset="0"/>
              <a:cs typeface="Times New Roman" panose="02020603050405020304" pitchFamily="18" charset="0"/>
            </a:endParaRPr>
          </a:p>
        </p:txBody>
      </p:sp>
      <p:sp>
        <p:nvSpPr>
          <p:cNvPr id="2052" name="文字方塊 3"/>
          <p:cNvSpPr txBox="1">
            <a:spLocks noChangeArrowheads="1"/>
          </p:cNvSpPr>
          <p:nvPr/>
        </p:nvSpPr>
        <p:spPr bwMode="auto">
          <a:xfrm>
            <a:off x="2163762" y="4735512"/>
            <a:ext cx="6294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但電磁場才是我們討論的主角（而不是電荷與電流）。</a:t>
            </a:r>
          </a:p>
        </p:txBody>
      </p:sp>
      <p:sp>
        <p:nvSpPr>
          <p:cNvPr id="2054" name="文字方塊 5"/>
          <p:cNvSpPr txBox="1">
            <a:spLocks noChangeArrowheads="1"/>
          </p:cNvSpPr>
          <p:nvPr/>
        </p:nvSpPr>
        <p:spPr bwMode="auto">
          <a:xfrm>
            <a:off x="2163763" y="5726112"/>
            <a:ext cx="571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電磁場是多變數函數，偏微分會是我們主要的工具。</a:t>
            </a: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7895FA30-5E72-7340-8AA2-8D407B9155C6}"/>
                  </a:ext>
                </a:extLst>
              </p:cNvPr>
              <p:cNvSpPr txBox="1"/>
              <p:nvPr/>
            </p:nvSpPr>
            <p:spPr>
              <a:xfrm>
                <a:off x="3789344" y="5176674"/>
                <a:ext cx="1625638"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m:rPr>
                              <m:brk/>
                            </m:rPr>
                            <a:rPr lang="en-US" altLang="zh-TW" i="1">
                              <a:latin typeface="Cambria Math"/>
                            </a:rPr>
                            <m:t>𝐸</m:t>
                          </m:r>
                        </m:e>
                      </m:acc>
                      <m:d>
                        <m:dPr>
                          <m:ctrlPr>
                            <a:rPr lang="en-US" altLang="zh-TW" i="1" smtClean="0">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𝑟</m:t>
                              </m:r>
                            </m:e>
                          </m:acc>
                          <m:r>
                            <a:rPr lang="en-US" altLang="zh-TW" b="0" i="1" smtClean="0">
                              <a:latin typeface="Cambria Math" panose="02040503050406030204" pitchFamily="18" charset="0"/>
                            </a:rPr>
                            <m:t>,</m:t>
                          </m:r>
                          <m:r>
                            <a:rPr lang="en-US" altLang="zh-TW" b="0" i="1" smtClean="0">
                              <a:latin typeface="Cambria Math" panose="02040503050406030204" pitchFamily="18" charset="0"/>
                            </a:rPr>
                            <m:t>𝑡</m:t>
                          </m:r>
                        </m:e>
                      </m:d>
                      <m:r>
                        <a:rPr lang="en-US" altLang="zh-TW" b="0" i="1" smtClean="0">
                          <a:latin typeface="Cambria Math" panose="02040503050406030204" pitchFamily="18" charset="0"/>
                        </a:rPr>
                        <m:t>,</m:t>
                      </m:r>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𝐵</m:t>
                          </m:r>
                        </m:e>
                      </m:acc>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𝑟</m:t>
                              </m:r>
                            </m:e>
                          </m:acc>
                          <m:r>
                            <a:rPr lang="en-US" altLang="zh-TW" i="1">
                              <a:latin typeface="Cambria Math" panose="02040503050406030204" pitchFamily="18" charset="0"/>
                            </a:rPr>
                            <m:t>,</m:t>
                          </m:r>
                          <m:r>
                            <a:rPr lang="en-US" altLang="zh-TW" i="1">
                              <a:latin typeface="Cambria Math" panose="02040503050406030204" pitchFamily="18" charset="0"/>
                            </a:rPr>
                            <m:t>𝑡</m:t>
                          </m:r>
                        </m:e>
                      </m:d>
                    </m:oMath>
                  </m:oMathPara>
                </a14:m>
                <a:endParaRPr lang="zh-TW" altLang="en-US" sz="1800" dirty="0"/>
              </a:p>
            </p:txBody>
          </p:sp>
        </mc:Choice>
        <mc:Fallback xmlns="">
          <p:sp>
            <p:nvSpPr>
              <p:cNvPr id="7" name="文字方塊 6">
                <a:extLst>
                  <a:ext uri="{FF2B5EF4-FFF2-40B4-BE49-F238E27FC236}">
                    <a16:creationId xmlns:a16="http://schemas.microsoft.com/office/drawing/2014/main" id="{7895FA30-5E72-7340-8AA2-8D407B9155C6}"/>
                  </a:ext>
                </a:extLst>
              </p:cNvPr>
              <p:cNvSpPr txBox="1">
                <a:spLocks noRot="1" noChangeAspect="1" noMove="1" noResize="1" noEditPoints="1" noAdjustHandles="1" noChangeArrowheads="1" noChangeShapeType="1" noTextEdit="1"/>
              </p:cNvSpPr>
              <p:nvPr/>
            </p:nvSpPr>
            <p:spPr>
              <a:xfrm>
                <a:off x="3789344" y="5176674"/>
                <a:ext cx="1625638" cy="402931"/>
              </a:xfrm>
              <a:prstGeom prst="rect">
                <a:avLst/>
              </a:prstGeom>
              <a:blipFill>
                <a:blip r:embed="rId3"/>
                <a:stretch>
                  <a:fillRect/>
                </a:stretch>
              </a:blipFill>
            </p:spPr>
            <p:txBody>
              <a:bodyPr/>
              <a:lstStyle/>
              <a:p>
                <a:r>
                  <a:rPr lang="en-TW">
                    <a:noFill/>
                  </a:rPr>
                  <a:t> </a:t>
                </a:r>
              </a:p>
            </p:txBody>
          </p:sp>
        </mc:Fallback>
      </mc:AlternateContent>
      <p:sp>
        <p:nvSpPr>
          <p:cNvPr id="8" name="文字方塊 1">
            <a:extLst>
              <a:ext uri="{FF2B5EF4-FFF2-40B4-BE49-F238E27FC236}">
                <a16:creationId xmlns:a16="http://schemas.microsoft.com/office/drawing/2014/main" id="{3851E1C6-25F5-6944-B6C3-21E7CE045643}"/>
              </a:ext>
            </a:extLst>
          </p:cNvPr>
          <p:cNvSpPr txBox="1">
            <a:spLocks noChangeArrowheads="1"/>
          </p:cNvSpPr>
          <p:nvPr/>
        </p:nvSpPr>
        <p:spPr bwMode="auto">
          <a:xfrm>
            <a:off x="2163763" y="4311486"/>
            <a:ext cx="518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電磁作用乍看是電荷與電荷之間的力。</a:t>
            </a:r>
          </a:p>
        </p:txBody>
      </p:sp>
    </p:spTree>
    <p:extLst>
      <p:ext uri="{BB962C8B-B14F-4D97-AF65-F5344CB8AC3E}">
        <p14:creationId xmlns:p14="http://schemas.microsoft.com/office/powerpoint/2010/main" val="25342398"/>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3049</TotalTime>
  <Words>2255</Words>
  <Application>Microsoft Macintosh PowerPoint</Application>
  <PresentationFormat>On-screen Show (4:3)</PresentationFormat>
  <Paragraphs>262</Paragraphs>
  <Slides>71</Slides>
  <Notes>1</Notes>
  <HiddenSlides>6</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77" baseType="lpstr">
      <vt:lpstr>Arial</vt:lpstr>
      <vt:lpstr>Calibri</vt:lpstr>
      <vt:lpstr>Cambria Math</vt:lpstr>
      <vt:lpstr>Times New Roman</vt:lpstr>
      <vt:lpstr>預設簡報設計</vt:lpstr>
      <vt:lpstr>方程式</vt:lpstr>
      <vt:lpstr>PowerPoint Presentation</vt:lpstr>
      <vt:lpstr>PowerPoint Presentation</vt:lpstr>
      <vt:lpstr>PowerPoint Presentation</vt:lpstr>
      <vt:lpstr>PowerPoint Presentation</vt:lpstr>
      <vt:lpstr>PowerPoint Presentation</vt:lpstr>
      <vt:lpstr>PowerPoint Presentation</vt:lpstr>
      <vt:lpstr>弱交互作用 Weak Interaction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Electrostatic painting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chvchang</dc:creator>
  <cp:lastModifiedBy>Chia-Hung Vincent Chang</cp:lastModifiedBy>
  <cp:revision>264</cp:revision>
  <cp:lastPrinted>1601-01-01T00:00:00Z</cp:lastPrinted>
  <dcterms:created xsi:type="dcterms:W3CDTF">1601-01-01T00:00:00Z</dcterms:created>
  <dcterms:modified xsi:type="dcterms:W3CDTF">2024-04-29T02:51:58Z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