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587" r:id="rId2"/>
    <p:sldId id="1590" r:id="rId3"/>
    <p:sldId id="928" r:id="rId4"/>
    <p:sldId id="1597" r:id="rId5"/>
    <p:sldId id="1560" r:id="rId6"/>
    <p:sldId id="1599" r:id="rId7"/>
    <p:sldId id="1567" r:id="rId8"/>
    <p:sldId id="1581" r:id="rId9"/>
    <p:sldId id="1591" r:id="rId10"/>
    <p:sldId id="1592" r:id="rId11"/>
    <p:sldId id="1598" r:id="rId12"/>
    <p:sldId id="1593" r:id="rId13"/>
    <p:sldId id="1087" r:id="rId14"/>
    <p:sldId id="1582" r:id="rId15"/>
    <p:sldId id="1625" r:id="rId16"/>
    <p:sldId id="1623" r:id="rId17"/>
    <p:sldId id="1624" r:id="rId18"/>
    <p:sldId id="1611" r:id="rId19"/>
    <p:sldId id="1607" r:id="rId20"/>
    <p:sldId id="1609" r:id="rId21"/>
    <p:sldId id="1613" r:id="rId22"/>
    <p:sldId id="1606" r:id="rId23"/>
    <p:sldId id="1610" r:id="rId24"/>
    <p:sldId id="1612" r:id="rId25"/>
    <p:sldId id="1086" r:id="rId26"/>
    <p:sldId id="328" r:id="rId27"/>
    <p:sldId id="1631" r:id="rId28"/>
    <p:sldId id="1618" r:id="rId29"/>
    <p:sldId id="1619" r:id="rId30"/>
    <p:sldId id="1620" r:id="rId31"/>
    <p:sldId id="1568" r:id="rId32"/>
    <p:sldId id="1617" r:id="rId33"/>
    <p:sldId id="1621" r:id="rId34"/>
    <p:sldId id="1622" r:id="rId35"/>
    <p:sldId id="1596" r:id="rId36"/>
    <p:sldId id="1775" r:id="rId37"/>
    <p:sldId id="1777" r:id="rId38"/>
    <p:sldId id="1776" r:id="rId39"/>
    <p:sldId id="1088" r:id="rId40"/>
    <p:sldId id="1089" r:id="rId41"/>
    <p:sldId id="1639" r:id="rId42"/>
    <p:sldId id="1771" r:id="rId43"/>
    <p:sldId id="1091" r:id="rId44"/>
    <p:sldId id="972" r:id="rId45"/>
    <p:sldId id="973" r:id="rId46"/>
    <p:sldId id="1627" r:id="rId47"/>
    <p:sldId id="1628" r:id="rId48"/>
    <p:sldId id="976" r:id="rId49"/>
    <p:sldId id="1630" r:id="rId50"/>
    <p:sldId id="977" r:id="rId51"/>
    <p:sldId id="439" r:id="rId52"/>
    <p:sldId id="978" r:id="rId53"/>
    <p:sldId id="979" r:id="rId54"/>
    <p:sldId id="1616" r:id="rId55"/>
    <p:sldId id="1097" r:id="rId56"/>
    <p:sldId id="1605" r:id="rId57"/>
    <p:sldId id="1604" r:id="rId58"/>
    <p:sldId id="911" r:id="rId59"/>
    <p:sldId id="909" r:id="rId60"/>
    <p:sldId id="925" r:id="rId61"/>
    <p:sldId id="1614" r:id="rId62"/>
    <p:sldId id="1090" r:id="rId63"/>
    <p:sldId id="1595" r:id="rId64"/>
    <p:sldId id="932" r:id="rId65"/>
    <p:sldId id="1095" r:id="rId66"/>
    <p:sldId id="1640" r:id="rId67"/>
    <p:sldId id="1100" r:id="rId68"/>
    <p:sldId id="1633" r:id="rId69"/>
    <p:sldId id="1635" r:id="rId70"/>
    <p:sldId id="1634" r:id="rId71"/>
    <p:sldId id="1636" r:id="rId72"/>
    <p:sldId id="1637" r:id="rId73"/>
    <p:sldId id="1638" r:id="rId7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2"/>
    <p:restoredTop sz="96197" autoAdjust="0"/>
  </p:normalViewPr>
  <p:slideViewPr>
    <p:cSldViewPr>
      <p:cViewPr varScale="1">
        <p:scale>
          <a:sx n="94" d="100"/>
          <a:sy n="94" d="100"/>
        </p:scale>
        <p:origin x="1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TW" altLang="en-US">
              <a:ea typeface="新細明體" pitchFamily="18" charset="-120"/>
            </a:endParaRPr>
          </a:p>
        </p:txBody>
      </p:sp>
      <p:sp>
        <p:nvSpPr>
          <p:cNvPr id="306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411B38D8-083E-4435-98B9-3D48CC1F0028}" type="slidenum">
              <a:rPr lang="zh-TW" altLang="en-US" sz="1200"/>
              <a:pPr/>
              <a:t>48</a:t>
            </a:fld>
            <a:endParaRPr lang="zh-TW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25.jpeg"/><Relationship Id="rId7" Type="http://schemas.openxmlformats.org/officeDocument/2006/relationships/image" Target="../media/image1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52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33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1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4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49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40.jpeg"/><Relationship Id="rId3" Type="http://schemas.openxmlformats.org/officeDocument/2006/relationships/image" Target="../media/image107.png"/><Relationship Id="rId7" Type="http://schemas.openxmlformats.org/officeDocument/2006/relationships/image" Target="../media/image99.png"/><Relationship Id="rId12" Type="http://schemas.openxmlformats.org/officeDocument/2006/relationships/image" Target="../media/image109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8.png"/><Relationship Id="rId5" Type="http://schemas.openxmlformats.org/officeDocument/2006/relationships/image" Target="../media/image97.png"/><Relationship Id="rId10" Type="http://schemas.openxmlformats.org/officeDocument/2006/relationships/image" Target="../media/image106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40.jpeg"/><Relationship Id="rId3" Type="http://schemas.openxmlformats.org/officeDocument/2006/relationships/image" Target="../media/image107.png"/><Relationship Id="rId7" Type="http://schemas.openxmlformats.org/officeDocument/2006/relationships/image" Target="../media/image99.png"/><Relationship Id="rId12" Type="http://schemas.openxmlformats.org/officeDocument/2006/relationships/image" Target="../media/image109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8.png"/><Relationship Id="rId5" Type="http://schemas.openxmlformats.org/officeDocument/2006/relationships/image" Target="../media/image97.png"/><Relationship Id="rId10" Type="http://schemas.openxmlformats.org/officeDocument/2006/relationships/image" Target="../media/image106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41.png"/><Relationship Id="rId7" Type="http://schemas.openxmlformats.org/officeDocument/2006/relationships/image" Target="../media/image128.png"/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1.png"/><Relationship Id="rId4" Type="http://schemas.openxmlformats.org/officeDocument/2006/relationships/image" Target="../media/image12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7" Type="http://schemas.openxmlformats.org/officeDocument/2006/relationships/image" Target="../media/image4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9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jpe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770.png"/><Relationship Id="rId7" Type="http://schemas.openxmlformats.org/officeDocument/2006/relationships/image" Target="../media/image83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5" Type="http://schemas.openxmlformats.org/officeDocument/2006/relationships/image" Target="../media/image800.png"/><Relationship Id="rId4" Type="http://schemas.openxmlformats.org/officeDocument/2006/relationships/image" Target="../media/image780.png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710.png"/><Relationship Id="rId7" Type="http://schemas.openxmlformats.org/officeDocument/2006/relationships/image" Target="../media/image851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5" Type="http://schemas.openxmlformats.org/officeDocument/2006/relationships/image" Target="../media/image840.png"/><Relationship Id="rId10" Type="http://schemas.openxmlformats.org/officeDocument/2006/relationships/image" Target="../media/image860.png"/><Relationship Id="rId4" Type="http://schemas.openxmlformats.org/officeDocument/2006/relationships/image" Target="../media/image720.png"/><Relationship Id="rId9" Type="http://schemas.openxmlformats.org/officeDocument/2006/relationships/image" Target="../media/image8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820.png"/><Relationship Id="rId7" Type="http://schemas.openxmlformats.org/officeDocument/2006/relationships/image" Target="../media/image91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10" Type="http://schemas.openxmlformats.org/officeDocument/2006/relationships/image" Target="../media/image26.jpeg"/><Relationship Id="rId4" Type="http://schemas.openxmlformats.org/officeDocument/2006/relationships/image" Target="../media/image871.png"/><Relationship Id="rId9" Type="http://schemas.openxmlformats.org/officeDocument/2006/relationships/image" Target="../media/image9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2.png"/><Relationship Id="rId13" Type="http://schemas.openxmlformats.org/officeDocument/2006/relationships/image" Target="../media/image146.png"/><Relationship Id="rId3" Type="http://schemas.openxmlformats.org/officeDocument/2006/relationships/image" Target="../media/image941.png"/><Relationship Id="rId7" Type="http://schemas.openxmlformats.org/officeDocument/2006/relationships/image" Target="../media/image138.png"/><Relationship Id="rId12" Type="http://schemas.openxmlformats.org/officeDocument/2006/relationships/image" Target="../media/image145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26.jpeg"/><Relationship Id="rId5" Type="http://schemas.openxmlformats.org/officeDocument/2006/relationships/image" Target="../media/image1340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134.png"/><Relationship Id="rId9" Type="http://schemas.openxmlformats.org/officeDocument/2006/relationships/image" Target="../media/image141.png"/><Relationship Id="rId14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wmf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3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10" Type="http://schemas.openxmlformats.org/officeDocument/2006/relationships/image" Target="../media/image1.png"/><Relationship Id="rId4" Type="http://schemas.openxmlformats.org/officeDocument/2006/relationships/image" Target="../media/image100.png"/><Relationship Id="rId9" Type="http://schemas.openxmlformats.org/officeDocument/2006/relationships/image" Target="../media/image15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7" Type="http://schemas.openxmlformats.org/officeDocument/2006/relationships/image" Target="../media/image162.jpe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0.png"/><Relationship Id="rId4" Type="http://schemas.openxmlformats.org/officeDocument/2006/relationships/oleObject" Target="../embeddings/oleObject5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070.png"/><Relationship Id="rId7" Type="http://schemas.openxmlformats.org/officeDocument/2006/relationships/image" Target="../media/image1120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0.png"/><Relationship Id="rId5" Type="http://schemas.openxmlformats.org/officeDocument/2006/relationships/image" Target="../media/image1090.png"/><Relationship Id="rId4" Type="http://schemas.openxmlformats.org/officeDocument/2006/relationships/image" Target="../media/image1080.png"/><Relationship Id="rId9" Type="http://schemas.openxmlformats.org/officeDocument/2006/relationships/image" Target="../media/image141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7" Type="http://schemas.openxmlformats.org/officeDocument/2006/relationships/image" Target="../media/image1170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4" Type="http://schemas.openxmlformats.org/officeDocument/2006/relationships/image" Target="../media/image1414.png"/><Relationship Id="rId9" Type="http://schemas.openxmlformats.org/officeDocument/2006/relationships/image" Target="../media/image11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7" Type="http://schemas.openxmlformats.org/officeDocument/2006/relationships/image" Target="../media/image1480.pn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0.png"/><Relationship Id="rId5" Type="http://schemas.openxmlformats.org/officeDocument/2006/relationships/image" Target="../media/image1460.png"/><Relationship Id="rId4" Type="http://schemas.openxmlformats.org/officeDocument/2006/relationships/image" Target="../media/image12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230.png"/><Relationship Id="rId7" Type="http://schemas.openxmlformats.org/officeDocument/2006/relationships/image" Target="../media/image1250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5" Type="http://schemas.openxmlformats.org/officeDocument/2006/relationships/image" Target="../media/image1240.png"/><Relationship Id="rId4" Type="http://schemas.openxmlformats.org/officeDocument/2006/relationships/image" Target="../media/image256.png"/><Relationship Id="rId9" Type="http://schemas.openxmlformats.org/officeDocument/2006/relationships/image" Target="../media/image2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1501.png"/><Relationship Id="rId7" Type="http://schemas.openxmlformats.org/officeDocument/2006/relationships/image" Target="../media/image1561.png"/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381.png"/><Relationship Id="rId4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1530.png"/><Relationship Id="rId7" Type="http://schemas.openxmlformats.org/officeDocument/2006/relationships/image" Target="../media/image157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4" Type="http://schemas.openxmlformats.org/officeDocument/2006/relationships/image" Target="../media/image15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9.png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0.png"/><Relationship Id="rId5" Type="http://schemas.openxmlformats.org/officeDocument/2006/relationships/image" Target="../media/image156.png"/><Relationship Id="rId4" Type="http://schemas.openxmlformats.org/officeDocument/2006/relationships/image" Target="../media/image28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0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10" Type="http://schemas.openxmlformats.org/officeDocument/2006/relationships/image" Target="../media/image1.png"/><Relationship Id="rId4" Type="http://schemas.openxmlformats.org/officeDocument/2006/relationships/image" Target="../media/image100.png"/><Relationship Id="rId9" Type="http://schemas.openxmlformats.org/officeDocument/2006/relationships/image" Target="../media/image151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0.png"/><Relationship Id="rId3" Type="http://schemas.openxmlformats.org/officeDocument/2006/relationships/image" Target="../media/image1770.png"/><Relationship Id="rId7" Type="http://schemas.openxmlformats.org/officeDocument/2006/relationships/image" Target="../media/image1810.png"/><Relationship Id="rId2" Type="http://schemas.openxmlformats.org/officeDocument/2006/relationships/image" Target="../media/image1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0.png"/><Relationship Id="rId5" Type="http://schemas.openxmlformats.org/officeDocument/2006/relationships/image" Target="../media/image1790.png"/><Relationship Id="rId4" Type="http://schemas.openxmlformats.org/officeDocument/2006/relationships/image" Target="../media/image17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32.png"/><Relationship Id="rId4" Type="http://schemas.openxmlformats.org/officeDocument/2006/relationships/image" Target="../media/image22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7" Type="http://schemas.openxmlformats.org/officeDocument/2006/relationships/image" Target="../media/image1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0.png"/><Relationship Id="rId5" Type="http://schemas.openxmlformats.org/officeDocument/2006/relationships/image" Target="../media/image1850.png"/><Relationship Id="rId4" Type="http://schemas.openxmlformats.org/officeDocument/2006/relationships/image" Target="../media/image18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1.png"/><Relationship Id="rId13" Type="http://schemas.openxmlformats.org/officeDocument/2006/relationships/image" Target="../media/image1471.png"/><Relationship Id="rId3" Type="http://schemas.openxmlformats.org/officeDocument/2006/relationships/image" Target="../media/image9410.png"/><Relationship Id="rId7" Type="http://schemas.openxmlformats.org/officeDocument/2006/relationships/image" Target="../media/image1383.png"/><Relationship Id="rId12" Type="http://schemas.openxmlformats.org/officeDocument/2006/relationships/image" Target="../media/image1461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0.png"/><Relationship Id="rId11" Type="http://schemas.openxmlformats.org/officeDocument/2006/relationships/image" Target="../media/image1451.png"/><Relationship Id="rId5" Type="http://schemas.openxmlformats.org/officeDocument/2006/relationships/image" Target="../media/image1341.png"/><Relationship Id="rId10" Type="http://schemas.openxmlformats.org/officeDocument/2006/relationships/image" Target="../media/image26.jpeg"/><Relationship Id="rId4" Type="http://schemas.openxmlformats.org/officeDocument/2006/relationships/image" Target="../media/image1331.png"/><Relationship Id="rId9" Type="http://schemas.openxmlformats.org/officeDocument/2006/relationships/image" Target="../media/image1431.png"/><Relationship Id="rId14" Type="http://schemas.openxmlformats.org/officeDocument/2006/relationships/image" Target="../media/image148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10.png"/><Relationship Id="rId7" Type="http://schemas.openxmlformats.org/officeDocument/2006/relationships/image" Target="../media/image1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26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0.png"/><Relationship Id="rId7" Type="http://schemas.openxmlformats.org/officeDocument/2006/relationships/image" Target="../media/image3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1D703A-A8AC-ECB2-7F00-DD1879DC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" t="57239" r="4619"/>
          <a:stretch/>
        </p:blipFill>
        <p:spPr>
          <a:xfrm>
            <a:off x="179512" y="3485026"/>
            <a:ext cx="8496944" cy="3122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508F31-8913-FCD8-3DCA-82F878327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279"/>
          <a:stretch/>
        </p:blipFill>
        <p:spPr>
          <a:xfrm>
            <a:off x="971600" y="838196"/>
            <a:ext cx="7505085" cy="2392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5E548F-9F34-394C-1A9C-831A856D7952}"/>
              </a:ext>
            </a:extLst>
          </p:cNvPr>
          <p:cNvSpPr txBox="1"/>
          <p:nvPr/>
        </p:nvSpPr>
        <p:spPr bwMode="auto">
          <a:xfrm>
            <a:off x="2693616" y="2060848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特徵值、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本徵值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A47DC-427D-DE6F-7012-5293869E96A4}"/>
              </a:ext>
            </a:extLst>
          </p:cNvPr>
          <p:cNvSpPr/>
          <p:nvPr/>
        </p:nvSpPr>
        <p:spPr>
          <a:xfrm>
            <a:off x="1043608" y="4093542"/>
            <a:ext cx="7488832" cy="703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D2714-2C32-ACDE-65A6-5276D343821D}"/>
              </a:ext>
            </a:extLst>
          </p:cNvPr>
          <p:cNvSpPr txBox="1"/>
          <p:nvPr/>
        </p:nvSpPr>
        <p:spPr bwMode="auto">
          <a:xfrm>
            <a:off x="4572000" y="3597162"/>
            <a:ext cx="4035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線性算子具有本徵函數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eigenfunction。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3DB5C-F232-7AED-D64A-57FC7E07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38158"/>
            <a:ext cx="2191013" cy="2692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2BF383-FD04-181C-BFA9-A85DCB8506C8}"/>
                  </a:ext>
                </a:extLst>
              </p:cNvPr>
              <p:cNvSpPr txBox="1"/>
              <p:nvPr/>
            </p:nvSpPr>
            <p:spPr bwMode="auto">
              <a:xfrm>
                <a:off x="675441" y="111062"/>
                <a:ext cx="75050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2BF383-FD04-181C-BFA9-A85DCB850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441" y="111062"/>
                <a:ext cx="7505086" cy="376770"/>
              </a:xfrm>
              <a:prstGeom prst="rect">
                <a:avLst/>
              </a:prstGeom>
              <a:blipFill>
                <a:blip r:embed="rId4"/>
                <a:stretch>
                  <a:fillRect l="-845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57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/>
              <p:nvPr/>
            </p:nvSpPr>
            <p:spPr bwMode="auto">
              <a:xfrm>
                <a:off x="667293" y="4244721"/>
                <a:ext cx="4984827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4244721"/>
                <a:ext cx="4984827" cy="901914"/>
              </a:xfrm>
              <a:prstGeom prst="rect">
                <a:avLst/>
              </a:prstGeom>
              <a:blipFill>
                <a:blip r:embed="rId2"/>
                <a:stretch>
                  <a:fillRect l="-1018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72" y="476672"/>
            <a:ext cx="2167119" cy="179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/>
              <p:nvPr/>
            </p:nvSpPr>
            <p:spPr bwMode="auto">
              <a:xfrm>
                <a:off x="701022" y="1884205"/>
                <a:ext cx="343893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22" y="1884205"/>
                <a:ext cx="3438930" cy="901914"/>
              </a:xfrm>
              <a:prstGeom prst="rect">
                <a:avLst/>
              </a:prstGeom>
              <a:blipFill>
                <a:blip r:embed="rId4"/>
                <a:stretch>
                  <a:fillRect l="-1476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/>
              <p:nvPr/>
            </p:nvSpPr>
            <p:spPr bwMode="auto">
              <a:xfrm>
                <a:off x="667293" y="920453"/>
                <a:ext cx="58041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920453"/>
                <a:ext cx="5804199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6AB686E-C65B-A4AD-2653-69F2D179546B}"/>
                  </a:ext>
                </a:extLst>
              </p:cNvPr>
              <p:cNvSpPr txBox="1"/>
              <p:nvPr/>
            </p:nvSpPr>
            <p:spPr bwMode="auto">
              <a:xfrm>
                <a:off x="685708" y="3064463"/>
                <a:ext cx="343893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6AB686E-C65B-A4AD-2653-69F2D1795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8" y="3064463"/>
                <a:ext cx="3438930" cy="901914"/>
              </a:xfrm>
              <a:prstGeom prst="rect">
                <a:avLst/>
              </a:prstGeom>
              <a:blipFill>
                <a:blip r:embed="rId6"/>
                <a:stretch>
                  <a:fillRect l="-10294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5">
                <a:extLst>
                  <a:ext uri="{FF2B5EF4-FFF2-40B4-BE49-F238E27FC236}">
                    <a16:creationId xmlns:a16="http://schemas.microsoft.com/office/drawing/2014/main" id="{9AB43A61-0720-CD1D-1866-CE07A3A882E9}"/>
                  </a:ext>
                </a:extLst>
              </p:cNvPr>
              <p:cNvSpPr/>
              <p:nvPr/>
            </p:nvSpPr>
            <p:spPr>
              <a:xfrm>
                <a:off x="701022" y="5485696"/>
                <a:ext cx="791519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的本徵態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，測量該量的期望值即為本徵值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，不準度為零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矩形 15">
                <a:extLst>
                  <a:ext uri="{FF2B5EF4-FFF2-40B4-BE49-F238E27FC236}">
                    <a16:creationId xmlns:a16="http://schemas.microsoft.com/office/drawing/2014/main" id="{9AB43A61-0720-CD1D-1866-CE07A3A88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2" y="5485696"/>
                <a:ext cx="7915199" cy="378758"/>
              </a:xfrm>
              <a:prstGeom prst="rect">
                <a:avLst/>
              </a:prstGeom>
              <a:blipFill>
                <a:blip r:embed="rId7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5">
                <a:extLst>
                  <a:ext uri="{FF2B5EF4-FFF2-40B4-BE49-F238E27FC236}">
                    <a16:creationId xmlns:a16="http://schemas.microsoft.com/office/drawing/2014/main" id="{1241566A-EE48-3CF3-7095-E54BED0C6683}"/>
                  </a:ext>
                </a:extLst>
              </p:cNvPr>
              <p:cNvSpPr/>
              <p:nvPr/>
            </p:nvSpPr>
            <p:spPr>
              <a:xfrm>
                <a:off x="701022" y="5947386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對一物理量測量結果確定的狀態就是該物理量算子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矩形 15">
                <a:extLst>
                  <a:ext uri="{FF2B5EF4-FFF2-40B4-BE49-F238E27FC236}">
                    <a16:creationId xmlns:a16="http://schemas.microsoft.com/office/drawing/2014/main" id="{1241566A-EE48-3CF3-7095-E54BED0C6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2" y="5947386"/>
                <a:ext cx="6936287" cy="378758"/>
              </a:xfrm>
              <a:prstGeom prst="rect">
                <a:avLst/>
              </a:prstGeom>
              <a:blipFill>
                <a:blip r:embed="rId8"/>
                <a:stretch>
                  <a:fillRect l="-731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5">
                <a:extLst>
                  <a:ext uri="{FF2B5EF4-FFF2-40B4-BE49-F238E27FC236}">
                    <a16:creationId xmlns:a16="http://schemas.microsoft.com/office/drawing/2014/main" id="{5B92A244-EA2B-64BF-71C2-479B5E25A93D}"/>
                  </a:ext>
                </a:extLst>
              </p:cNvPr>
              <p:cNvSpPr/>
              <p:nvPr/>
            </p:nvSpPr>
            <p:spPr>
              <a:xfrm>
                <a:off x="611560" y="392683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測量不準度：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5">
                <a:extLst>
                  <a:ext uri="{FF2B5EF4-FFF2-40B4-BE49-F238E27FC236}">
                    <a16:creationId xmlns:a16="http://schemas.microsoft.com/office/drawing/2014/main" id="{5B92A244-EA2B-64BF-71C2-479B5E25A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92683"/>
                <a:ext cx="6936287" cy="378758"/>
              </a:xfrm>
              <a:prstGeom prst="rect">
                <a:avLst/>
              </a:prstGeom>
              <a:blipFill>
                <a:blip r:embed="rId9"/>
                <a:stretch>
                  <a:fillRect l="-73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17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/>
              <p:nvPr/>
            </p:nvSpPr>
            <p:spPr bwMode="auto">
              <a:xfrm>
                <a:off x="625908" y="2085491"/>
                <a:ext cx="2131546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08" y="2085491"/>
                <a:ext cx="2131546" cy="376770"/>
              </a:xfrm>
              <a:prstGeom prst="rect">
                <a:avLst/>
              </a:prstGeom>
              <a:blipFill>
                <a:blip r:embed="rId2"/>
                <a:stretch>
                  <a:fillRect t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625908" y="2594695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08" y="2594695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6FB3E7D-4C7A-CC4C-FA68-0D8F9D1B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48" y="1414168"/>
            <a:ext cx="4536504" cy="275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B186A-5CBC-2A2D-8C82-CD36DE80AC24}"/>
              </a:ext>
            </a:extLst>
          </p:cNvPr>
          <p:cNvSpPr txBox="1"/>
          <p:nvPr/>
        </p:nvSpPr>
        <p:spPr bwMode="auto">
          <a:xfrm>
            <a:off x="579871" y="1609309"/>
            <a:ext cx="3424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以上結果適用於無限大位能井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E16C967-45EA-EBF4-70F6-6F7862E6511F}"/>
                  </a:ext>
                </a:extLst>
              </p:cNvPr>
              <p:cNvSpPr txBox="1"/>
              <p:nvPr/>
            </p:nvSpPr>
            <p:spPr bwMode="auto">
              <a:xfrm>
                <a:off x="625908" y="3129483"/>
                <a:ext cx="128179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E16C967-45EA-EBF4-70F6-6F7862E65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08" y="3129483"/>
                <a:ext cx="128179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B859DF5-DEB0-37DD-30BF-FC197B3C0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908" y="4460537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B859DF5-DEB0-37DD-30BF-FC197B3C0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08" y="4460537"/>
                <a:ext cx="7234734" cy="369332"/>
              </a:xfrm>
              <a:prstGeom prst="rect">
                <a:avLst/>
              </a:prstGeom>
              <a:blipFill>
                <a:blip r:embed="rId6"/>
                <a:stretch>
                  <a:fillRect l="-702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792C7EB0-45E9-4BC9-A19B-B51E118B26F1}"/>
                  </a:ext>
                </a:extLst>
              </p:cNvPr>
              <p:cNvSpPr txBox="1"/>
              <p:nvPr/>
            </p:nvSpPr>
            <p:spPr bwMode="auto">
              <a:xfrm>
                <a:off x="7125832" y="4460537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792C7EB0-45E9-4BC9-A19B-B51E118B2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5832" y="4460537"/>
                <a:ext cx="10205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562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1184127" y="431881"/>
            <a:ext cx="71739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對於自由粒子波狀的態，動量是確定的（但位置測量不確定）：</a:t>
            </a:r>
          </a:p>
        </p:txBody>
      </p:sp>
      <p:pic>
        <p:nvPicPr>
          <p:cNvPr id="86021" name="Picture 8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35930" b="78679"/>
          <a:stretch>
            <a:fillRect/>
          </a:stretch>
        </p:blipFill>
        <p:spPr bwMode="auto">
          <a:xfrm>
            <a:off x="4865746" y="839849"/>
            <a:ext cx="2714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/>
              <p:nvPr/>
            </p:nvSpPr>
            <p:spPr>
              <a:xfrm>
                <a:off x="1254038" y="884952"/>
                <a:ext cx="1350498" cy="4095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038" y="884952"/>
                <a:ext cx="1350498" cy="409599"/>
              </a:xfrm>
              <a:prstGeom prst="rect">
                <a:avLst/>
              </a:prstGeom>
              <a:blipFill>
                <a:blip r:embed="rId3"/>
                <a:stretch>
                  <a:fillRect l="-1869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/>
              <p:nvPr/>
            </p:nvSpPr>
            <p:spPr bwMode="auto">
              <a:xfrm>
                <a:off x="5726306" y="2003037"/>
                <a:ext cx="10055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6306" y="2003037"/>
                <a:ext cx="100553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2">
            <a:extLst>
              <a:ext uri="{FF2B5EF4-FFF2-40B4-BE49-F238E27FC236}">
                <a16:creationId xmlns:a16="http://schemas.microsoft.com/office/drawing/2014/main" id="{33AD1F29-391E-1C88-B74B-B35322C80FA1}"/>
              </a:ext>
            </a:extLst>
          </p:cNvPr>
          <p:cNvSpPr/>
          <p:nvPr/>
        </p:nvSpPr>
        <p:spPr>
          <a:xfrm>
            <a:off x="1197551" y="5008759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9DDB7CBF-D91E-F7A1-6DB1-627112078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061" y="6206490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2">
            <a:extLst>
              <a:ext uri="{FF2B5EF4-FFF2-40B4-BE49-F238E27FC236}">
                <a16:creationId xmlns:a16="http://schemas.microsoft.com/office/drawing/2014/main" id="{A459DECE-3FD2-99B6-3FFD-C9F3365C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7361" y="5198427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8AF62661-806A-5330-5125-D5BA90C4E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4186" y="5184140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F6B7A961-5089-0709-2475-EA958A5B7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261" y="5198427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E4E9FCD1-261E-FDB5-B60D-45689D1CD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261" y="6206490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7">
            <a:extLst>
              <a:ext uri="{FF2B5EF4-FFF2-40B4-BE49-F238E27FC236}">
                <a16:creationId xmlns:a16="http://schemas.microsoft.com/office/drawing/2014/main" id="{D94B0FB8-064F-724A-6488-7BE0C7931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061" y="620649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1186" y="6062027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1186" y="6062027"/>
                <a:ext cx="433388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266" y="4204195"/>
                <a:ext cx="32545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這是位置算子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的本徵函數：</a:t>
                </a: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266" y="4204195"/>
                <a:ext cx="3254513" cy="369332"/>
              </a:xfrm>
              <a:prstGeom prst="rect">
                <a:avLst/>
              </a:prstGeom>
              <a:blipFill>
                <a:blip r:embed="rId6"/>
                <a:stretch>
                  <a:fillRect l="-155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物件 4">
            <a:extLst>
              <a:ext uri="{FF2B5EF4-FFF2-40B4-BE49-F238E27FC236}">
                <a16:creationId xmlns:a16="http://schemas.microsoft.com/office/drawing/2014/main" id="{960B79FE-9894-F25C-B4BB-2D26DB19DC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822411"/>
              </p:ext>
            </p:extLst>
          </p:nvPr>
        </p:nvGraphicFramePr>
        <p:xfrm>
          <a:off x="2935292" y="6247935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880" imgH="228600" progId="Equation.3">
                  <p:embed/>
                </p:oleObj>
              </mc:Choice>
              <mc:Fallback>
                <p:oleObj name="方程式" r:id="rId7" imgW="164880" imgH="228600" progId="Equation.3">
                  <p:embed/>
                  <p:pic>
                    <p:nvPicPr>
                      <p:cNvPr id="12" name="物件 4">
                        <a:extLst>
                          <a:ext uri="{FF2B5EF4-FFF2-40B4-BE49-F238E27FC236}">
                            <a16:creationId xmlns:a16="http://schemas.microsoft.com/office/drawing/2014/main" id="{960B79FE-9894-F25C-B4BB-2D26DB19DC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92" y="6247935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/>
              <p:nvPr/>
            </p:nvSpPr>
            <p:spPr bwMode="auto">
              <a:xfrm>
                <a:off x="1142852" y="305966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剛剛作完位置測量的粒子，設其位置為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，則其波函數只有在此處不為零！</a:t>
                </a:r>
              </a:p>
            </p:txBody>
          </p:sp>
        </mc:Choice>
        <mc:Fallback xmlns="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852" y="3059668"/>
                <a:ext cx="7920880" cy="369332"/>
              </a:xfrm>
              <a:prstGeom prst="rect">
                <a:avLst/>
              </a:prstGeom>
              <a:blipFill>
                <a:blip r:embed="rId9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/>
              <p:nvPr/>
            </p:nvSpPr>
            <p:spPr>
              <a:xfrm>
                <a:off x="1183834" y="3823654"/>
                <a:ext cx="1980892" cy="3023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834" y="3823654"/>
                <a:ext cx="1980892" cy="302327"/>
              </a:xfrm>
              <a:prstGeom prst="rect">
                <a:avLst/>
              </a:prstGeom>
              <a:blipFill>
                <a:blip r:embed="rId10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/>
              <p:nvPr/>
            </p:nvSpPr>
            <p:spPr bwMode="auto">
              <a:xfrm>
                <a:off x="6841511" y="4617461"/>
                <a:ext cx="10055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1511" y="4617461"/>
                <a:ext cx="100553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21E94-05D2-7FE2-257D-2C15F2C53B95}"/>
                  </a:ext>
                </a:extLst>
              </p:cNvPr>
              <p:cNvSpPr txBox="1"/>
              <p:nvPr/>
            </p:nvSpPr>
            <p:spPr>
              <a:xfrm>
                <a:off x="1234039" y="1924747"/>
                <a:ext cx="3553985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21E94-05D2-7FE2-257D-2C15F2C53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039" y="1924747"/>
                <a:ext cx="3553985" cy="525913"/>
              </a:xfrm>
              <a:prstGeom prst="rect">
                <a:avLst/>
              </a:prstGeom>
              <a:blipFill>
                <a:blip r:embed="rId12"/>
                <a:stretch>
                  <a:fillRect t="-238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5">
            <a:extLst>
              <a:ext uri="{FF2B5EF4-FFF2-40B4-BE49-F238E27FC236}">
                <a16:creationId xmlns:a16="http://schemas.microsoft.com/office/drawing/2014/main" id="{6A0BCD3C-1D2F-A40F-80DA-83C7C6908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26" y="1502008"/>
            <a:ext cx="4221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這果然如預期是動量算子的本徵函數：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4EECC3-1AFC-9638-FE45-A5E55A0E417B}"/>
                  </a:ext>
                </a:extLst>
              </p:cNvPr>
              <p:cNvSpPr txBox="1"/>
              <p:nvPr/>
            </p:nvSpPr>
            <p:spPr>
              <a:xfrm>
                <a:off x="1177414" y="4644161"/>
                <a:ext cx="5040269" cy="3023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4EECC3-1AFC-9638-FE45-A5E55A0E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14" y="4644161"/>
                <a:ext cx="5040269" cy="302327"/>
              </a:xfrm>
              <a:prstGeom prst="rect">
                <a:avLst/>
              </a:prstGeom>
              <a:blipFill>
                <a:blip r:embed="rId13"/>
                <a:stretch>
                  <a:fillRect t="-12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5">
            <a:extLst>
              <a:ext uri="{FF2B5EF4-FFF2-40B4-BE49-F238E27FC236}">
                <a16:creationId xmlns:a16="http://schemas.microsoft.com/office/drawing/2014/main" id="{C1213D4C-4E07-5700-9CB5-1240ED95EE44}"/>
              </a:ext>
            </a:extLst>
          </p:cNvPr>
          <p:cNvSpPr txBox="1"/>
          <p:nvPr/>
        </p:nvSpPr>
        <p:spPr bwMode="auto">
          <a:xfrm>
            <a:off x="1142852" y="3410299"/>
            <a:ext cx="35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波函數是一個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delta function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0620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5" grpId="0"/>
      <p:bldP spid="18" grpId="0" animBg="1"/>
      <p:bldP spid="19" grpId="0" animBg="1"/>
      <p:bldP spid="2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B8B6-8299-CD4B-5AAE-C8E110EC5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4" t="10020" r="15647" b="28192"/>
          <a:stretch/>
        </p:blipFill>
        <p:spPr>
          <a:xfrm>
            <a:off x="591902" y="3475963"/>
            <a:ext cx="6498323" cy="3102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591101" y="2060421"/>
            <a:ext cx="719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不同本徵值的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彼此正交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正交的意思是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/>
              <p:nvPr/>
            </p:nvSpPr>
            <p:spPr bwMode="auto">
              <a:xfrm>
                <a:off x="611560" y="1641306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無限位能井的能量本徵函數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Orthogonality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641306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A0001D4-86CD-0829-34AC-E84AE31474E6}"/>
              </a:ext>
            </a:extLst>
          </p:cNvPr>
          <p:cNvSpPr txBox="1"/>
          <p:nvPr/>
        </p:nvSpPr>
        <p:spPr bwMode="auto">
          <a:xfrm>
            <a:off x="586077" y="907096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來介紹任意算子的本徵函數普遍具有的幾個重要性質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/>
              <p:nvPr/>
            </p:nvSpPr>
            <p:spPr bwMode="auto">
              <a:xfrm>
                <a:off x="621835" y="2477495"/>
                <a:ext cx="2979021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835" y="2477495"/>
                <a:ext cx="2979021" cy="904543"/>
              </a:xfrm>
              <a:prstGeom prst="rect">
                <a:avLst/>
              </a:prstGeom>
              <a:blipFill>
                <a:blip r:embed="rId4"/>
                <a:stretch>
                  <a:fillRect l="-24153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5C51D-0B67-1E7A-BF83-60AAF1BE6C5B}"/>
                  </a:ext>
                </a:extLst>
              </p:cNvPr>
              <p:cNvSpPr txBox="1"/>
              <p:nvPr/>
            </p:nvSpPr>
            <p:spPr bwMode="auto">
              <a:xfrm>
                <a:off x="580826" y="486753"/>
                <a:ext cx="60073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我們以無限位能井的能量本徵函數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為例，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5C51D-0B67-1E7A-BF83-60AAF1BE6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826" y="486753"/>
                <a:ext cx="6007398" cy="369332"/>
              </a:xfrm>
              <a:prstGeom prst="rect">
                <a:avLst/>
              </a:prstGeom>
              <a:blipFill>
                <a:blip r:embed="rId5"/>
                <a:stretch>
                  <a:fillRect l="-8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:\Dropbox\Documents\課程\YoungTextBook\Images\Chapter40\A_Images\A_Figures_and_Photos\40_12_FigureA.jpg">
            <a:extLst>
              <a:ext uri="{FF2B5EF4-FFF2-40B4-BE49-F238E27FC236}">
                <a16:creationId xmlns:a16="http://schemas.microsoft.com/office/drawing/2014/main" id="{182C0269-DCEB-7264-909F-4FA14787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07" y="661381"/>
            <a:ext cx="2190782" cy="21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/>
              <p:nvPr/>
            </p:nvSpPr>
            <p:spPr>
              <a:xfrm>
                <a:off x="8497133" y="252031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133" y="2520315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983C4CC-1280-B441-09F3-5FD68EA3F138}"/>
              </a:ext>
            </a:extLst>
          </p:cNvPr>
          <p:cNvSpPr txBox="1"/>
          <p:nvPr/>
        </p:nvSpPr>
        <p:spPr bwMode="auto">
          <a:xfrm>
            <a:off x="4716016" y="6186581"/>
            <a:ext cx="1008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歸一化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0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/>
              <p:nvPr/>
            </p:nvSpPr>
            <p:spPr bwMode="auto">
              <a:xfrm>
                <a:off x="1043608" y="2583742"/>
                <a:ext cx="58065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/>
                  <a:t>可以利用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/>
                  <a:t>彼此正交的特性計算出來：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583742"/>
                <a:ext cx="5806538" cy="369332"/>
              </a:xfrm>
              <a:prstGeom prst="rect">
                <a:avLst/>
              </a:prstGeom>
              <a:blipFill>
                <a:blip r:embed="rId2"/>
                <a:stretch>
                  <a:fillRect l="-8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1049704" y="2999771"/>
                <a:ext cx="5205977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704" y="2999771"/>
                <a:ext cx="5205977" cy="904543"/>
              </a:xfrm>
              <a:prstGeom prst="rect">
                <a:avLst/>
              </a:prstGeom>
              <a:blipFill>
                <a:blip r:embed="rId3"/>
                <a:stretch>
                  <a:fillRect l="-13869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1049704" y="4022783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704" y="4022783"/>
                <a:ext cx="4968668" cy="904543"/>
              </a:xfrm>
              <a:prstGeom prst="rect">
                <a:avLst/>
              </a:prstGeom>
              <a:blipFill>
                <a:blip r:embed="rId4"/>
                <a:stretch>
                  <a:fillRect l="-8929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1065223" y="5042098"/>
                <a:ext cx="2577372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223" y="5042098"/>
                <a:ext cx="2577372" cy="904543"/>
              </a:xfrm>
              <a:prstGeom prst="rect">
                <a:avLst/>
              </a:prstGeom>
              <a:blipFill>
                <a:blip r:embed="rId5"/>
                <a:stretch>
                  <a:fillRect l="-11765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/>
              <p:nvPr/>
            </p:nvSpPr>
            <p:spPr bwMode="auto">
              <a:xfrm>
                <a:off x="1043608" y="5971114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任何可行的狀態函數，都可以展開成能量的本徵函數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的疊加！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971114"/>
                <a:ext cx="7328116" cy="369332"/>
              </a:xfrm>
              <a:prstGeom prst="rect">
                <a:avLst/>
              </a:prstGeom>
              <a:blipFill>
                <a:blip r:embed="rId6"/>
                <a:stretch>
                  <a:fillRect l="-69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/>
              <p:nvPr/>
            </p:nvSpPr>
            <p:spPr bwMode="auto">
              <a:xfrm>
                <a:off x="6378296" y="3395609"/>
                <a:ext cx="2486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296" y="3395609"/>
                <a:ext cx="2486472" cy="369332"/>
              </a:xfrm>
              <a:prstGeom prst="rect">
                <a:avLst/>
              </a:prstGeom>
              <a:blipFill>
                <a:blip r:embed="rId7"/>
                <a:stretch>
                  <a:fillRect l="-204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/>
              <p:nvPr/>
            </p:nvSpPr>
            <p:spPr bwMode="auto">
              <a:xfrm>
                <a:off x="1043608" y="54202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根據傅立葉分析，滿足邊界條件的任何函數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42027"/>
                <a:ext cx="5328592" cy="369332"/>
              </a:xfrm>
              <a:prstGeom prst="rect">
                <a:avLst/>
              </a:prstGeom>
              <a:blipFill>
                <a:blip r:embed="rId8"/>
                <a:stretch>
                  <a:fillRect l="-95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76888" y="1301647"/>
                <a:ext cx="427226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6888" y="1301647"/>
                <a:ext cx="4272260" cy="847604"/>
              </a:xfrm>
              <a:prstGeom prst="rect">
                <a:avLst/>
              </a:prstGeom>
              <a:blipFill>
                <a:blip r:embed="rId9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/>
              <p:nvPr/>
            </p:nvSpPr>
            <p:spPr bwMode="auto">
              <a:xfrm>
                <a:off x="1064512" y="91135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都可以分解為正弦函數、也就是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512" y="911359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10345" r="-27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F4248-5713-9069-52D4-A6106EBA8419}"/>
              </a:ext>
            </a:extLst>
          </p:cNvPr>
          <p:cNvCxnSpPr>
            <a:cxnSpLocks/>
          </p:cNvCxnSpPr>
          <p:nvPr/>
        </p:nvCxnSpPr>
        <p:spPr>
          <a:xfrm flipH="1">
            <a:off x="2666894" y="1921107"/>
            <a:ext cx="1905106" cy="1409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2D89E2-D045-7E10-530B-A5E077B9D488}"/>
                  </a:ext>
                </a:extLst>
              </p:cNvPr>
              <p:cNvSpPr txBox="1"/>
              <p:nvPr/>
            </p:nvSpPr>
            <p:spPr bwMode="auto">
              <a:xfrm>
                <a:off x="1043608" y="6388132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如同傅立葉分析，展開的分量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就包含原來狀態函數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的所有資訊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2D89E2-D045-7E10-530B-A5E077B9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388132"/>
                <a:ext cx="7328116" cy="369332"/>
              </a:xfrm>
              <a:prstGeom prst="rect">
                <a:avLst/>
              </a:prstGeom>
              <a:blipFill>
                <a:blip r:embed="rId12"/>
                <a:stretch>
                  <a:fillRect l="-692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/>
              <p:nvPr/>
            </p:nvSpPr>
            <p:spPr bwMode="auto">
              <a:xfrm>
                <a:off x="1043608" y="2189937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此展開神似向量以基底展開</a:t>
                </a:r>
                <a:r>
                  <a:rPr lang="zh-TW" altLang="en-US" dirty="0"/>
                  <a:t>，讓我們沿用向量語言，把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展開係數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稱為分量。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189937"/>
                <a:ext cx="7992888" cy="369332"/>
              </a:xfrm>
              <a:prstGeom prst="rect">
                <a:avLst/>
              </a:prstGeom>
              <a:blipFill>
                <a:blip r:embed="rId13"/>
                <a:stretch>
                  <a:fillRect l="-6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583917C-E2D2-200E-13A0-18BD74F1DD0F}"/>
              </a:ext>
            </a:extLst>
          </p:cNvPr>
          <p:cNvSpPr txBox="1"/>
          <p:nvPr/>
        </p:nvSpPr>
        <p:spPr bwMode="auto">
          <a:xfrm>
            <a:off x="5821306" y="911359"/>
            <a:ext cx="3043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展開定理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 Theorem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15" grpId="0"/>
      <p:bldP spid="17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F06E071B-5598-9961-7367-09834AEC6A85}"/>
                  </a:ext>
                </a:extLst>
              </p:cNvPr>
              <p:cNvSpPr/>
              <p:nvPr/>
            </p:nvSpPr>
            <p:spPr>
              <a:xfrm>
                <a:off x="1907704" y="1340768"/>
                <a:ext cx="1498872" cy="8768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F06E071B-5598-9961-7367-09834AEC6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340768"/>
                <a:ext cx="1498872" cy="876843"/>
              </a:xfrm>
              <a:prstGeom prst="rect">
                <a:avLst/>
              </a:prstGeom>
              <a:blipFill>
                <a:blip r:embed="rId2"/>
                <a:stretch>
                  <a:fillRect l="-19328" t="-94286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E6D02072-38FA-1E31-542C-F7559AB32A9D}"/>
                  </a:ext>
                </a:extLst>
              </p:cNvPr>
              <p:cNvSpPr/>
              <p:nvPr/>
            </p:nvSpPr>
            <p:spPr>
              <a:xfrm>
                <a:off x="1926208" y="2852936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E6D02072-38FA-1E31-542C-F7559AB32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208" y="2852936"/>
                <a:ext cx="1393395" cy="369332"/>
              </a:xfrm>
              <a:prstGeom prst="rect">
                <a:avLst/>
              </a:prstGeom>
              <a:blipFill>
                <a:blip r:embed="rId3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F8AB287-D30C-DBF1-FC21-29AD4309FF98}"/>
              </a:ext>
            </a:extLst>
          </p:cNvPr>
          <p:cNvSpPr txBox="1"/>
          <p:nvPr/>
        </p:nvSpPr>
        <p:spPr bwMode="auto">
          <a:xfrm>
            <a:off x="1907704" y="836712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以上的結果與求向量的分量的方法神似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BF02A-650B-406E-4F4A-947275C43D40}"/>
              </a:ext>
            </a:extLst>
          </p:cNvPr>
          <p:cNvSpPr txBox="1"/>
          <p:nvPr/>
        </p:nvSpPr>
        <p:spPr bwMode="auto">
          <a:xfrm>
            <a:off x="1907704" y="2371058"/>
            <a:ext cx="531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幾何上，分量就是向量沿單位向量的投影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68CBF-3061-7C91-F4BA-2B2B27C49385}"/>
              </a:ext>
            </a:extLst>
          </p:cNvPr>
          <p:cNvSpPr txBox="1"/>
          <p:nvPr/>
        </p:nvSpPr>
        <p:spPr bwMode="auto">
          <a:xfrm>
            <a:off x="1926208" y="3334814"/>
            <a:ext cx="531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代數上，此式可以如下得到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94AE0653-F17E-A400-951B-4C8E9ED7F0DC}"/>
                  </a:ext>
                </a:extLst>
              </p:cNvPr>
              <p:cNvSpPr/>
              <p:nvPr/>
            </p:nvSpPr>
            <p:spPr>
              <a:xfrm>
                <a:off x="1951796" y="3816692"/>
                <a:ext cx="2322046" cy="8768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94AE0653-F17E-A400-951B-4C8E9ED7F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96" y="3816692"/>
                <a:ext cx="2322046" cy="876843"/>
              </a:xfrm>
              <a:prstGeom prst="rect">
                <a:avLst/>
              </a:prstGeom>
              <a:blipFill>
                <a:blip r:embed="rId4"/>
                <a:stretch>
                  <a:fillRect t="-94286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8AEDC782-E05D-09CA-3C7B-8EC887E866A9}"/>
                  </a:ext>
                </a:extLst>
              </p:cNvPr>
              <p:cNvSpPr/>
              <p:nvPr/>
            </p:nvSpPr>
            <p:spPr>
              <a:xfrm>
                <a:off x="6516216" y="4070447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8AEDC782-E05D-09CA-3C7B-8EC887E86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4070447"/>
                <a:ext cx="15957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2D442114-FCE2-0EA7-3D3B-5774B10F04E3}"/>
                  </a:ext>
                </a:extLst>
              </p:cNvPr>
              <p:cNvSpPr/>
              <p:nvPr/>
            </p:nvSpPr>
            <p:spPr>
              <a:xfrm>
                <a:off x="1951796" y="4869160"/>
                <a:ext cx="3819444" cy="8768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2D442114-FCE2-0EA7-3D3B-5774B10F0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96" y="4869160"/>
                <a:ext cx="3819444" cy="876843"/>
              </a:xfrm>
              <a:prstGeom prst="rect">
                <a:avLst/>
              </a:prstGeom>
              <a:blipFill>
                <a:blip r:embed="rId6"/>
                <a:stretch>
                  <a:fillRect l="-12252" t="-94286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03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blipFill>
                <a:blip r:embed="rId3"/>
                <a:stretch>
                  <a:fillRect l="-732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B105F7-DDE1-6F65-E834-B7C013D2D3F9}"/>
              </a:ext>
            </a:extLst>
          </p:cNvPr>
          <p:cNvSpPr txBox="1"/>
          <p:nvPr/>
        </p:nvSpPr>
        <p:spPr bwMode="auto">
          <a:xfrm>
            <a:off x="831619" y="4929138"/>
            <a:ext cx="7920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把狀態視為向量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，就如同向量空間的向量分析一模一樣！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/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形成一組完整的基底。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blipFill>
                <a:blip r:embed="rId10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/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以此基底作展開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，疊加係數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就如同向量對一組基底的分量。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blipFill>
                <a:blip r:embed="rId11"/>
                <a:stretch>
                  <a:fillRect l="-6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  <p:bldP spid="15" grpId="0" animBg="1"/>
      <p:bldP spid="16" grpId="0" animBg="1"/>
      <p:bldP spid="17" grpId="0" animBg="1"/>
      <p:bldP spid="7" grpId="0"/>
      <p:bldP spid="9" grpId="0"/>
      <p:bldP spid="14" grpId="0"/>
      <p:bldP spid="18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38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6C0656D-5D55-56FC-9653-E5659749A098}"/>
              </a:ext>
            </a:extLst>
          </p:cNvPr>
          <p:cNvSpPr/>
          <p:nvPr/>
        </p:nvSpPr>
        <p:spPr>
          <a:xfrm>
            <a:off x="1925289" y="2578090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2BE38-F9F8-36AE-37D9-EE3B7543EB42}"/>
              </a:ext>
            </a:extLst>
          </p:cNvPr>
          <p:cNvSpPr/>
          <p:nvPr/>
        </p:nvSpPr>
        <p:spPr>
          <a:xfrm>
            <a:off x="2394253" y="3990324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060FA-DEAC-AD38-355B-3008CDA98AD1}"/>
              </a:ext>
            </a:extLst>
          </p:cNvPr>
          <p:cNvSpPr txBox="1"/>
          <p:nvPr/>
        </p:nvSpPr>
        <p:spPr bwMode="auto">
          <a:xfrm>
            <a:off x="827584" y="4897016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在這對應中，最關鍵的是：我們熟悉的積分，在這向量空間內就是內積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/>
              <p:nvPr/>
            </p:nvSpPr>
            <p:spPr>
              <a:xfrm>
                <a:off x="1945215" y="5321693"/>
                <a:ext cx="223869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215" y="5321693"/>
                <a:ext cx="2238690" cy="901914"/>
              </a:xfrm>
              <a:prstGeom prst="rect">
                <a:avLst/>
              </a:prstGeom>
              <a:blipFill>
                <a:blip r:embed="rId11"/>
                <a:stretch>
                  <a:fillRect l="-3446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4D1CDAB1-0073-6A91-2474-5002ED41F2AE}"/>
              </a:ext>
            </a:extLst>
          </p:cNvPr>
          <p:cNvSpPr/>
          <p:nvPr/>
        </p:nvSpPr>
        <p:spPr>
          <a:xfrm>
            <a:off x="5497398" y="5573906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/>
              <p:nvPr/>
            </p:nvSpPr>
            <p:spPr>
              <a:xfrm>
                <a:off x="6585367" y="5487473"/>
                <a:ext cx="681084" cy="4103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367" y="5487473"/>
                <a:ext cx="681084" cy="4103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F38F2BE-8452-B79D-77E2-18A53908CC2E}"/>
              </a:ext>
            </a:extLst>
          </p:cNvPr>
          <p:cNvSpPr/>
          <p:nvPr/>
        </p:nvSpPr>
        <p:spPr>
          <a:xfrm>
            <a:off x="6384821" y="2849579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FD078-9969-84FB-EDFC-6EC48DE9C44D}"/>
              </a:ext>
            </a:extLst>
          </p:cNvPr>
          <p:cNvSpPr/>
          <p:nvPr/>
        </p:nvSpPr>
        <p:spPr>
          <a:xfrm>
            <a:off x="7104938" y="4196492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pic>
        <p:nvPicPr>
          <p:cNvPr id="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56B2ED0A-642B-9F6A-00F4-292EFD09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76" y="5381558"/>
            <a:ext cx="622134" cy="6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南投燈會點燈水陸空美景延續到元宵節- 生活- 中時">
            <a:extLst>
              <a:ext uri="{FF2B5EF4-FFF2-40B4-BE49-F238E27FC236}">
                <a16:creationId xmlns:a16="http://schemas.microsoft.com/office/drawing/2014/main" id="{4769B7AF-CAF0-2C1F-8CB9-91D8F44C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6469856" cy="43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06B81-AA00-BA59-0433-AAF5A51BA32F}"/>
              </a:ext>
            </a:extLst>
          </p:cNvPr>
          <p:cNvSpPr txBox="1"/>
          <p:nvPr/>
        </p:nvSpPr>
        <p:spPr bwMode="auto">
          <a:xfrm>
            <a:off x="1475656" y="5363924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花燈由支架支撐展開，量子狀態的世界是由本徵函數為支架展開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6733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blipFill>
                <a:blip r:embed="rId3"/>
                <a:stretch>
                  <a:fillRect l="-732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B105F7-DDE1-6F65-E834-B7C013D2D3F9}"/>
              </a:ext>
            </a:extLst>
          </p:cNvPr>
          <p:cNvSpPr txBox="1"/>
          <p:nvPr/>
        </p:nvSpPr>
        <p:spPr bwMode="auto">
          <a:xfrm>
            <a:off x="831619" y="4929138"/>
            <a:ext cx="7920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把狀態視為向量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，就如同向量空間的向量分析一模一樣！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/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形成一組完整的基底。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blipFill>
                <a:blip r:embed="rId10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/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以此基底作展開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，疊加係數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就如同向量對一組基底的分量。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blipFill>
                <a:blip r:embed="rId11"/>
                <a:stretch>
                  <a:fillRect l="-6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E076-D238-9F0E-2474-989D72A3832C}"/>
                  </a:ext>
                </a:extLst>
              </p:cNvPr>
              <p:cNvSpPr txBox="1"/>
              <p:nvPr/>
            </p:nvSpPr>
            <p:spPr bwMode="auto">
              <a:xfrm>
                <a:off x="827584" y="6164566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向量空間是無限多維的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=1,2⋯∞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E076-D238-9F0E-2474-989D72A38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6164566"/>
                <a:ext cx="7344816" cy="369332"/>
              </a:xfrm>
              <a:prstGeom prst="rect">
                <a:avLst/>
              </a:prstGeom>
              <a:blipFill>
                <a:blip r:embed="rId12"/>
                <a:stretch>
                  <a:fillRect l="-8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  <p:bldP spid="15" grpId="0" animBg="1"/>
      <p:bldP spid="16" grpId="0" animBg="1"/>
      <p:bldP spid="17" grpId="0" animBg="1"/>
      <p:bldP spid="7" grpId="0"/>
      <p:bldP spid="9" grpId="0"/>
      <p:bldP spid="14" grpId="0"/>
      <p:bldP spid="20" grpId="0"/>
      <p:bldP spid="18" grpId="0" animBg="1"/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BF018-D43E-48B1-C949-5111C384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76" y="548681"/>
            <a:ext cx="7691974" cy="289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35E61-8B2D-D006-FA52-76C62E4A1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/>
          <a:stretch/>
        </p:blipFill>
        <p:spPr>
          <a:xfrm>
            <a:off x="589780" y="3406950"/>
            <a:ext cx="7695610" cy="2614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92EE4F-DCFF-A3B0-8256-4C25E1591962}"/>
              </a:ext>
            </a:extLst>
          </p:cNvPr>
          <p:cNvSpPr/>
          <p:nvPr/>
        </p:nvSpPr>
        <p:spPr>
          <a:xfrm>
            <a:off x="569538" y="5157192"/>
            <a:ext cx="7691973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E0FEA-C8EA-23D0-8737-AC2666C98888}"/>
              </a:ext>
            </a:extLst>
          </p:cNvPr>
          <p:cNvSpPr txBox="1"/>
          <p:nvPr/>
        </p:nvSpPr>
        <p:spPr bwMode="auto">
          <a:xfrm>
            <a:off x="2195736" y="6114992"/>
            <a:ext cx="504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定態解事實上是能量算子的eigenfunction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421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38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6C0656D-5D55-56FC-9653-E5659749A098}"/>
              </a:ext>
            </a:extLst>
          </p:cNvPr>
          <p:cNvSpPr/>
          <p:nvPr/>
        </p:nvSpPr>
        <p:spPr>
          <a:xfrm>
            <a:off x="1925289" y="2578090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2BE38-F9F8-36AE-37D9-EE3B7543EB42}"/>
              </a:ext>
            </a:extLst>
          </p:cNvPr>
          <p:cNvSpPr/>
          <p:nvPr/>
        </p:nvSpPr>
        <p:spPr>
          <a:xfrm>
            <a:off x="2394253" y="3990324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060FA-DEAC-AD38-355B-3008CDA98AD1}"/>
              </a:ext>
            </a:extLst>
          </p:cNvPr>
          <p:cNvSpPr txBox="1"/>
          <p:nvPr/>
        </p:nvSpPr>
        <p:spPr bwMode="auto">
          <a:xfrm>
            <a:off x="827584" y="4897016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在這對應中，最關鍵的是：我們熟悉的積分，在這向量空間內就是內積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/>
              <p:nvPr/>
            </p:nvSpPr>
            <p:spPr>
              <a:xfrm>
                <a:off x="1945215" y="5321693"/>
                <a:ext cx="223869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215" y="5321693"/>
                <a:ext cx="2238690" cy="901914"/>
              </a:xfrm>
              <a:prstGeom prst="rect">
                <a:avLst/>
              </a:prstGeom>
              <a:blipFill>
                <a:blip r:embed="rId11"/>
                <a:stretch>
                  <a:fillRect l="-3446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4D1CDAB1-0073-6A91-2474-5002ED41F2AE}"/>
              </a:ext>
            </a:extLst>
          </p:cNvPr>
          <p:cNvSpPr/>
          <p:nvPr/>
        </p:nvSpPr>
        <p:spPr>
          <a:xfrm>
            <a:off x="5497398" y="5573906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/>
              <p:nvPr/>
            </p:nvSpPr>
            <p:spPr>
              <a:xfrm>
                <a:off x="6585367" y="5487473"/>
                <a:ext cx="681084" cy="4103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367" y="5487473"/>
                <a:ext cx="681084" cy="4103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F38F2BE-8452-B79D-77E2-18A53908CC2E}"/>
              </a:ext>
            </a:extLst>
          </p:cNvPr>
          <p:cNvSpPr/>
          <p:nvPr/>
        </p:nvSpPr>
        <p:spPr>
          <a:xfrm>
            <a:off x="6384821" y="2849579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FD078-9969-84FB-EDFC-6EC48DE9C44D}"/>
              </a:ext>
            </a:extLst>
          </p:cNvPr>
          <p:cNvSpPr/>
          <p:nvPr/>
        </p:nvSpPr>
        <p:spPr>
          <a:xfrm>
            <a:off x="7104938" y="4196492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pic>
        <p:nvPicPr>
          <p:cNvPr id="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56B2ED0A-642B-9F6A-00F4-292EFD09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76" y="5381558"/>
            <a:ext cx="622134" cy="6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1187624" y="1508381"/>
                <a:ext cx="3119893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508381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8BA7BC-175F-EFDD-728C-84B60A30DFF0}"/>
                  </a:ext>
                </a:extLst>
              </p:cNvPr>
              <p:cNvSpPr txBox="1"/>
              <p:nvPr/>
            </p:nvSpPr>
            <p:spPr bwMode="auto">
              <a:xfrm>
                <a:off x="1088830" y="1118974"/>
                <a:ext cx="65795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大膽引進一符號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來表達兩個狀態函數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l-GR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的內積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8BA7BC-175F-EFDD-728C-84B60A30D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830" y="1118974"/>
                <a:ext cx="6579513" cy="369332"/>
              </a:xfrm>
              <a:prstGeom prst="rect">
                <a:avLst/>
              </a:prstGeom>
              <a:blipFill>
                <a:blip r:embed="rId3"/>
                <a:stretch>
                  <a:fillRect l="-7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C276C71-57D1-7EEF-0661-0748E14041B6}"/>
              </a:ext>
            </a:extLst>
          </p:cNvPr>
          <p:cNvSpPr txBox="1"/>
          <p:nvPr/>
        </p:nvSpPr>
        <p:spPr bwMode="auto">
          <a:xfrm>
            <a:off x="1088831" y="659814"/>
            <a:ext cx="7187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兩個函數乘積的積分滿足線性代數中兩向量的內積的所有性質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C208F-AEE9-13AF-F79A-27E85876714F}"/>
              </a:ext>
            </a:extLst>
          </p:cNvPr>
          <p:cNvSpPr txBox="1"/>
          <p:nvPr/>
        </p:nvSpPr>
        <p:spPr bwMode="auto">
          <a:xfrm>
            <a:off x="1088830" y="2545019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這個內積在前換互換後，會變為複數共軛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C04E6E-2869-B604-EFCC-C4B4AE631E5F}"/>
                  </a:ext>
                </a:extLst>
              </p:cNvPr>
              <p:cNvSpPr txBox="1"/>
              <p:nvPr/>
            </p:nvSpPr>
            <p:spPr bwMode="auto">
              <a:xfrm>
                <a:off x="1187624" y="4036511"/>
                <a:ext cx="5760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可見一個狀態函數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與自己的內積一定是實數，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C04E6E-2869-B604-EFCC-C4B4AE63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036511"/>
                <a:ext cx="5760730" cy="369332"/>
              </a:xfrm>
              <a:prstGeom prst="rect">
                <a:avLst/>
              </a:prstGeom>
              <a:blipFill>
                <a:blip r:embed="rId4"/>
                <a:stretch>
                  <a:fillRect l="-87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5CE363F1-5C41-91E9-A7C9-FFCFB6F8DC34}"/>
                  </a:ext>
                </a:extLst>
              </p:cNvPr>
              <p:cNvSpPr/>
              <p:nvPr/>
            </p:nvSpPr>
            <p:spPr>
              <a:xfrm>
                <a:off x="1187624" y="4458528"/>
                <a:ext cx="18076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5CE363F1-5C41-91E9-A7C9-FFCFB6F8D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458528"/>
                <a:ext cx="1807674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A8F6D-4DF8-DB4D-32EA-30F54F0A3988}"/>
                  </a:ext>
                </a:extLst>
              </p:cNvPr>
              <p:cNvSpPr txBox="1"/>
              <p:nvPr/>
            </p:nvSpPr>
            <p:spPr bwMode="auto">
              <a:xfrm>
                <a:off x="1187624" y="4941168"/>
                <a:ext cx="5760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這個內積可以用來書寫一個狀態函數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的歸一化條件：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A8F6D-4DF8-DB4D-32EA-30F54F0A3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41168"/>
                <a:ext cx="5760730" cy="369332"/>
              </a:xfrm>
              <a:prstGeom prst="rect">
                <a:avLst/>
              </a:prstGeom>
              <a:blipFill>
                <a:blip r:embed="rId6"/>
                <a:stretch>
                  <a:fillRect l="-8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CBC9D5BE-7A65-175B-CC0F-F1E4AEE3DDBD}"/>
                  </a:ext>
                </a:extLst>
              </p:cNvPr>
              <p:cNvSpPr/>
              <p:nvPr/>
            </p:nvSpPr>
            <p:spPr>
              <a:xfrm>
                <a:off x="1187624" y="5423808"/>
                <a:ext cx="3556038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CBC9D5BE-7A65-175B-CC0F-F1E4AEE3D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5423808"/>
                <a:ext cx="3556038" cy="901914"/>
              </a:xfrm>
              <a:prstGeom prst="rect">
                <a:avLst/>
              </a:prstGeom>
              <a:blipFill>
                <a:blip r:embed="rId7"/>
                <a:stretch>
                  <a:fillRect l="-21352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31613-0B24-76DA-2CF4-C5B7C66BE290}"/>
                  </a:ext>
                </a:extLst>
              </p:cNvPr>
              <p:cNvSpPr txBox="1"/>
              <p:nvPr/>
            </p:nvSpPr>
            <p:spPr bwMode="auto">
              <a:xfrm>
                <a:off x="4860032" y="5661159"/>
                <a:ext cx="25646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只能是單位向量！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31613-0B24-76DA-2CF4-C5B7C66BE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661159"/>
                <a:ext cx="2564643" cy="369332"/>
              </a:xfrm>
              <a:prstGeom prst="rect">
                <a:avLst/>
              </a:prstGeom>
              <a:blipFill>
                <a:blip r:embed="rId8"/>
                <a:stretch>
                  <a:fillRect l="-49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2D2193-A3E1-09A5-63EB-51C130C6468C}"/>
              </a:ext>
            </a:extLst>
          </p:cNvPr>
          <p:cNvSpPr txBox="1"/>
          <p:nvPr/>
        </p:nvSpPr>
        <p:spPr bwMode="auto">
          <a:xfrm>
            <a:off x="3233825" y="4458528"/>
            <a:ext cx="2778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對應向量的長度平方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56181AFA-A0D5-17CF-BEC7-CD1F23DB1BF3}"/>
                  </a:ext>
                </a:extLst>
              </p:cNvPr>
              <p:cNvSpPr/>
              <p:nvPr/>
            </p:nvSpPr>
            <p:spPr>
              <a:xfrm>
                <a:off x="1187624" y="2935520"/>
                <a:ext cx="5655074" cy="9292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zh-TW" alt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56181AFA-A0D5-17CF-BEC7-CD1F23DB1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935520"/>
                <a:ext cx="5655074" cy="929293"/>
              </a:xfrm>
              <a:prstGeom prst="rect">
                <a:avLst/>
              </a:prstGeom>
              <a:blipFill>
                <a:blip r:embed="rId9"/>
                <a:stretch>
                  <a:fillRect t="-105405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2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3129752" y="768107"/>
                <a:ext cx="3119893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752" y="768107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69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8BA7BC-175F-EFDD-728C-84B60A30DFF0}"/>
              </a:ext>
            </a:extLst>
          </p:cNvPr>
          <p:cNvSpPr txBox="1"/>
          <p:nvPr/>
        </p:nvSpPr>
        <p:spPr bwMode="auto">
          <a:xfrm>
            <a:off x="1125071" y="1082935"/>
            <a:ext cx="5760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用這一內積符號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/>
              <p:nvPr/>
            </p:nvSpPr>
            <p:spPr bwMode="auto">
              <a:xfrm>
                <a:off x="1162764" y="1699375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可以簡化寫成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764" y="1699375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/>
              <p:nvPr/>
            </p:nvSpPr>
            <p:spPr bwMode="auto">
              <a:xfrm>
                <a:off x="1198343" y="2149017"/>
                <a:ext cx="2794483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343" y="2149017"/>
                <a:ext cx="2794483" cy="904543"/>
              </a:xfrm>
              <a:prstGeom prst="rect">
                <a:avLst/>
              </a:prstGeom>
              <a:blipFill>
                <a:blip r:embed="rId4"/>
                <a:stretch>
                  <a:fillRect l="-3076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/>
              <p:nvPr/>
            </p:nvSpPr>
            <p:spPr>
              <a:xfrm>
                <a:off x="5148064" y="2436939"/>
                <a:ext cx="175496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436939"/>
                <a:ext cx="17549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1BC95D-79B0-5A38-664D-F37545348E7F}"/>
              </a:ext>
            </a:extLst>
          </p:cNvPr>
          <p:cNvSpPr/>
          <p:nvPr/>
        </p:nvSpPr>
        <p:spPr>
          <a:xfrm>
            <a:off x="4354421" y="2601288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/>
              <p:nvPr/>
            </p:nvSpPr>
            <p:spPr bwMode="auto">
              <a:xfrm>
                <a:off x="1198343" y="3591109"/>
                <a:ext cx="2483565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343" y="3591109"/>
                <a:ext cx="2483565" cy="904543"/>
              </a:xfrm>
              <a:prstGeom prst="rect">
                <a:avLst/>
              </a:prstGeom>
              <a:blipFill>
                <a:blip r:embed="rId6"/>
                <a:stretch>
                  <a:fillRect l="-13776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FB2E-D955-BD6B-67D3-516EE591E25E}"/>
              </a:ext>
            </a:extLst>
          </p:cNvPr>
          <p:cNvSpPr txBox="1"/>
          <p:nvPr/>
        </p:nvSpPr>
        <p:spPr bwMode="auto">
          <a:xfrm>
            <a:off x="1125557" y="3141576"/>
            <a:ext cx="3660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函數展開的分量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/>
              <p:nvPr/>
            </p:nvSpPr>
            <p:spPr>
              <a:xfrm>
                <a:off x="5148064" y="3858714"/>
                <a:ext cx="14440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858714"/>
                <a:ext cx="1444049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BD88FE2-B9F7-C64C-0226-81CEDDA0CE3B}"/>
              </a:ext>
            </a:extLst>
          </p:cNvPr>
          <p:cNvSpPr/>
          <p:nvPr/>
        </p:nvSpPr>
        <p:spPr>
          <a:xfrm>
            <a:off x="4441562" y="3962315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A3BCA-F3EB-74D5-2459-5EF1CC9D9654}"/>
                  </a:ext>
                </a:extLst>
              </p:cNvPr>
              <p:cNvSpPr txBox="1"/>
              <p:nvPr/>
            </p:nvSpPr>
            <p:spPr bwMode="auto">
              <a:xfrm>
                <a:off x="6797362" y="3858714"/>
                <a:ext cx="20951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就是正交基底。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A3BCA-F3EB-74D5-2459-5EF1CC9D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7362" y="3858714"/>
                <a:ext cx="2095118" cy="369332"/>
              </a:xfrm>
              <a:prstGeom prst="rect">
                <a:avLst/>
              </a:prstGeom>
              <a:blipFill>
                <a:blip r:embed="rId8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urprised Emoji [Free Download IOS Emojis] | Emoji Island">
            <a:extLst>
              <a:ext uri="{FF2B5EF4-FFF2-40B4-BE49-F238E27FC236}">
                <a16:creationId xmlns:a16="http://schemas.microsoft.com/office/drawing/2014/main" id="{CAB5A504-D510-BBCC-E966-E1A843B0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08" y="4321519"/>
            <a:ext cx="1101555" cy="1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FDDFB4-64CF-4B2D-B806-6DD58C0D19B7}"/>
              </a:ext>
            </a:extLst>
          </p:cNvPr>
          <p:cNvSpPr txBox="1"/>
          <p:nvPr/>
        </p:nvSpPr>
        <p:spPr bwMode="auto">
          <a:xfrm>
            <a:off x="1195783" y="5593028"/>
            <a:ext cx="559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這是驚人的簡化，省去書寫積分的麻煩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8C5AF-DF7C-B941-AEF4-F6A96A1F171D}"/>
              </a:ext>
            </a:extLst>
          </p:cNvPr>
          <p:cNvSpPr txBox="1"/>
          <p:nvPr/>
        </p:nvSpPr>
        <p:spPr bwMode="auto">
          <a:xfrm>
            <a:off x="1200232" y="6021899"/>
            <a:ext cx="7884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更重要、它揭露了量子狀態、即狀態函數的數學結構：有內積的向量空間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633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8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1043608" y="1345938"/>
                <a:ext cx="5132879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345938"/>
                <a:ext cx="5132879" cy="904543"/>
              </a:xfrm>
              <a:prstGeom prst="rect">
                <a:avLst/>
              </a:prstGeom>
              <a:blipFill>
                <a:blip r:embed="rId2"/>
                <a:stretch>
                  <a:fillRect l="-1530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1062289" y="2283788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2289" y="2283788"/>
                <a:ext cx="4968668" cy="904543"/>
              </a:xfrm>
              <a:prstGeom prst="rect">
                <a:avLst/>
              </a:prstGeom>
              <a:blipFill>
                <a:blip r:embed="rId3"/>
                <a:stretch>
                  <a:fillRect l="-892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6372200" y="2285735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285735"/>
                <a:ext cx="2577372" cy="904543"/>
              </a:xfrm>
              <a:prstGeom prst="rect">
                <a:avLst/>
              </a:prstGeom>
              <a:blipFill>
                <a:blip r:embed="rId4"/>
                <a:stretch>
                  <a:fillRect l="-1127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24038" y="419584"/>
                <a:ext cx="2205539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038" y="419584"/>
                <a:ext cx="2205539" cy="847604"/>
              </a:xfrm>
              <a:prstGeom prst="rect">
                <a:avLst/>
              </a:prstGeom>
              <a:blipFill>
                <a:blip r:embed="rId5"/>
                <a:stretch>
                  <a:fillRect t="-101493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2E8AFEB0-BB68-408B-F238-FBA6585623D0}"/>
                  </a:ext>
                </a:extLst>
              </p:cNvPr>
              <p:cNvSpPr/>
              <p:nvPr/>
            </p:nvSpPr>
            <p:spPr>
              <a:xfrm>
                <a:off x="1043608" y="3674174"/>
                <a:ext cx="6663555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2E8AFEB0-BB68-408B-F238-FBA658562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674174"/>
                <a:ext cx="6663555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F81CC0CF-4AEA-0B3E-D6F0-5C300E5CD261}"/>
                  </a:ext>
                </a:extLst>
              </p:cNvPr>
              <p:cNvSpPr/>
              <p:nvPr/>
            </p:nvSpPr>
            <p:spPr>
              <a:xfrm>
                <a:off x="1024038" y="4672101"/>
                <a:ext cx="14440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F81CC0CF-4AEA-0B3E-D6F0-5C300E5CD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38" y="4672101"/>
                <a:ext cx="1444049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5486708-D87F-ADEE-3C9A-F06EE4B422B7}"/>
              </a:ext>
            </a:extLst>
          </p:cNvPr>
          <p:cNvSpPr txBox="1"/>
          <p:nvPr/>
        </p:nvSpPr>
        <p:spPr bwMode="auto">
          <a:xfrm>
            <a:off x="1003667" y="3276625"/>
            <a:ext cx="7873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用新的符號推導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展開係數，過程相同，卻極簡。而且與向量分析完全一致。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All You've Ever Wanted to Know About Minimalism — PROJECT NORD JOURNAL">
            <a:extLst>
              <a:ext uri="{FF2B5EF4-FFF2-40B4-BE49-F238E27FC236}">
                <a16:creationId xmlns:a16="http://schemas.microsoft.com/office/drawing/2014/main" id="{056D1EFD-02B4-5CF5-5DC7-132E92E2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01" y="362513"/>
            <a:ext cx="2860911" cy="2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2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5676E24E-B590-40EC-2CC9-9FF442CB3290}"/>
                  </a:ext>
                </a:extLst>
              </p:cNvPr>
              <p:cNvSpPr/>
              <p:nvPr/>
            </p:nvSpPr>
            <p:spPr>
              <a:xfrm>
                <a:off x="956427" y="4521702"/>
                <a:ext cx="5228354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5676E24E-B590-40EC-2CC9-9FF442CB3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27" y="4521702"/>
                <a:ext cx="5228354" cy="847604"/>
              </a:xfrm>
              <a:prstGeom prst="rect">
                <a:avLst/>
              </a:prstGeom>
              <a:blipFill>
                <a:blip r:embed="rId2"/>
                <a:stretch>
                  <a:fillRect t="-101493" b="-156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496CF190-A5C2-A327-EE93-259676A69D8F}"/>
                  </a:ext>
                </a:extLst>
              </p:cNvPr>
              <p:cNvSpPr/>
              <p:nvPr/>
            </p:nvSpPr>
            <p:spPr>
              <a:xfrm>
                <a:off x="956427" y="5445224"/>
                <a:ext cx="7019166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496CF190-A5C2-A327-EE93-259676A69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27" y="5445224"/>
                <a:ext cx="7019166" cy="847604"/>
              </a:xfrm>
              <a:prstGeom prst="rect">
                <a:avLst/>
              </a:prstGeom>
              <a:blipFill>
                <a:blip r:embed="rId6"/>
                <a:stretch>
                  <a:fillRect l="-5425"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All You've Ever Wanted to Know About Minimalism — PROJECT NORD JOURNAL">
            <a:extLst>
              <a:ext uri="{FF2B5EF4-FFF2-40B4-BE49-F238E27FC236}">
                <a16:creationId xmlns:a16="http://schemas.microsoft.com/office/drawing/2014/main" id="{65431106-AE5B-69DD-0E30-E0ED4909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18" y="514497"/>
            <a:ext cx="2860911" cy="2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225DD-C862-92FB-E0AC-7B1D82B74E08}"/>
              </a:ext>
            </a:extLst>
          </p:cNvPr>
          <p:cNvSpPr txBox="1"/>
          <p:nvPr/>
        </p:nvSpPr>
        <p:spPr bwMode="auto">
          <a:xfrm>
            <a:off x="982168" y="1715764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期望值的書寫也可以用新的內積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AB3F-2DF9-C0A5-2EF1-C74B9BDB9472}"/>
              </a:ext>
            </a:extLst>
          </p:cNvPr>
          <p:cNvSpPr txBox="1"/>
          <p:nvPr/>
        </p:nvSpPr>
        <p:spPr bwMode="auto">
          <a:xfrm>
            <a:off x="957530" y="2889838"/>
            <a:ext cx="2810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連期望值都可以寫成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id="{4A778454-87E0-8C07-2FBD-37728A048F35}"/>
                  </a:ext>
                </a:extLst>
              </p:cNvPr>
              <p:cNvSpPr/>
              <p:nvPr/>
            </p:nvSpPr>
            <p:spPr>
              <a:xfrm>
                <a:off x="957530" y="3297173"/>
                <a:ext cx="303486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id="{4A778454-87E0-8C07-2FBD-37728A048F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30" y="3297173"/>
                <a:ext cx="3034869" cy="901914"/>
              </a:xfrm>
              <a:prstGeom prst="rect">
                <a:avLst/>
              </a:prstGeom>
              <a:blipFill>
                <a:blip r:embed="rId8"/>
                <a:stretch>
                  <a:fillRect l="-5000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EE1DC0D-C8E0-B822-2BDC-51A2256CC2AD}"/>
              </a:ext>
            </a:extLst>
          </p:cNvPr>
          <p:cNvSpPr/>
          <p:nvPr/>
        </p:nvSpPr>
        <p:spPr>
          <a:xfrm>
            <a:off x="4249315" y="3586000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408EFA28-5DAF-D70E-EDE3-4E9D5ED2C1EF}"/>
                  </a:ext>
                </a:extLst>
              </p:cNvPr>
              <p:cNvSpPr/>
              <p:nvPr/>
            </p:nvSpPr>
            <p:spPr>
              <a:xfrm>
                <a:off x="4912543" y="3507752"/>
                <a:ext cx="1595437" cy="4023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408EFA28-5DAF-D70E-EDE3-4E9D5ED2C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543" y="3507752"/>
                <a:ext cx="1595437" cy="402354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61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28144" y="67032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這一展開式提供對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無限大位能井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位能下薛丁格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方程式的普遍解法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blipFill>
                <a:blip r:embed="rId2"/>
                <a:stretch>
                  <a:fillRect t="-101493" b="-155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blipFill>
                <a:blip r:embed="rId5"/>
                <a:stretch>
                  <a:fillRect l="-617" b="-210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917427" y="360329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914739" y="5752988"/>
            <a:ext cx="753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很明顯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這個程序不只適用於無限大位能井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，原則上適用於任何位能。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917427" y="5311365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359AA-5421-A467-66B0-BBAE396502BC}"/>
              </a:ext>
            </a:extLst>
          </p:cNvPr>
          <p:cNvSpPr txBox="1"/>
          <p:nvPr/>
        </p:nvSpPr>
        <p:spPr bwMode="auto">
          <a:xfrm>
            <a:off x="3383486" y="184482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根據展開定理，這永遠可以做到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532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1198050" y="943653"/>
            <a:ext cx="7539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兩端固定的弦的</a:t>
            </a:r>
            <a:r>
              <a:rPr lang="zh-TW" altLang="en-US" sz="1800" dirty="0">
                <a:solidFill>
                  <a:srgbClr val="FF0000"/>
                </a:solidFill>
              </a:rPr>
              <a:t>任一起始條件</a:t>
            </a:r>
            <a:r>
              <a:rPr lang="zh-TW" altLang="en-US" sz="1800" dirty="0"/>
              <a:t>可以用駐波模式來疊加：例如下圖：</a:t>
            </a:r>
          </a:p>
        </p:txBody>
      </p:sp>
      <p:sp>
        <p:nvSpPr>
          <p:cNvPr id="10" name="橢圓 9"/>
          <p:cNvSpPr/>
          <p:nvPr/>
        </p:nvSpPr>
        <p:spPr>
          <a:xfrm>
            <a:off x="2278666" y="2073503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921979" y="2073503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接點 12"/>
          <p:cNvCxnSpPr>
            <a:stCxn id="10" idx="7"/>
          </p:cNvCxnSpPr>
          <p:nvPr/>
        </p:nvCxnSpPr>
        <p:spPr>
          <a:xfrm rot="5400000" flipH="1" flipV="1">
            <a:off x="3032729" y="1001941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endCxn id="11" idx="1"/>
          </p:cNvCxnSpPr>
          <p:nvPr/>
        </p:nvCxnSpPr>
        <p:spPr>
          <a:xfrm>
            <a:off x="4136041" y="1573441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下箭號 19"/>
          <p:cNvSpPr/>
          <p:nvPr/>
        </p:nvSpPr>
        <p:spPr>
          <a:xfrm>
            <a:off x="4169363" y="3714078"/>
            <a:ext cx="285750" cy="4286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0C59EF8B-7724-3F3C-9A6D-6A20FED1C279}"/>
                  </a:ext>
                </a:extLst>
              </p:cNvPr>
              <p:cNvSpPr/>
              <p:nvPr/>
            </p:nvSpPr>
            <p:spPr>
              <a:xfrm>
                <a:off x="2353933" y="2431462"/>
                <a:ext cx="3819264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0C59EF8B-7724-3F3C-9A6D-6A20FED1C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933" y="2431462"/>
                <a:ext cx="3819264" cy="612732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C04EFF0D-A44B-DA2B-7E86-43FBAB40A431}"/>
                  </a:ext>
                </a:extLst>
              </p:cNvPr>
              <p:cNvSpPr/>
              <p:nvPr/>
            </p:nvSpPr>
            <p:spPr>
              <a:xfrm>
                <a:off x="2353933" y="4727357"/>
                <a:ext cx="4946643" cy="6130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C04EFF0D-A44B-DA2B-7E86-43FBAB40A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933" y="4727357"/>
                <a:ext cx="4946643" cy="613053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B3BFEF6-6A1E-F6D1-11E7-3FB136062E88}"/>
              </a:ext>
            </a:extLst>
          </p:cNvPr>
          <p:cNvSpPr txBox="1"/>
          <p:nvPr/>
        </p:nvSpPr>
        <p:spPr bwMode="auto">
          <a:xfrm>
            <a:off x="2278666" y="4201184"/>
            <a:ext cx="40105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各個定態就會各自演化後再疊加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64846D-F37C-86D6-FBCF-CF9514630801}"/>
                  </a:ext>
                </a:extLst>
              </p:cNvPr>
              <p:cNvSpPr txBox="1"/>
              <p:nvPr/>
            </p:nvSpPr>
            <p:spPr bwMode="auto">
              <a:xfrm>
                <a:off x="1198050" y="3244500"/>
                <a:ext cx="67478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如果這是波函數的起始條件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它可以同樣以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展開。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64846D-F37C-86D6-FBCF-CF9514630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050" y="3244500"/>
                <a:ext cx="6747897" cy="369332"/>
              </a:xfrm>
              <a:prstGeom prst="rect">
                <a:avLst/>
              </a:prstGeom>
              <a:blipFill>
                <a:blip r:embed="rId4"/>
                <a:stretch>
                  <a:fillRect l="-75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1969-F445-AC0F-2EE8-F266B3C2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94" y="0"/>
            <a:ext cx="6192687" cy="373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380EB-5AD5-4DA3-7783-C09517BC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4" y="3699038"/>
            <a:ext cx="6189398" cy="30447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80364-3D2A-2D5D-B40E-AEB692BCC86B}"/>
              </a:ext>
            </a:extLst>
          </p:cNvPr>
          <p:cNvSpPr/>
          <p:nvPr/>
        </p:nvSpPr>
        <p:spPr>
          <a:xfrm>
            <a:off x="2832849" y="4077072"/>
            <a:ext cx="2016224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/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6F4DEC9E-7F9B-4872-1AD1-33AAFD218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20542"/>
          <a:stretch/>
        </p:blipFill>
        <p:spPr bwMode="auto">
          <a:xfrm>
            <a:off x="6804248" y="1309850"/>
            <a:ext cx="216024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/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/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0792FF-F00D-12FC-0FB6-970DC11FD5F6}"/>
              </a:ext>
            </a:extLst>
          </p:cNvPr>
          <p:cNvCxnSpPr/>
          <p:nvPr/>
        </p:nvCxnSpPr>
        <p:spPr>
          <a:xfrm flipH="1">
            <a:off x="7092280" y="2564904"/>
            <a:ext cx="72008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357E5-5E6A-97FA-840A-669095AC619E}"/>
              </a:ext>
            </a:extLst>
          </p:cNvPr>
          <p:cNvCxnSpPr>
            <a:cxnSpLocks/>
          </p:cNvCxnSpPr>
          <p:nvPr/>
        </p:nvCxnSpPr>
        <p:spPr>
          <a:xfrm>
            <a:off x="7812360" y="2564904"/>
            <a:ext cx="824789" cy="840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95CDD9-08DC-7DE6-E96D-E7195D0A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8640"/>
            <a:ext cx="6985000" cy="300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3FDC6A-F698-6212-AD0E-AB76C957D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50"/>
          <a:stretch/>
        </p:blipFill>
        <p:spPr>
          <a:xfrm>
            <a:off x="984300" y="3198540"/>
            <a:ext cx="69723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04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159FC-E805-D6AA-C902-6A3CF4FBF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362"/>
          <a:stretch/>
        </p:blipFill>
        <p:spPr>
          <a:xfrm>
            <a:off x="971600" y="3717032"/>
            <a:ext cx="6972300" cy="2398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99A61-61C9-A90A-64E0-7780E78AD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70"/>
          <a:stretch/>
        </p:blipFill>
        <p:spPr>
          <a:xfrm>
            <a:off x="971600" y="1080188"/>
            <a:ext cx="6972300" cy="25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5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">
            <a:extLst>
              <a:ext uri="{FF2B5EF4-FFF2-40B4-BE49-F238E27FC236}">
                <a16:creationId xmlns:a16="http://schemas.microsoft.com/office/drawing/2014/main" id="{4756BA12-1A28-8E31-B393-7789DA8812BB}"/>
              </a:ext>
            </a:extLst>
          </p:cNvPr>
          <p:cNvSpPr/>
          <p:nvPr/>
        </p:nvSpPr>
        <p:spPr>
          <a:xfrm>
            <a:off x="7083061" y="821088"/>
            <a:ext cx="1800200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AA2E4748-D898-17EF-3B70-389BFCB13053}"/>
                  </a:ext>
                </a:extLst>
              </p:cNvPr>
              <p:cNvSpPr txBox="1"/>
              <p:nvPr/>
            </p:nvSpPr>
            <p:spPr bwMode="auto">
              <a:xfrm>
                <a:off x="7233357" y="918966"/>
                <a:ext cx="13662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AA2E4748-D898-17EF-3B70-389BFCB13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3357" y="918966"/>
                <a:ext cx="1366271" cy="618246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1644A0C9-2C2F-C977-E749-BB83BD6E8816}"/>
                  </a:ext>
                </a:extLst>
              </p:cNvPr>
              <p:cNvSpPr txBox="1"/>
              <p:nvPr/>
            </p:nvSpPr>
            <p:spPr bwMode="auto">
              <a:xfrm>
                <a:off x="7232879" y="1689221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1644A0C9-2C2F-C977-E749-BB83BD6E8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2879" y="1689221"/>
                <a:ext cx="8109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A16963-3D62-4140-0EED-397D36CC61D0}"/>
                  </a:ext>
                </a:extLst>
              </p:cNvPr>
              <p:cNvSpPr txBox="1"/>
              <p:nvPr/>
            </p:nvSpPr>
            <p:spPr bwMode="auto">
              <a:xfrm>
                <a:off x="739927" y="736132"/>
                <a:ext cx="63431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動量算子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定義為空間微分運算，那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能量算子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A16963-3D62-4140-0EED-397D36CC6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927" y="736132"/>
                <a:ext cx="6343134" cy="369332"/>
              </a:xfrm>
              <a:prstGeom prst="rect">
                <a:avLst/>
              </a:prstGeom>
              <a:blipFill>
                <a:blip r:embed="rId4"/>
                <a:stretch>
                  <a:fillRect l="-80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DB6303-7337-C653-3798-1A922E4FBFA4}"/>
              </a:ext>
            </a:extLst>
          </p:cNvPr>
          <p:cNvSpPr txBox="1"/>
          <p:nvPr/>
        </p:nvSpPr>
        <p:spPr bwMode="auto">
          <a:xfrm>
            <a:off x="715861" y="2448471"/>
            <a:ext cx="5298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注意這是一個運算子與運算子之間的關係！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39CF1-03C1-5CAC-C0C7-F5C385F32D79}"/>
              </a:ext>
            </a:extLst>
          </p:cNvPr>
          <p:cNvSpPr txBox="1"/>
          <p:nvPr/>
        </p:nvSpPr>
        <p:spPr bwMode="auto">
          <a:xfrm>
            <a:off x="715861" y="2886018"/>
            <a:ext cx="5616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與古典力學中，這些物理量的關係一致。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7468FAA2-D3D7-5960-0FA3-0A4A0C681202}"/>
                  </a:ext>
                </a:extLst>
              </p:cNvPr>
              <p:cNvSpPr txBox="1"/>
              <p:nvPr/>
            </p:nvSpPr>
            <p:spPr bwMode="auto">
              <a:xfrm>
                <a:off x="778225" y="1227736"/>
                <a:ext cx="3804952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7468FAA2-D3D7-5960-0FA3-0A4A0C68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225" y="1227736"/>
                <a:ext cx="3804952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524F117-B29A-B4C9-ED0F-9B504C964D4E}"/>
              </a:ext>
            </a:extLst>
          </p:cNvPr>
          <p:cNvSpPr txBox="1"/>
          <p:nvPr/>
        </p:nvSpPr>
        <p:spPr bwMode="auto">
          <a:xfrm>
            <a:off x="715861" y="2010925"/>
            <a:ext cx="7099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漢米爾頓、能量算子就定義為動量算子的平方加上位能算子。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/>
              <p:nvPr/>
            </p:nvSpPr>
            <p:spPr bwMode="auto">
              <a:xfrm>
                <a:off x="778225" y="4912569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225" y="4912569"/>
                <a:ext cx="2475358" cy="629852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1">
            <a:extLst>
              <a:ext uri="{FF2B5EF4-FFF2-40B4-BE49-F238E27FC236}">
                <a16:creationId xmlns:a16="http://schemas.microsoft.com/office/drawing/2014/main" id="{75F2F75D-9AF4-8115-CB93-A1D2FD6F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51" y="3324429"/>
            <a:ext cx="5234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薛丁格方程式就可以寫為：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/>
              <p:nvPr/>
            </p:nvSpPr>
            <p:spPr bwMode="auto">
              <a:xfrm>
                <a:off x="778225" y="3789957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225" y="3789957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B16AE5E2-CFDC-940E-F283-01371716E999}"/>
              </a:ext>
            </a:extLst>
          </p:cNvPr>
          <p:cNvSpPr/>
          <p:nvPr/>
        </p:nvSpPr>
        <p:spPr>
          <a:xfrm>
            <a:off x="2121374" y="4534279"/>
            <a:ext cx="274737" cy="28209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B807049D-D5AC-BA27-929A-52E996F7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560" y="5042829"/>
            <a:ext cx="493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這就是量子力學完整的薛丁格方程式。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3EA03-CFC1-A7FA-BCC6-59B7B42E35A2}"/>
                  </a:ext>
                </a:extLst>
              </p:cNvPr>
              <p:cNvSpPr txBox="1"/>
              <p:nvPr/>
            </p:nvSpPr>
            <p:spPr bwMode="auto">
              <a:xfrm>
                <a:off x="699216" y="5733256"/>
                <a:ext cx="774556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漢米爾頓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決定了狀態隨時間的演化，如同翻譯表所暗示的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3EA03-CFC1-A7FA-BCC6-59B7B42E3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216" y="5733256"/>
                <a:ext cx="7745567" cy="376770"/>
              </a:xfrm>
              <a:prstGeom prst="rect">
                <a:avLst/>
              </a:prstGeom>
              <a:blipFill>
                <a:blip r:embed="rId8"/>
                <a:stretch>
                  <a:fillRect l="-820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4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FAE4B-0791-A1D9-1D00-C745954E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20" y="3638798"/>
            <a:ext cx="6972300" cy="267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08E9B-2A51-D21C-7EEF-3D3F3913F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8"/>
          <a:stretch/>
        </p:blipFill>
        <p:spPr>
          <a:xfrm>
            <a:off x="1187624" y="664716"/>
            <a:ext cx="6972300" cy="29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47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88134B-D8E1-B953-0B5D-C930BFBB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908720"/>
            <a:ext cx="5025648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A635CE-E28C-D368-3DDC-449409EA9517}"/>
                  </a:ext>
                </a:extLst>
              </p:cNvPr>
              <p:cNvSpPr txBox="1"/>
              <p:nvPr/>
            </p:nvSpPr>
            <p:spPr bwMode="auto">
              <a:xfrm>
                <a:off x="1403648" y="188640"/>
                <a:ext cx="6768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例如：無限大位能井中波包隨時間的演化：將波包以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A635CE-E28C-D368-3DDC-449409EA9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188640"/>
                <a:ext cx="6768752" cy="369332"/>
              </a:xfrm>
              <a:prstGeom prst="rect">
                <a:avLst/>
              </a:prstGeom>
              <a:blipFill>
                <a:blip r:embed="rId3"/>
                <a:stretch>
                  <a:fillRect l="-74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2FBDCD-7981-5AAF-48FE-5342D2558017}"/>
                  </a:ext>
                </a:extLst>
              </p:cNvPr>
              <p:cNvSpPr txBox="1"/>
              <p:nvPr/>
            </p:nvSpPr>
            <p:spPr bwMode="auto">
              <a:xfrm>
                <a:off x="1403648" y="517381"/>
                <a:ext cx="6768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別忘了在位能井內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就是兩個自由電子波的組合。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2FBDCD-7981-5AAF-48FE-5342D2558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517381"/>
                <a:ext cx="6768752" cy="369332"/>
              </a:xfrm>
              <a:prstGeom prst="rect">
                <a:avLst/>
              </a:prstGeom>
              <a:blipFill>
                <a:blip r:embed="rId4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819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2FBDCD-7981-5AAF-48FE-5342D2558017}"/>
                  </a:ext>
                </a:extLst>
              </p:cNvPr>
              <p:cNvSpPr txBox="1"/>
              <p:nvPr/>
            </p:nvSpPr>
            <p:spPr bwMode="auto">
              <a:xfrm>
                <a:off x="1414367" y="1052736"/>
                <a:ext cx="6768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別忘了在位能井內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就是兩個自由電子波的組合。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2FBDCD-7981-5AAF-48FE-5342D2558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4367" y="1052736"/>
                <a:ext cx="6768752" cy="369332"/>
              </a:xfrm>
              <a:prstGeom prst="rect">
                <a:avLst/>
              </a:prstGeom>
              <a:blipFill>
                <a:blip r:embed="rId2"/>
                <a:stretch>
                  <a:fillRect l="-74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45D7A9B-6599-212A-58B3-EED07E4D1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19" y="1628800"/>
            <a:ext cx="73406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5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861348-7A20-7405-55E6-783E80B1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882650"/>
            <a:ext cx="70231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95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A3B13-1C7E-0336-DA31-2DDD80A5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241300"/>
            <a:ext cx="69977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6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2308396" y="2501139"/>
                <a:ext cx="386535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8396" y="2501139"/>
                <a:ext cx="3865353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900958-487E-DC40-8171-623415D8BC7A}"/>
                  </a:ext>
                </a:extLst>
              </p:cNvPr>
              <p:cNvSpPr txBox="1"/>
              <p:nvPr/>
            </p:nvSpPr>
            <p:spPr bwMode="auto">
              <a:xfrm>
                <a:off x="971600" y="3717032"/>
                <a:ext cx="7776864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自然的猜測：對於以能量本徵函數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展開的</a:t>
                </a:r>
                <a:r>
                  <a:rPr kumimoji="0" lang="zh-TW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900958-487E-DC40-8171-623415D8B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717032"/>
                <a:ext cx="7776864" cy="376770"/>
              </a:xfrm>
              <a:prstGeom prst="rect">
                <a:avLst/>
              </a:prstGeom>
              <a:blipFill>
                <a:blip r:embed="rId3"/>
                <a:stretch>
                  <a:fillRect l="-65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09DB54-0451-FC19-0284-ECDEA133097E}"/>
                  </a:ext>
                </a:extLst>
              </p:cNvPr>
              <p:cNvSpPr txBox="1"/>
              <p:nvPr/>
            </p:nvSpPr>
            <p:spPr bwMode="auto">
              <a:xfrm>
                <a:off x="2308396" y="698613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+mj-ea"/>
                    <a:ea typeface="+mj-ea"/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的展開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分量的物理意義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09DB54-0451-FC19-0284-ECDEA1330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8396" y="698613"/>
                <a:ext cx="4320480" cy="369332"/>
              </a:xfrm>
              <a:prstGeom prst="rect">
                <a:avLst/>
              </a:prstGeom>
              <a:blipFill>
                <a:blip r:embed="rId4"/>
                <a:stretch>
                  <a:fillRect l="-117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/>
              <p:nvPr/>
            </p:nvSpPr>
            <p:spPr bwMode="auto">
              <a:xfrm>
                <a:off x="971600" y="1252596"/>
                <a:ext cx="72313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之前曾大膽假設，</a:t>
                </a:r>
                <a:r>
                  <a:rPr lang="en-GB" dirty="0" err="1">
                    <a:solidFill>
                      <a:schemeClr val="tx1"/>
                    </a:solidFill>
                  </a:rPr>
                  <a:t>電子在狀態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測量動量時</a:t>
                </a:r>
                <a:r>
                  <a:rPr lang="en-GB" dirty="0" err="1">
                    <a:solidFill>
                      <a:schemeClr val="tx1"/>
                    </a:solidFill>
                  </a:rPr>
                  <a:t>，得到某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</a:rPr>
                  <a:t>的機率</a:t>
                </a:r>
                <a:r>
                  <a:rPr lang="en-GB" dirty="0">
                    <a:solidFill>
                      <a:schemeClr val="tx1"/>
                    </a:solidFill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52596"/>
                <a:ext cx="7231306" cy="369332"/>
              </a:xfrm>
              <a:prstGeom prst="rect">
                <a:avLst/>
              </a:prstGeom>
              <a:blipFill>
                <a:blip r:embed="rId5"/>
                <a:stretch>
                  <a:fillRect l="-70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/>
              <p:nvPr/>
            </p:nvSpPr>
            <p:spPr bwMode="auto">
              <a:xfrm>
                <a:off x="971600" y="1636698"/>
                <a:ext cx="7457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即是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的傅立葉變換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的絕對值平方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636698"/>
                <a:ext cx="7457165" cy="369332"/>
              </a:xfrm>
              <a:prstGeom prst="rect">
                <a:avLst/>
              </a:prstGeom>
              <a:blipFill>
                <a:blip r:embed="rId6"/>
                <a:stretch>
                  <a:fillRect l="-6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/>
              <p:nvPr/>
            </p:nvSpPr>
            <p:spPr>
              <a:xfrm>
                <a:off x="972222" y="5031887"/>
                <a:ext cx="65521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就是在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狀態，測量</a:t>
                </a:r>
                <a:r>
                  <a:rPr lang="zh-TW" altLang="en-US" dirty="0"/>
                  <a:t>能量</a:t>
                </a:r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22" y="5031887"/>
                <a:ext cx="655210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F7C1D3A5-5908-65F2-B3BF-B5032D6FCA3F}"/>
                  </a:ext>
                </a:extLst>
              </p:cNvPr>
              <p:cNvSpPr txBox="1"/>
              <p:nvPr/>
            </p:nvSpPr>
            <p:spPr bwMode="auto">
              <a:xfrm>
                <a:off x="2339752" y="4139042"/>
                <a:ext cx="2205539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F7C1D3A5-5908-65F2-B3BF-B5032D6FC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39042"/>
                <a:ext cx="2205539" cy="847604"/>
              </a:xfrm>
              <a:prstGeom prst="rect">
                <a:avLst/>
              </a:prstGeom>
              <a:blipFill>
                <a:blip r:embed="rId8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803499-7138-60A0-4E59-D8D8FE687E96}"/>
                  </a:ext>
                </a:extLst>
              </p:cNvPr>
              <p:cNvSpPr txBox="1"/>
              <p:nvPr/>
            </p:nvSpPr>
            <p:spPr bwMode="auto">
              <a:xfrm>
                <a:off x="971600" y="205127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就是展開的分量！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803499-7138-60A0-4E59-D8D8FE687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2051270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7900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9D1166A-A003-F107-EB58-D5A61366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801257" y="476672"/>
            <a:ext cx="6912768" cy="4589778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D1E19B8-B861-3F58-6B0C-EB241629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801257" y="5013176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0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/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   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/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/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blipFill>
                <a:blip r:embed="rId4"/>
                <a:stretch>
                  <a:fillRect l="-6015" t="-55634" b="-84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/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blipFill>
                <a:blip r:embed="rId5"/>
                <a:stretch>
                  <a:fillRect l="-6526" t="-96203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/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98F8F1-1EB6-3168-056D-773F4D0D83C0}"/>
              </a:ext>
            </a:extLst>
          </p:cNvPr>
          <p:cNvCxnSpPr>
            <a:cxnSpLocks/>
          </p:cNvCxnSpPr>
          <p:nvPr/>
        </p:nvCxnSpPr>
        <p:spPr>
          <a:xfrm flipV="1">
            <a:off x="3093095" y="6021288"/>
            <a:ext cx="0" cy="572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AFA4D2-1BD0-BA4C-FA8A-B695010BA8C5}"/>
              </a:ext>
            </a:extLst>
          </p:cNvPr>
          <p:cNvCxnSpPr>
            <a:cxnSpLocks/>
          </p:cNvCxnSpPr>
          <p:nvPr/>
        </p:nvCxnSpPr>
        <p:spPr>
          <a:xfrm flipV="1">
            <a:off x="3564631" y="6021288"/>
            <a:ext cx="0" cy="57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3BFEB6-FCC2-7B13-8E6F-B2219E5F50B7}"/>
              </a:ext>
            </a:extLst>
          </p:cNvPr>
          <p:cNvSpPr txBox="1"/>
          <p:nvPr/>
        </p:nvSpPr>
        <p:spPr bwMode="auto">
          <a:xfrm>
            <a:off x="2425050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64581-6E8A-790E-A18E-8C42B3CF256C}"/>
              </a:ext>
            </a:extLst>
          </p:cNvPr>
          <p:cNvSpPr txBox="1"/>
          <p:nvPr/>
        </p:nvSpPr>
        <p:spPr bwMode="auto">
          <a:xfrm>
            <a:off x="3421868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/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0BBA-0DA9-4B60-AEC8-2B89A3ED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0D027E06-8CBB-1D07-20CA-6A3AFA1E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9"/>
          <a:stretch/>
        </p:blipFill>
        <p:spPr>
          <a:xfrm>
            <a:off x="755576" y="188640"/>
            <a:ext cx="6912768" cy="2456922"/>
          </a:xfrm>
          <a:prstGeom prst="rect">
            <a:avLst/>
          </a:prstGeo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1EF60C78-B44F-87E8-F07B-45A422A9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 b="793"/>
          <a:stretch/>
        </p:blipFill>
        <p:spPr>
          <a:xfrm>
            <a:off x="755576" y="3653358"/>
            <a:ext cx="7772400" cy="3016002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EE173DBB-A2FC-0FE8-7757-9BB49429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755576" y="2403933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42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430122" y="1965615"/>
                <a:ext cx="2464521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122" y="1965615"/>
                <a:ext cx="2464521" cy="764505"/>
              </a:xfrm>
              <a:prstGeom prst="rect">
                <a:avLst/>
              </a:prstGeom>
              <a:blipFill>
                <a:blip r:embed="rId2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989827" y="5343326"/>
                <a:ext cx="50941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可見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27" y="5343326"/>
                <a:ext cx="5094141" cy="369332"/>
              </a:xfrm>
              <a:prstGeom prst="rect">
                <a:avLst/>
              </a:prstGeom>
              <a:blipFill>
                <a:blip r:embed="rId3"/>
                <a:stretch>
                  <a:fillRect l="-993" t="-6667" r="-545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989827" y="5739987"/>
                <a:ext cx="7705732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波函數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沿本徵函數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展開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，就是對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27" y="5739987"/>
                <a:ext cx="7705732" cy="376770"/>
              </a:xfrm>
              <a:prstGeom prst="rect">
                <a:avLst/>
              </a:prstGeom>
              <a:blipFill>
                <a:blip r:embed="rId4"/>
                <a:stretch>
                  <a:fillRect l="-65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200330" y="1034388"/>
                <a:ext cx="3587694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0330" y="1034388"/>
                <a:ext cx="3587694" cy="1711494"/>
              </a:xfrm>
              <a:prstGeom prst="rect">
                <a:avLst/>
              </a:prstGeom>
              <a:blipFill>
                <a:blip r:embed="rId5"/>
                <a:stretch>
                  <a:fillRect l="-15194" t="-58824" b="-89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/>
              <p:nvPr/>
            </p:nvSpPr>
            <p:spPr bwMode="auto">
              <a:xfrm>
                <a:off x="6437196" y="3008020"/>
                <a:ext cx="210608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7196" y="3008020"/>
                <a:ext cx="2106081" cy="376770"/>
              </a:xfrm>
              <a:prstGeom prst="rect">
                <a:avLst/>
              </a:prstGeom>
              <a:blipFill>
                <a:blip r:embed="rId6"/>
                <a:stretch>
                  <a:fillRect t="-3226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5F25E6-129C-3F55-79AF-E71125E71752}"/>
              </a:ext>
            </a:extLst>
          </p:cNvPr>
          <p:cNvSpPr txBox="1"/>
          <p:nvPr/>
        </p:nvSpPr>
        <p:spPr bwMode="auto">
          <a:xfrm>
            <a:off x="2836733" y="6205509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/>
              <p:nvPr/>
            </p:nvSpPr>
            <p:spPr bwMode="auto">
              <a:xfrm>
                <a:off x="1134262" y="571822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我們可以利用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計算在此狀態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下能量的期望值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來驗證以上猜測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262" y="571822"/>
                <a:ext cx="7023657" cy="369332"/>
              </a:xfrm>
              <a:prstGeom prst="rect">
                <a:avLst/>
              </a:prstGeom>
              <a:blipFill>
                <a:blip r:embed="rId7"/>
                <a:stretch>
                  <a:fillRect l="-72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/>
              <p:nvPr/>
            </p:nvSpPr>
            <p:spPr bwMode="auto">
              <a:xfrm>
                <a:off x="6430122" y="3431895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0122" y="3431895"/>
                <a:ext cx="2577372" cy="904543"/>
              </a:xfrm>
              <a:prstGeom prst="rect">
                <a:avLst/>
              </a:prstGeom>
              <a:blipFill>
                <a:blip r:embed="rId8"/>
                <a:stretch>
                  <a:fillRect l="-112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9CEF3206-8A2D-27F2-1B52-94B51B9A5028}"/>
                  </a:ext>
                </a:extLst>
              </p:cNvPr>
              <p:cNvSpPr txBox="1"/>
              <p:nvPr/>
            </p:nvSpPr>
            <p:spPr bwMode="auto">
              <a:xfrm>
                <a:off x="1207514" y="2808085"/>
                <a:ext cx="3294141" cy="15740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altLang="zh-TW" i="1" dirty="0">
                  <a:latin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9CEF3206-8A2D-27F2-1B52-94B51B9A5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7514" y="2808085"/>
                <a:ext cx="3294141" cy="1574085"/>
              </a:xfrm>
              <a:prstGeom prst="rect">
                <a:avLst/>
              </a:prstGeom>
              <a:blipFill>
                <a:blip r:embed="rId9"/>
                <a:stretch>
                  <a:fillRect l="-14615" t="-64000" b="-81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/>
              <p:nvPr/>
            </p:nvSpPr>
            <p:spPr bwMode="auto">
              <a:xfrm>
                <a:off x="1200331" y="4479848"/>
                <a:ext cx="2075526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0331" y="4479848"/>
                <a:ext cx="2075526" cy="764505"/>
              </a:xfrm>
              <a:prstGeom prst="rect">
                <a:avLst/>
              </a:prstGeom>
              <a:blipFill>
                <a:blip r:embed="rId10"/>
                <a:stretch>
                  <a:fillRect l="-6098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6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 animBg="1"/>
      <p:bldP spid="6" grpId="0"/>
      <p:bldP spid="5" grpId="0" animBg="1"/>
      <p:bldP spid="9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977416" y="51592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某一個瞬間時刻的狀態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 flipV="1">
            <a:off x="3449414" y="720021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373287" y="525887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965388" y="928653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488353" y="1145553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265621" y="972173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4100870" y="3226841"/>
            <a:ext cx="463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把對應算子放入此式就可得到測量期望值。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70431" y="1767002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952441" y="60563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44740" y="2956798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740" y="2956798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58373" y="970233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373" y="970233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47382" y="2167398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382" y="2167398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532481" y="535355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2481" y="535355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887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950263" y="4128743"/>
                <a:ext cx="4953730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63" y="4128743"/>
                <a:ext cx="4953730" cy="378758"/>
              </a:xfrm>
              <a:prstGeom prst="rect">
                <a:avLst/>
              </a:prstGeom>
              <a:blipFill>
                <a:blip r:embed="rId6"/>
                <a:stretch>
                  <a:fillRect l="-102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/>
              <p:nvPr/>
            </p:nvSpPr>
            <p:spPr bwMode="auto">
              <a:xfrm>
                <a:off x="5390796" y="4123977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0796" y="4123977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950263" y="4506630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263" y="4506630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656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720985" y="2324244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就得到量子力學對應的算子。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/>
              <p:nvPr/>
            </p:nvSpPr>
            <p:spPr bwMode="auto">
              <a:xfrm>
                <a:off x="1080774" y="6000440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774" y="6000440"/>
                <a:ext cx="2475358" cy="629852"/>
              </a:xfrm>
              <a:prstGeom prst="rect">
                <a:avLst/>
              </a:prstGeom>
              <a:blipFill>
                <a:blip r:embed="rId9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89D1BD-9AF6-5EAA-36F6-01E255268A38}"/>
              </a:ext>
            </a:extLst>
          </p:cNvPr>
          <p:cNvSpPr txBox="1"/>
          <p:nvPr/>
        </p:nvSpPr>
        <p:spPr bwMode="auto">
          <a:xfrm>
            <a:off x="3619731" y="6167160"/>
            <a:ext cx="5056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狀態函數隨時間的演化由漢米爾頓量來負責！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5EBC6-9D77-D187-4DF8-A7B44BF2F7BC}"/>
              </a:ext>
            </a:extLst>
          </p:cNvPr>
          <p:cNvSpPr/>
          <p:nvPr/>
        </p:nvSpPr>
        <p:spPr>
          <a:xfrm>
            <a:off x="722477" y="5929347"/>
            <a:ext cx="8022914" cy="776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61FF5-0146-E1A7-3DA6-5541518997FD}"/>
              </a:ext>
            </a:extLst>
          </p:cNvPr>
          <p:cNvSpPr txBox="1"/>
          <p:nvPr/>
        </p:nvSpPr>
        <p:spPr bwMode="auto">
          <a:xfrm>
            <a:off x="950263" y="5020044"/>
            <a:ext cx="5244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以上原則對每一個時間的瞬間都成立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1E00A07-66A1-5C2E-1416-1B8CD6671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597" y="5454219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瞬間狀態隨時間演化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14DF31D6-E66C-0D40-5C19-6401CAD8CD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6964" y="5652745"/>
            <a:ext cx="1020110" cy="63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D7BBD24D-1408-2ADF-7114-CCD88838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045" y="5464454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0149DEB6-6B37-A3C1-32D0-D68DD9567BDF}"/>
                  </a:ext>
                </a:extLst>
              </p:cNvPr>
              <p:cNvSpPr txBox="1"/>
              <p:nvPr/>
            </p:nvSpPr>
            <p:spPr bwMode="auto">
              <a:xfrm>
                <a:off x="5320159" y="5493741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0149DEB6-6B37-A3C1-32D0-D68DD9567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0159" y="5493741"/>
                <a:ext cx="95305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">
            <a:extLst>
              <a:ext uri="{FF2B5EF4-FFF2-40B4-BE49-F238E27FC236}">
                <a16:creationId xmlns:a16="http://schemas.microsoft.com/office/drawing/2014/main" id="{C94A80FD-E8A9-0E92-2D82-EF86498B102A}"/>
              </a:ext>
            </a:extLst>
          </p:cNvPr>
          <p:cNvSpPr txBox="1"/>
          <p:nvPr/>
        </p:nvSpPr>
        <p:spPr bwMode="auto">
          <a:xfrm>
            <a:off x="960982" y="1328374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位置算子為乘上位置座標，動量算子為對空間微分：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/>
              <p:nvPr/>
            </p:nvSpPr>
            <p:spPr bwMode="auto">
              <a:xfrm>
                <a:off x="6332018" y="1126392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2018" y="1126392"/>
                <a:ext cx="2180849" cy="618246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10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3" grpId="0"/>
      <p:bldP spid="8" grpId="0" animBg="1"/>
      <p:bldP spid="20" grpId="0" animBg="1"/>
      <p:bldP spid="2" grpId="0"/>
      <p:bldP spid="10" grpId="0" animBg="1"/>
      <p:bldP spid="12" grpId="0"/>
      <p:bldP spid="4" grpId="0"/>
      <p:bldP spid="5" grpId="0" animBg="1"/>
      <p:bldP spid="6" grpId="0"/>
      <p:bldP spid="7" grpId="0" animBg="1"/>
      <p:bldP spid="11" grpId="0"/>
      <p:bldP spid="13" grpId="0"/>
      <p:bldP spid="14" grpId="0" animBg="1"/>
      <p:bldP spid="19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2" b="19355"/>
          <a:stretch/>
        </p:blipFill>
        <p:spPr>
          <a:xfrm>
            <a:off x="604464" y="4077072"/>
            <a:ext cx="8063996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604464" y="4869160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/>
              <p:nvPr/>
            </p:nvSpPr>
            <p:spPr bwMode="auto">
              <a:xfrm>
                <a:off x="523091" y="5287572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沒有遺漏，可見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的測量結果只能是本徵值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其中之一，不能是其他的值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091" y="5287572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/>
              <p:nvPr/>
            </p:nvSpPr>
            <p:spPr bwMode="auto">
              <a:xfrm>
                <a:off x="647020" y="3179424"/>
                <a:ext cx="1787563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020" y="3179424"/>
                <a:ext cx="1787563" cy="764505"/>
              </a:xfrm>
              <a:prstGeom prst="rect">
                <a:avLst/>
              </a:prstGeom>
              <a:blipFill>
                <a:blip r:embed="rId4"/>
                <a:stretch>
                  <a:fillRect l="-31690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/>
              <p:nvPr/>
            </p:nvSpPr>
            <p:spPr bwMode="auto">
              <a:xfrm>
                <a:off x="647020" y="1191103"/>
                <a:ext cx="5850249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020" y="1191103"/>
                <a:ext cx="5850249" cy="901914"/>
              </a:xfrm>
              <a:prstGeom prst="rect">
                <a:avLst/>
              </a:prstGeom>
              <a:blipFill>
                <a:blip r:embed="rId5"/>
                <a:stretch>
                  <a:fillRect l="-389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/>
              <p:nvPr/>
            </p:nvSpPr>
            <p:spPr bwMode="auto">
              <a:xfrm>
                <a:off x="647020" y="2172397"/>
                <a:ext cx="570623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020" y="2172397"/>
                <a:ext cx="5706233" cy="901914"/>
              </a:xfrm>
              <a:prstGeom prst="rect">
                <a:avLst/>
              </a:prstGeom>
              <a:blipFill>
                <a:blip r:embed="rId6"/>
                <a:stretch>
                  <a:fillRect l="-3769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/>
              <p:nvPr/>
            </p:nvSpPr>
            <p:spPr>
              <a:xfrm>
                <a:off x="614915" y="726651"/>
                <a:ext cx="6913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如果真是如此，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機率總和必須等於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15" y="726651"/>
                <a:ext cx="6913218" cy="369332"/>
              </a:xfrm>
              <a:prstGeom prst="rect">
                <a:avLst/>
              </a:prstGeom>
              <a:blipFill>
                <a:blip r:embed="rId7"/>
                <a:stretch>
                  <a:fillRect l="-73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5190967-7D68-C26A-2564-C2184769B0BC}"/>
              </a:ext>
            </a:extLst>
          </p:cNvPr>
          <p:cNvSpPr txBox="1"/>
          <p:nvPr/>
        </p:nvSpPr>
        <p:spPr bwMode="auto">
          <a:xfrm>
            <a:off x="523980" y="6107146"/>
            <a:ext cx="8172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到此，無限大位能井內的電子，不一定是在定態，能量的量子化完全確立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/>
              <p:nvPr/>
            </p:nvSpPr>
            <p:spPr bwMode="auto">
              <a:xfrm>
                <a:off x="523091" y="5697359"/>
                <a:ext cx="5911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如果還會測到其他值，總機率就要超過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091" y="5697359"/>
                <a:ext cx="5911752" cy="369332"/>
              </a:xfrm>
              <a:prstGeom prst="rect">
                <a:avLst/>
              </a:prstGeom>
              <a:blipFill>
                <a:blip r:embed="rId8"/>
                <a:stretch>
                  <a:fillRect l="-1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/>
              <p:nvPr/>
            </p:nvSpPr>
            <p:spPr bwMode="auto">
              <a:xfrm>
                <a:off x="604464" y="317629"/>
                <a:ext cx="77544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這強烈暗示測量能量時，得到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只能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其中之一！不會測到其他的值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464" y="317629"/>
                <a:ext cx="7754436" cy="369332"/>
              </a:xfrm>
              <a:prstGeom prst="rect">
                <a:avLst/>
              </a:prstGeom>
              <a:blipFill>
                <a:blip r:embed="rId9"/>
                <a:stretch>
                  <a:fillRect l="-654" t="-3226" r="-490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F25313-2A15-795D-4346-775B6B269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6578248" y="1190329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 animBg="1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97F4F-597D-6A9D-7F29-3F272AE41BE3}"/>
              </a:ext>
            </a:extLst>
          </p:cNvPr>
          <p:cNvSpPr txBox="1"/>
          <p:nvPr/>
        </p:nvSpPr>
        <p:spPr bwMode="auto">
          <a:xfrm>
            <a:off x="4714728" y="169180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測量、算子是很有個性的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96788-5DD4-13CF-CEA5-E297363F8318}"/>
              </a:ext>
            </a:extLst>
          </p:cNvPr>
          <p:cNvSpPr txBox="1"/>
          <p:nvPr/>
        </p:nvSpPr>
        <p:spPr bwMode="auto">
          <a:xfrm>
            <a:off x="4714727" y="2061136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由它來決定測量的結果有哪些可能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4215754-CB9B-E644-B04F-8F1092634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5024997" y="2574484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/>
              <p:nvPr/>
            </p:nvSpPr>
            <p:spPr bwMode="auto">
              <a:xfrm>
                <a:off x="5683619" y="541652"/>
                <a:ext cx="908518" cy="948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619" y="541652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8056" t="-18421" r="-13889" b="-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/>
              <p:nvPr/>
            </p:nvSpPr>
            <p:spPr bwMode="auto">
              <a:xfrm>
                <a:off x="1824789" y="754371"/>
                <a:ext cx="90851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789" y="754371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684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DB859-E92C-BE5F-EC9F-7AD745CD18C7}"/>
              </a:ext>
            </a:extLst>
          </p:cNvPr>
          <p:cNvSpPr txBox="1"/>
          <p:nvPr/>
        </p:nvSpPr>
        <p:spPr bwMode="auto">
          <a:xfrm>
            <a:off x="897103" y="169180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不同的狀態下，機率的分佈不同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/>
              <p:nvPr/>
            </p:nvSpPr>
            <p:spPr bwMode="auto">
              <a:xfrm>
                <a:off x="1620425" y="2581745"/>
                <a:ext cx="222576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=1,2,3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425" y="2581745"/>
                <a:ext cx="22257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40F83C-6A19-891A-FA8F-BF88F680B14D}"/>
              </a:ext>
            </a:extLst>
          </p:cNvPr>
          <p:cNvSpPr txBox="1"/>
          <p:nvPr/>
        </p:nvSpPr>
        <p:spPr bwMode="auto">
          <a:xfrm>
            <a:off x="897103" y="2061136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但可能的結果卻一樣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D698-59A4-4DAB-3E15-4FB362C8B36D}"/>
              </a:ext>
            </a:extLst>
          </p:cNvPr>
          <p:cNvSpPr txBox="1"/>
          <p:nvPr/>
        </p:nvSpPr>
        <p:spPr bwMode="auto">
          <a:xfrm>
            <a:off x="4932040" y="5373216"/>
            <a:ext cx="2165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算子有它的堅持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5E57B-55F6-FFE8-0BFD-68406F185DD3}"/>
              </a:ext>
            </a:extLst>
          </p:cNvPr>
          <p:cNvSpPr txBox="1"/>
          <p:nvPr/>
        </p:nvSpPr>
        <p:spPr bwMode="auto">
          <a:xfrm>
            <a:off x="973600" y="5886564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解eigenfunction、例如能量算子的定態，是在決定你測量時會得到什麼結果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22223-2D08-BDEE-2E53-8F70821FD1CA}"/>
              </a:ext>
            </a:extLst>
          </p:cNvPr>
          <p:cNvSpPr txBox="1"/>
          <p:nvPr/>
        </p:nvSpPr>
        <p:spPr bwMode="auto">
          <a:xfrm>
            <a:off x="973600" y="6312447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得到某結果時粒子的狀態會崩潰為何種狀態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019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57391" y="2033844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所以第一次的測量使粒子的狀態由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7391" y="2033844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87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的測量，結果一定確定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blipFill>
                <a:blip r:embed="rId3"/>
                <a:stretch>
                  <a:fillRect l="-917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/>
              <p:cNvSpPr/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而是結果完全確定的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  <a:blipFill>
                <a:blip r:embed="rId4"/>
                <a:stretch>
                  <a:fillRect l="-10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blipFill>
                <a:blip r:embed="rId5"/>
                <a:stretch>
                  <a:fillRect l="-7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2289B76F-3EBF-83DA-89D0-25F99347CD6F}"/>
                  </a:ext>
                </a:extLst>
              </p:cNvPr>
              <p:cNvSpPr/>
              <p:nvPr/>
            </p:nvSpPr>
            <p:spPr>
              <a:xfrm>
                <a:off x="1157391" y="1198829"/>
                <a:ext cx="6674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測量第一次完畢後，狀態已經不會再是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結果不確定的狀態</a:t>
                </a:r>
                <a14:m>
                  <m:oMath xmlns:m="http://schemas.openxmlformats.org/officeDocument/2006/math">
                    <m:r>
                      <a:rPr kumimoji="0" lang="el-GR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2289B76F-3EBF-83DA-89D0-25F99347C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391" y="1198829"/>
                <a:ext cx="6674391" cy="369332"/>
              </a:xfrm>
              <a:prstGeom prst="rect">
                <a:avLst/>
              </a:prstGeom>
              <a:blipFill>
                <a:blip r:embed="rId7"/>
                <a:stretch>
                  <a:fillRect l="-95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CEB8E24-24B1-6D18-A581-CA07329F92B6}"/>
              </a:ext>
            </a:extLst>
          </p:cNvPr>
          <p:cNvSpPr txBox="1"/>
          <p:nvPr/>
        </p:nvSpPr>
        <p:spPr bwMode="auto">
          <a:xfrm>
            <a:off x="1157390" y="3055906"/>
            <a:ext cx="6818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在特定狀態，每一個初次測量結果不會是確定的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67834" y="4469668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211147" y="4469668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321897" y="3398106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425209" y="3969606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34806" y="4490857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517135" y="5392249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88224" y="4265137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88224" y="5157192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922413" y="5908786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blipFill>
                <a:blip r:embed="rId14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/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但不會測到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blipFill>
                <a:blip r:embed="rId15"/>
                <a:stretch>
                  <a:fillRect l="-226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F16EC52-5020-AE8F-DEDA-E594B237E197}"/>
              </a:ext>
            </a:extLst>
          </p:cNvPr>
          <p:cNvSpPr txBox="1"/>
          <p:nvPr/>
        </p:nvSpPr>
        <p:spPr bwMode="auto">
          <a:xfrm>
            <a:off x="576056" y="6411662"/>
            <a:ext cx="8107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這個結果不只適用於能量，對任何測量物理量如位置、動量、角動量都成立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03055-5E13-C013-7488-16D5A1EA11D0}"/>
              </a:ext>
            </a:extLst>
          </p:cNvPr>
          <p:cNvSpPr txBox="1"/>
          <p:nvPr/>
        </p:nvSpPr>
        <p:spPr bwMode="auto">
          <a:xfrm>
            <a:off x="1167668" y="3440522"/>
            <a:ext cx="4643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崩潰變成的態也就不確定。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1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8" grpId="0" animBg="1"/>
      <p:bldP spid="4" grpId="0"/>
      <p:bldP spid="2" grpId="0"/>
      <p:bldP spid="3" grpId="0" animBg="1"/>
      <p:bldP spid="6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  <p:bldP spid="15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The measurement problem in quantum mechanics is the problem of how (or  whether) wave function collapse occurs. The… | Leyes de la termodinamica,  Cosmología, Ciencia">
            <a:extLst>
              <a:ext uri="{FF2B5EF4-FFF2-40B4-BE49-F238E27FC236}">
                <a16:creationId xmlns:a16="http://schemas.microsoft.com/office/drawing/2014/main" id="{986E95F7-2773-1D4A-814B-97B1511B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16" y="202332"/>
            <a:ext cx="344476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56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578" name="Object 1026"/>
          <p:cNvGraphicFramePr>
            <a:graphicFrameLocks noChangeAspect="1"/>
          </p:cNvGraphicFramePr>
          <p:nvPr/>
        </p:nvGraphicFramePr>
        <p:xfrm>
          <a:off x="4894263" y="4021138"/>
          <a:ext cx="1449387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35167" imgH="320068" progId="MS_ClipArt_Gallery.2">
                  <p:embed/>
                </p:oleObj>
              </mc:Choice>
              <mc:Fallback>
                <p:oleObj name="Clip" r:id="rId2" imgW="335167" imgH="320068" progId="MS_ClipArt_Gallery.2">
                  <p:embed/>
                  <p:pic>
                    <p:nvPicPr>
                      <p:cNvPr id="280578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263" y="4021138"/>
                        <a:ext cx="1449387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579" name="Object 1027"/>
          <p:cNvGraphicFramePr>
            <a:graphicFrameLocks noChangeAspect="1"/>
          </p:cNvGraphicFramePr>
          <p:nvPr/>
        </p:nvGraphicFramePr>
        <p:xfrm>
          <a:off x="2898775" y="2665413"/>
          <a:ext cx="2528888" cy="271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5775" imgH="3252788" progId="MS_ClipArt_Gallery.2">
                  <p:embed/>
                </p:oleObj>
              </mc:Choice>
              <mc:Fallback>
                <p:oleObj name="Clip" r:id="rId4" imgW="3025775" imgH="3252788" progId="MS_ClipArt_Gallery.2">
                  <p:embed/>
                  <p:pic>
                    <p:nvPicPr>
                      <p:cNvPr id="280579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775" y="2665413"/>
                        <a:ext cx="2528888" cy="271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80" name="文字方塊 6"/>
          <p:cNvSpPr txBox="1">
            <a:spLocks noChangeArrowheads="1"/>
          </p:cNvSpPr>
          <p:nvPr/>
        </p:nvSpPr>
        <p:spPr bwMode="auto">
          <a:xfrm>
            <a:off x="1331913" y="1844675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因此觀察者可以以不擾動對象的方式來觀察！</a:t>
            </a:r>
          </a:p>
        </p:txBody>
      </p:sp>
      <p:sp>
        <p:nvSpPr>
          <p:cNvPr id="280581" name="文字方塊 4"/>
          <p:cNvSpPr txBox="1">
            <a:spLocks noChangeArrowheads="1"/>
          </p:cNvSpPr>
          <p:nvPr/>
        </p:nvSpPr>
        <p:spPr bwMode="auto">
          <a:xfrm>
            <a:off x="1331913" y="981075"/>
            <a:ext cx="712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古典力學假設物體的性質如位置，是獨立於觀察的行為而客觀存在的。</a:t>
            </a:r>
          </a:p>
        </p:txBody>
      </p:sp>
      <p:sp>
        <p:nvSpPr>
          <p:cNvPr id="280582" name="文字方塊 5"/>
          <p:cNvSpPr txBox="1">
            <a:spLocks noChangeArrowheads="1"/>
          </p:cNvSpPr>
          <p:nvPr/>
        </p:nvSpPr>
        <p:spPr bwMode="auto">
          <a:xfrm>
            <a:off x="1331913" y="141287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看不看它都存在！</a:t>
            </a:r>
          </a:p>
        </p:txBody>
      </p:sp>
    </p:spTree>
    <p:extLst>
      <p:ext uri="{BB962C8B-B14F-4D97-AF65-F5344CB8AC3E}">
        <p14:creationId xmlns:p14="http://schemas.microsoft.com/office/powerpoint/2010/main" val="1307517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11"/>
          <p:cNvSpPr txBox="1">
            <a:spLocks noChangeArrowheads="1"/>
          </p:cNvSpPr>
          <p:nvPr/>
        </p:nvSpPr>
        <p:spPr bwMode="auto">
          <a:xfrm>
            <a:off x="1260475" y="4345808"/>
            <a:ext cx="482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電子在到達狹縫時沒有特定的位置可言，</a:t>
            </a:r>
          </a:p>
        </p:txBody>
      </p:sp>
      <p:sp>
        <p:nvSpPr>
          <p:cNvPr id="281605" name="文字方塊 11"/>
          <p:cNvSpPr txBox="1">
            <a:spLocks noChangeArrowheads="1"/>
          </p:cNvSpPr>
          <p:nvPr/>
        </p:nvSpPr>
        <p:spPr bwMode="auto">
          <a:xfrm>
            <a:off x="1288542" y="1073728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電子位置的測量：</a:t>
            </a:r>
          </a:p>
        </p:txBody>
      </p:sp>
      <p:sp>
        <p:nvSpPr>
          <p:cNvPr id="281606" name="文字方塊 12"/>
          <p:cNvSpPr txBox="1">
            <a:spLocks noChangeArrowheads="1"/>
          </p:cNvSpPr>
          <p:nvPr/>
        </p:nvSpPr>
        <p:spPr bwMode="auto">
          <a:xfrm>
            <a:off x="1260475" y="4794585"/>
            <a:ext cx="467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但看到電子，就是對電子位置的測量！</a:t>
            </a:r>
            <a:endParaRPr lang="en-US" altLang="zh-TW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FE9FC-C1E9-C64A-9A33-B73221C6C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580" b="20739"/>
          <a:stretch/>
        </p:blipFill>
        <p:spPr>
          <a:xfrm>
            <a:off x="1331913" y="1706264"/>
            <a:ext cx="4756013" cy="21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4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Text Box 8"/>
          <p:cNvSpPr txBox="1">
            <a:spLocks noChangeArrowheads="1"/>
          </p:cNvSpPr>
          <p:nvPr/>
        </p:nvSpPr>
        <p:spPr bwMode="auto">
          <a:xfrm>
            <a:off x="1331640" y="854993"/>
            <a:ext cx="511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在狹縫處對位置的觀測改變了電子的狀態</a:t>
            </a:r>
          </a:p>
        </p:txBody>
      </p:sp>
      <p:sp>
        <p:nvSpPr>
          <p:cNvPr id="282628" name="文字方塊 9"/>
          <p:cNvSpPr txBox="1">
            <a:spLocks noChangeArrowheads="1"/>
          </p:cNvSpPr>
          <p:nvPr/>
        </p:nvSpPr>
        <p:spPr bwMode="auto">
          <a:xfrm>
            <a:off x="1264459" y="3903482"/>
            <a:ext cx="5183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剛到達狹縫的電子，並無特定位置，波狀的態：</a:t>
            </a:r>
            <a:endParaRPr lang="en-US" altLang="zh-TW" sz="1800" dirty="0"/>
          </a:p>
        </p:txBody>
      </p:sp>
      <p:sp>
        <p:nvSpPr>
          <p:cNvPr id="282629" name="文字方塊 13"/>
          <p:cNvSpPr txBox="1">
            <a:spLocks noChangeArrowheads="1"/>
          </p:cNvSpPr>
          <p:nvPr/>
        </p:nvSpPr>
        <p:spPr bwMode="auto">
          <a:xfrm>
            <a:off x="1259681" y="4562056"/>
            <a:ext cx="6624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在狹縫剛測完位置的電子，當然有特定位置！粒子狀的態：</a:t>
            </a:r>
            <a:endParaRPr lang="en-US" altLang="zh-TW" sz="1800" dirty="0"/>
          </a:p>
        </p:txBody>
      </p:sp>
      <p:sp>
        <p:nvSpPr>
          <p:cNvPr id="282632" name="文字方塊 14"/>
          <p:cNvSpPr txBox="1">
            <a:spLocks noChangeArrowheads="1"/>
          </p:cNvSpPr>
          <p:nvPr/>
        </p:nvSpPr>
        <p:spPr bwMode="auto">
          <a:xfrm>
            <a:off x="1259681" y="5413554"/>
            <a:ext cx="7272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以燈光對位置的測量，</a:t>
            </a:r>
            <a:r>
              <a:rPr lang="zh-TW" altLang="en-US" sz="1800" dirty="0">
                <a:solidFill>
                  <a:srgbClr val="FF0000"/>
                </a:solidFill>
              </a:rPr>
              <a:t>強迫電子由波狀的態</a:t>
            </a:r>
            <a:r>
              <a:rPr lang="en-TW" sz="1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崩潰</a:t>
            </a:r>
            <a:r>
              <a:rPr lang="zh-TW" altLang="en-US" sz="1800" dirty="0">
                <a:solidFill>
                  <a:srgbClr val="FF0000"/>
                </a:solidFill>
              </a:rPr>
              <a:t>為粒子狀的態。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D3A53B0F-FB19-E043-AB3F-E3DBC9254971}"/>
                  </a:ext>
                </a:extLst>
              </p:cNvPr>
              <p:cNvSpPr txBox="1"/>
              <p:nvPr/>
            </p:nvSpPr>
            <p:spPr bwMode="auto">
              <a:xfrm>
                <a:off x="6214205" y="3903482"/>
                <a:ext cx="1813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D3A53B0F-FB19-E043-AB3F-E3DBC9254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4205" y="3903482"/>
                <a:ext cx="181351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E907A2E7-1190-F548-80F9-72E57E9C0DE1}"/>
                  </a:ext>
                </a:extLst>
              </p:cNvPr>
              <p:cNvSpPr txBox="1"/>
              <p:nvPr/>
            </p:nvSpPr>
            <p:spPr bwMode="auto">
              <a:xfrm>
                <a:off x="7245871" y="4562056"/>
                <a:ext cx="1813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E907A2E7-1190-F548-80F9-72E57E9C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5871" y="4562056"/>
                <a:ext cx="1813510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E5666E2-06EA-9244-ADEB-385E58FA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1348080"/>
            <a:ext cx="4809744" cy="24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33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enter image description here">
            <a:extLst>
              <a:ext uri="{FF2B5EF4-FFF2-40B4-BE49-F238E27FC236}">
                <a16:creationId xmlns:a16="http://schemas.microsoft.com/office/drawing/2014/main" id="{202FF641-8A86-CF4A-8334-92FC946F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8" y="620688"/>
            <a:ext cx="7626243" cy="539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右箭號 9">
            <a:extLst>
              <a:ext uri="{FF2B5EF4-FFF2-40B4-BE49-F238E27FC236}">
                <a16:creationId xmlns:a16="http://schemas.microsoft.com/office/drawing/2014/main" id="{E33734DA-B4CD-594D-946B-77A74F1C39AC}"/>
              </a:ext>
            </a:extLst>
          </p:cNvPr>
          <p:cNvSpPr/>
          <p:nvPr/>
        </p:nvSpPr>
        <p:spPr>
          <a:xfrm>
            <a:off x="4559859" y="3861048"/>
            <a:ext cx="792162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7273FCC9-1734-054A-8EB3-8A52764682E0}"/>
              </a:ext>
            </a:extLst>
          </p:cNvPr>
          <p:cNvSpPr/>
          <p:nvPr/>
        </p:nvSpPr>
        <p:spPr bwMode="auto">
          <a:xfrm>
            <a:off x="5352021" y="3501008"/>
            <a:ext cx="372107" cy="360040"/>
          </a:xfrm>
          <a:prstGeom prst="sun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49C30-9F1A-8E49-B769-14A8DCBA8C6D}"/>
              </a:ext>
            </a:extLst>
          </p:cNvPr>
          <p:cNvSpPr/>
          <p:nvPr/>
        </p:nvSpPr>
        <p:spPr>
          <a:xfrm>
            <a:off x="3897777" y="3311696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崩潰</a:t>
            </a:r>
            <a:r>
              <a:rPr lang="en-US" altLang="zh-TW" sz="1800" dirty="0">
                <a:solidFill>
                  <a:srgbClr val="FF0000"/>
                </a:solidFill>
              </a:rPr>
              <a:t>Collapse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094031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56C2C4-F9DD-BC4B-815F-5565DE674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580" b="20739"/>
          <a:stretch/>
        </p:blipFill>
        <p:spPr>
          <a:xfrm>
            <a:off x="69918" y="2300352"/>
            <a:ext cx="4756013" cy="21142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563938" y="4868863"/>
            <a:ext cx="792162" cy="1655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284675" name="Picture 4" descr="f39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81" y="2282825"/>
            <a:ext cx="3459162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下箭號 6"/>
          <p:cNvSpPr/>
          <p:nvPr/>
        </p:nvSpPr>
        <p:spPr>
          <a:xfrm>
            <a:off x="2339974" y="2503523"/>
            <a:ext cx="215900" cy="50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284678" name="Picture 4" descr="散射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7" t="8005" r="4810" b="68633"/>
          <a:stretch>
            <a:fillRect/>
          </a:stretch>
        </p:blipFill>
        <p:spPr bwMode="auto">
          <a:xfrm>
            <a:off x="3563938" y="4868863"/>
            <a:ext cx="7921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9" name="Picture 8" descr="波與粒子干涉實驗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2" t="4764" r="6371" b="68443"/>
          <a:stretch>
            <a:fillRect/>
          </a:stretch>
        </p:blipFill>
        <p:spPr bwMode="auto">
          <a:xfrm>
            <a:off x="1344614" y="4737894"/>
            <a:ext cx="889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右箭號 9"/>
          <p:cNvSpPr/>
          <p:nvPr/>
        </p:nvSpPr>
        <p:spPr>
          <a:xfrm>
            <a:off x="2700338" y="5589588"/>
            <a:ext cx="792162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4681" name="文字方塊 10"/>
          <p:cNvSpPr txBox="1">
            <a:spLocks noChangeArrowheads="1"/>
          </p:cNvSpPr>
          <p:nvPr/>
        </p:nvSpPr>
        <p:spPr bwMode="auto">
          <a:xfrm>
            <a:off x="1331913" y="476250"/>
            <a:ext cx="7272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這也是標準干涉實驗中（未在狹縫處測位置）發生於觀察屏幕的狀況：</a:t>
            </a:r>
          </a:p>
        </p:txBody>
      </p:sp>
      <p:sp>
        <p:nvSpPr>
          <p:cNvPr id="284682" name="文字方塊 11"/>
          <p:cNvSpPr txBox="1">
            <a:spLocks noChangeArrowheads="1"/>
          </p:cNvSpPr>
          <p:nvPr/>
        </p:nvSpPr>
        <p:spPr bwMode="auto">
          <a:xfrm>
            <a:off x="1331913" y="908050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觀察屏幕即是對位置的測量</a:t>
            </a:r>
          </a:p>
        </p:txBody>
      </p:sp>
      <p:sp>
        <p:nvSpPr>
          <p:cNvPr id="284683" name="文字方塊 12"/>
          <p:cNvSpPr txBox="1">
            <a:spLocks noChangeArrowheads="1"/>
          </p:cNvSpPr>
          <p:nvPr/>
        </p:nvSpPr>
        <p:spPr bwMode="auto">
          <a:xfrm>
            <a:off x="1331913" y="13398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觀察屏幕強迫電子</a:t>
            </a:r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崩潰</a:t>
            </a:r>
            <a:r>
              <a:rPr lang="zh-TW" altLang="en-US" sz="1800" dirty="0"/>
              <a:t>為粒子狀的態，</a:t>
            </a:r>
          </a:p>
        </p:txBody>
      </p:sp>
      <p:sp>
        <p:nvSpPr>
          <p:cNvPr id="284684" name="文字方塊 13"/>
          <p:cNvSpPr txBox="1">
            <a:spLocks noChangeArrowheads="1"/>
          </p:cNvSpPr>
          <p:nvPr/>
        </p:nvSpPr>
        <p:spPr bwMode="auto">
          <a:xfrm>
            <a:off x="1333802" y="1758156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崩潰</a:t>
            </a:r>
            <a:r>
              <a:rPr lang="zh-TW" altLang="en-US" sz="1800" dirty="0"/>
              <a:t>為特定位置的粒子態的機率即是波函數的強度！</a:t>
            </a:r>
          </a:p>
        </p:txBody>
      </p:sp>
      <p:cxnSp>
        <p:nvCxnSpPr>
          <p:cNvPr id="15" name="直線接點 14"/>
          <p:cNvCxnSpPr/>
          <p:nvPr/>
        </p:nvCxnSpPr>
        <p:spPr>
          <a:xfrm>
            <a:off x="3708400" y="4868863"/>
            <a:ext cx="0" cy="1655762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686" name="Text Box 8"/>
          <p:cNvSpPr txBox="1">
            <a:spLocks noChangeArrowheads="1"/>
          </p:cNvSpPr>
          <p:nvPr/>
        </p:nvSpPr>
        <p:spPr bwMode="auto">
          <a:xfrm>
            <a:off x="4175125" y="6237288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在屏幕處對位置的觀測改變了電子的狀態！！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8A76F-641E-394B-AF95-EA6CFBC80813}"/>
              </a:ext>
            </a:extLst>
          </p:cNvPr>
          <p:cNvSpPr/>
          <p:nvPr/>
        </p:nvSpPr>
        <p:spPr>
          <a:xfrm>
            <a:off x="2171654" y="5075793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崩潰</a:t>
            </a:r>
            <a:r>
              <a:rPr lang="en-US" altLang="zh-TW" sz="1800" dirty="0">
                <a:solidFill>
                  <a:srgbClr val="FF0000"/>
                </a:solidFill>
              </a:rPr>
              <a:t>Collapse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3892021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964" r="60693" b="31841"/>
          <a:stretch>
            <a:fillRect/>
          </a:stretch>
        </p:blipFill>
        <p:spPr bwMode="auto">
          <a:xfrm>
            <a:off x="3132262" y="477589"/>
            <a:ext cx="3006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1649217" y="2473096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6497058" y="2473096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3659" name="文字方塊 6"/>
          <p:cNvSpPr txBox="1">
            <a:spLocks noChangeArrowheads="1"/>
          </p:cNvSpPr>
          <p:nvPr/>
        </p:nvSpPr>
        <p:spPr bwMode="auto">
          <a:xfrm>
            <a:off x="4347492" y="2402286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or</a:t>
            </a:r>
            <a:endParaRPr lang="zh-TW" altLang="en-US" sz="1800" dirty="0"/>
          </a:p>
        </p:txBody>
      </p:sp>
      <p:sp>
        <p:nvSpPr>
          <p:cNvPr id="8" name="向下箭號 7"/>
          <p:cNvSpPr/>
          <p:nvPr/>
        </p:nvSpPr>
        <p:spPr>
          <a:xfrm rot="19401649">
            <a:off x="4949840" y="1694085"/>
            <a:ext cx="504825" cy="576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88024" y="2996952"/>
            <a:ext cx="3887788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 rot="1968652">
            <a:off x="3798686" y="1714117"/>
            <a:ext cx="50323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11022" y="2949057"/>
            <a:ext cx="3887787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27" name="直線單箭頭接點 26"/>
          <p:cNvCxnSpPr/>
          <p:nvPr/>
        </p:nvCxnSpPr>
        <p:spPr>
          <a:xfrm flipH="1">
            <a:off x="814349" y="4192216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676" name="文字方塊 14"/>
          <p:cNvSpPr txBox="1">
            <a:spLocks noChangeArrowheads="1"/>
          </p:cNvSpPr>
          <p:nvPr/>
        </p:nvSpPr>
        <p:spPr bwMode="auto">
          <a:xfrm>
            <a:off x="1724411" y="5057638"/>
            <a:ext cx="590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對位置的測量，強迫電子由包含兩個反向移動波包的波，</a:t>
            </a:r>
          </a:p>
        </p:txBody>
      </p:sp>
      <p:sp>
        <p:nvSpPr>
          <p:cNvPr id="283677" name="矩形 29"/>
          <p:cNvSpPr>
            <a:spLocks noChangeArrowheads="1"/>
          </p:cNvSpPr>
          <p:nvPr/>
        </p:nvSpPr>
        <p:spPr bwMode="auto">
          <a:xfrm>
            <a:off x="1724411" y="5461313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崩潰</a:t>
            </a:r>
            <a:r>
              <a:rPr lang="zh-TW" altLang="en-US" sz="1800" dirty="0"/>
              <a:t>為有特定位置的波包，也就是粒子狀的態。</a:t>
            </a:r>
          </a:p>
        </p:txBody>
      </p:sp>
      <p:pic>
        <p:nvPicPr>
          <p:cNvPr id="29" name="圖片 1" descr="wave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>
            <a:off x="1246149" y="3386684"/>
            <a:ext cx="1724755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1" descr="wave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 flipH="1">
            <a:off x="5493616" y="3394941"/>
            <a:ext cx="1632548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單箭頭接點 30"/>
          <p:cNvCxnSpPr/>
          <p:nvPr/>
        </p:nvCxnSpPr>
        <p:spPr>
          <a:xfrm>
            <a:off x="6891016" y="4196370"/>
            <a:ext cx="4702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H="1">
            <a:off x="1030249" y="2544534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7005784" y="2544534"/>
            <a:ext cx="4702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11684" y="4610820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4859462" y="4610820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79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855060" y="2850796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60" y="2850796"/>
                <a:ext cx="2565446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/>
              <p:nvPr/>
            </p:nvSpPr>
            <p:spPr bwMode="auto">
              <a:xfrm>
                <a:off x="800100" y="2434497"/>
                <a:ext cx="67242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固定能量解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滿足與時間無關的薛丁格方程式可以寫成：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100" y="2434497"/>
                <a:ext cx="6724227" cy="369332"/>
              </a:xfrm>
              <a:prstGeom prst="rect">
                <a:avLst/>
              </a:prstGeom>
              <a:blipFill>
                <a:blip r:embed="rId3"/>
                <a:stretch>
                  <a:fillRect l="-5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810891" y="4721563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891" y="4721563"/>
                <a:ext cx="5918799" cy="376770"/>
              </a:xfrm>
              <a:prstGeom prst="rect">
                <a:avLst/>
              </a:prstGeom>
              <a:blipFill>
                <a:blip r:embed="rId4"/>
                <a:stretch>
                  <a:fillRect l="-6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855060" y="4223746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60" y="4223746"/>
                <a:ext cx="1449307" cy="376770"/>
              </a:xfrm>
              <a:prstGeom prst="rect">
                <a:avLst/>
              </a:prstGeom>
              <a:blipFill>
                <a:blip r:embed="rId5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7B8924-2136-5EDD-CB6C-56D7DA20490F}"/>
              </a:ext>
            </a:extLst>
          </p:cNvPr>
          <p:cNvSpPr txBox="1"/>
          <p:nvPr/>
        </p:nvSpPr>
        <p:spPr bwMode="auto">
          <a:xfrm>
            <a:off x="795616" y="3795748"/>
            <a:ext cx="575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806564" y="5817250"/>
                <a:ext cx="75802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！對應的本徵值Eigenvalue為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64" y="5817250"/>
                <a:ext cx="7580286" cy="376770"/>
              </a:xfrm>
              <a:prstGeom prst="rect">
                <a:avLst/>
              </a:prstGeom>
              <a:blipFill>
                <a:blip r:embed="rId6"/>
                <a:stretch>
                  <a:fillRect l="-66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/>
              <p:nvPr/>
            </p:nvSpPr>
            <p:spPr bwMode="auto">
              <a:xfrm>
                <a:off x="806564" y="5156999"/>
                <a:ext cx="814949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原來，與時間無關的薛丁格方程式並不是波方程式，而是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64" y="5156999"/>
                <a:ext cx="8149491" cy="376770"/>
              </a:xfrm>
              <a:prstGeom prst="rect">
                <a:avLst/>
              </a:prstGeom>
              <a:blipFill>
                <a:blip r:embed="rId7"/>
                <a:stretch>
                  <a:fillRect l="-622" t="-3333" r="-311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/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050D7B-FB11-9A29-3983-FD999A3AE819}"/>
              </a:ext>
            </a:extLst>
          </p:cNvPr>
          <p:cNvSpPr txBox="1"/>
          <p:nvPr/>
        </p:nvSpPr>
        <p:spPr bwMode="auto">
          <a:xfrm>
            <a:off x="781857" y="2008942"/>
            <a:ext cx="7927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左邊就是量子力學中對應的Hamiltan運算子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5063" y="798090"/>
                <a:ext cx="6044565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與時間無關的薛丁格方程式也可以以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運算子表述：</a:t>
                </a:r>
              </a:p>
            </p:txBody>
          </p:sp>
        </mc:Choice>
        <mc:Fallback xmlns="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063" y="798090"/>
                <a:ext cx="6044565" cy="376770"/>
              </a:xfrm>
              <a:prstGeom prst="rect">
                <a:avLst/>
              </a:prstGeom>
              <a:blipFill>
                <a:blip r:embed="rId9"/>
                <a:stretch>
                  <a:fillRect l="-83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0C6DE13-D024-5DE3-A5F8-5CEFAE0EBE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73" t="65927" r="6993" b="16794"/>
          <a:stretch/>
        </p:blipFill>
        <p:spPr>
          <a:xfrm>
            <a:off x="2627784" y="3600835"/>
            <a:ext cx="5933202" cy="10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1" animBg="1"/>
      <p:bldP spid="22" grpId="1"/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削足适履（青铜雕塑） 摄影 JACKW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55" y="2805203"/>
            <a:ext cx="2420859" cy="363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699" name="文字方塊 2"/>
          <p:cNvSpPr txBox="1">
            <a:spLocks noChangeArrowheads="1"/>
          </p:cNvSpPr>
          <p:nvPr/>
        </p:nvSpPr>
        <p:spPr bwMode="auto">
          <a:xfrm>
            <a:off x="5363207" y="3975467"/>
            <a:ext cx="250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削足適履</a:t>
            </a: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280428CE-FB2D-5F4D-A8EF-34D2E98BF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9" y="950925"/>
            <a:ext cx="6763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測量本身強迫粒子狀態</a:t>
            </a:r>
            <a:r>
              <a:rPr lang="zh-TW" altLang="en-US" sz="1800" dirty="0">
                <a:solidFill>
                  <a:srgbClr val="FF0000"/>
                </a:solidFill>
              </a:rPr>
              <a:t>崩潰</a:t>
            </a:r>
            <a:r>
              <a:rPr lang="en-US" altLang="zh-TW" sz="1800" dirty="0">
                <a:solidFill>
                  <a:srgbClr val="FF0000"/>
                </a:solidFill>
              </a:rPr>
              <a:t>Collapse</a:t>
            </a:r>
            <a:r>
              <a:rPr lang="zh-TW" altLang="en-US" sz="1800" dirty="0"/>
              <a:t>到此測量有特定值的狀態。</a:t>
            </a: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AF4FA9D7-0BD4-5E4C-A657-23480823F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550418"/>
            <a:ext cx="65527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畢竟測量得有個測量值！如果立刻重測應該沒有不確定性。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B974A-6C82-8641-86B1-741696AB8D39}"/>
              </a:ext>
            </a:extLst>
          </p:cNvPr>
          <p:cNvSpPr txBox="1"/>
          <p:nvPr/>
        </p:nvSpPr>
        <p:spPr>
          <a:xfrm>
            <a:off x="3275858" y="125120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TW" sz="1800" b="0" i="1" dirty="0">
              <a:latin typeface="Cambria Math"/>
              <a:ea typeface="Cambria Math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D518B-DE18-7D4E-966E-A74C3A985EE8}"/>
              </a:ext>
            </a:extLst>
          </p:cNvPr>
          <p:cNvSpPr txBox="1"/>
          <p:nvPr/>
        </p:nvSpPr>
        <p:spPr>
          <a:xfrm>
            <a:off x="1043609" y="1397275"/>
            <a:ext cx="568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b="0" dirty="0">
                <a:latin typeface="PMingLiU" panose="02020500000000000000" pitchFamily="18" charset="-120"/>
                <a:ea typeface="PMingLiU" panose="02020500000000000000" pitchFamily="18" charset="-120"/>
              </a:rPr>
              <a:t>不同的測量會使粒子狀態崩潰到不同類的狀態！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80E02C-526E-8B41-A00B-E842C44A4A0B}"/>
                  </a:ext>
                </a:extLst>
              </p:cNvPr>
              <p:cNvSpPr txBox="1"/>
              <p:nvPr/>
            </p:nvSpPr>
            <p:spPr>
              <a:xfrm>
                <a:off x="1043609" y="1846940"/>
                <a:ext cx="79928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1800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測量動量就得崩潰動量有定值的狀態！</a:t>
                </a:r>
                <a:r>
                  <a:rPr lang="en-US" altLang="zh-CN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CN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=0 </m:t>
                    </m:r>
                  </m:oMath>
                </a14:m>
                <a:r>
                  <a:rPr lang="en-TW" sz="1800" b="0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稱動量的本徵態</a:t>
                </a:r>
                <a:r>
                  <a:rPr lang="en-TW" sz="1800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，波狀的態。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80E02C-526E-8B41-A00B-E842C44A4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9" y="1846940"/>
                <a:ext cx="7992887" cy="369332"/>
              </a:xfrm>
              <a:prstGeom prst="rect">
                <a:avLst/>
              </a:prstGeom>
              <a:blipFill>
                <a:blip r:embed="rId3"/>
                <a:stretch>
                  <a:fillRect l="-63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40BFDB5-FC56-8545-826E-FD474152D253}"/>
                  </a:ext>
                </a:extLst>
              </p:cNvPr>
              <p:cNvSpPr/>
              <p:nvPr/>
            </p:nvSpPr>
            <p:spPr>
              <a:xfrm>
                <a:off x="1043608" y="2276872"/>
                <a:ext cx="82089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TW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測量位置就得崩潰位置有定值的狀態！</a:t>
                </a:r>
                <a:r>
                  <a:rPr lang="en-US" altLang="zh-CN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=0 </m:t>
                    </m:r>
                  </m:oMath>
                </a14:m>
                <a:r>
                  <a:rPr lang="en-TW" sz="1800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稱位置的本徵態</a:t>
                </a:r>
                <a:r>
                  <a:rPr lang="en-TW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 粒子狀的態。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40BFDB5-FC56-8545-826E-FD474152D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276872"/>
                <a:ext cx="8208912" cy="369332"/>
              </a:xfrm>
              <a:prstGeom prst="rect">
                <a:avLst/>
              </a:prstGeom>
              <a:blipFill>
                <a:blip r:embed="rId4"/>
                <a:stretch>
                  <a:fillRect l="-61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97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684213" y="2852738"/>
            <a:ext cx="3887787" cy="93662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閃電 3"/>
          <p:cNvSpPr/>
          <p:nvPr/>
        </p:nvSpPr>
        <p:spPr>
          <a:xfrm flipH="1">
            <a:off x="4572000" y="1989138"/>
            <a:ext cx="504825" cy="136842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4427538" y="620713"/>
          <a:ext cx="1323975" cy="142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25440" imgH="3252600" progId="MS_ClipArt_Gallery.2">
                  <p:embed/>
                </p:oleObj>
              </mc:Choice>
              <mc:Fallback>
                <p:oleObj name="Clip" r:id="rId2" imgW="3025440" imgH="3252600" progId="MS_ClipArt_Gallery.2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620713"/>
                        <a:ext cx="1323975" cy="142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1026"/>
          <p:cNvGraphicFramePr>
            <a:graphicFrameLocks noChangeAspect="1"/>
          </p:cNvGraphicFramePr>
          <p:nvPr/>
        </p:nvGraphicFramePr>
        <p:xfrm>
          <a:off x="2339975" y="3068638"/>
          <a:ext cx="4143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35167" imgH="320068" progId="MS_ClipArt_Gallery.2">
                  <p:embed/>
                </p:oleObj>
              </mc:Choice>
              <mc:Fallback>
                <p:oleObj name="Clip" r:id="rId4" imgW="335167" imgH="320068" progId="MS_ClipArt_Gallery.2">
                  <p:embed/>
                  <p:pic>
                    <p:nvPicPr>
                      <p:cNvPr id="23555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068638"/>
                        <a:ext cx="4143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文字方塊 11"/>
          <p:cNvSpPr txBox="1">
            <a:spLocks noChangeArrowheads="1"/>
          </p:cNvSpPr>
          <p:nvPr/>
        </p:nvSpPr>
        <p:spPr bwMode="auto">
          <a:xfrm>
            <a:off x="2056804" y="5993213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在躍遷之前之後，獨立的微觀系統維持處於一定態！</a:t>
            </a:r>
          </a:p>
        </p:txBody>
      </p:sp>
      <p:sp>
        <p:nvSpPr>
          <p:cNvPr id="13" name="雲朵形圖說文字 12"/>
          <p:cNvSpPr/>
          <p:nvPr/>
        </p:nvSpPr>
        <p:spPr>
          <a:xfrm>
            <a:off x="4643438" y="2852738"/>
            <a:ext cx="3889375" cy="936625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6443663" y="3068638"/>
          <a:ext cx="41433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35167" imgH="320068" progId="MS_ClipArt_Gallery.2">
                  <p:embed/>
                </p:oleObj>
              </mc:Choice>
              <mc:Fallback>
                <p:oleObj name="Clip" r:id="rId6" imgW="335167" imgH="320068" progId="MS_ClipArt_Gallery.2">
                  <p:embed/>
                  <p:pic>
                    <p:nvPicPr>
                      <p:cNvPr id="2355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3068638"/>
                        <a:ext cx="41433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C:\Users\Chia-Hung Chang\Downloads\Data\Knight\Media\Chapter39\Images\39_19Figure-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6" r="16566" b="30707"/>
          <a:stretch>
            <a:fillRect/>
          </a:stretch>
        </p:blipFill>
        <p:spPr bwMode="auto">
          <a:xfrm>
            <a:off x="6516688" y="476250"/>
            <a:ext cx="15113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文字方塊 15"/>
          <p:cNvSpPr txBox="1">
            <a:spLocks noChangeArrowheads="1"/>
          </p:cNvSpPr>
          <p:nvPr/>
        </p:nvSpPr>
        <p:spPr bwMode="auto">
          <a:xfrm>
            <a:off x="2054777" y="3991374"/>
            <a:ext cx="388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或者之前獨立演化的微觀系統。</a:t>
            </a:r>
          </a:p>
        </p:txBody>
      </p:sp>
      <p:sp>
        <p:nvSpPr>
          <p:cNvPr id="23563" name="文字方塊 16"/>
          <p:cNvSpPr txBox="1">
            <a:spLocks noChangeArrowheads="1"/>
          </p:cNvSpPr>
          <p:nvPr/>
        </p:nvSpPr>
        <p:spPr bwMode="auto">
          <a:xfrm>
            <a:off x="2054777" y="4494611"/>
            <a:ext cx="561729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在巨觀儀器干擾後，躍遷至另一狀態。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62966EAB-7E7C-9FCE-7F54-A71E8F15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426" y="4992571"/>
            <a:ext cx="5258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例如：電磁場可以引發一顆光子的放射吸收，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E925C4-2C79-1E8A-1306-610C40BF1B34}"/>
              </a:ext>
            </a:extLst>
          </p:cNvPr>
          <p:cNvSpPr txBox="1"/>
          <p:nvPr/>
        </p:nvSpPr>
        <p:spPr bwMode="auto">
          <a:xfrm>
            <a:off x="2053426" y="5498233"/>
            <a:ext cx="5957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會使原本穩定的定態，可以躍</a:t>
            </a:r>
            <a:r>
              <a:rPr lang="zh-TW" altLang="en-US"/>
              <a:t>遷到其他的定態</a:t>
            </a:r>
            <a:r>
              <a:rPr lang="zh-TW" altLang="en-US" dirty="0"/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37BE2-C308-D5D7-1BA7-0E54E239C9DE}"/>
              </a:ext>
            </a:extLst>
          </p:cNvPr>
          <p:cNvSpPr txBox="1"/>
          <p:nvPr/>
        </p:nvSpPr>
        <p:spPr bwMode="auto">
          <a:xfrm>
            <a:off x="1303338" y="774536"/>
            <a:ext cx="1323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能量測量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文字方塊 13"/>
          <p:cNvSpPr txBox="1">
            <a:spLocks noChangeArrowheads="1"/>
          </p:cNvSpPr>
          <p:nvPr/>
        </p:nvSpPr>
        <p:spPr bwMode="auto">
          <a:xfrm>
            <a:off x="1116013" y="2852738"/>
            <a:ext cx="6715125" cy="369887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量子世界特性三：所有有效的測量本質上</a:t>
            </a:r>
            <a:r>
              <a:rPr lang="zh-TW" altLang="en-US" sz="1800">
                <a:solidFill>
                  <a:srgbClr val="FF0000"/>
                </a:solidFill>
              </a:rPr>
              <a:t>必然擾動</a:t>
            </a:r>
            <a:r>
              <a:rPr lang="zh-TW" altLang="en-US" sz="1800"/>
              <a:t>被觀察的系統！</a:t>
            </a:r>
          </a:p>
        </p:txBody>
      </p:sp>
      <p:sp>
        <p:nvSpPr>
          <p:cNvPr id="286723" name="文字方塊 7"/>
          <p:cNvSpPr txBox="1">
            <a:spLocks noChangeArrowheads="1"/>
          </p:cNvSpPr>
          <p:nvPr/>
        </p:nvSpPr>
        <p:spPr bwMode="auto">
          <a:xfrm>
            <a:off x="1187450" y="3709988"/>
            <a:ext cx="7072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實驗者即使再如何努力小心，都不可能是完全的客觀旁觀者，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50179-7DC3-AF40-90BD-125F2F3DB9D6}"/>
              </a:ext>
            </a:extLst>
          </p:cNvPr>
          <p:cNvSpPr txBox="1"/>
          <p:nvPr/>
        </p:nvSpPr>
        <p:spPr>
          <a:xfrm>
            <a:off x="1187450" y="41973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他的觀察本質上就影響了粒子的表現。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2463669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文字方塊 6"/>
          <p:cNvSpPr txBox="1">
            <a:spLocks noChangeArrowheads="1"/>
          </p:cNvSpPr>
          <p:nvPr/>
        </p:nvSpPr>
        <p:spPr bwMode="auto">
          <a:xfrm>
            <a:off x="2411413" y="5445125"/>
            <a:ext cx="4733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微觀物理有內在無法克服的不確定性</a:t>
            </a:r>
            <a:r>
              <a:rPr lang="zh-TW" altLang="en-US" sz="1800"/>
              <a:t>！</a:t>
            </a:r>
          </a:p>
        </p:txBody>
      </p:sp>
      <p:sp>
        <p:nvSpPr>
          <p:cNvPr id="287748" name="文字方塊 3"/>
          <p:cNvSpPr txBox="1">
            <a:spLocks noChangeArrowheads="1"/>
          </p:cNvSpPr>
          <p:nvPr/>
        </p:nvSpPr>
        <p:spPr bwMode="auto">
          <a:xfrm>
            <a:off x="1116013" y="2492375"/>
            <a:ext cx="7072312" cy="646113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量子世界特性二</a:t>
            </a:r>
            <a:r>
              <a:rPr lang="zh-TW" altLang="en-US" sz="1800"/>
              <a:t>：電子的</a:t>
            </a:r>
            <a:r>
              <a:rPr lang="zh-TW" altLang="en-US" sz="1800">
                <a:solidFill>
                  <a:srgbClr val="FF0000"/>
                </a:solidFill>
              </a:rPr>
              <a:t>位置與動量</a:t>
            </a:r>
            <a:r>
              <a:rPr lang="zh-TW" altLang="en-US" sz="1800"/>
              <a:t>不能同時精確測量，位置精確測定的態與動量精確測定的態是不相容的，因此電子的狀態是多面向的！</a:t>
            </a:r>
          </a:p>
        </p:txBody>
      </p:sp>
      <p:sp>
        <p:nvSpPr>
          <p:cNvPr id="287749" name="文字方塊 4"/>
          <p:cNvSpPr txBox="1">
            <a:spLocks noChangeArrowheads="1"/>
          </p:cNvSpPr>
          <p:nvPr/>
        </p:nvSpPr>
        <p:spPr bwMode="auto">
          <a:xfrm>
            <a:off x="1042988" y="4581525"/>
            <a:ext cx="6715125" cy="369888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量子世界特性三</a:t>
            </a:r>
            <a:r>
              <a:rPr lang="zh-TW" altLang="en-US" sz="1800"/>
              <a:t>：所有有效的測量本質上</a:t>
            </a:r>
            <a:r>
              <a:rPr lang="zh-TW" altLang="en-US" sz="1800">
                <a:solidFill>
                  <a:srgbClr val="FF0000"/>
                </a:solidFill>
              </a:rPr>
              <a:t>必然擾動</a:t>
            </a:r>
            <a:r>
              <a:rPr lang="zh-TW" altLang="en-US" sz="1800"/>
              <a:t>被觀察的系統！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16013" y="404664"/>
            <a:ext cx="7200900" cy="175432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量子世界特性一</a:t>
            </a:r>
            <a:r>
              <a:rPr lang="zh-TW" altLang="en-US" sz="1800" dirty="0"/>
              <a:t>：一個粒子處於</a:t>
            </a:r>
            <a:r>
              <a:rPr lang="zh-TW" altLang="en-US" sz="1800" dirty="0">
                <a:solidFill>
                  <a:srgbClr val="FF0000"/>
                </a:solidFill>
              </a:rPr>
              <a:t>完全相同的狀態</a:t>
            </a:r>
            <a:r>
              <a:rPr lang="zh-TW" altLang="en-US" sz="1800" dirty="0"/>
              <a:t>下，某些物理測量卻不是每次得到的結果都相同。</a:t>
            </a:r>
            <a:endParaRPr lang="en-US" altLang="zh-TW" sz="1800" dirty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TW" altLang="en-US" sz="1800" dirty="0"/>
              <a:t>在確定狀態下，測量結果卻並不確定。</a:t>
            </a:r>
            <a:endParaRPr lang="en-US" altLang="zh-TW" sz="1800" dirty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TW" altLang="en-US" sz="1800" dirty="0"/>
              <a:t>不確定結果的機率分布是確定而可以預測的。</a:t>
            </a:r>
          </a:p>
        </p:txBody>
      </p:sp>
    </p:spTree>
    <p:extLst>
      <p:ext uri="{BB962C8B-B14F-4D97-AF65-F5344CB8AC3E}">
        <p14:creationId xmlns:p14="http://schemas.microsoft.com/office/powerpoint/2010/main" val="1497771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691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3874335" y="1022069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正交定理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03C1081E-990C-2330-CC71-3519253B785C}"/>
                  </a:ext>
                </a:extLst>
              </p:cNvPr>
              <p:cNvSpPr/>
              <p:nvPr/>
            </p:nvSpPr>
            <p:spPr>
              <a:xfrm>
                <a:off x="1858111" y="1496397"/>
                <a:ext cx="5654368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所有本徵函數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彼此正交。本徵值</a:t>
                </a:r>
                <a14:m>
                  <m:oMath xmlns:m="http://schemas.openxmlformats.org/officeDocument/2006/math"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即足標。</a:t>
                </a:r>
              </a:p>
            </p:txBody>
          </p:sp>
        </mc:Choice>
        <mc:Fallback xmlns="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03C1081E-990C-2330-CC71-3519253B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111" y="1496397"/>
                <a:ext cx="5654368" cy="378630"/>
              </a:xfrm>
              <a:prstGeom prst="rect">
                <a:avLst/>
              </a:prstGeom>
              <a:blipFill>
                <a:blip r:embed="rId2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20262" y="1942074"/>
                <a:ext cx="3150414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𝑏𝑎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262" y="1942074"/>
                <a:ext cx="3150414" cy="901914"/>
              </a:xfrm>
              <a:prstGeom prst="rect">
                <a:avLst/>
              </a:prstGeom>
              <a:blipFill>
                <a:blip r:embed="rId3"/>
                <a:stretch>
                  <a:fillRect l="-2449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CABC5A1-35A2-A6C3-E7C7-1BE0BFBB1506}"/>
                  </a:ext>
                </a:extLst>
              </p:cNvPr>
              <p:cNvSpPr/>
              <p:nvPr/>
            </p:nvSpPr>
            <p:spPr>
              <a:xfrm>
                <a:off x="1932492" y="3139483"/>
                <a:ext cx="534178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CABC5A1-35A2-A6C3-E7C7-1BE0BFBB1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92" y="3139483"/>
                <a:ext cx="5341783" cy="901914"/>
              </a:xfrm>
              <a:prstGeom prst="rect">
                <a:avLst/>
              </a:prstGeom>
              <a:blipFill>
                <a:blip r:embed="rId4"/>
                <a:stretch>
                  <a:fillRect l="-14252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40E2BA2D-0389-9EE4-B185-E3896312A063}"/>
                  </a:ext>
                </a:extLst>
              </p:cNvPr>
              <p:cNvSpPr/>
              <p:nvPr/>
            </p:nvSpPr>
            <p:spPr>
              <a:xfrm>
                <a:off x="1920795" y="4173747"/>
                <a:ext cx="5654368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40E2BA2D-0389-9EE4-B185-E3896312A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795" y="4173747"/>
                <a:ext cx="5654368" cy="901914"/>
              </a:xfrm>
              <a:prstGeom prst="rect">
                <a:avLst/>
              </a:prstGeom>
              <a:blipFill>
                <a:blip r:embed="rId5"/>
                <a:stretch>
                  <a:fillRect l="-10090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0ECAE7-4754-F262-F0B0-572D6079F308}"/>
                  </a:ext>
                </a:extLst>
              </p:cNvPr>
              <p:cNvSpPr txBox="1"/>
              <p:nvPr/>
            </p:nvSpPr>
            <p:spPr bwMode="auto">
              <a:xfrm>
                <a:off x="1932492" y="5659763"/>
                <a:ext cx="10147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0ECAE7-4754-F262-F0B0-572D6079F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2492" y="5659763"/>
                <a:ext cx="10147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2EB20C-9579-1E3A-B84C-820E19F1AEF2}"/>
                  </a:ext>
                </a:extLst>
              </p:cNvPr>
              <p:cNvSpPr txBox="1"/>
              <p:nvPr/>
            </p:nvSpPr>
            <p:spPr bwMode="auto">
              <a:xfrm>
                <a:off x="2906430" y="5393472"/>
                <a:ext cx="2849081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2EB20C-9579-1E3A-B84C-820E19F1A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430" y="5393472"/>
                <a:ext cx="2849081" cy="901914"/>
              </a:xfrm>
              <a:prstGeom prst="rect">
                <a:avLst/>
              </a:prstGeom>
              <a:blipFill>
                <a:blip r:embed="rId7"/>
                <a:stretch>
                  <a:fillRect l="-27434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0C82DB-B669-BAEB-8498-D733CF44B746}"/>
                  </a:ext>
                </a:extLst>
              </p:cNvPr>
              <p:cNvSpPr txBox="1"/>
              <p:nvPr/>
            </p:nvSpPr>
            <p:spPr bwMode="auto">
              <a:xfrm>
                <a:off x="1838274" y="599635"/>
                <a:ext cx="5237547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以上這些性質也適用於一般算子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0C82DB-B669-BAEB-8498-D733CF44B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8274" y="599635"/>
                <a:ext cx="5237547" cy="378758"/>
              </a:xfrm>
              <a:prstGeom prst="rect">
                <a:avLst/>
              </a:prstGeom>
              <a:blipFill>
                <a:blip r:embed="rId8"/>
                <a:stretch>
                  <a:fillRect l="-966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6">
                <a:extLst>
                  <a:ext uri="{FF2B5EF4-FFF2-40B4-BE49-F238E27FC236}">
                    <a16:creationId xmlns:a16="http://schemas.microsoft.com/office/drawing/2014/main" id="{A8E6EB2A-B074-8372-F9DD-25FB76110A5F}"/>
                  </a:ext>
                </a:extLst>
              </p:cNvPr>
              <p:cNvSpPr/>
              <p:nvPr/>
            </p:nvSpPr>
            <p:spPr>
              <a:xfrm>
                <a:off x="6198337" y="5645942"/>
                <a:ext cx="168943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36">
                <a:extLst>
                  <a:ext uri="{FF2B5EF4-FFF2-40B4-BE49-F238E27FC236}">
                    <a16:creationId xmlns:a16="http://schemas.microsoft.com/office/drawing/2014/main" id="{A8E6EB2A-B074-8372-F9DD-25FB76110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37" y="5645942"/>
                <a:ext cx="168943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6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1056418" y="860418"/>
                <a:ext cx="4949604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8" y="860418"/>
                <a:ext cx="4949604" cy="901914"/>
              </a:xfrm>
              <a:prstGeom prst="rect">
                <a:avLst/>
              </a:prstGeom>
              <a:blipFill>
                <a:blip r:embed="rId2"/>
                <a:stretch>
                  <a:fillRect l="-15897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04C49-C0AC-99F8-0A99-9C40D028385A}"/>
                  </a:ext>
                </a:extLst>
              </p:cNvPr>
              <p:cNvSpPr txBox="1"/>
              <p:nvPr/>
            </p:nvSpPr>
            <p:spPr bwMode="auto">
              <a:xfrm>
                <a:off x="1056419" y="3284902"/>
                <a:ext cx="4671354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算子也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04C49-C0AC-99F8-0A99-9C40D028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9" y="3284902"/>
                <a:ext cx="4671354" cy="376450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6">
                <a:extLst>
                  <a:ext uri="{FF2B5EF4-FFF2-40B4-BE49-F238E27FC236}">
                    <a16:creationId xmlns:a16="http://schemas.microsoft.com/office/drawing/2014/main" id="{22C8F625-417F-8ED9-82D0-004DCA3D4CED}"/>
                  </a:ext>
                </a:extLst>
              </p:cNvPr>
              <p:cNvSpPr/>
              <p:nvPr/>
            </p:nvSpPr>
            <p:spPr>
              <a:xfrm>
                <a:off x="1043609" y="3668094"/>
                <a:ext cx="5544616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36">
                <a:extLst>
                  <a:ext uri="{FF2B5EF4-FFF2-40B4-BE49-F238E27FC236}">
                    <a16:creationId xmlns:a16="http://schemas.microsoft.com/office/drawing/2014/main" id="{22C8F625-417F-8ED9-82D0-004DCA3D4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9" y="3668094"/>
                <a:ext cx="5544616" cy="901914"/>
              </a:xfrm>
              <a:prstGeom prst="rect">
                <a:avLst/>
              </a:prstGeom>
              <a:blipFill>
                <a:blip r:embed="rId5"/>
                <a:stretch>
                  <a:fillRect l="-11899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8D84E5-C1AD-D9F3-604D-C132D0516D25}"/>
                  </a:ext>
                </a:extLst>
              </p:cNvPr>
              <p:cNvSpPr txBox="1"/>
              <p:nvPr/>
            </p:nvSpPr>
            <p:spPr bwMode="auto">
              <a:xfrm>
                <a:off x="1056418" y="1930921"/>
                <a:ext cx="68279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很多時候算子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可以看成作用在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左邊的狀態函數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上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，例如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8D84E5-C1AD-D9F3-604D-C132D051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8" y="1930921"/>
                <a:ext cx="6827949" cy="369332"/>
              </a:xfrm>
              <a:prstGeom prst="rect">
                <a:avLst/>
              </a:prstGeom>
              <a:blipFill>
                <a:blip r:embed="rId6"/>
                <a:stretch>
                  <a:fillRect l="-74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9B0E3E98-B885-0E5B-DE32-B9327776502A}"/>
                  </a:ext>
                </a:extLst>
              </p:cNvPr>
              <p:cNvSpPr/>
              <p:nvPr/>
            </p:nvSpPr>
            <p:spPr>
              <a:xfrm>
                <a:off x="1060489" y="2349516"/>
                <a:ext cx="4231591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9B0E3E98-B885-0E5B-DE32-B93277765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89" y="2349516"/>
                <a:ext cx="4231591" cy="901914"/>
              </a:xfrm>
              <a:prstGeom prst="rect">
                <a:avLst/>
              </a:prstGeom>
              <a:blipFill>
                <a:blip r:embed="rId7"/>
                <a:stretch>
                  <a:fillRect l="-16766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E0AA51-88A8-4ED5-39ED-D404887A09A9}"/>
              </a:ext>
            </a:extLst>
          </p:cNvPr>
          <p:cNvSpPr txBox="1"/>
          <p:nvPr/>
        </p:nvSpPr>
        <p:spPr bwMode="auto">
          <a:xfrm>
            <a:off x="990548" y="4669130"/>
            <a:ext cx="5020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具有這樣性質的算子稱為Hermitian：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47F91955-1B9F-6C1B-0A0A-58152E854F31}"/>
                  </a:ext>
                </a:extLst>
              </p:cNvPr>
              <p:cNvSpPr/>
              <p:nvPr/>
            </p:nvSpPr>
            <p:spPr>
              <a:xfrm>
                <a:off x="1043609" y="5157192"/>
                <a:ext cx="4248472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47F91955-1B9F-6C1B-0A0A-58152E854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9" y="5157192"/>
                <a:ext cx="4248472" cy="901914"/>
              </a:xfrm>
              <a:prstGeom prst="rect">
                <a:avLst/>
              </a:prstGeom>
              <a:blipFill>
                <a:blip r:embed="rId8"/>
                <a:stretch>
                  <a:fillRect l="-1731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036726-7372-B8EA-D626-C162258AF073}"/>
                  </a:ext>
                </a:extLst>
              </p:cNvPr>
              <p:cNvSpPr txBox="1"/>
              <p:nvPr/>
            </p:nvSpPr>
            <p:spPr bwMode="auto">
              <a:xfrm>
                <a:off x="1043608" y="404664"/>
                <a:ext cx="396044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以上證明用到算子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的這個性質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036726-7372-B8EA-D626-C162258AF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404664"/>
                <a:ext cx="3960440" cy="378758"/>
              </a:xfrm>
              <a:prstGeom prst="rect">
                <a:avLst/>
              </a:prstGeom>
              <a:blipFill>
                <a:blip r:embed="rId9"/>
                <a:stretch>
                  <a:fillRect l="-127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8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6" grpId="0" animBg="1"/>
      <p:bldP spid="17" grpId="0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5E1B4346-463A-896F-EA6C-621EE0E6FD35}"/>
                  </a:ext>
                </a:extLst>
              </p:cNvPr>
              <p:cNvSpPr txBox="1"/>
              <p:nvPr/>
            </p:nvSpPr>
            <p:spPr bwMode="auto">
              <a:xfrm>
                <a:off x="549988" y="2005137"/>
                <a:ext cx="8044024" cy="11401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5E1B4346-463A-896F-EA6C-621EE0E6F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988" y="2005137"/>
                <a:ext cx="8044024" cy="1140184"/>
              </a:xfrm>
              <a:prstGeom prst="rect">
                <a:avLst/>
              </a:prstGeom>
              <a:blipFill>
                <a:blip r:embed="rId2"/>
                <a:stretch>
                  <a:fillRect t="-75824" b="-1252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0EB19AA-2B5B-78D1-3C1F-5162BE29AF99}"/>
              </a:ext>
            </a:extLst>
          </p:cNvPr>
          <p:cNvSpPr txBox="1"/>
          <p:nvPr/>
        </p:nvSpPr>
        <p:spPr bwMode="auto">
          <a:xfrm>
            <a:off x="1597879" y="3350766"/>
            <a:ext cx="44279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可測量的物理量由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7D1FF-A8D6-2749-C7D7-8B5107901B4F}"/>
              </a:ext>
            </a:extLst>
          </p:cNvPr>
          <p:cNvSpPr txBox="1"/>
          <p:nvPr/>
        </p:nvSpPr>
        <p:spPr bwMode="auto">
          <a:xfrm>
            <a:off x="1597879" y="3739155"/>
            <a:ext cx="6660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本徵值就是本徵態的期望值，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算子的期望值是實數！</a:t>
            </a:r>
            <a:endParaRPr lang="en-TW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1F718-9058-F380-989C-E9309BA2D790}"/>
              </a:ext>
            </a:extLst>
          </p:cNvPr>
          <p:cNvSpPr txBox="1"/>
          <p:nvPr/>
        </p:nvSpPr>
        <p:spPr bwMode="auto">
          <a:xfrm>
            <a:off x="1619672" y="414908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因此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算子的本徵值</a:t>
            </a:r>
            <a:r>
              <a:rPr lang="en-TW" dirty="0"/>
              <a:t>必是實數。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0E58-B314-06F2-762E-7418339DBEF7}"/>
              </a:ext>
            </a:extLst>
          </p:cNvPr>
          <p:cNvSpPr txBox="1"/>
          <p:nvPr/>
        </p:nvSpPr>
        <p:spPr bwMode="auto">
          <a:xfrm>
            <a:off x="1619672" y="148247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算子的期望值永遠是實數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5726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27784" y="2487876"/>
                <a:ext cx="2863348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487876"/>
                <a:ext cx="2863348" cy="901914"/>
              </a:xfrm>
              <a:prstGeom prst="rect">
                <a:avLst/>
              </a:prstGeom>
              <a:blipFill>
                <a:blip r:embed="rId2"/>
                <a:stretch>
                  <a:fillRect l="-8811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11223" y="1088865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223" y="1088865"/>
                <a:ext cx="2465604" cy="764505"/>
              </a:xfrm>
              <a:prstGeom prst="rect">
                <a:avLst/>
              </a:prstGeom>
              <a:blipFill>
                <a:blip r:embed="rId3"/>
                <a:stretch>
                  <a:fillRect t="-12131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421582" y="3919167"/>
                <a:ext cx="5716245" cy="17114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nary>
                                    <m:naryPr>
                                      <m:limLoc m:val="undOvr"/>
                                      <m:ctrlPr>
                                        <a:rPr lang="zh-TW" alt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4"/>
                                        </m:rPr>
                                        <a:rPr lang="en-US" altLang="zh-TW" sz="180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∞</m:t>
                                      </m:r>
                                    </m:sup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</m:e>
                                  </m:nary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 smtClean="0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𝑏𝑎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582" y="3919167"/>
                <a:ext cx="5716245" cy="1711494"/>
              </a:xfrm>
              <a:prstGeom prst="rect">
                <a:avLst/>
              </a:prstGeom>
              <a:blipFill>
                <a:blip r:embed="rId4"/>
                <a:stretch>
                  <a:fillRect l="-13053" t="-58824" b="-8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256751" y="2006781"/>
                <a:ext cx="7056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狀態向量在此基底的分量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可以寫成波函數與本徵函數的空間積分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751" y="2006781"/>
                <a:ext cx="7056784" cy="369332"/>
              </a:xfrm>
              <a:prstGeom prst="rect">
                <a:avLst/>
              </a:prstGeom>
              <a:blipFill>
                <a:blip r:embed="rId5"/>
                <a:stretch>
                  <a:fillRect l="-53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8">
                <a:extLst>
                  <a:ext uri="{FF2B5EF4-FFF2-40B4-BE49-F238E27FC236}">
                    <a16:creationId xmlns:a16="http://schemas.microsoft.com/office/drawing/2014/main" id="{7032A7F8-FDDD-A7F5-9857-0650208FA872}"/>
                  </a:ext>
                </a:extLst>
              </p:cNvPr>
              <p:cNvSpPr/>
              <p:nvPr/>
            </p:nvSpPr>
            <p:spPr>
              <a:xfrm>
                <a:off x="1328759" y="614346"/>
                <a:ext cx="6984776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任一狀態向量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可以此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本徵函數組成的基底作分量展開。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8">
                <a:extLst>
                  <a:ext uri="{FF2B5EF4-FFF2-40B4-BE49-F238E27FC236}">
                    <a16:creationId xmlns:a16="http://schemas.microsoft.com/office/drawing/2014/main" id="{7032A7F8-FDDD-A7F5-9857-0650208FA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59" y="614346"/>
                <a:ext cx="6984776" cy="378758"/>
              </a:xfrm>
              <a:prstGeom prst="rect">
                <a:avLst/>
              </a:prstGeom>
              <a:blipFill>
                <a:blip r:embed="rId6"/>
                <a:stretch>
                  <a:fillRect l="-726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3">
            <a:extLst>
              <a:ext uri="{FF2B5EF4-FFF2-40B4-BE49-F238E27FC236}">
                <a16:creationId xmlns:a16="http://schemas.microsoft.com/office/drawing/2014/main" id="{8B9AF71A-336E-0B2D-A83C-26430713E0D9}"/>
              </a:ext>
            </a:extLst>
          </p:cNvPr>
          <p:cNvSpPr txBox="1"/>
          <p:nvPr/>
        </p:nvSpPr>
        <p:spPr bwMode="auto">
          <a:xfrm>
            <a:off x="1320566" y="214626"/>
            <a:ext cx="1391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展開定理：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44BD7-0ACF-55EA-652A-B4D92006A32B}"/>
              </a:ext>
            </a:extLst>
          </p:cNvPr>
          <p:cNvSpPr txBox="1"/>
          <p:nvPr/>
        </p:nvSpPr>
        <p:spPr bwMode="auto">
          <a:xfrm>
            <a:off x="1210978" y="5817765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一算子的本徵函數形成一組完整的基底，其線性疊加組成一向量空間。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8FC32-8217-B98A-6E6A-4ABE9ADA1901}"/>
              </a:ext>
            </a:extLst>
          </p:cNvPr>
          <p:cNvSpPr txBox="1"/>
          <p:nvPr/>
        </p:nvSpPr>
        <p:spPr bwMode="auto">
          <a:xfrm>
            <a:off x="1223030" y="6203621"/>
            <a:ext cx="7920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一波函數以此基底作展開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，疊加係數就如同一向量對一組基底的分量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6">
                <a:extLst>
                  <a:ext uri="{FF2B5EF4-FFF2-40B4-BE49-F238E27FC236}">
                    <a16:creationId xmlns:a16="http://schemas.microsoft.com/office/drawing/2014/main" id="{B8D333ED-3C6C-5FA5-077E-D813409763B3}"/>
                  </a:ext>
                </a:extLst>
              </p:cNvPr>
              <p:cNvSpPr/>
              <p:nvPr/>
            </p:nvSpPr>
            <p:spPr>
              <a:xfrm>
                <a:off x="5868144" y="2754167"/>
                <a:ext cx="151111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36">
                <a:extLst>
                  <a:ext uri="{FF2B5EF4-FFF2-40B4-BE49-F238E27FC236}">
                    <a16:creationId xmlns:a16="http://schemas.microsoft.com/office/drawing/2014/main" id="{B8D333ED-3C6C-5FA5-077E-D81340976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754167"/>
                <a:ext cx="1511118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1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059832" y="936491"/>
                <a:ext cx="252665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936491"/>
                <a:ext cx="2526654" cy="764505"/>
              </a:xfrm>
              <a:prstGeom prst="rect">
                <a:avLst/>
              </a:prstGeom>
              <a:blipFill>
                <a:blip r:embed="rId2"/>
                <a:stretch>
                  <a:fillRect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915929" y="4475684"/>
                <a:ext cx="405591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 的機率！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29" y="4475684"/>
                <a:ext cx="4055919" cy="378758"/>
              </a:xfrm>
              <a:prstGeom prst="rect">
                <a:avLst/>
              </a:prstGeom>
              <a:blipFill>
                <a:blip r:embed="rId3"/>
                <a:stretch>
                  <a:fillRect t="-3226" r="-312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915929" y="4939090"/>
                <a:ext cx="6984776" cy="808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狀態向量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（在此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本徵函數組成的基底）沿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kumimoji="0"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的分量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=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對應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於</m:t>
                    </m:r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的振幅 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29" y="4939090"/>
                <a:ext cx="6984776" cy="808426"/>
              </a:xfrm>
              <a:prstGeom prst="rect">
                <a:avLst/>
              </a:prstGeom>
              <a:blipFill>
                <a:blip r:embed="rId4"/>
                <a:stretch>
                  <a:fillRect l="-726" t="-1538" b="-1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89756" y="1988840"/>
                <a:ext cx="8964488" cy="23836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TW" altLang="el-GR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1800" i="1" smtClean="0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𝑏𝑎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56" y="1988840"/>
                <a:ext cx="8964488" cy="2383666"/>
              </a:xfrm>
              <a:prstGeom prst="rect">
                <a:avLst/>
              </a:prstGeom>
              <a:blipFill>
                <a:blip r:embed="rId5"/>
                <a:stretch>
                  <a:fillRect l="-6374" t="-42328" b="-54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456F74A-863A-A2B5-D12D-2BDB0DDD62A5}"/>
              </a:ext>
            </a:extLst>
          </p:cNvPr>
          <p:cNvSpPr txBox="1"/>
          <p:nvPr/>
        </p:nvSpPr>
        <p:spPr bwMode="auto">
          <a:xfrm>
            <a:off x="2843808" y="423237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Again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/>
              <p:nvPr/>
            </p:nvSpPr>
            <p:spPr bwMode="auto">
              <a:xfrm>
                <a:off x="1915929" y="5868558"/>
                <a:ext cx="61206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所以測量使粒子的狀態由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瞬間崩潰成了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n-US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b="0" dirty="0">
                    <a:solidFill>
                      <a:srgbClr val="000000"/>
                    </a:solidFill>
                  </a:rPr>
                  <a:t>：</a:t>
                </a:r>
                <a:endParaRPr kumimoji="0" lang="en-US" altLang="zh-TW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5929" y="5868558"/>
                <a:ext cx="6120679" cy="369332"/>
              </a:xfrm>
              <a:prstGeom prst="rect">
                <a:avLst/>
              </a:prstGeom>
              <a:blipFill>
                <a:blip r:embed="rId6"/>
                <a:stretch>
                  <a:fillRect l="-82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/>
              <p:nvPr/>
            </p:nvSpPr>
            <p:spPr bwMode="auto">
              <a:xfrm>
                <a:off x="7069898" y="5832164"/>
                <a:ext cx="1835696" cy="4503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zh-TW" altLang="el-GR" sz="1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9898" y="5832164"/>
                <a:ext cx="1835696" cy="4503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95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2EE497-007D-BCF3-B5B4-6024DE6D400E}"/>
              </a:ext>
            </a:extLst>
          </p:cNvPr>
          <p:cNvSpPr/>
          <p:nvPr/>
        </p:nvSpPr>
        <p:spPr>
          <a:xfrm>
            <a:off x="5580112" y="1717538"/>
            <a:ext cx="2952328" cy="358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/>
              <p:nvPr/>
            </p:nvSpPr>
            <p:spPr bwMode="auto">
              <a:xfrm>
                <a:off x="3419872" y="908720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908720"/>
                <a:ext cx="1449307" cy="376770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1850FAC6-89E2-C95A-DD46-94098F2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ana (The Princess and the Frog) - Wikipedia">
            <a:extLst>
              <a:ext uri="{FF2B5EF4-FFF2-40B4-BE49-F238E27FC236}">
                <a16:creationId xmlns:a16="http://schemas.microsoft.com/office/drawing/2014/main" id="{A7F5905E-D697-FA9C-0FF8-A869ADBD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38"/>
            <a:ext cx="279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ince Naveen | Heroes Wiki | Fandom">
            <a:extLst>
              <a:ext uri="{FF2B5EF4-FFF2-40B4-BE49-F238E27FC236}">
                <a16:creationId xmlns:a16="http://schemas.microsoft.com/office/drawing/2014/main" id="{16916BAB-CB90-A688-6DA8-76C2612F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73" y="1717538"/>
            <a:ext cx="1774984" cy="358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4791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55647" y="818287"/>
                <a:ext cx="7776864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的振幅，等於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狀態向量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，計算如下： </a:t>
                </a:r>
                <a:endParaRPr lang="en-US" altLang="zh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7" y="818287"/>
                <a:ext cx="7776864" cy="378758"/>
              </a:xfrm>
              <a:prstGeom prst="rect">
                <a:avLst/>
              </a:prstGeom>
              <a:blipFill>
                <a:blip r:embed="rId2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179105" y="1206061"/>
                <a:ext cx="379931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zh-TW" altLang="en-US" sz="1800" i="1" smtClean="0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 i="1" smtClean="0">
                                  <a:latin typeface="Cambria Math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zh-TW" altLang="en-US" sz="1800" i="1" smtClean="0">
                          <a:latin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105" y="1206061"/>
                <a:ext cx="3799310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5576" y="4277749"/>
                <a:ext cx="82014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</a:t>
                </a:r>
                <a:r>
                  <a:rPr lang="zh-TW" altLang="en-US" sz="1800" dirty="0"/>
                  <a:t>子位於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時，用另一套測量發現它處於狀態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的振幅，等於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的內積。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277749"/>
                <a:ext cx="8201494" cy="369332"/>
              </a:xfrm>
              <a:prstGeom prst="rect">
                <a:avLst/>
              </a:prstGeom>
              <a:blipFill>
                <a:blip r:embed="rId4"/>
                <a:stretch>
                  <a:fillRect l="-61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231411" y="5137799"/>
                <a:ext cx="3924215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411" y="5137799"/>
                <a:ext cx="3924215" cy="901914"/>
              </a:xfrm>
              <a:prstGeom prst="rect">
                <a:avLst/>
              </a:prstGeom>
              <a:blipFill>
                <a:blip r:embed="rId5"/>
                <a:stretch>
                  <a:fillRect l="-19355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264C2-15EA-E24D-39E6-74B5EE31CCF5}"/>
                  </a:ext>
                </a:extLst>
              </p:cNvPr>
              <p:cNvSpPr txBox="1"/>
              <p:nvPr/>
            </p:nvSpPr>
            <p:spPr bwMode="auto">
              <a:xfrm>
                <a:off x="755576" y="2132301"/>
                <a:ext cx="8201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在線性空間中，分量就以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的內積來計算，所以以上的積分可以看成內積！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264C2-15EA-E24D-39E6-74B5EE31C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132301"/>
                <a:ext cx="8201494" cy="369332"/>
              </a:xfrm>
              <a:prstGeom prst="rect">
                <a:avLst/>
              </a:prstGeom>
              <a:blipFill>
                <a:blip r:embed="rId6"/>
                <a:stretch>
                  <a:fillRect l="-618" t="-10345" r="-15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3DC89DE7-1B35-D48F-C268-03A842DB4FC0}"/>
                  </a:ext>
                </a:extLst>
              </p:cNvPr>
              <p:cNvSpPr/>
              <p:nvPr/>
            </p:nvSpPr>
            <p:spPr>
              <a:xfrm>
                <a:off x="2160827" y="2525959"/>
                <a:ext cx="4822346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/>
                        </a:rPr>
                        <m:t>→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3DC89DE7-1B35-D48F-C268-03A842DB4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827" y="2525959"/>
                <a:ext cx="4822346" cy="901914"/>
              </a:xfrm>
              <a:prstGeom prst="rect">
                <a:avLst/>
              </a:prstGeom>
              <a:blipFill>
                <a:blip r:embed="rId7"/>
                <a:stretch>
                  <a:fillRect l="-4450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84911A68-FE81-DF74-7AEE-22A13AA89826}"/>
                  </a:ext>
                </a:extLst>
              </p:cNvPr>
              <p:cNvSpPr/>
              <p:nvPr/>
            </p:nvSpPr>
            <p:spPr>
              <a:xfrm>
                <a:off x="734228" y="4681143"/>
                <a:ext cx="82014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例如先測動量，確定處於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時，可以再測位置，發現它處於狀態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84911A68-FE81-DF74-7AEE-22A13AA89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28" y="4681143"/>
                <a:ext cx="8201494" cy="369332"/>
              </a:xfrm>
              <a:prstGeom prst="rect">
                <a:avLst/>
              </a:prstGeom>
              <a:blipFill>
                <a:blip r:embed="rId8"/>
                <a:stretch>
                  <a:fillRect l="-61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25A97B3-743F-AB27-750B-06C6EF3DC634}"/>
              </a:ext>
            </a:extLst>
          </p:cNvPr>
          <p:cNvSpPr txBox="1"/>
          <p:nvPr/>
        </p:nvSpPr>
        <p:spPr bwMode="auto">
          <a:xfrm>
            <a:off x="2267744" y="460198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Generalized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推廣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845B56C-A794-563D-553B-E1C56682C1CD}"/>
                  </a:ext>
                </a:extLst>
              </p:cNvPr>
              <p:cNvSpPr/>
              <p:nvPr/>
            </p:nvSpPr>
            <p:spPr>
              <a:xfrm>
                <a:off x="754777" y="3467839"/>
                <a:ext cx="8102013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</a:rPr>
                  <a:t>注意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，就是發現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狀態向量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處於本徵函數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dirty="0"/>
                  <a:t>崩潰為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845B56C-A794-563D-553B-E1C56682C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77" y="3467839"/>
                <a:ext cx="8102013" cy="378758"/>
              </a:xfrm>
              <a:prstGeom prst="rect">
                <a:avLst/>
              </a:prstGeom>
              <a:blipFill>
                <a:blip r:embed="rId9"/>
                <a:stretch>
                  <a:fillRect l="-626" t="-6667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36FD4D3-CA8B-553C-206F-DCCF29AC5160}"/>
              </a:ext>
            </a:extLst>
          </p:cNvPr>
          <p:cNvSpPr txBox="1"/>
          <p:nvPr/>
        </p:nvSpPr>
        <p:spPr bwMode="auto">
          <a:xfrm>
            <a:off x="754777" y="3879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以上結果可推廣為：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3830992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0461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1287432" y="2253945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不同本徵值的本徵函數解彼此正交！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正交定理。Orthogonality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BF5F6-CED9-E981-56C7-95892356AB4B}"/>
              </a:ext>
            </a:extLst>
          </p:cNvPr>
          <p:cNvSpPr txBox="1"/>
          <p:nvPr/>
        </p:nvSpPr>
        <p:spPr bwMode="auto">
          <a:xfrm>
            <a:off x="1292125" y="1842349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無限大位能井定態所滿足的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上述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正交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、展開、測量定理在此都對！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0D0CE5EF-6DBB-5B96-1DCD-E1D04BF44230}"/>
                  </a:ext>
                </a:extLst>
              </p:cNvPr>
              <p:cNvSpPr txBox="1"/>
              <p:nvPr/>
            </p:nvSpPr>
            <p:spPr bwMode="auto">
              <a:xfrm>
                <a:off x="1334615" y="2714541"/>
                <a:ext cx="61177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0D0CE5EF-6DBB-5B96-1DCD-E1D04BF44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4615" y="2714541"/>
                <a:ext cx="6117705" cy="901914"/>
              </a:xfrm>
              <a:prstGeom prst="rect">
                <a:avLst/>
              </a:prstGeom>
              <a:blipFill>
                <a:blip r:embed="rId2"/>
                <a:stretch>
                  <a:fillRect l="-12448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0E24727-B6F5-515F-3089-584887F0A250}"/>
                  </a:ext>
                </a:extLst>
              </p:cNvPr>
              <p:cNvSpPr txBox="1"/>
              <p:nvPr/>
            </p:nvSpPr>
            <p:spPr bwMode="auto">
              <a:xfrm>
                <a:off x="1330750" y="5608491"/>
                <a:ext cx="605710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0E24727-B6F5-515F-3089-584887F0A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50" y="5608491"/>
                <a:ext cx="6057107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259A44B-DE05-CA6C-4E6A-2B510D14D083}"/>
                  </a:ext>
                </a:extLst>
              </p:cNvPr>
              <p:cNvSpPr txBox="1"/>
              <p:nvPr/>
            </p:nvSpPr>
            <p:spPr bwMode="auto">
              <a:xfrm>
                <a:off x="1318699" y="4088936"/>
                <a:ext cx="363471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259A44B-DE05-CA6C-4E6A-2B510D14D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99" y="4088936"/>
                <a:ext cx="3634713" cy="901914"/>
              </a:xfrm>
              <a:prstGeom prst="rect">
                <a:avLst/>
              </a:prstGeom>
              <a:blipFill>
                <a:blip r:embed="rId4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12667A-ED65-A563-7179-76F79E7A0EA5}"/>
                  </a:ext>
                </a:extLst>
              </p:cNvPr>
              <p:cNvSpPr txBox="1"/>
              <p:nvPr/>
            </p:nvSpPr>
            <p:spPr bwMode="auto">
              <a:xfrm>
                <a:off x="1318699" y="5157192"/>
                <a:ext cx="7335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分量就是</a:t>
                </a:r>
                <a:r>
                  <a:rPr lang="en-TW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就是波函數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12667A-ED65-A563-7179-76F79E7A0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99" y="5157192"/>
                <a:ext cx="7335090" cy="369332"/>
              </a:xfrm>
              <a:prstGeom prst="rect">
                <a:avLst/>
              </a:prstGeom>
              <a:blipFill>
                <a:blip r:embed="rId5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D26D3-D131-5C3B-9B9B-A33B62784646}"/>
                  </a:ext>
                </a:extLst>
              </p:cNvPr>
              <p:cNvSpPr txBox="1"/>
              <p:nvPr/>
            </p:nvSpPr>
            <p:spPr bwMode="auto">
              <a:xfrm>
                <a:off x="1318699" y="3698131"/>
                <a:ext cx="5052612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D26D3-D131-5C3B-9B9B-A33B62784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99" y="3698131"/>
                <a:ext cx="5052612" cy="390748"/>
              </a:xfrm>
              <a:prstGeom prst="rect">
                <a:avLst/>
              </a:prstGeom>
              <a:blipFill>
                <a:blip r:embed="rId6"/>
                <a:stretch>
                  <a:fillRect l="-251" t="-9375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913AC10-93C6-E0CA-E2EA-D98314943024}"/>
              </a:ext>
            </a:extLst>
          </p:cNvPr>
          <p:cNvSpPr txBox="1"/>
          <p:nvPr/>
        </p:nvSpPr>
        <p:spPr bwMode="auto">
          <a:xfrm>
            <a:off x="5060400" y="4327074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展開定理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17AD30-190F-72B3-B1DA-D9AF88E9903F}"/>
                  </a:ext>
                </a:extLst>
              </p:cNvPr>
              <p:cNvSpPr txBox="1"/>
              <p:nvPr/>
            </p:nvSpPr>
            <p:spPr>
              <a:xfrm>
                <a:off x="1330750" y="646276"/>
                <a:ext cx="161928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17AD30-190F-72B3-B1DA-D9AF88E99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750" y="646276"/>
                <a:ext cx="1619289" cy="572273"/>
              </a:xfrm>
              <a:prstGeom prst="rect">
                <a:avLst/>
              </a:prstGeom>
              <a:blipFill>
                <a:blip r:embed="rId7"/>
                <a:stretch>
                  <a:fillRect l="-775" t="-4348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5">
            <a:extLst>
              <a:ext uri="{FF2B5EF4-FFF2-40B4-BE49-F238E27FC236}">
                <a16:creationId xmlns:a16="http://schemas.microsoft.com/office/drawing/2014/main" id="{8B1FBB95-280E-5F5A-4A30-F141383B4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284" y="249412"/>
            <a:ext cx="357948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以動量算子的本徵函數為例：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312B4ECA-D18F-DCD7-7524-879B465F59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699" y="1239681"/>
                <a:ext cx="5870409" cy="39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同時也是自由空間的定態、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312B4ECA-D18F-DCD7-7524-879B465F5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99" y="1239681"/>
                <a:ext cx="5870409" cy="390748"/>
              </a:xfrm>
              <a:prstGeom prst="rect">
                <a:avLst/>
              </a:prstGeom>
              <a:blipFill>
                <a:blip r:embed="rId8"/>
                <a:stretch>
                  <a:fillRect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0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2381083" y="1000592"/>
                <a:ext cx="363471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1083" y="1000592"/>
                <a:ext cx="3634713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09DB54-0451-FC19-0284-ECDEA133097E}"/>
              </a:ext>
            </a:extLst>
          </p:cNvPr>
          <p:cNvSpPr txBox="1"/>
          <p:nvPr/>
        </p:nvSpPr>
        <p:spPr bwMode="auto">
          <a:xfrm>
            <a:off x="2381083" y="3408148"/>
            <a:ext cx="2491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10C22-990A-B55B-59CD-40A091F6DB6C}"/>
                  </a:ext>
                </a:extLst>
              </p:cNvPr>
              <p:cNvSpPr txBox="1"/>
              <p:nvPr/>
            </p:nvSpPr>
            <p:spPr bwMode="auto">
              <a:xfrm>
                <a:off x="905423" y="1979548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/>
                  <a:t>是疊加時，</a:t>
                </a:r>
                <a:r>
                  <a:rPr lang="en-US" dirty="0"/>
                  <a:t>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的本徵函數的配重</a:t>
                </a:r>
                <a:r>
                  <a:rPr lang="en-TW"/>
                  <a:t>，</a:t>
                </a:r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10C22-990A-B55B-59CD-40A091F6D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423" y="1979548"/>
                <a:ext cx="7340694" cy="369332"/>
              </a:xfrm>
              <a:prstGeom prst="rect">
                <a:avLst/>
              </a:prstGeom>
              <a:blipFill>
                <a:blip r:embed="rId3"/>
                <a:stretch>
                  <a:fillRect l="-17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/>
              <p:nvPr/>
            </p:nvSpPr>
            <p:spPr bwMode="auto">
              <a:xfrm>
                <a:off x="905423" y="2461983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chemeClr val="tx1"/>
                    </a:solidFill>
                  </a:rPr>
                  <a:t>電子在狀態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時測量動量，</a:t>
                </a:r>
                <a:r>
                  <a:rPr lang="en-GB" dirty="0" err="1">
                    <a:solidFill>
                      <a:schemeClr val="tx1"/>
                    </a:solidFill>
                  </a:rPr>
                  <a:t>得到</a:t>
                </a:r>
                <a:r>
                  <a:rPr lang="en-GB" dirty="0">
                    <a:solidFill>
                      <a:schemeClr val="tx1"/>
                    </a:solidFill>
                  </a:rPr>
                  <a:t>值為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</a:rPr>
                  <a:t>的機率</a:t>
                </a:r>
                <a:r>
                  <a:rPr lang="en-GB" dirty="0">
                    <a:solidFill>
                      <a:schemeClr val="tx1"/>
                    </a:solidFill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423" y="2461983"/>
                <a:ext cx="7340694" cy="369332"/>
              </a:xfrm>
              <a:prstGeom prst="rect">
                <a:avLst/>
              </a:prstGeom>
              <a:blipFill>
                <a:blip r:embed="rId4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/>
              <p:nvPr/>
            </p:nvSpPr>
            <p:spPr bwMode="auto">
              <a:xfrm>
                <a:off x="905423" y="2923085"/>
                <a:ext cx="7457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即是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的絕對值平方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423" y="2923085"/>
                <a:ext cx="7457165" cy="369332"/>
              </a:xfrm>
              <a:prstGeom prst="rect">
                <a:avLst/>
              </a:prstGeom>
              <a:blipFill>
                <a:blip r:embed="rId6"/>
                <a:stretch>
                  <a:fillRect l="-68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EAE292EA-E4BB-899B-EEB8-D67D2354A674}"/>
                  </a:ext>
                </a:extLst>
              </p:cNvPr>
              <p:cNvSpPr/>
              <p:nvPr/>
            </p:nvSpPr>
            <p:spPr>
              <a:xfrm>
                <a:off x="2381083" y="4523366"/>
                <a:ext cx="2526030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EAE292EA-E4BB-899B-EEB8-D67D2354A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083" y="4523366"/>
                <a:ext cx="2526030" cy="764505"/>
              </a:xfrm>
              <a:prstGeom prst="rect">
                <a:avLst/>
              </a:prstGeom>
              <a:blipFill>
                <a:blip r:embed="rId7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/>
              <p:nvPr/>
            </p:nvSpPr>
            <p:spPr>
              <a:xfrm>
                <a:off x="921298" y="5366721"/>
                <a:ext cx="405591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8" y="5366721"/>
                <a:ext cx="4055919" cy="378758"/>
              </a:xfrm>
              <a:prstGeom prst="rect">
                <a:avLst/>
              </a:prstGeom>
              <a:blipFill>
                <a:blip r:embed="rId8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775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59632" y="2206021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928" name="Line 11"/>
          <p:cNvSpPr>
            <a:spLocks noChangeShapeType="1"/>
          </p:cNvSpPr>
          <p:nvPr/>
        </p:nvSpPr>
        <p:spPr bwMode="auto">
          <a:xfrm>
            <a:off x="1528142" y="3403752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9" name="Line 12"/>
          <p:cNvSpPr>
            <a:spLocks noChangeShapeType="1"/>
          </p:cNvSpPr>
          <p:nvPr/>
        </p:nvSpPr>
        <p:spPr bwMode="auto">
          <a:xfrm flipV="1">
            <a:off x="3039442" y="2395689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0" name="Line 13"/>
          <p:cNvSpPr>
            <a:spLocks noChangeShapeType="1"/>
          </p:cNvSpPr>
          <p:nvPr/>
        </p:nvSpPr>
        <p:spPr bwMode="auto">
          <a:xfrm>
            <a:off x="3036267" y="2381402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1" name="Line 14"/>
          <p:cNvSpPr>
            <a:spLocks noChangeShapeType="1"/>
          </p:cNvSpPr>
          <p:nvPr/>
        </p:nvSpPr>
        <p:spPr bwMode="auto">
          <a:xfrm>
            <a:off x="3255342" y="2395689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2" name="Line 15"/>
          <p:cNvSpPr>
            <a:spLocks noChangeShapeType="1"/>
          </p:cNvSpPr>
          <p:nvPr/>
        </p:nvSpPr>
        <p:spPr bwMode="auto">
          <a:xfrm>
            <a:off x="3255342" y="3403752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33" name="Line 17"/>
          <p:cNvSpPr>
            <a:spLocks noChangeShapeType="1"/>
          </p:cNvSpPr>
          <p:nvPr/>
        </p:nvSpPr>
        <p:spPr bwMode="auto">
          <a:xfrm>
            <a:off x="1528142" y="3403752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5703267" y="3259289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267" y="3259289"/>
                <a:ext cx="433388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478877"/>
              </p:ext>
            </p:extLst>
          </p:nvPr>
        </p:nvGraphicFramePr>
        <p:xfrm>
          <a:off x="2997373" y="3445197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64880" imgH="228600" progId="Equation.3">
                  <p:embed/>
                </p:oleObj>
              </mc:Choice>
              <mc:Fallback>
                <p:oleObj name="方程式" r:id="rId3" imgW="164880" imgH="228600" progId="Equation.3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373" y="3445197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 bwMode="auto">
          <a:xfrm>
            <a:off x="1216874" y="1204785"/>
            <a:ext cx="3711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算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子的本徵函數有確定位置！</a:t>
            </a:r>
          </a:p>
        </p:txBody>
      </p:sp>
      <p:pic>
        <p:nvPicPr>
          <p:cNvPr id="17" name="Picture 4" descr="f39_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0667" b="69609"/>
          <a:stretch>
            <a:fillRect/>
          </a:stretch>
        </p:blipFill>
        <p:spPr bwMode="auto">
          <a:xfrm>
            <a:off x="5292080" y="923434"/>
            <a:ext cx="23749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024DAF-BCCA-4B91-AE6C-667F472CAB36}"/>
                  </a:ext>
                </a:extLst>
              </p:cNvPr>
              <p:cNvSpPr txBox="1"/>
              <p:nvPr/>
            </p:nvSpPr>
            <p:spPr>
              <a:xfrm>
                <a:off x="1259633" y="1710205"/>
                <a:ext cx="1980892" cy="3023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024DAF-BCCA-4B91-AE6C-667F472CA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3" y="1710205"/>
                <a:ext cx="1980892" cy="302327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E28D4A5-4890-B20B-19C8-F2ACB524537F}"/>
              </a:ext>
            </a:extLst>
          </p:cNvPr>
          <p:cNvSpPr txBox="1"/>
          <p:nvPr/>
        </p:nvSpPr>
        <p:spPr bwMode="auto">
          <a:xfrm>
            <a:off x="1211251" y="803866"/>
            <a:ext cx="351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最後我們試試位置算子！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1C3610-C087-415A-EE9F-562F0C5EB00F}"/>
                  </a:ext>
                </a:extLst>
              </p:cNvPr>
              <p:cNvSpPr txBox="1"/>
              <p:nvPr/>
            </p:nvSpPr>
            <p:spPr>
              <a:xfrm>
                <a:off x="1265073" y="5034997"/>
                <a:ext cx="4438194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1C3610-C087-415A-EE9F-562F0C5EB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073" y="5034997"/>
                <a:ext cx="4438194" cy="809581"/>
              </a:xfrm>
              <a:prstGeom prst="rect">
                <a:avLst/>
              </a:prstGeom>
              <a:blipFill>
                <a:blip r:embed="rId7"/>
                <a:stretch>
                  <a:fillRect l="-17949" t="-129231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8639C52-69DE-70E4-A94E-BCCA64EE4896}"/>
              </a:ext>
            </a:extLst>
          </p:cNvPr>
          <p:cNvSpPr txBox="1"/>
          <p:nvPr/>
        </p:nvSpPr>
        <p:spPr bwMode="auto">
          <a:xfrm>
            <a:off x="1216692" y="4644995"/>
            <a:ext cx="1194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正交定理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01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EF568654-506E-9B65-C79E-6DF415440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59393" r="244" b="10210"/>
          <a:stretch/>
        </p:blipFill>
        <p:spPr bwMode="auto">
          <a:xfrm>
            <a:off x="879716" y="3456306"/>
            <a:ext cx="354759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4145593" y="5472530"/>
                <a:ext cx="28172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5593" y="5472530"/>
                <a:ext cx="28172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A1DC51D-494A-2A1E-9251-43FE57EAA973}"/>
              </a:ext>
            </a:extLst>
          </p:cNvPr>
          <p:cNvSpPr/>
          <p:nvPr/>
        </p:nvSpPr>
        <p:spPr>
          <a:xfrm>
            <a:off x="2129369" y="4104378"/>
            <a:ext cx="144016" cy="10770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0B9F9-817D-FBD2-6F9A-1CD2E33D001F}"/>
              </a:ext>
            </a:extLst>
          </p:cNvPr>
          <p:cNvSpPr/>
          <p:nvPr/>
        </p:nvSpPr>
        <p:spPr>
          <a:xfrm>
            <a:off x="2273385" y="4002351"/>
            <a:ext cx="144016" cy="1179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6954C-B15C-4508-5499-222B8ADDB1DE}"/>
              </a:ext>
            </a:extLst>
          </p:cNvPr>
          <p:cNvSpPr/>
          <p:nvPr/>
        </p:nvSpPr>
        <p:spPr>
          <a:xfrm>
            <a:off x="2426431" y="3961912"/>
            <a:ext cx="144016" cy="1219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7FAEF-EA92-CF49-530B-1D25E708E569}"/>
              </a:ext>
            </a:extLst>
          </p:cNvPr>
          <p:cNvSpPr/>
          <p:nvPr/>
        </p:nvSpPr>
        <p:spPr>
          <a:xfrm>
            <a:off x="2989639" y="4464418"/>
            <a:ext cx="144016" cy="7169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FB577-BE74-4B3A-5B4C-2B166CE9A643}"/>
              </a:ext>
            </a:extLst>
          </p:cNvPr>
          <p:cNvSpPr/>
          <p:nvPr/>
        </p:nvSpPr>
        <p:spPr>
          <a:xfrm>
            <a:off x="3142039" y="4616818"/>
            <a:ext cx="144016" cy="5645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/>
              <p:nvPr/>
            </p:nvSpPr>
            <p:spPr bwMode="auto">
              <a:xfrm>
                <a:off x="1049249" y="3454363"/>
                <a:ext cx="714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249" y="3454363"/>
                <a:ext cx="714680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/>
              <p:nvPr/>
            </p:nvSpPr>
            <p:spPr bwMode="auto">
              <a:xfrm>
                <a:off x="2780830" y="4154181"/>
                <a:ext cx="5616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0830" y="4154181"/>
                <a:ext cx="561634" cy="307777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/>
              <p:nvPr/>
            </p:nvSpPr>
            <p:spPr bwMode="auto">
              <a:xfrm>
                <a:off x="2905630" y="5153328"/>
                <a:ext cx="23640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5630" y="5153328"/>
                <a:ext cx="236409" cy="307777"/>
              </a:xfrm>
              <a:prstGeom prst="rect">
                <a:avLst/>
              </a:prstGeom>
              <a:blipFill>
                <a:blip r:embed="rId6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FCD3312-E248-A365-0606-0FE276115865}"/>
              </a:ext>
            </a:extLst>
          </p:cNvPr>
          <p:cNvSpPr txBox="1"/>
          <p:nvPr/>
        </p:nvSpPr>
        <p:spPr bwMode="auto">
          <a:xfrm>
            <a:off x="861129" y="2581720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</a:rPr>
              <a:t>波函數本質上原來是分量！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/>
              <p:nvPr/>
            </p:nvSpPr>
            <p:spPr bwMode="auto">
              <a:xfrm>
                <a:off x="879716" y="3010971"/>
                <a:ext cx="82642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在圖上，很明顯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一個函數可以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寫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成如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個一個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疊加！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分量即函數的值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9716" y="3010971"/>
                <a:ext cx="8264284" cy="369332"/>
              </a:xfrm>
              <a:prstGeom prst="rect">
                <a:avLst/>
              </a:prstGeom>
              <a:blipFill>
                <a:blip r:embed="rId7"/>
                <a:stretch>
                  <a:fillRect l="-614" t="-10000" r="-15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97AAAD-32B9-CB44-0E58-19FFD4F813B1}"/>
                  </a:ext>
                </a:extLst>
              </p:cNvPr>
              <p:cNvSpPr txBox="1"/>
              <p:nvPr/>
            </p:nvSpPr>
            <p:spPr>
              <a:xfrm>
                <a:off x="861129" y="1177176"/>
                <a:ext cx="333007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97AAAD-32B9-CB44-0E58-19FFD4F81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29" y="1177176"/>
                <a:ext cx="3330072" cy="809581"/>
              </a:xfrm>
              <a:prstGeom prst="rect">
                <a:avLst/>
              </a:prstGeom>
              <a:blipFill>
                <a:blip r:embed="rId8"/>
                <a:stretch>
                  <a:fillRect l="-25758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475CB7-7F87-D4D0-6128-652AF8E0D96D}"/>
                  </a:ext>
                </a:extLst>
              </p:cNvPr>
              <p:cNvSpPr txBox="1"/>
              <p:nvPr/>
            </p:nvSpPr>
            <p:spPr bwMode="auto">
              <a:xfrm>
                <a:off x="861129" y="734341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展開定理</m:t>
                    </m:r>
                    <m:r>
                      <a:rPr lang="en-GB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：</m:t>
                    </m:r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可以所有的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展開，展開的分量用標準公式計算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475CB7-7F87-D4D0-6128-652AF8E0D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129" y="734341"/>
                <a:ext cx="7992888" cy="369332"/>
              </a:xfrm>
              <a:prstGeom prst="rect">
                <a:avLst/>
              </a:prstGeom>
              <a:blipFill>
                <a:blip r:embed="rId9"/>
                <a:stretch>
                  <a:fillRect l="-1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">
                <a:extLst>
                  <a:ext uri="{FF2B5EF4-FFF2-40B4-BE49-F238E27FC236}">
                    <a16:creationId xmlns:a16="http://schemas.microsoft.com/office/drawing/2014/main" id="{225C6F77-CD20-331B-C29B-1B4DAA2B752A}"/>
                  </a:ext>
                </a:extLst>
              </p:cNvPr>
              <p:cNvSpPr/>
              <p:nvPr/>
            </p:nvSpPr>
            <p:spPr>
              <a:xfrm>
                <a:off x="5392834" y="1166495"/>
                <a:ext cx="286995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sz="18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1">
                <a:extLst>
                  <a:ext uri="{FF2B5EF4-FFF2-40B4-BE49-F238E27FC236}">
                    <a16:creationId xmlns:a16="http://schemas.microsoft.com/office/drawing/2014/main" id="{225C6F77-CD20-331B-C29B-1B4DAA2B7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834" y="1166495"/>
                <a:ext cx="2869953" cy="901914"/>
              </a:xfrm>
              <a:prstGeom prst="rect">
                <a:avLst/>
              </a:prstGeom>
              <a:blipFill>
                <a:blip r:embed="rId10"/>
                <a:stretch>
                  <a:fillRect l="-8811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/>
              <p:nvPr/>
            </p:nvSpPr>
            <p:spPr>
              <a:xfrm>
                <a:off x="4662398" y="4238096"/>
                <a:ext cx="333007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398" y="4238096"/>
                <a:ext cx="3330072" cy="809581"/>
              </a:xfrm>
              <a:prstGeom prst="rect">
                <a:avLst/>
              </a:prstGeom>
              <a:blipFill>
                <a:blip r:embed="rId11"/>
                <a:stretch>
                  <a:fillRect l="-380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8B46BA-B335-933A-093E-67B752A1BDBB}"/>
              </a:ext>
            </a:extLst>
          </p:cNvPr>
          <p:cNvSpPr txBox="1"/>
          <p:nvPr/>
        </p:nvSpPr>
        <p:spPr bwMode="auto">
          <a:xfrm>
            <a:off x="6080483" y="5228911"/>
            <a:ext cx="992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F765-E462-EAE4-2D29-1206A2B83AC3}"/>
              </a:ext>
            </a:extLst>
          </p:cNvPr>
          <p:cNvSpPr txBox="1"/>
          <p:nvPr/>
        </p:nvSpPr>
        <p:spPr bwMode="auto">
          <a:xfrm>
            <a:off x="7232611" y="5228911"/>
            <a:ext cx="1167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本徵函數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FE2CD-B3E3-F777-E9C7-688D50608843}"/>
              </a:ext>
            </a:extLst>
          </p:cNvPr>
          <p:cNvCxnSpPr/>
          <p:nvPr/>
        </p:nvCxnSpPr>
        <p:spPr>
          <a:xfrm flipV="1">
            <a:off x="6407916" y="4788662"/>
            <a:ext cx="233097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744FDE-CEC7-C5E9-1C87-EEF5DE90D92B}"/>
              </a:ext>
            </a:extLst>
          </p:cNvPr>
          <p:cNvCxnSpPr>
            <a:cxnSpLocks/>
          </p:cNvCxnSpPr>
          <p:nvPr/>
        </p:nvCxnSpPr>
        <p:spPr>
          <a:xfrm flipV="1">
            <a:off x="7400494" y="4788662"/>
            <a:ext cx="0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6EBFA7-ACB3-1390-F35B-8849D00CC681}"/>
                  </a:ext>
                </a:extLst>
              </p:cNvPr>
              <p:cNvSpPr txBox="1"/>
              <p:nvPr/>
            </p:nvSpPr>
            <p:spPr bwMode="auto">
              <a:xfrm>
                <a:off x="861129" y="2110830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</a:rPr>
                      <m:t>狀態</m:t>
                    </m:r>
                    <m:r>
                      <m:rPr>
                        <m:nor/>
                      </m:rPr>
                      <a:rPr lang="en-TW">
                        <a:solidFill>
                          <a:srgbClr val="FF0000"/>
                        </a:solidFill>
                      </a:rPr>
                      <m:t>函數</m:t>
                    </m:r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的值</m:t>
                    </m:r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其實就是</a:t>
                </a:r>
                <a:r>
                  <a:rPr lang="en-GB" dirty="0" err="1">
                    <a:solidFill>
                      <a:srgbClr val="FF0000"/>
                    </a:solidFill>
                  </a:rPr>
                  <a:t>它</a:t>
                </a:r>
                <a:r>
                  <a:rPr lang="en-TW">
                    <a:solidFill>
                      <a:srgbClr val="FF0000"/>
                    </a:solidFill>
                  </a:rPr>
                  <a:t>自己以位置本徵函數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展開時的分量</a:t>
                </a:r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6EBFA7-ACB3-1390-F35B-8849D00CC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129" y="2110830"/>
                <a:ext cx="7992888" cy="369332"/>
              </a:xfrm>
              <a:prstGeom prst="rect">
                <a:avLst/>
              </a:prstGeom>
              <a:blipFill>
                <a:blip r:embed="rId12"/>
                <a:stretch>
                  <a:fillRect l="-1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08425B-F2A3-84B0-8312-7AC6D3FDF700}"/>
                  </a:ext>
                </a:extLst>
              </p:cNvPr>
              <p:cNvSpPr txBox="1"/>
              <p:nvPr/>
            </p:nvSpPr>
            <p:spPr bwMode="auto">
              <a:xfrm>
                <a:off x="833166" y="6087413"/>
                <a:ext cx="8153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Measurement Theorem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l-GR" dirty="0" err="1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測量得到位置的值為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>
                    <a:solidFill>
                      <a:schemeClr val="tx1"/>
                    </a:solidFill>
                  </a:rPr>
                  <a:t>就是分量</a:t>
                </a:r>
                <a:r>
                  <a:rPr lang="en-GB" dirty="0" err="1">
                    <a:solidFill>
                      <a:schemeClr val="tx1"/>
                    </a:solidFill>
                  </a:rPr>
                  <a:t>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mbria Math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TW">
                    <a:solidFill>
                      <a:schemeClr val="tx1"/>
                    </a:solidFill>
                  </a:rPr>
                  <a:t>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08425B-F2A3-84B0-8312-7AC6D3FDF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166" y="6087413"/>
                <a:ext cx="8153095" cy="369332"/>
              </a:xfrm>
              <a:prstGeom prst="rect">
                <a:avLst/>
              </a:prstGeom>
              <a:blipFill>
                <a:blip r:embed="rId13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B6B08C5-87B0-F85A-CEF8-938941D7A556}"/>
                  </a:ext>
                </a:extLst>
              </p:cNvPr>
              <p:cNvSpPr txBox="1"/>
              <p:nvPr/>
            </p:nvSpPr>
            <p:spPr bwMode="auto">
              <a:xfrm>
                <a:off x="833166" y="281420"/>
                <a:ext cx="60202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收集所有可能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值所對應的本徵函數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B6B08C5-87B0-F85A-CEF8-938941D7A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166" y="281420"/>
                <a:ext cx="6020217" cy="369332"/>
              </a:xfrm>
              <a:prstGeom prst="rect">
                <a:avLst/>
              </a:prstGeom>
              <a:blipFill>
                <a:blip r:embed="rId14"/>
                <a:stretch>
                  <a:fillRect l="-8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2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4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5" grpId="0"/>
      <p:bldP spid="21" grpId="0"/>
      <p:bldP spid="17" grpId="0"/>
      <p:bldP spid="2" grpId="0" animBg="1"/>
      <p:bldP spid="6" grpId="0"/>
      <p:bldP spid="12" grpId="0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927086" y="81590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某瞬間時刻的狀態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 flipV="1">
            <a:off x="3069869" y="1050019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242444" y="81618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942211" y="1228265"/>
            <a:ext cx="184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可測量的物理量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788806" y="144140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242444" y="127178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4077692" y="3526453"/>
            <a:ext cx="4832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把對應的算子放入此式，就可得到測量期望值。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254" y="2066614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929264" y="360175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887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  <a:blipFill>
                <a:blip r:embed="rId6"/>
                <a:stretch>
                  <a:fillRect l="-76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/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4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697808" y="262385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就得到量子力學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對應的算子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/>
              <p:nvPr/>
            </p:nvSpPr>
            <p:spPr bwMode="auto">
              <a:xfrm>
                <a:off x="1044740" y="5906640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740" y="5906640"/>
                <a:ext cx="2475358" cy="629852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89D1BD-9AF6-5EAA-36F6-01E255268A38}"/>
              </a:ext>
            </a:extLst>
          </p:cNvPr>
          <p:cNvSpPr txBox="1"/>
          <p:nvPr/>
        </p:nvSpPr>
        <p:spPr bwMode="auto">
          <a:xfrm>
            <a:off x="3520098" y="6004698"/>
            <a:ext cx="5056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狀態函數隨時間的演化由漢米爾頓量來負責！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51E00A07-66A1-5C2E-1416-1B8CD66710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5597" y="5454219"/>
                <a:ext cx="3081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/>
                  <a:t>瞬間狀態</a:t>
                </a:r>
                <a14:m>
                  <m:oMath xmlns:m="http://schemas.openxmlformats.org/officeDocument/2006/math">
                    <m:r>
                      <a:rPr lang="el-GR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隨時間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kumimoji="0" lang="zh-TW" altLang="en-US" sz="1800" dirty="0"/>
                  <a:t>演化</a:t>
                </a:r>
              </a:p>
            </p:txBody>
          </p:sp>
        </mc:Choice>
        <mc:Fallback xmlns=""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51E00A07-66A1-5C2E-1416-1B8CD6671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597" y="5454219"/>
                <a:ext cx="3081936" cy="369332"/>
              </a:xfrm>
              <a:prstGeom prst="rect">
                <a:avLst/>
              </a:prstGeom>
              <a:blipFill>
                <a:blip r:embed="rId10"/>
                <a:stretch>
                  <a:fillRect l="-16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6">
            <a:extLst>
              <a:ext uri="{FF2B5EF4-FFF2-40B4-BE49-F238E27FC236}">
                <a16:creationId xmlns:a16="http://schemas.microsoft.com/office/drawing/2014/main" id="{14DF31D6-E66C-0D40-5C19-6401CAD8CD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9718" y="5673984"/>
            <a:ext cx="1020110" cy="63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D7BBD24D-1408-2ADF-7114-CCD88838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575" y="5450459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0149DEB6-6B37-A3C1-32D0-D68DD9567BDF}"/>
                  </a:ext>
                </a:extLst>
              </p:cNvPr>
              <p:cNvSpPr txBox="1"/>
              <p:nvPr/>
            </p:nvSpPr>
            <p:spPr bwMode="auto">
              <a:xfrm>
                <a:off x="6184689" y="5479746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0149DEB6-6B37-A3C1-32D0-D68DD9567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689" y="5479746"/>
                <a:ext cx="95305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">
            <a:extLst>
              <a:ext uri="{FF2B5EF4-FFF2-40B4-BE49-F238E27FC236}">
                <a16:creationId xmlns:a16="http://schemas.microsoft.com/office/drawing/2014/main" id="{C94A80FD-E8A9-0E92-2D82-EF86498B102A}"/>
              </a:ext>
            </a:extLst>
          </p:cNvPr>
          <p:cNvSpPr txBox="1"/>
          <p:nvPr/>
        </p:nvSpPr>
        <p:spPr bwMode="auto">
          <a:xfrm>
            <a:off x="937805" y="1627986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例如位置算子為乘上位置座標，動量算子為對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座標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/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5481CBE-72DC-CA67-2546-468A6E27B43F}"/>
              </a:ext>
            </a:extLst>
          </p:cNvPr>
          <p:cNvSpPr txBox="1"/>
          <p:nvPr/>
        </p:nvSpPr>
        <p:spPr bwMode="auto">
          <a:xfrm>
            <a:off x="6226828" y="1050019"/>
            <a:ext cx="2835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組成一無限維向量空間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CD513-7748-7BC4-3A67-92B26565D6AD}"/>
              </a:ext>
            </a:extLst>
          </p:cNvPr>
          <p:cNvSpPr txBox="1"/>
          <p:nvPr/>
        </p:nvSpPr>
        <p:spPr bwMode="auto">
          <a:xfrm>
            <a:off x="6250035" y="686283"/>
            <a:ext cx="29886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可疊加，滿足歸一化條件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982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3" grpId="0"/>
      <p:bldP spid="8" grpId="0" animBg="1"/>
      <p:bldP spid="20" grpId="0" animBg="1"/>
      <p:bldP spid="2" grpId="0"/>
      <p:bldP spid="10" grpId="0" animBg="1"/>
      <p:bldP spid="12" grpId="0"/>
      <p:bldP spid="4" grpId="0"/>
      <p:bldP spid="5" grpId="0" animBg="1"/>
      <p:bldP spid="6" grpId="0"/>
      <p:bldP spid="13" grpId="0"/>
      <p:bldP spid="14" grpId="0" animBg="1"/>
      <p:bldP spid="19" grpId="0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03AF3-6706-0993-C344-A86DEC81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20429"/>
            <a:ext cx="6791009" cy="1512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CA15D-4673-DF7B-4599-C7881625C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6"/>
          <a:stretch/>
        </p:blipFill>
        <p:spPr>
          <a:xfrm>
            <a:off x="1331640" y="4221088"/>
            <a:ext cx="6791009" cy="230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61A7A2-1D49-7783-472A-EFF1762C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973558"/>
            <a:ext cx="6629237" cy="1296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9F19E-F049-7B7A-8C30-1EE860EEAC1C}"/>
              </a:ext>
            </a:extLst>
          </p:cNvPr>
          <p:cNvSpPr txBox="1"/>
          <p:nvPr/>
        </p:nvSpPr>
        <p:spPr bwMode="auto">
          <a:xfrm>
            <a:off x="3070960" y="4276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4 Basic Assumptions of QM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2E78E-24F6-FA85-D06D-B707489F1323}"/>
              </a:ext>
            </a:extLst>
          </p:cNvPr>
          <p:cNvSpPr/>
          <p:nvPr/>
        </p:nvSpPr>
        <p:spPr>
          <a:xfrm>
            <a:off x="1331639" y="4797152"/>
            <a:ext cx="469165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3520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855060" y="2850796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60" y="2850796"/>
                <a:ext cx="2565446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/>
              <p:nvPr/>
            </p:nvSpPr>
            <p:spPr bwMode="auto">
              <a:xfrm>
                <a:off x="800100" y="2434497"/>
                <a:ext cx="67242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固定能量解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滿足與時間無關的薛丁格方程式可以寫成：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100" y="2434497"/>
                <a:ext cx="6724227" cy="369332"/>
              </a:xfrm>
              <a:prstGeom prst="rect">
                <a:avLst/>
              </a:prstGeom>
              <a:blipFill>
                <a:blip r:embed="rId3"/>
                <a:stretch>
                  <a:fillRect l="-5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810891" y="4721563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891" y="4721563"/>
                <a:ext cx="5918799" cy="376770"/>
              </a:xfrm>
              <a:prstGeom prst="rect">
                <a:avLst/>
              </a:prstGeom>
              <a:blipFill>
                <a:blip r:embed="rId4"/>
                <a:stretch>
                  <a:fillRect l="-6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855060" y="4223746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60" y="4223746"/>
                <a:ext cx="1449307" cy="376770"/>
              </a:xfrm>
              <a:prstGeom prst="rect">
                <a:avLst/>
              </a:prstGeom>
              <a:blipFill>
                <a:blip r:embed="rId5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7B8924-2136-5EDD-CB6C-56D7DA20490F}"/>
              </a:ext>
            </a:extLst>
          </p:cNvPr>
          <p:cNvSpPr txBox="1"/>
          <p:nvPr/>
        </p:nvSpPr>
        <p:spPr bwMode="auto">
          <a:xfrm>
            <a:off x="795616" y="3795748"/>
            <a:ext cx="575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806564" y="5817250"/>
                <a:ext cx="75802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！對應的本徵值Eigenvalue為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64" y="5817250"/>
                <a:ext cx="7580286" cy="376770"/>
              </a:xfrm>
              <a:prstGeom prst="rect">
                <a:avLst/>
              </a:prstGeom>
              <a:blipFill>
                <a:blip r:embed="rId6"/>
                <a:stretch>
                  <a:fillRect l="-66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/>
              <p:nvPr/>
            </p:nvSpPr>
            <p:spPr bwMode="auto">
              <a:xfrm>
                <a:off x="806564" y="5156999"/>
                <a:ext cx="814949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原來，與時間無關的薛丁格方程式並不是波方程式，而是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64" y="5156999"/>
                <a:ext cx="8149491" cy="376770"/>
              </a:xfrm>
              <a:prstGeom prst="rect">
                <a:avLst/>
              </a:prstGeom>
              <a:blipFill>
                <a:blip r:embed="rId7"/>
                <a:stretch>
                  <a:fillRect l="-622" t="-3333" r="-311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/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050D7B-FB11-9A29-3983-FD999A3AE819}"/>
              </a:ext>
            </a:extLst>
          </p:cNvPr>
          <p:cNvSpPr txBox="1"/>
          <p:nvPr/>
        </p:nvSpPr>
        <p:spPr bwMode="auto">
          <a:xfrm>
            <a:off x="781857" y="2008942"/>
            <a:ext cx="7927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左邊就是量子力學中對應的Hamiltan運算子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5063" y="798090"/>
                <a:ext cx="6044565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與時間無關的薛丁格方程式也可以以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運算子表述：</a:t>
                </a:r>
              </a:p>
            </p:txBody>
          </p:sp>
        </mc:Choice>
        <mc:Fallback xmlns="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063" y="798090"/>
                <a:ext cx="6044565" cy="376770"/>
              </a:xfrm>
              <a:prstGeom prst="rect">
                <a:avLst/>
              </a:prstGeom>
              <a:blipFill>
                <a:blip r:embed="rId9"/>
                <a:stretch>
                  <a:fillRect l="-83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0C6DE13-D024-5DE3-A5F8-5CEFAE0EBE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73" t="65927" r="6993" b="16794"/>
          <a:stretch/>
        </p:blipFill>
        <p:spPr>
          <a:xfrm>
            <a:off x="2627784" y="3600835"/>
            <a:ext cx="5933202" cy="1009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C2116-ACAD-20EF-EF07-1663D8FA5995}"/>
              </a:ext>
            </a:extLst>
          </p:cNvPr>
          <p:cNvSpPr txBox="1"/>
          <p:nvPr/>
        </p:nvSpPr>
        <p:spPr bwMode="auto">
          <a:xfrm>
            <a:off x="4139952" y="332656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5" grpId="0"/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/>
              <p:nvPr/>
            </p:nvSpPr>
            <p:spPr bwMode="auto">
              <a:xfrm>
                <a:off x="1004785" y="2573879"/>
                <a:ext cx="4950568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zh-TW" altLang="en-US" dirty="0"/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的電子的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的期望值：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785" y="2573879"/>
                <a:ext cx="4950568" cy="402354"/>
              </a:xfrm>
              <a:prstGeom prst="rect">
                <a:avLst/>
              </a:prstGeom>
              <a:blipFill>
                <a:blip r:embed="rId2"/>
                <a:stretch>
                  <a:fillRect l="-1282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1011432" y="3165646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1432" y="3165646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/>
              <p:nvPr/>
            </p:nvSpPr>
            <p:spPr bwMode="auto">
              <a:xfrm>
                <a:off x="1004785" y="3610637"/>
                <a:ext cx="73927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描述的定態的能量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。不意外！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785" y="3610637"/>
                <a:ext cx="7392719" cy="369332"/>
              </a:xfrm>
              <a:prstGeom prst="rect">
                <a:avLst/>
              </a:prstGeom>
              <a:blipFill>
                <a:blip r:embed="rId4"/>
                <a:stretch>
                  <a:fillRect l="-8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/>
              <p:nvPr/>
            </p:nvSpPr>
            <p:spPr bwMode="auto">
              <a:xfrm>
                <a:off x="1045437" y="2081915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437" y="2081915"/>
                <a:ext cx="1449307" cy="376770"/>
              </a:xfrm>
              <a:prstGeom prst="rect">
                <a:avLst/>
              </a:prstGeom>
              <a:blipFill>
                <a:blip r:embed="rId5"/>
                <a:stretch>
                  <a:fillRect t="-6667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E3069B76-6583-ED00-E1B3-6EDB2DB020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4785" y="4112505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E3069B76-6583-ED00-E1B3-6EDB2DB02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785" y="4112505"/>
                <a:ext cx="7234734" cy="369332"/>
              </a:xfrm>
              <a:prstGeom prst="rect">
                <a:avLst/>
              </a:prstGeom>
              <a:blipFill>
                <a:blip r:embed="rId6"/>
                <a:stretch>
                  <a:fillRect l="-87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6F1CEA07-3130-944E-2B50-A137F8291B56}"/>
                  </a:ext>
                </a:extLst>
              </p:cNvPr>
              <p:cNvSpPr txBox="1"/>
              <p:nvPr/>
            </p:nvSpPr>
            <p:spPr bwMode="auto">
              <a:xfrm>
                <a:off x="7358707" y="4121769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6F1CEA07-3130-944E-2B50-A137F8291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8707" y="4121769"/>
                <a:ext cx="10205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8971EEE4-8738-D446-95DF-E6BCECB535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8548" y="4614373"/>
                <a:ext cx="82932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可以說定態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是具有特定確定能量的測量值為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的狀態。這是定態第三個意義。</a:t>
                </a:r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8971EEE4-8738-D446-95DF-E6BCECB53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548" y="4614373"/>
                <a:ext cx="8293264" cy="369332"/>
              </a:xfrm>
              <a:prstGeom prst="rect">
                <a:avLst/>
              </a:prstGeom>
              <a:blipFill>
                <a:blip r:embed="rId8"/>
                <a:stretch>
                  <a:fillRect l="-612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C8904D9-8B58-CF8B-4CAF-283D6BF68C6D}"/>
              </a:ext>
            </a:extLst>
          </p:cNvPr>
          <p:cNvSpPr txBox="1"/>
          <p:nvPr/>
        </p:nvSpPr>
        <p:spPr bwMode="auto">
          <a:xfrm>
            <a:off x="3981242" y="1340768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94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/>
              <p:nvPr/>
            </p:nvSpPr>
            <p:spPr bwMode="auto">
              <a:xfrm>
                <a:off x="886384" y="2122577"/>
                <a:ext cx="4950568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zh-TW" altLang="en-US" dirty="0"/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的電子的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的期望值：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384" y="2122577"/>
                <a:ext cx="4950568" cy="402354"/>
              </a:xfrm>
              <a:prstGeom prst="rect">
                <a:avLst/>
              </a:prstGeom>
              <a:blipFill>
                <a:blip r:embed="rId2"/>
                <a:stretch>
                  <a:fillRect l="-102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883489" y="4680767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489" y="4680767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/>
              <p:nvPr/>
            </p:nvSpPr>
            <p:spPr bwMode="auto">
              <a:xfrm>
                <a:off x="851688" y="5209731"/>
                <a:ext cx="73927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描述的定態的能量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。不意外！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688" y="5209731"/>
                <a:ext cx="7392719" cy="369332"/>
              </a:xfrm>
              <a:prstGeom prst="rect">
                <a:avLst/>
              </a:prstGeom>
              <a:blipFill>
                <a:blip r:embed="rId4"/>
                <a:stretch>
                  <a:fillRect l="-85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/>
              <p:nvPr/>
            </p:nvSpPr>
            <p:spPr bwMode="auto">
              <a:xfrm>
                <a:off x="884873" y="2627879"/>
                <a:ext cx="6264697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873" y="2627879"/>
                <a:ext cx="6264697" cy="1711494"/>
              </a:xfrm>
              <a:prstGeom prst="rect">
                <a:avLst/>
              </a:prstGeom>
              <a:blipFill>
                <a:blip r:embed="rId5"/>
                <a:stretch>
                  <a:fillRect l="-1818" t="-58088" b="-89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4C150CB-7C7A-B271-DD77-FB2986AE4BC5}"/>
              </a:ext>
            </a:extLst>
          </p:cNvPr>
          <p:cNvSpPr txBox="1"/>
          <p:nvPr/>
        </p:nvSpPr>
        <p:spPr bwMode="auto">
          <a:xfrm>
            <a:off x="886384" y="1170273"/>
            <a:ext cx="6421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能量的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之前稱為定態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有很多重要的性質！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/>
              <p:nvPr/>
            </p:nvSpPr>
            <p:spPr bwMode="auto">
              <a:xfrm>
                <a:off x="927036" y="1630613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36" y="1630613"/>
                <a:ext cx="1449307" cy="376770"/>
              </a:xfrm>
              <a:prstGeom prst="rect">
                <a:avLst/>
              </a:prstGeom>
              <a:blipFill>
                <a:blip r:embed="rId6"/>
                <a:stretch>
                  <a:fillRect t="-333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9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blipFill>
                <a:blip r:embed="rId3"/>
                <a:stretch>
                  <a:fillRect l="-732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B105F7-DDE1-6F65-E834-B7C013D2D3F9}"/>
              </a:ext>
            </a:extLst>
          </p:cNvPr>
          <p:cNvSpPr txBox="1"/>
          <p:nvPr/>
        </p:nvSpPr>
        <p:spPr bwMode="auto">
          <a:xfrm>
            <a:off x="831619" y="4929138"/>
            <a:ext cx="7920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把狀態視為向量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，就如同向量空間的向量分析一模一樣！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/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形成一組完整的基底。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blipFill>
                <a:blip r:embed="rId10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/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以此基底作展開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，疊加係數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就如同向量對一組基底的分量。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blipFill>
                <a:blip r:embed="rId11"/>
                <a:stretch>
                  <a:fillRect l="-6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C2DDC-C20B-3A16-D92B-A89E912F7A69}"/>
              </a:ext>
            </a:extLst>
          </p:cNvPr>
          <p:cNvSpPr txBox="1"/>
          <p:nvPr/>
        </p:nvSpPr>
        <p:spPr bwMode="auto">
          <a:xfrm>
            <a:off x="4857443" y="363341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  <p:bldP spid="15" grpId="0" animBg="1"/>
      <p:bldP spid="16" grpId="0" animBg="1"/>
      <p:bldP spid="17" grpId="0" animBg="1"/>
      <p:bldP spid="7" grpId="0"/>
      <p:bldP spid="9" grpId="0"/>
      <p:bldP spid="14" grpId="0"/>
      <p:bldP spid="18" grpId="0" animBg="1"/>
      <p:bldP spid="19" grpId="0" animBg="1"/>
      <p:bldP spid="2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28144" y="67032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這一展開式提供對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無限大位能井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位能下薛丁格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方程式的普遍解法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blipFill>
                <a:blip r:embed="rId2"/>
                <a:stretch>
                  <a:fillRect t="-101493" b="-155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blipFill>
                <a:blip r:embed="rId5"/>
                <a:stretch>
                  <a:fillRect l="-617" b="-210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917427" y="360329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914739" y="5752988"/>
            <a:ext cx="753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很明顯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這個程序不只適用於無限大位能井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，原則上適用於任何位能。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917427" y="5311365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359AA-5421-A467-66B0-BBAE396502BC}"/>
              </a:ext>
            </a:extLst>
          </p:cNvPr>
          <p:cNvSpPr txBox="1"/>
          <p:nvPr/>
        </p:nvSpPr>
        <p:spPr bwMode="auto">
          <a:xfrm>
            <a:off x="3383486" y="184482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根據展開定理，這永遠可以做到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937F7-0CFE-6ADF-8D13-87DB5B2FB8F8}"/>
              </a:ext>
            </a:extLst>
          </p:cNvPr>
          <p:cNvSpPr txBox="1"/>
          <p:nvPr/>
        </p:nvSpPr>
        <p:spPr bwMode="auto">
          <a:xfrm>
            <a:off x="4139952" y="332656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2" b="19355"/>
          <a:stretch/>
        </p:blipFill>
        <p:spPr>
          <a:xfrm>
            <a:off x="965001" y="3415150"/>
            <a:ext cx="8063996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965001" y="4207238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/>
              <p:nvPr/>
            </p:nvSpPr>
            <p:spPr bwMode="auto">
              <a:xfrm>
                <a:off x="883628" y="4625650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沒有遺漏，可見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的測量結果只能是本徵值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其中之一，不能是其他的值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28" y="4625650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61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/>
              <p:nvPr/>
            </p:nvSpPr>
            <p:spPr bwMode="auto">
              <a:xfrm>
                <a:off x="1007557" y="2517502"/>
                <a:ext cx="1787563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557" y="2517502"/>
                <a:ext cx="1787563" cy="764505"/>
              </a:xfrm>
              <a:prstGeom prst="rect">
                <a:avLst/>
              </a:prstGeom>
              <a:blipFill>
                <a:blip r:embed="rId4"/>
                <a:stretch>
                  <a:fillRect l="-31690" t="-122951" b="-168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5190967-7D68-C26A-2564-C2184769B0BC}"/>
              </a:ext>
            </a:extLst>
          </p:cNvPr>
          <p:cNvSpPr txBox="1"/>
          <p:nvPr/>
        </p:nvSpPr>
        <p:spPr bwMode="auto">
          <a:xfrm>
            <a:off x="884517" y="5445224"/>
            <a:ext cx="8172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到此，無限大位能井內的電子，不一定是在定態，能量的量子化完全確立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/>
              <p:nvPr/>
            </p:nvSpPr>
            <p:spPr bwMode="auto">
              <a:xfrm>
                <a:off x="883628" y="5035437"/>
                <a:ext cx="5911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如果還會測到其他值，總機率就要超過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28" y="5035437"/>
                <a:ext cx="5911752" cy="369332"/>
              </a:xfrm>
              <a:prstGeom prst="rect">
                <a:avLst/>
              </a:prstGeom>
              <a:blipFill>
                <a:blip r:embed="rId5"/>
                <a:stretch>
                  <a:fillRect l="-8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791B646C-1DF7-2274-8672-1DF2CD40D5A2}"/>
                  </a:ext>
                </a:extLst>
              </p:cNvPr>
              <p:cNvSpPr/>
              <p:nvPr/>
            </p:nvSpPr>
            <p:spPr>
              <a:xfrm>
                <a:off x="963668" y="1172555"/>
                <a:ext cx="50941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可見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791B646C-1DF7-2274-8672-1DF2CD40D5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8" y="1172555"/>
                <a:ext cx="5094141" cy="369332"/>
              </a:xfrm>
              <a:prstGeom prst="rect">
                <a:avLst/>
              </a:prstGeom>
              <a:blipFill>
                <a:blip r:embed="rId6"/>
                <a:stretch>
                  <a:fillRect l="-744" t="-6667" r="-521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2">
                <a:extLst>
                  <a:ext uri="{FF2B5EF4-FFF2-40B4-BE49-F238E27FC236}">
                    <a16:creationId xmlns:a16="http://schemas.microsoft.com/office/drawing/2014/main" id="{301AE265-D4DA-9EE0-CC1F-F29A2F6AD238}"/>
                  </a:ext>
                </a:extLst>
              </p:cNvPr>
              <p:cNvSpPr/>
              <p:nvPr/>
            </p:nvSpPr>
            <p:spPr>
              <a:xfrm>
                <a:off x="963668" y="1569216"/>
                <a:ext cx="7705732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波函數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沿本徵函數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展開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，就是對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矩形 12">
                <a:extLst>
                  <a:ext uri="{FF2B5EF4-FFF2-40B4-BE49-F238E27FC236}">
                    <a16:creationId xmlns:a16="http://schemas.microsoft.com/office/drawing/2014/main" id="{301AE265-D4DA-9EE0-CC1F-F29A2F6AD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8" y="1569216"/>
                <a:ext cx="7705732" cy="376770"/>
              </a:xfrm>
              <a:prstGeom prst="rect">
                <a:avLst/>
              </a:prstGeom>
              <a:blipFill>
                <a:blip r:embed="rId7"/>
                <a:stretch>
                  <a:fillRect l="-493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33E9E1F-7D4C-AA91-308E-6A87B0495A7D}"/>
              </a:ext>
            </a:extLst>
          </p:cNvPr>
          <p:cNvSpPr txBox="1"/>
          <p:nvPr/>
        </p:nvSpPr>
        <p:spPr bwMode="auto">
          <a:xfrm>
            <a:off x="2810574" y="2034738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6341B-9295-9B84-8652-342F16B8FEAC}"/>
              </a:ext>
            </a:extLst>
          </p:cNvPr>
          <p:cNvSpPr txBox="1"/>
          <p:nvPr/>
        </p:nvSpPr>
        <p:spPr bwMode="auto">
          <a:xfrm>
            <a:off x="4139952" y="332656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9" grpId="0"/>
      <p:bldP spid="10" grpId="0"/>
      <p:bldP spid="13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58105" y="2117518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所以第一次的測量使粒子的狀態由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5" y="2117518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70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的測量，結果一定確定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blipFill>
                <a:blip r:embed="rId3"/>
                <a:stretch>
                  <a:fillRect l="-917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可見第一次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剛測完時，粒子狀態應該就是本徵函數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  <a:blipFill>
                <a:blip r:embed="rId4"/>
                <a:stretch>
                  <a:fillRect l="-1053" t="-6667" r="-63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blipFill>
                <a:blip r:embed="rId5"/>
                <a:stretch>
                  <a:fillRect l="-7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15">
            <a:extLst>
              <a:ext uri="{FF2B5EF4-FFF2-40B4-BE49-F238E27FC236}">
                <a16:creationId xmlns:a16="http://schemas.microsoft.com/office/drawing/2014/main" id="{2289B76F-3EBF-83DA-89D0-25F99347CD6F}"/>
              </a:ext>
            </a:extLst>
          </p:cNvPr>
          <p:cNvSpPr/>
          <p:nvPr/>
        </p:nvSpPr>
        <p:spPr>
          <a:xfrm>
            <a:off x="1157391" y="1198829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測量結果確定的狀態就是該物理量算子的本徵態。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EB8E24-24B1-6D18-A581-CA07329F92B6}"/>
              </a:ext>
            </a:extLst>
          </p:cNvPr>
          <p:cNvSpPr txBox="1"/>
          <p:nvPr/>
        </p:nvSpPr>
        <p:spPr bwMode="auto">
          <a:xfrm>
            <a:off x="1157391" y="2982740"/>
            <a:ext cx="7034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當然每一次測量結果不會是確定的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zh-TW" altLang="en-US" sz="1800" dirty="0"/>
              <a:t>崩潰變成的狀態也就不確定。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67834" y="4469668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211147" y="4469668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321897" y="3398106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425209" y="3969606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34806" y="4490857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517135" y="5392249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88224" y="4265137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88224" y="5157192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922413" y="5908786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blipFill>
                <a:blip r:embed="rId13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/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但不會測到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blipFill>
                <a:blip r:embed="rId14"/>
                <a:stretch>
                  <a:fillRect l="-226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2F0D4FE-866F-B820-9075-76DB4087D514}"/>
              </a:ext>
            </a:extLst>
          </p:cNvPr>
          <p:cNvSpPr txBox="1"/>
          <p:nvPr/>
        </p:nvSpPr>
        <p:spPr bwMode="auto">
          <a:xfrm>
            <a:off x="8007332" y="397098"/>
            <a:ext cx="72008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摘要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/>
              <p:nvPr/>
            </p:nvSpPr>
            <p:spPr bwMode="auto">
              <a:xfrm>
                <a:off x="743232" y="3430728"/>
                <a:ext cx="799051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232" y="3430728"/>
                <a:ext cx="7990515" cy="901914"/>
              </a:xfrm>
              <a:prstGeom prst="rect">
                <a:avLst/>
              </a:prstGeom>
              <a:blipFill>
                <a:blip r:embed="rId2"/>
                <a:stretch>
                  <a:fillRect l="-698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/>
              <p:nvPr/>
            </p:nvSpPr>
            <p:spPr bwMode="auto">
              <a:xfrm>
                <a:off x="754751" y="1988840"/>
                <a:ext cx="2449097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51" y="1988840"/>
                <a:ext cx="2449097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/>
              <p:nvPr/>
            </p:nvSpPr>
            <p:spPr bwMode="auto">
              <a:xfrm>
                <a:off x="754750" y="1397810"/>
                <a:ext cx="691359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 smtClean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本徵函數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描述的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</a:rPr>
                      <m:t>電子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狀態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的能量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測量不確定性：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50" y="1397810"/>
                <a:ext cx="6913593" cy="376770"/>
              </a:xfrm>
              <a:prstGeom prst="rect">
                <a:avLst/>
              </a:prstGeom>
              <a:blipFill>
                <a:blip r:embed="rId4"/>
                <a:stretch>
                  <a:fillRect l="-73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573" y="4606226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573" y="4606226"/>
                <a:ext cx="7234734" cy="369332"/>
              </a:xfrm>
              <a:prstGeom prst="rect">
                <a:avLst/>
              </a:prstGeom>
              <a:blipFill>
                <a:blip r:embed="rId5"/>
                <a:stretch>
                  <a:fillRect l="-87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/>
              <p:nvPr/>
            </p:nvSpPr>
            <p:spPr bwMode="auto">
              <a:xfrm>
                <a:off x="7093829" y="4629651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3829" y="4629651"/>
                <a:ext cx="10205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33604A85-7814-C85D-3EFD-64A5FF8B88CD}"/>
                  </a:ext>
                </a:extLst>
              </p:cNvPr>
              <p:cNvSpPr txBox="1"/>
              <p:nvPr/>
            </p:nvSpPr>
            <p:spPr bwMode="auto">
              <a:xfrm>
                <a:off x="754751" y="2709784"/>
                <a:ext cx="641064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33604A85-7814-C85D-3EFD-64A5FF8B8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51" y="2709784"/>
                <a:ext cx="6410643" cy="5721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A6652E01-A41B-8F88-580F-62B6EEF83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232" y="5111326"/>
                <a:ext cx="82932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可以說定態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是具有特定確定能量的測量值為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的狀態。這是定態第三個意義。</a:t>
                </a:r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A6652E01-A41B-8F88-580F-62B6EEF83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232" y="5111326"/>
                <a:ext cx="8293264" cy="369332"/>
              </a:xfrm>
              <a:prstGeom prst="rect">
                <a:avLst/>
              </a:prstGeom>
              <a:blipFill>
                <a:blip r:embed="rId8"/>
                <a:stretch>
                  <a:fillRect l="-61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1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4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/>
              <p:nvPr/>
            </p:nvSpPr>
            <p:spPr bwMode="auto">
              <a:xfrm>
                <a:off x="2630045" y="1085195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0045" y="1085195"/>
                <a:ext cx="1941955" cy="378758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898" name="Text Box 5"/>
              <p:cNvSpPr txBox="1">
                <a:spLocks noChangeArrowheads="1"/>
              </p:cNvSpPr>
              <p:nvPr/>
            </p:nvSpPr>
            <p:spPr bwMode="auto">
              <a:xfrm>
                <a:off x="1187624" y="3781093"/>
                <a:ext cx="669674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隱含：物理量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測量時如古典量，也就是有確定的值。</a:t>
                </a:r>
                <a:endParaRPr kumimoji="0" lang="en-US" altLang="zh-TW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089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781093"/>
                <a:ext cx="6696744" cy="378758"/>
              </a:xfrm>
              <a:prstGeom prst="rect">
                <a:avLst/>
              </a:prstGeom>
              <a:blipFill>
                <a:blip r:embed="rId3"/>
                <a:stretch>
                  <a:fillRect l="-758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5427456" y="2874509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算子化為數</a:t>
            </a:r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1178328" y="3362823"/>
            <a:ext cx="7570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直覺上，這個關係可以解讀為：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算子作用於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本徵態函數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的效果與數一樣，</a:t>
            </a:r>
            <a:endParaRPr kumimoji="0" lang="en-US" altLang="zh-TW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2915816" y="1439738"/>
            <a:ext cx="3175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3782578" y="1415632"/>
            <a:ext cx="492125" cy="925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42703" y="2613559"/>
            <a:ext cx="1643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Eigenfunction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28641" y="2613559"/>
            <a:ext cx="1441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本徵值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Eigenvalue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178327" y="4409964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時，該物理量算子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期望值：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27" y="4409964"/>
                <a:ext cx="6936287" cy="378758"/>
              </a:xfrm>
              <a:prstGeom prst="rect">
                <a:avLst/>
              </a:prstGeom>
              <a:blipFill>
                <a:blip r:embed="rId4"/>
                <a:stretch>
                  <a:fillRect l="-731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01191" y="5900072"/>
                <a:ext cx="23960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  <a:cs typeface="Times New Roman" pitchFamily="18" charset="0"/>
                  </a:rPr>
                  <a:t>值就是測量期望值。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191" y="5900072"/>
                <a:ext cx="2396041" cy="369332"/>
              </a:xfrm>
              <a:prstGeom prst="rect">
                <a:avLst/>
              </a:prstGeom>
              <a:blipFill>
                <a:blip r:embed="rId5"/>
                <a:stretch>
                  <a:fillRect t="-6667" r="-10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/>
              <p:nvPr/>
            </p:nvSpPr>
            <p:spPr bwMode="auto">
              <a:xfrm>
                <a:off x="7014892" y="2865638"/>
                <a:ext cx="991048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4892" y="2865638"/>
                <a:ext cx="991048" cy="378758"/>
              </a:xfrm>
              <a:prstGeom prst="rect">
                <a:avLst/>
              </a:prstGeom>
              <a:blipFill>
                <a:blip r:embed="rId6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B2391F-6362-F944-4F82-0D6E5E53318C}"/>
                  </a:ext>
                </a:extLst>
              </p:cNvPr>
              <p:cNvSpPr txBox="1"/>
              <p:nvPr/>
            </p:nvSpPr>
            <p:spPr bwMode="auto">
              <a:xfrm>
                <a:off x="1158599" y="4901418"/>
                <a:ext cx="623220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B2391F-6362-F944-4F82-0D6E5E533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599" y="4901418"/>
                <a:ext cx="6232206" cy="901914"/>
              </a:xfrm>
              <a:prstGeom prst="rect">
                <a:avLst/>
              </a:prstGeom>
              <a:blipFill>
                <a:blip r:embed="rId7"/>
                <a:stretch>
                  <a:fillRect l="-61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28015E-134E-B71A-94B6-620C8F091093}"/>
                  </a:ext>
                </a:extLst>
              </p:cNvPr>
              <p:cNvSpPr txBox="1"/>
              <p:nvPr/>
            </p:nvSpPr>
            <p:spPr bwMode="auto">
              <a:xfrm>
                <a:off x="1178327" y="632031"/>
                <a:ext cx="705655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這個本徵函數、本徵值與測量的關係可以推廣到其他的物理量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28015E-134E-B71A-94B6-620C8F09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327" y="632031"/>
                <a:ext cx="7056553" cy="378758"/>
              </a:xfrm>
              <a:prstGeom prst="rect">
                <a:avLst/>
              </a:prstGeom>
              <a:blipFill>
                <a:blip r:embed="rId8"/>
                <a:stretch>
                  <a:fillRect l="-71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36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10124</TotalTime>
  <Words>4431</Words>
  <Application>Microsoft Macintosh PowerPoint</Application>
  <PresentationFormat>On-screen Show (4:3)</PresentationFormat>
  <Paragraphs>524</Paragraphs>
  <Slides>73</Slides>
  <Notes>1</Notes>
  <HiddenSlides>7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新細明體</vt:lpstr>
      <vt:lpstr>新細明體</vt:lpstr>
      <vt:lpstr>Arial</vt:lpstr>
      <vt:lpstr>Calibri</vt:lpstr>
      <vt:lpstr>Cambria Math</vt:lpstr>
      <vt:lpstr>Times New Roman</vt:lpstr>
      <vt:lpstr>Office 佈景主題</vt:lpstr>
      <vt:lpstr>方程式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665</cp:revision>
  <cp:lastPrinted>2023-11-29T04:10:51Z</cp:lastPrinted>
  <dcterms:created xsi:type="dcterms:W3CDTF">2008-03-17T12:32:20Z</dcterms:created>
  <dcterms:modified xsi:type="dcterms:W3CDTF">2024-02-20T02:07:21Z</dcterms:modified>
</cp:coreProperties>
</file>