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67" r:id="rId2"/>
    <p:sldId id="256" r:id="rId3"/>
    <p:sldId id="345" r:id="rId4"/>
    <p:sldId id="346" r:id="rId5"/>
    <p:sldId id="344" r:id="rId6"/>
    <p:sldId id="433" r:id="rId7"/>
    <p:sldId id="343" r:id="rId8"/>
    <p:sldId id="485" r:id="rId9"/>
    <p:sldId id="257" r:id="rId10"/>
    <p:sldId id="268" r:id="rId11"/>
    <p:sldId id="269" r:id="rId12"/>
    <p:sldId id="423" r:id="rId13"/>
    <p:sldId id="439" r:id="rId14"/>
    <p:sldId id="424" r:id="rId15"/>
    <p:sldId id="336" r:id="rId16"/>
    <p:sldId id="718" r:id="rId17"/>
    <p:sldId id="717" r:id="rId18"/>
    <p:sldId id="366" r:id="rId19"/>
    <p:sldId id="367" r:id="rId20"/>
    <p:sldId id="335" r:id="rId21"/>
    <p:sldId id="713" r:id="rId22"/>
    <p:sldId id="368" r:id="rId23"/>
    <p:sldId id="341" r:id="rId24"/>
    <p:sldId id="338" r:id="rId25"/>
    <p:sldId id="342" r:id="rId26"/>
    <p:sldId id="258" r:id="rId27"/>
    <p:sldId id="392" r:id="rId28"/>
    <p:sldId id="355" r:id="rId29"/>
    <p:sldId id="390" r:id="rId30"/>
    <p:sldId id="393" r:id="rId31"/>
    <p:sldId id="391" r:id="rId32"/>
    <p:sldId id="394" r:id="rId33"/>
    <p:sldId id="421" r:id="rId34"/>
    <p:sldId id="259" r:id="rId35"/>
    <p:sldId id="721" r:id="rId36"/>
    <p:sldId id="714" r:id="rId37"/>
    <p:sldId id="452" r:id="rId38"/>
    <p:sldId id="260" r:id="rId39"/>
    <p:sldId id="261" r:id="rId40"/>
    <p:sldId id="329" r:id="rId41"/>
    <p:sldId id="435" r:id="rId42"/>
    <p:sldId id="397" r:id="rId43"/>
    <p:sldId id="486" r:id="rId44"/>
    <p:sldId id="377" r:id="rId45"/>
    <p:sldId id="381" r:id="rId46"/>
    <p:sldId id="382" r:id="rId47"/>
    <p:sldId id="383" r:id="rId48"/>
    <p:sldId id="379" r:id="rId49"/>
    <p:sldId id="378" r:id="rId50"/>
    <p:sldId id="384" r:id="rId51"/>
    <p:sldId id="385" r:id="rId52"/>
    <p:sldId id="471" r:id="rId53"/>
    <p:sldId id="489" r:id="rId54"/>
    <p:sldId id="365" r:id="rId55"/>
    <p:sldId id="436" r:id="rId56"/>
    <p:sldId id="425" r:id="rId57"/>
    <p:sldId id="262" r:id="rId58"/>
    <p:sldId id="264" r:id="rId59"/>
    <p:sldId id="487" r:id="rId60"/>
    <p:sldId id="400" r:id="rId61"/>
    <p:sldId id="719" r:id="rId62"/>
    <p:sldId id="720" r:id="rId63"/>
    <p:sldId id="412" r:id="rId64"/>
    <p:sldId id="388" r:id="rId65"/>
    <p:sldId id="402" r:id="rId66"/>
    <p:sldId id="352" r:id="rId67"/>
    <p:sldId id="499" r:id="rId68"/>
    <p:sldId id="715" r:id="rId69"/>
    <p:sldId id="716" r:id="rId70"/>
    <p:sldId id="722" r:id="rId71"/>
    <p:sldId id="723" r:id="rId72"/>
    <p:sldId id="711" r:id="rId73"/>
    <p:sldId id="712" r:id="rId74"/>
    <p:sldId id="451" r:id="rId75"/>
    <p:sldId id="491" r:id="rId76"/>
    <p:sldId id="327" r:id="rId77"/>
    <p:sldId id="488" r:id="rId78"/>
    <p:sldId id="441" r:id="rId79"/>
    <p:sldId id="442" r:id="rId80"/>
    <p:sldId id="447" r:id="rId81"/>
    <p:sldId id="443" r:id="rId82"/>
    <p:sldId id="444" r:id="rId83"/>
    <p:sldId id="450" r:id="rId84"/>
    <p:sldId id="448" r:id="rId85"/>
    <p:sldId id="449" r:id="rId86"/>
    <p:sldId id="359" r:id="rId87"/>
    <p:sldId id="432" r:id="rId88"/>
    <p:sldId id="266" r:id="rId89"/>
    <p:sldId id="356" r:id="rId90"/>
    <p:sldId id="275" r:id="rId91"/>
    <p:sldId id="480" r:id="rId92"/>
    <p:sldId id="500" r:id="rId93"/>
    <p:sldId id="504" r:id="rId94"/>
    <p:sldId id="505" r:id="rId95"/>
    <p:sldId id="506" r:id="rId96"/>
    <p:sldId id="507" r:id="rId97"/>
    <p:sldId id="508" r:id="rId98"/>
    <p:sldId id="273" r:id="rId99"/>
    <p:sldId id="724" r:id="rId100"/>
    <p:sldId id="274" r:id="rId101"/>
    <p:sldId id="431" r:id="rId102"/>
    <p:sldId id="326" r:id="rId103"/>
    <p:sldId id="267" r:id="rId104"/>
    <p:sldId id="405" r:id="rId105"/>
    <p:sldId id="406" r:id="rId106"/>
    <p:sldId id="411" r:id="rId107"/>
    <p:sldId id="422" r:id="rId108"/>
    <p:sldId id="407" r:id="rId109"/>
    <p:sldId id="408" r:id="rId110"/>
    <p:sldId id="409" r:id="rId111"/>
    <p:sldId id="510" r:id="rId112"/>
    <p:sldId id="509" r:id="rId113"/>
    <p:sldId id="375" r:id="rId114"/>
    <p:sldId id="276" r:id="rId115"/>
    <p:sldId id="277" r:id="rId116"/>
    <p:sldId id="278" r:id="rId117"/>
    <p:sldId id="362" r:id="rId118"/>
    <p:sldId id="334" r:id="rId119"/>
    <p:sldId id="374" r:id="rId120"/>
    <p:sldId id="430" r:id="rId121"/>
    <p:sldId id="429" r:id="rId122"/>
    <p:sldId id="427" r:id="rId123"/>
    <p:sldId id="426" r:id="rId124"/>
    <p:sldId id="515" r:id="rId125"/>
    <p:sldId id="512" r:id="rId126"/>
    <p:sldId id="513" r:id="rId127"/>
    <p:sldId id="514" r:id="rId128"/>
    <p:sldId id="511" r:id="rId129"/>
    <p:sldId id="709" r:id="rId130"/>
    <p:sldId id="363" r:id="rId131"/>
    <p:sldId id="364" r:id="rId132"/>
    <p:sldId id="330" r:id="rId133"/>
    <p:sldId id="415" r:id="rId134"/>
    <p:sldId id="370" r:id="rId135"/>
    <p:sldId id="416" r:id="rId136"/>
    <p:sldId id="420" r:id="rId137"/>
    <p:sldId id="372" r:id="rId138"/>
    <p:sldId id="373" r:id="rId139"/>
    <p:sldId id="418" r:id="rId140"/>
    <p:sldId id="331" r:id="rId141"/>
    <p:sldId id="419" r:id="rId142"/>
    <p:sldId id="332" r:id="rId143"/>
    <p:sldId id="414" r:id="rId144"/>
    <p:sldId id="648" r:id="rId145"/>
    <p:sldId id="704" r:id="rId146"/>
    <p:sldId id="649" r:id="rId147"/>
    <p:sldId id="707" r:id="rId148"/>
    <p:sldId id="708" r:id="rId149"/>
    <p:sldId id="462" r:id="rId150"/>
    <p:sldId id="371" r:id="rId151"/>
    <p:sldId id="417" r:id="rId152"/>
    <p:sldId id="710" r:id="rId153"/>
    <p:sldId id="461" r:id="rId154"/>
    <p:sldId id="497" r:id="rId155"/>
    <p:sldId id="470" r:id="rId156"/>
    <p:sldId id="460" r:id="rId157"/>
    <p:sldId id="469" r:id="rId158"/>
    <p:sldId id="458" r:id="rId159"/>
    <p:sldId id="481" r:id="rId160"/>
    <p:sldId id="482" r:id="rId161"/>
    <p:sldId id="483" r:id="rId162"/>
    <p:sldId id="484" r:id="rId163"/>
    <p:sldId id="516" r:id="rId164"/>
    <p:sldId id="517" r:id="rId165"/>
    <p:sldId id="518" r:id="rId166"/>
    <p:sldId id="457" r:id="rId167"/>
    <p:sldId id="454" r:id="rId168"/>
    <p:sldId id="464" r:id="rId169"/>
    <p:sldId id="498" r:id="rId170"/>
    <p:sldId id="465" r:id="rId171"/>
    <p:sldId id="466" r:id="rId17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B100"/>
    <a:srgbClr val="FFFFCC"/>
    <a:srgbClr val="33CC33"/>
    <a:srgbClr val="EAEAE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9"/>
    <p:restoredTop sz="94660"/>
  </p:normalViewPr>
  <p:slideViewPr>
    <p:cSldViewPr>
      <p:cViewPr varScale="1">
        <p:scale>
          <a:sx n="124" d="100"/>
          <a:sy n="124" d="100"/>
        </p:scale>
        <p:origin x="1264" y="168"/>
      </p:cViewPr>
      <p:guideLst>
        <p:guide orient="horz" pos="35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34718-C889-4E88-A2B9-EA3D9DF5626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041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AF5B-0554-4BAB-80E1-88508A600B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677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46898-3260-4157-8423-80F4AB7934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7601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C56FB-7485-49E5-9719-9FE6386607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908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DAD38-DED9-4B9F-975B-0818DF36E11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939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BFD3-ACCB-4227-A619-C76582E2C3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326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81EE9-E879-489D-A2D7-9B5B3FBF51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527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FFEE-1DBB-424E-81DC-1F4E8DEC3D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943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250BD-6900-4AD0-AB6E-133FB175BD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3237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FD064-3B21-467D-BCA9-E7CBDFC0A8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862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7215D-615F-47DF-9E5C-F452A2B0EE4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367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47C0FAB4-D254-4D9D-BD03-EF71DB6881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0.png"/><Relationship Id="rId4" Type="http://schemas.openxmlformats.org/officeDocument/2006/relationships/image" Target="../media/image140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0.png"/><Relationship Id="rId4" Type="http://schemas.openxmlformats.org/officeDocument/2006/relationships/image" Target="../media/image14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0.png"/><Relationship Id="rId4" Type="http://schemas.openxmlformats.org/officeDocument/2006/relationships/image" Target="../media/image1391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0.png"/><Relationship Id="rId13" Type="http://schemas.openxmlformats.org/officeDocument/2006/relationships/image" Target="../media/image156.png"/><Relationship Id="rId7" Type="http://schemas.openxmlformats.org/officeDocument/2006/relationships/image" Target="../media/image155.png"/><Relationship Id="rId12" Type="http://schemas.openxmlformats.org/officeDocument/2006/relationships/image" Target="../media/image154.png"/><Relationship Id="rId2" Type="http://schemas.openxmlformats.org/officeDocument/2006/relationships/image" Target="../media/image15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7.png"/><Relationship Id="rId5" Type="http://schemas.openxmlformats.org/officeDocument/2006/relationships/image" Target="../media/image153.png"/><Relationship Id="rId10" Type="http://schemas.openxmlformats.org/officeDocument/2006/relationships/image" Target="../media/image103.jpeg"/><Relationship Id="rId4" Type="http://schemas.openxmlformats.org/officeDocument/2006/relationships/image" Target="../media/image1520.png"/><Relationship Id="rId9" Type="http://schemas.openxmlformats.org/officeDocument/2006/relationships/image" Target="../media/image10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0.png"/><Relationship Id="rId4" Type="http://schemas.openxmlformats.org/officeDocument/2006/relationships/image" Target="../media/image1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tiff"/><Relationship Id="rId2" Type="http://schemas.openxmlformats.org/officeDocument/2006/relationships/image" Target="../media/image165.tif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0.png"/><Relationship Id="rId4" Type="http://schemas.openxmlformats.org/officeDocument/2006/relationships/image" Target="../media/image16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76.png"/><Relationship Id="rId1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0.png"/><Relationship Id="rId15" Type="http://schemas.openxmlformats.org/officeDocument/2006/relationships/image" Target="../media/image1610.png"/><Relationship Id="rId10" Type="http://schemas.openxmlformats.org/officeDocument/2006/relationships/image" Target="../media/image179.png"/><Relationship Id="rId9" Type="http://schemas.openxmlformats.org/officeDocument/2006/relationships/image" Target="../media/image178.png"/><Relationship Id="rId14" Type="http://schemas.openxmlformats.org/officeDocument/2006/relationships/image" Target="../media/image1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hyperlink" Target="http://mormall.cn/goods_url.aspx?aid=a4b9a330d1256387b13093b451fc59e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2" Type="http://schemas.openxmlformats.org/officeDocument/2006/relationships/image" Target="../media/image176.jpeg"/><Relationship Id="rId20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24" Type="http://schemas.openxmlformats.org/officeDocument/2006/relationships/image" Target="NULL"/><Relationship Id="rId5" Type="http://schemas.openxmlformats.org/officeDocument/2006/relationships/image" Target="../media/image177.jpeg"/><Relationship Id="rId23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22" Type="http://schemas.openxmlformats.org/officeDocument/2006/relationships/image" Target="NUL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12" Type="http://schemas.openxmlformats.org/officeDocument/2006/relationships/image" Target="../media/image194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tiff"/><Relationship Id="rId2" Type="http://schemas.openxmlformats.org/officeDocument/2006/relationships/image" Target="../media/image180.tif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0.png"/><Relationship Id="rId7" Type="http://schemas.openxmlformats.org/officeDocument/2006/relationships/image" Target="../media/image1990.png"/><Relationship Id="rId12" Type="http://schemas.openxmlformats.org/officeDocument/2006/relationships/image" Target="../media/image20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0.png"/><Relationship Id="rId11" Type="http://schemas.openxmlformats.org/officeDocument/2006/relationships/image" Target="../media/image202.png"/><Relationship Id="rId5" Type="http://schemas.openxmlformats.org/officeDocument/2006/relationships/image" Target="../media/image197.png"/><Relationship Id="rId10" Type="http://schemas.openxmlformats.org/officeDocument/2006/relationships/image" Target="../media/image183.jpeg"/><Relationship Id="rId4" Type="http://schemas.openxmlformats.org/officeDocument/2006/relationships/image" Target="../media/image196.png"/><Relationship Id="rId9" Type="http://schemas.openxmlformats.org/officeDocument/2006/relationships/image" Target="../media/image2010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7" Type="http://schemas.openxmlformats.org/officeDocument/2006/relationships/image" Target="../media/image206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0.png"/><Relationship Id="rId11" Type="http://schemas.openxmlformats.org/officeDocument/2006/relationships/image" Target="../media/image208.png"/><Relationship Id="rId5" Type="http://schemas.openxmlformats.org/officeDocument/2006/relationships/image" Target="../media/image204.png"/><Relationship Id="rId10" Type="http://schemas.openxmlformats.org/officeDocument/2006/relationships/image" Target="../media/image205.png"/><Relationship Id="rId4" Type="http://schemas.openxmlformats.org/officeDocument/2006/relationships/image" Target="../media/image2030.png"/><Relationship Id="rId9" Type="http://schemas.openxmlformats.org/officeDocument/2006/relationships/image" Target="../media/image183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20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6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10" Type="http://schemas.openxmlformats.org/officeDocument/2006/relationships/image" Target="../media/image225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1890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2.png"/><Relationship Id="rId7" Type="http://schemas.openxmlformats.org/officeDocument/2006/relationships/image" Target="../media/image246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Relationship Id="rId9" Type="http://schemas.openxmlformats.org/officeDocument/2006/relationships/image" Target="../media/image248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0" Type="http://schemas.openxmlformats.org/officeDocument/2006/relationships/image" Target="../media/image257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15.jpeg"/><Relationship Id="rId7" Type="http://schemas.openxmlformats.org/officeDocument/2006/relationships/image" Target="NULL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1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2143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37.wmf"/><Relationship Id="rId3" Type="http://schemas.openxmlformats.org/officeDocument/2006/relationships/image" Target="../media/image232.wmf"/><Relationship Id="rId21" Type="http://schemas.openxmlformats.org/officeDocument/2006/relationships/image" Target="../media/image240.wmf"/><Relationship Id="rId7" Type="http://schemas.openxmlformats.org/officeDocument/2006/relationships/image" Target="../media/image234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39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36.wmf"/><Relationship Id="rId5" Type="http://schemas.openxmlformats.org/officeDocument/2006/relationships/image" Target="../media/image233.wmf"/><Relationship Id="rId15" Type="http://schemas.openxmlformats.org/officeDocument/2006/relationships/image" Target="../media/image238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77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35.wmf"/><Relationship Id="rId14" Type="http://schemas.openxmlformats.org/officeDocument/2006/relationships/oleObject" Target="../embeddings/oleObject7.bin"/><Relationship Id="rId22" Type="http://schemas.openxmlformats.org/officeDocument/2006/relationships/image" Target="../media/image278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13" Type="http://schemas.openxmlformats.org/officeDocument/2006/relationships/oleObject" Target="../embeddings/oleObject14.bin"/><Relationship Id="rId3" Type="http://schemas.openxmlformats.org/officeDocument/2006/relationships/image" Target="../media/image241.wmf"/><Relationship Id="rId7" Type="http://schemas.openxmlformats.org/officeDocument/2006/relationships/image" Target="../media/image283.png"/><Relationship Id="rId12" Type="http://schemas.openxmlformats.org/officeDocument/2006/relationships/image" Target="../media/image243.wmf"/><Relationship Id="rId2" Type="http://schemas.openxmlformats.org/officeDocument/2006/relationships/oleObject" Target="../embeddings/oleObject10.bin"/><Relationship Id="rId16" Type="http://schemas.openxmlformats.org/officeDocument/2006/relationships/image" Target="../media/image286.png"/><Relationship Id="rId1" Type="http://schemas.openxmlformats.org/officeDocument/2006/relationships/slideLayout" Target="../slideLayouts/slideLayout7.xml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238.wmf"/><Relationship Id="rId15" Type="http://schemas.openxmlformats.org/officeDocument/2006/relationships/image" Target="../media/image285.png"/><Relationship Id="rId10" Type="http://schemas.openxmlformats.org/officeDocument/2006/relationships/image" Target="../media/image242.wmf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44.w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rrorvoice.com.tw/podcasts/78/1567" TargetMode="External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1.png"/><Relationship Id="rId3" Type="http://schemas.openxmlformats.org/officeDocument/2006/relationships/image" Target="../media/image2671.png"/><Relationship Id="rId7" Type="http://schemas.openxmlformats.org/officeDocument/2006/relationships/image" Target="../media/image2281.pn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10" Type="http://schemas.openxmlformats.org/officeDocument/2006/relationships/image" Target="../media/image271.png"/><Relationship Id="rId4" Type="http://schemas.openxmlformats.org/officeDocument/2006/relationships/image" Target="../media/image2080.png"/><Relationship Id="rId9" Type="http://schemas.openxmlformats.org/officeDocument/2006/relationships/image" Target="../media/image270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2680.png"/><Relationship Id="rId7" Type="http://schemas.openxmlformats.org/officeDocument/2006/relationships/image" Target="../media/image272.png"/><Relationship Id="rId12" Type="http://schemas.openxmlformats.org/officeDocument/2006/relationships/image" Target="../media/image279.png"/><Relationship Id="rId2" Type="http://schemas.openxmlformats.org/officeDocument/2006/relationships/image" Target="../media/image26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11.png"/><Relationship Id="rId11" Type="http://schemas.openxmlformats.org/officeDocument/2006/relationships/image" Target="../media/image276.png"/><Relationship Id="rId5" Type="http://schemas.openxmlformats.org/officeDocument/2006/relationships/image" Target="../media/image2700.png"/><Relationship Id="rId10" Type="http://schemas.openxmlformats.org/officeDocument/2006/relationships/image" Target="../media/image275.png"/><Relationship Id="rId4" Type="http://schemas.openxmlformats.org/officeDocument/2006/relationships/image" Target="../media/image2690.png"/><Relationship Id="rId9" Type="http://schemas.openxmlformats.org/officeDocument/2006/relationships/image" Target="../media/image274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jpeg"/><Relationship Id="rId3" Type="http://schemas.openxmlformats.org/officeDocument/2006/relationships/image" Target="../media/image269.wmf"/><Relationship Id="rId7" Type="http://schemas.openxmlformats.org/officeDocument/2006/relationships/image" Target="../media/image272.jpe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1.jpeg"/><Relationship Id="rId11" Type="http://schemas.openxmlformats.org/officeDocument/2006/relationships/image" Target="../media/image1030.png"/><Relationship Id="rId5" Type="http://schemas.openxmlformats.org/officeDocument/2006/relationships/image" Target="../media/image270.wmf"/><Relationship Id="rId10" Type="http://schemas.openxmlformats.org/officeDocument/2006/relationships/image" Target="../media/image1021.png"/><Relationship Id="rId4" Type="http://schemas.openxmlformats.org/officeDocument/2006/relationships/oleObject" Target="../embeddings/oleObject16.bin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710.png"/><Relationship Id="rId3" Type="http://schemas.openxmlformats.org/officeDocument/2006/relationships/image" Target="../media/image288.png"/><Relationship Id="rId7" Type="http://schemas.openxmlformats.org/officeDocument/2006/relationships/image" Target="../media/image2310.png"/><Relationship Id="rId12" Type="http://schemas.openxmlformats.org/officeDocument/2006/relationships/image" Target="../media/image293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0.png"/><Relationship Id="rId11" Type="http://schemas.openxmlformats.org/officeDocument/2006/relationships/image" Target="../media/image292.png"/><Relationship Id="rId5" Type="http://schemas.openxmlformats.org/officeDocument/2006/relationships/image" Target="../media/image2141.png"/><Relationship Id="rId10" Type="http://schemas.openxmlformats.org/officeDocument/2006/relationships/image" Target="../media/image291.png"/><Relationship Id="rId4" Type="http://schemas.openxmlformats.org/officeDocument/2006/relationships/image" Target="../media/image2140.png"/><Relationship Id="rId9" Type="http://schemas.openxmlformats.org/officeDocument/2006/relationships/image" Target="../media/image290.png"/><Relationship Id="rId14" Type="http://schemas.openxmlformats.org/officeDocument/2006/relationships/image" Target="../media/image2701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295.png"/><Relationship Id="rId7" Type="http://schemas.openxmlformats.org/officeDocument/2006/relationships/image" Target="../media/image298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0.png"/><Relationship Id="rId5" Type="http://schemas.openxmlformats.org/officeDocument/2006/relationships/image" Target="../media/image297.png"/><Relationship Id="rId4" Type="http://schemas.openxmlformats.org/officeDocument/2006/relationships/image" Target="../media/image296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7" Type="http://schemas.openxmlformats.org/officeDocument/2006/relationships/image" Target="../media/image3043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42.png"/><Relationship Id="rId5" Type="http://schemas.openxmlformats.org/officeDocument/2006/relationships/image" Target="../media/image3032.png"/><Relationship Id="rId4" Type="http://schemas.openxmlformats.org/officeDocument/2006/relationships/image" Target="../media/image1071.png"/><Relationship Id="rId9" Type="http://schemas.openxmlformats.org/officeDocument/2006/relationships/image" Target="../media/image3052.pn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tiff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tiff"/><Relationship Id="rId2" Type="http://schemas.openxmlformats.org/officeDocument/2006/relationships/image" Target="../media/image304.tiff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13" Type="http://schemas.openxmlformats.org/officeDocument/2006/relationships/image" Target="../media/image318.png"/><Relationship Id="rId3" Type="http://schemas.openxmlformats.org/officeDocument/2006/relationships/image" Target="../media/image310.png"/><Relationship Id="rId7" Type="http://schemas.openxmlformats.org/officeDocument/2006/relationships/image" Target="../media/image314.png"/><Relationship Id="rId12" Type="http://schemas.openxmlformats.org/officeDocument/2006/relationships/image" Target="../media/image317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3.png"/><Relationship Id="rId11" Type="http://schemas.openxmlformats.org/officeDocument/2006/relationships/image" Target="../media/image316.png"/><Relationship Id="rId5" Type="http://schemas.openxmlformats.org/officeDocument/2006/relationships/image" Target="../media/image312.png"/><Relationship Id="rId10" Type="http://schemas.openxmlformats.org/officeDocument/2006/relationships/image" Target="../media/image308.png"/><Relationship Id="rId4" Type="http://schemas.openxmlformats.org/officeDocument/2006/relationships/image" Target="../media/image311.png"/><Relationship Id="rId9" Type="http://schemas.openxmlformats.org/officeDocument/2006/relationships/image" Target="../media/image307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3" Type="http://schemas.openxmlformats.org/officeDocument/2006/relationships/image" Target="../media/image3180.png"/><Relationship Id="rId7" Type="http://schemas.openxmlformats.org/officeDocument/2006/relationships/image" Target="../media/image322.png"/><Relationship Id="rId2" Type="http://schemas.openxmlformats.org/officeDocument/2006/relationships/image" Target="../media/image3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1.png"/><Relationship Id="rId5" Type="http://schemas.openxmlformats.org/officeDocument/2006/relationships/image" Target="../media/image320.png"/><Relationship Id="rId10" Type="http://schemas.openxmlformats.org/officeDocument/2006/relationships/image" Target="../media/image325.png"/><Relationship Id="rId4" Type="http://schemas.openxmlformats.org/officeDocument/2006/relationships/image" Target="../media/image319.png"/><Relationship Id="rId9" Type="http://schemas.openxmlformats.org/officeDocument/2006/relationships/image" Target="../media/image324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9.png"/><Relationship Id="rId4" Type="http://schemas.openxmlformats.org/officeDocument/2006/relationships/image" Target="../media/image328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1.png"/><Relationship Id="rId3" Type="http://schemas.openxmlformats.org/officeDocument/2006/relationships/image" Target="../media/image3031.png"/><Relationship Id="rId7" Type="http://schemas.openxmlformats.org/officeDocument/2006/relationships/image" Target="../media/image3071.png"/><Relationship Id="rId2" Type="http://schemas.openxmlformats.org/officeDocument/2006/relationships/image" Target="../media/image30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60.png"/><Relationship Id="rId11" Type="http://schemas.openxmlformats.org/officeDocument/2006/relationships/image" Target="../media/image3110.png"/><Relationship Id="rId5" Type="http://schemas.openxmlformats.org/officeDocument/2006/relationships/image" Target="../media/image3051.png"/><Relationship Id="rId10" Type="http://schemas.openxmlformats.org/officeDocument/2006/relationships/image" Target="../media/image3100.png"/><Relationship Id="rId4" Type="http://schemas.openxmlformats.org/officeDocument/2006/relationships/image" Target="../media/image3041.png"/><Relationship Id="rId9" Type="http://schemas.openxmlformats.org/officeDocument/2006/relationships/image" Target="../media/image30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0.png"/><Relationship Id="rId2" Type="http://schemas.openxmlformats.org/officeDocument/2006/relationships/image" Target="../media/image30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50.png"/><Relationship Id="rId4" Type="http://schemas.openxmlformats.org/officeDocument/2006/relationships/image" Target="../media/image330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0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upload.wikimedia.org/wikipedia/commons/1/15/Watt_James_von_Breda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hyperlink" Target="http://upload.wikimedia.org/wikipedia/commons/7/70/SteamEngine_Boulton&amp;Watt_1784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upload.wikimedia.org/wikipedia/commons/e/e0/Europe_location_SCO2.pn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hyperlink" Target="http://upload.wikimedia.org/wikipedia/commons/7/70/SteamEngine_Boulton&amp;Watt_1784.jp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a/aa/Lazare_Nicolas_Marguerite_Carnot00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upload.wikimedia.org/wikipedia/commons/7/70/SteamEngine_Boulton&amp;Watt_1784.jpg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upload.wikimedia.org/wikipedia/commons/7/70/SteamEngine_Boulton&amp;Watt_1784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0/SteamEngine_Boulton&amp;Watt_1784.jp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0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youtube.com/watch?app=desktop&amp;v=ELR1Hx4qymo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60.png"/><Relationship Id="rId17" Type="http://schemas.openxmlformats.org/officeDocument/2006/relationships/image" Target="../media/image45.png"/><Relationship Id="rId2" Type="http://schemas.openxmlformats.org/officeDocument/2006/relationships/image" Target="../media/image45.jpeg"/><Relationship Id="rId16" Type="http://schemas.openxmlformats.org/officeDocument/2006/relationships/image" Target="../media/image440.png"/><Relationship Id="rId20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2.png"/><Relationship Id="rId19" Type="http://schemas.openxmlformats.org/officeDocument/2006/relationships/image" Target="../media/image480.png"/><Relationship Id="rId14" Type="http://schemas.openxmlformats.org/officeDocument/2006/relationships/image" Target="../media/image4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6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0.png"/><Relationship Id="rId5" Type="http://schemas.openxmlformats.org/officeDocument/2006/relationships/image" Target="../media/image66.png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0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1.png"/><Relationship Id="rId18" Type="http://schemas.openxmlformats.org/officeDocument/2006/relationships/image" Target="../media/image83.png"/><Relationship Id="rId3" Type="http://schemas.openxmlformats.org/officeDocument/2006/relationships/image" Target="../media/image96.png"/><Relationship Id="rId21" Type="http://schemas.openxmlformats.org/officeDocument/2006/relationships/image" Target="../media/image85.png"/><Relationship Id="rId17" Type="http://schemas.openxmlformats.org/officeDocument/2006/relationships/image" Target="../media/image82.png"/><Relationship Id="rId16" Type="http://schemas.openxmlformats.org/officeDocument/2006/relationships/image" Target="../media/image99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7.jpeg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40.png"/><Relationship Id="rId4" Type="http://schemas.openxmlformats.org/officeDocument/2006/relationships/image" Target="../media/image810.png"/><Relationship Id="rId9" Type="http://schemas.openxmlformats.org/officeDocument/2006/relationships/image" Target="../media/image8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2.png"/><Relationship Id="rId5" Type="http://schemas.openxmlformats.org/officeDocument/2006/relationships/image" Target="../media/image840.png"/><Relationship Id="rId4" Type="http://schemas.openxmlformats.org/officeDocument/2006/relationships/image" Target="../media/image932.png"/><Relationship Id="rId9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86.png"/><Relationship Id="rId7" Type="http://schemas.openxmlformats.org/officeDocument/2006/relationships/image" Target="../media/image90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0.png"/><Relationship Id="rId5" Type="http://schemas.openxmlformats.org/officeDocument/2006/relationships/image" Target="../media/image880.png"/><Relationship Id="rId4" Type="http://schemas.openxmlformats.org/officeDocument/2006/relationships/image" Target="../media/image87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1.png"/><Relationship Id="rId3" Type="http://schemas.openxmlformats.org/officeDocument/2006/relationships/image" Target="../media/image83.jpeg"/><Relationship Id="rId7" Type="http://schemas.openxmlformats.org/officeDocument/2006/relationships/image" Target="../media/image83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780.png"/><Relationship Id="rId4" Type="http://schemas.openxmlformats.org/officeDocument/2006/relationships/image" Target="../media/image931.png"/><Relationship Id="rId9" Type="http://schemas.openxmlformats.org/officeDocument/2006/relationships/image" Target="../media/image9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0.png"/><Relationship Id="rId7" Type="http://schemas.openxmlformats.org/officeDocument/2006/relationships/image" Target="../media/image94.png"/><Relationship Id="rId2" Type="http://schemas.openxmlformats.org/officeDocument/2006/relationships/image" Target="../media/image7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3.png"/><Relationship Id="rId5" Type="http://schemas.openxmlformats.org/officeDocument/2006/relationships/image" Target="../media/image920.png"/><Relationship Id="rId4" Type="http://schemas.openxmlformats.org/officeDocument/2006/relationships/image" Target="../media/image45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0.png"/><Relationship Id="rId11" Type="http://schemas.openxmlformats.org/officeDocument/2006/relationships/image" Target="../media/image45.jpeg"/><Relationship Id="rId5" Type="http://schemas.openxmlformats.org/officeDocument/2006/relationships/image" Target="../media/image942.png"/><Relationship Id="rId10" Type="http://schemas.openxmlformats.org/officeDocument/2006/relationships/image" Target="../media/image82.jpeg"/><Relationship Id="rId4" Type="http://schemas.openxmlformats.org/officeDocument/2006/relationships/image" Target="../media/image931.png"/><Relationship Id="rId9" Type="http://schemas.openxmlformats.org/officeDocument/2006/relationships/image" Target="../media/image95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1.png"/><Relationship Id="rId3" Type="http://schemas.openxmlformats.org/officeDocument/2006/relationships/image" Target="../media/image83.jpeg"/><Relationship Id="rId7" Type="http://schemas.openxmlformats.org/officeDocument/2006/relationships/image" Target="../media/image83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0.png"/><Relationship Id="rId5" Type="http://schemas.openxmlformats.org/officeDocument/2006/relationships/image" Target="../media/image780.png"/><Relationship Id="rId4" Type="http://schemas.openxmlformats.org/officeDocument/2006/relationships/image" Target="../media/image931.png"/><Relationship Id="rId9" Type="http://schemas.openxmlformats.org/officeDocument/2006/relationships/image" Target="../media/image95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1.png"/><Relationship Id="rId2" Type="http://schemas.openxmlformats.org/officeDocument/2006/relationships/image" Target="../media/image8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0.png"/><Relationship Id="rId5" Type="http://schemas.openxmlformats.org/officeDocument/2006/relationships/image" Target="../media/image940.png"/><Relationship Id="rId4" Type="http://schemas.openxmlformats.org/officeDocument/2006/relationships/image" Target="../media/image93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7.png"/><Relationship Id="rId7" Type="http://schemas.openxmlformats.org/officeDocument/2006/relationships/image" Target="../media/image102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1.png"/><Relationship Id="rId5" Type="http://schemas.openxmlformats.org/officeDocument/2006/relationships/image" Target="../media/image126.png"/><Relationship Id="rId4" Type="http://schemas.openxmlformats.org/officeDocument/2006/relationships/image" Target="../media/image1011.png"/><Relationship Id="rId9" Type="http://schemas.openxmlformats.org/officeDocument/2006/relationships/image" Target="../media/image10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31.png"/><Relationship Id="rId9" Type="http://schemas.openxmlformats.org/officeDocument/2006/relationships/image" Target="../media/image1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83.jpeg"/><Relationship Id="rId7" Type="http://schemas.openxmlformats.org/officeDocument/2006/relationships/image" Target="../media/image102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09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jpeg"/><Relationship Id="rId7" Type="http://schemas.openxmlformats.org/officeDocument/2006/relationships/image" Target="../media/image108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0.png"/><Relationship Id="rId5" Type="http://schemas.openxmlformats.org/officeDocument/2006/relationships/image" Target="../media/image1000.png"/><Relationship Id="rId4" Type="http://schemas.openxmlformats.org/officeDocument/2006/relationships/image" Target="../media/image1071.png"/><Relationship Id="rId9" Type="http://schemas.openxmlformats.org/officeDocument/2006/relationships/image" Target="../media/image11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0.png"/><Relationship Id="rId4" Type="http://schemas.openxmlformats.org/officeDocument/2006/relationships/image" Target="../media/image102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0.png"/><Relationship Id="rId5" Type="http://schemas.openxmlformats.org/officeDocument/2006/relationships/image" Target="../media/image1140.png"/><Relationship Id="rId4" Type="http://schemas.openxmlformats.org/officeDocument/2006/relationships/image" Target="../media/image11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3.jpeg"/><Relationship Id="rId7" Type="http://schemas.openxmlformats.org/officeDocument/2006/relationships/image" Target="../media/image10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7.png"/><Relationship Id="rId10" Type="http://schemas.openxmlformats.org/officeDocument/2006/relationships/image" Target="../media/image123.png"/><Relationship Id="rId4" Type="http://schemas.openxmlformats.org/officeDocument/2006/relationships/image" Target="../media/image114.jpeg"/><Relationship Id="rId9" Type="http://schemas.openxmlformats.org/officeDocument/2006/relationships/image" Target="../media/image12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png"/><Relationship Id="rId3" Type="http://schemas.openxmlformats.org/officeDocument/2006/relationships/image" Target="../media/image17.jpeg"/><Relationship Id="rId7" Type="http://schemas.openxmlformats.org/officeDocument/2006/relationships/image" Target="../media/image1370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0.png"/><Relationship Id="rId11" Type="http://schemas.openxmlformats.org/officeDocument/2006/relationships/image" Target="../media/image138.png"/><Relationship Id="rId5" Type="http://schemas.openxmlformats.org/officeDocument/2006/relationships/image" Target="../media/image1381.png"/><Relationship Id="rId10" Type="http://schemas.openxmlformats.org/officeDocument/2006/relationships/image" Target="../media/image135.png"/><Relationship Id="rId4" Type="http://schemas.openxmlformats.org/officeDocument/2006/relationships/image" Target="../media/image45.jpeg"/><Relationship Id="rId9" Type="http://schemas.openxmlformats.org/officeDocument/2006/relationships/image" Target="../media/image139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0.png"/><Relationship Id="rId3" Type="http://schemas.openxmlformats.org/officeDocument/2006/relationships/image" Target="../media/image53.jpeg"/><Relationship Id="rId7" Type="http://schemas.openxmlformats.org/officeDocument/2006/relationships/image" Target="../media/image12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1190.png"/><Relationship Id="rId4" Type="http://schemas.openxmlformats.org/officeDocument/2006/relationships/image" Target="../media/image1170.png"/><Relationship Id="rId9" Type="http://schemas.openxmlformats.org/officeDocument/2006/relationships/image" Target="../media/image123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tif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tiff"/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tiff"/><Relationship Id="rId2" Type="http://schemas.openxmlformats.org/officeDocument/2006/relationships/image" Target="../media/image135.tif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8" name="文字方塊 7"/>
          <p:cNvSpPr txBox="1">
            <a:spLocks noChangeArrowheads="1"/>
          </p:cNvSpPr>
          <p:nvPr/>
        </p:nvSpPr>
        <p:spPr bwMode="auto">
          <a:xfrm>
            <a:off x="609600" y="536909"/>
            <a:ext cx="182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對於理想氣體：</a:t>
            </a:r>
          </a:p>
        </p:txBody>
      </p:sp>
      <p:pic>
        <p:nvPicPr>
          <p:cNvPr id="46089" name="Picture 4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4"/>
          <a:stretch>
            <a:fillRect/>
          </a:stretch>
        </p:blipFill>
        <p:spPr bwMode="auto">
          <a:xfrm>
            <a:off x="3810000" y="3494422"/>
            <a:ext cx="17160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5105400" y="994109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熱力學第一定律</a:t>
            </a:r>
          </a:p>
        </p:txBody>
      </p:sp>
      <p:sp>
        <p:nvSpPr>
          <p:cNvPr id="46091" name="Text Box 13"/>
          <p:cNvSpPr txBox="1">
            <a:spLocks noChangeArrowheads="1"/>
          </p:cNvSpPr>
          <p:nvPr/>
        </p:nvSpPr>
        <p:spPr bwMode="auto">
          <a:xfrm>
            <a:off x="1828800" y="994109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熱力學第零定律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257800" y="1602422"/>
                <a:ext cx="141738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1602422"/>
                <a:ext cx="141738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944739" y="1482550"/>
                <a:ext cx="987322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𝑛𝑅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739" y="1482550"/>
                <a:ext cx="987322" cy="609077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6">
            <a:extLst>
              <a:ext uri="{FF2B5EF4-FFF2-40B4-BE49-F238E27FC236}">
                <a16:creationId xmlns:a16="http://schemas.microsoft.com/office/drawing/2014/main" id="{3B9333C9-A2ED-DC47-8C33-A0BFA110F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11" y="2363756"/>
            <a:ext cx="63516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利用這兩個式子，即能判斷</a:t>
            </a:r>
            <a:r>
              <a:rPr lang="zh-TW" altLang="en-US" sz="1800" dirty="0">
                <a:latin typeface="新細明體" pitchFamily="18" charset="-120"/>
              </a:rPr>
              <a:t>氣體與外界是否達到熱平衡，</a:t>
            </a:r>
            <a:endParaRPr lang="en-US" altLang="zh-TW" sz="1800" dirty="0">
              <a:latin typeface="新細明體" pitchFamily="18" charset="-120"/>
              <a:ea typeface="標楷體" pitchFamily="65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8E7529-2964-4D4A-4443-EEC32261C3C3}"/>
                  </a:ext>
                </a:extLst>
              </p:cNvPr>
              <p:cNvSpPr txBox="1"/>
              <p:nvPr/>
            </p:nvSpPr>
            <p:spPr>
              <a:xfrm>
                <a:off x="1524000" y="2778191"/>
                <a:ext cx="7008440" cy="392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新細明體" pitchFamily="18" charset="-120"/>
                  </a:rPr>
                  <a:t>以及計算在達到</a:t>
                </a:r>
                <a:r>
                  <a:rPr lang="zh-TW" altLang="en-US" sz="1800" dirty="0"/>
                  <a:t>熱平衡的熱過程中進行的、見不到的熱量交換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 panose="02040503050406030204" pitchFamily="18" charset="0"/>
                        <a:ea typeface="標楷體" pitchFamily="65" charset="-120"/>
                      </a:rPr>
                      <m:t>𝑄</m:t>
                    </m:r>
                  </m:oMath>
                </a14:m>
                <a:r>
                  <a:rPr lang="zh-TW" altLang="en-US" sz="1800" dirty="0">
                    <a:latin typeface="新細明體" pitchFamily="18" charset="-120"/>
                    <a:ea typeface="標楷體" pitchFamily="65" charset="-12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8E7529-2964-4D4A-4443-EEC32261C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778191"/>
                <a:ext cx="7008440" cy="392993"/>
              </a:xfrm>
              <a:prstGeom prst="rect">
                <a:avLst/>
              </a:prstGeom>
              <a:blipFill>
                <a:blip r:embed="rId5"/>
                <a:stretch>
                  <a:fillRect l="-72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0771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 descr="entrop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65833" r="37956" b="3780"/>
          <a:stretch>
            <a:fillRect/>
          </a:stretch>
        </p:blipFill>
        <p:spPr bwMode="auto">
          <a:xfrm>
            <a:off x="1187624" y="1339946"/>
            <a:ext cx="376396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F20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0"/>
          <a:stretch>
            <a:fillRect/>
          </a:stretch>
        </p:blipFill>
        <p:spPr bwMode="auto">
          <a:xfrm>
            <a:off x="5615049" y="1341438"/>
            <a:ext cx="1906526" cy="271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22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6"/>
          <a:stretch>
            <a:fillRect/>
          </a:stretch>
        </p:blipFill>
        <p:spPr bwMode="auto">
          <a:xfrm>
            <a:off x="1187624" y="4204874"/>
            <a:ext cx="1202779" cy="233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2512838" y="4825592"/>
            <a:ext cx="609161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冷凍機必須</a:t>
            </a:r>
            <a:r>
              <a:rPr lang="zh-TW" altLang="en-US" dirty="0">
                <a:solidFill>
                  <a:srgbClr val="FF0000"/>
                </a:solidFill>
              </a:rPr>
              <a:t>有功的輸入</a:t>
            </a:r>
            <a:r>
              <a:rPr lang="zh-TW" altLang="en-US" dirty="0"/>
              <a:t>才能將熱由冷處抽到熱處！</a:t>
            </a:r>
          </a:p>
        </p:txBody>
      </p:sp>
      <p:sp>
        <p:nvSpPr>
          <p:cNvPr id="2" name="矩形 1"/>
          <p:cNvSpPr/>
          <p:nvPr/>
        </p:nvSpPr>
        <p:spPr>
          <a:xfrm>
            <a:off x="1187624" y="657375"/>
            <a:ext cx="5833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dirty="0"/>
              <a:t>熱量當然可以由</a:t>
            </a:r>
            <a:r>
              <a:rPr lang="zh-TW" altLang="en-US" dirty="0">
                <a:solidFill>
                  <a:srgbClr val="FF0000"/>
                </a:solidFill>
              </a:rPr>
              <a:t>低溫</a:t>
            </a:r>
            <a:r>
              <a:rPr lang="zh-TW" altLang="en-US" dirty="0"/>
              <a:t>的地方流到</a:t>
            </a:r>
            <a:r>
              <a:rPr lang="zh-TW" altLang="en-US" dirty="0">
                <a:solidFill>
                  <a:srgbClr val="FF0000"/>
                </a:solidFill>
              </a:rPr>
              <a:t>高溫</a:t>
            </a:r>
            <a:r>
              <a:rPr lang="zh-TW" altLang="en-US" dirty="0"/>
              <a:t>的地方：</a:t>
            </a:r>
            <a:r>
              <a:rPr lang="zh-TW" altLang="en-US" dirty="0">
                <a:solidFill>
                  <a:srgbClr val="000000"/>
                </a:solidFill>
              </a:rPr>
              <a:t>冷凍機。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2531394" y="1215008"/>
            <a:ext cx="115252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摩擦生熱</a:t>
            </a:r>
          </a:p>
        </p:txBody>
      </p:sp>
      <p:pic>
        <p:nvPicPr>
          <p:cNvPr id="747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49080"/>
            <a:ext cx="26257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4" descr="nose_121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51" y="1988840"/>
            <a:ext cx="15668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531394" y="2060848"/>
                <a:ext cx="1358453" cy="44127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ea typeface="+mj-ea"/>
                            </a:rPr>
                            <m:t>摩擦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394" y="2060848"/>
                <a:ext cx="1358453" cy="441275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531394" y="2699157"/>
                <a:ext cx="1870640" cy="6685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+mj-ea"/>
                                </a:rPr>
                                <m:t>摩擦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394" y="2699157"/>
                <a:ext cx="1870640" cy="668516"/>
              </a:xfrm>
              <a:prstGeom prst="rect">
                <a:avLst/>
              </a:prstGeom>
              <a:blipFill>
                <a:blip r:embed="rId5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F19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5" t="12560" b="22765"/>
          <a:stretch>
            <a:fillRect/>
          </a:stretch>
        </p:blipFill>
        <p:spPr bwMode="auto">
          <a:xfrm>
            <a:off x="4500563" y="1773238"/>
            <a:ext cx="3690937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文字方塊 2"/>
          <p:cNvSpPr txBox="1">
            <a:spLocks noChangeArrowheads="1"/>
          </p:cNvSpPr>
          <p:nvPr/>
        </p:nvSpPr>
        <p:spPr bwMode="auto">
          <a:xfrm>
            <a:off x="4356100" y="4508500"/>
            <a:ext cx="4500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絕熱過程只有作功沒有熱量交換，熵不變。</a:t>
            </a:r>
          </a:p>
        </p:txBody>
      </p:sp>
      <p:pic>
        <p:nvPicPr>
          <p:cNvPr id="75780" name="Picture 7" descr="F19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2" b="10526"/>
          <a:stretch>
            <a:fillRect/>
          </a:stretch>
        </p:blipFill>
        <p:spPr bwMode="auto">
          <a:xfrm>
            <a:off x="1042988" y="1773238"/>
            <a:ext cx="273685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文字方塊 4"/>
          <p:cNvSpPr txBox="1">
            <a:spLocks noChangeArrowheads="1"/>
          </p:cNvSpPr>
          <p:nvPr/>
        </p:nvSpPr>
        <p:spPr bwMode="auto">
          <a:xfrm>
            <a:off x="395288" y="4508500"/>
            <a:ext cx="3960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定容過程不作功但交換熱量，熵改變</a:t>
            </a:r>
          </a:p>
        </p:txBody>
      </p:sp>
      <p:sp>
        <p:nvSpPr>
          <p:cNvPr id="6" name="文字方塊 2">
            <a:extLst>
              <a:ext uri="{FF2B5EF4-FFF2-40B4-BE49-F238E27FC236}">
                <a16:creationId xmlns:a16="http://schemas.microsoft.com/office/drawing/2014/main" id="{C2A90B38-EDEE-F748-81EE-D332CC08A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0364" y="5001419"/>
            <a:ext cx="4500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絕熱過程又稱為定熵過程。</a:t>
            </a:r>
          </a:p>
        </p:txBody>
      </p:sp>
      <p:sp>
        <p:nvSpPr>
          <p:cNvPr id="7" name="文字方塊 2">
            <a:extLst>
              <a:ext uri="{FF2B5EF4-FFF2-40B4-BE49-F238E27FC236}">
                <a16:creationId xmlns:a16="http://schemas.microsoft.com/office/drawing/2014/main" id="{4C46F1D8-37F4-B94D-A2C4-9ED4F44C0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494338"/>
            <a:ext cx="4500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宇宙膨脹就是一個定熵過程。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2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700213"/>
            <a:ext cx="24955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3779838" y="620713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不可逆的引擎</a:t>
            </a:r>
          </a:p>
        </p:txBody>
      </p:sp>
      <p:sp>
        <p:nvSpPr>
          <p:cNvPr id="76805" name="Text Box 7"/>
          <p:cNvSpPr txBox="1">
            <a:spLocks noChangeArrowheads="1"/>
          </p:cNvSpPr>
          <p:nvPr/>
        </p:nvSpPr>
        <p:spPr bwMode="auto">
          <a:xfrm>
            <a:off x="1979613" y="4868863"/>
            <a:ext cx="5905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環境會吸收熱！因此熵會增加！</a:t>
            </a:r>
          </a:p>
        </p:txBody>
      </p:sp>
      <p:sp>
        <p:nvSpPr>
          <p:cNvPr id="76806" name="Line 9"/>
          <p:cNvSpPr>
            <a:spLocks noChangeShapeType="1"/>
          </p:cNvSpPr>
          <p:nvPr/>
        </p:nvSpPr>
        <p:spPr bwMode="auto">
          <a:xfrm flipV="1">
            <a:off x="4211638" y="2420938"/>
            <a:ext cx="2889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6807" name="Line 10"/>
          <p:cNvSpPr>
            <a:spLocks noChangeShapeType="1"/>
          </p:cNvSpPr>
          <p:nvPr/>
        </p:nvSpPr>
        <p:spPr bwMode="auto">
          <a:xfrm>
            <a:off x="4427538" y="3141663"/>
            <a:ext cx="28892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6808" name="Line 11"/>
          <p:cNvSpPr>
            <a:spLocks noChangeShapeType="1"/>
          </p:cNvSpPr>
          <p:nvPr/>
        </p:nvSpPr>
        <p:spPr bwMode="auto">
          <a:xfrm flipH="1">
            <a:off x="3276600" y="3500438"/>
            <a:ext cx="14287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809" name="Text Box 12"/>
              <p:cNvSpPr txBox="1">
                <a:spLocks noChangeArrowheads="1"/>
              </p:cNvSpPr>
              <p:nvPr/>
            </p:nvSpPr>
            <p:spPr bwMode="auto">
              <a:xfrm>
                <a:off x="4429125" y="2071688"/>
                <a:ext cx="1357313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zh-TW" altLang="en-US" dirty="0"/>
                  <a:t>熱流摩擦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76809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9125" y="2071688"/>
                <a:ext cx="1357313" cy="369887"/>
              </a:xfrm>
              <a:prstGeom prst="rect">
                <a:avLst/>
              </a:prstGeom>
              <a:blipFill rotWithShape="1">
                <a:blip r:embed="rId3"/>
                <a:stretch>
                  <a:fillRect l="-90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811" name="矩形 11"/>
          <p:cNvSpPr>
            <a:spLocks noChangeArrowheads="1"/>
          </p:cNvSpPr>
          <p:nvPr/>
        </p:nvSpPr>
        <p:spPr bwMode="auto">
          <a:xfrm>
            <a:off x="1979613" y="1125538"/>
            <a:ext cx="434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通常有</a:t>
            </a:r>
            <a:r>
              <a:rPr lang="zh-TW" altLang="en-US">
                <a:solidFill>
                  <a:srgbClr val="FF0000"/>
                </a:solidFill>
              </a:rPr>
              <a:t>摩擦</a:t>
            </a:r>
            <a:r>
              <a:rPr lang="zh-TW" altLang="en-US"/>
              <a:t>，及</a:t>
            </a:r>
            <a:r>
              <a:rPr lang="zh-TW" altLang="en-US">
                <a:solidFill>
                  <a:srgbClr val="FF0000"/>
                </a:solidFill>
              </a:rPr>
              <a:t>絕熱不完全而熱量流動</a:t>
            </a:r>
            <a:r>
              <a:rPr lang="zh-TW" altLang="en-US"/>
              <a:t>，</a:t>
            </a:r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5496644" y="3356992"/>
                <a:ext cx="2273251" cy="66851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ea typeface="+mj-ea"/>
                            </a:rPr>
                            <m:t>環境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+mj-ea"/>
                                </a:rPr>
                                <m:t>摩擦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644" y="3356992"/>
                <a:ext cx="2273251" cy="668516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496644" y="2493169"/>
                <a:ext cx="1539132" cy="7630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gas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644" y="2493169"/>
                <a:ext cx="1539132" cy="76309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1187450" y="476250"/>
            <a:ext cx="64801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熱力學第二定律</a:t>
            </a:r>
            <a:r>
              <a:rPr lang="zh-TW" altLang="en-US" dirty="0"/>
              <a:t>：</a:t>
            </a:r>
            <a:endParaRPr lang="en-US" altLang="zh-TW" dirty="0"/>
          </a:p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封閉系統</a:t>
            </a:r>
            <a:r>
              <a:rPr lang="zh-TW" altLang="en-US" dirty="0"/>
              <a:t>（熱庫加氣體）的性質</a:t>
            </a:r>
            <a:r>
              <a:rPr lang="zh-TW" altLang="en-US" dirty="0">
                <a:solidFill>
                  <a:srgbClr val="FF3300"/>
                </a:solidFill>
              </a:rPr>
              <a:t>熵</a:t>
            </a:r>
            <a:r>
              <a:rPr lang="zh-TW" altLang="en-US" dirty="0"/>
              <a:t>決定了反應</a:t>
            </a:r>
            <a:r>
              <a:rPr lang="zh-TW" altLang="en-US" dirty="0">
                <a:solidFill>
                  <a:srgbClr val="FF3300"/>
                </a:solidFill>
              </a:rPr>
              <a:t>是否可逆</a:t>
            </a:r>
          </a:p>
        </p:txBody>
      </p:sp>
      <p:sp>
        <p:nvSpPr>
          <p:cNvPr id="69637" name="Text Box 8"/>
          <p:cNvSpPr txBox="1">
            <a:spLocks noChangeArrowheads="1"/>
          </p:cNvSpPr>
          <p:nvPr/>
        </p:nvSpPr>
        <p:spPr bwMode="auto">
          <a:xfrm>
            <a:off x="1187450" y="3860800"/>
            <a:ext cx="3960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這個定律的陳述可以取代原來的形式</a:t>
            </a:r>
          </a:p>
        </p:txBody>
      </p:sp>
      <p:pic>
        <p:nvPicPr>
          <p:cNvPr id="69638" name="Picture 5" descr="250px-Clausi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068638"/>
            <a:ext cx="23241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矩形 7"/>
          <p:cNvSpPr>
            <a:spLocks noChangeArrowheads="1"/>
          </p:cNvSpPr>
          <p:nvPr/>
        </p:nvSpPr>
        <p:spPr bwMode="auto">
          <a:xfrm>
            <a:off x="5148263" y="5876925"/>
            <a:ext cx="34210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Rudolf Julius Emanuel </a:t>
            </a:r>
            <a:r>
              <a:rPr lang="en-US" altLang="zh-TW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Clausius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(1822 – 1888) 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40" name="文字方塊 7"/>
          <p:cNvSpPr txBox="1">
            <a:spLocks noChangeArrowheads="1"/>
          </p:cNvSpPr>
          <p:nvPr/>
        </p:nvSpPr>
        <p:spPr bwMode="auto">
          <a:xfrm>
            <a:off x="3203575" y="1989138"/>
            <a:ext cx="518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我們可以由熵的變化找到不可逆的方向</a:t>
            </a:r>
          </a:p>
        </p:txBody>
      </p:sp>
      <p:sp>
        <p:nvSpPr>
          <p:cNvPr id="69641" name="文字方塊 8"/>
          <p:cNvSpPr txBox="1">
            <a:spLocks noChangeArrowheads="1"/>
          </p:cNvSpPr>
          <p:nvPr/>
        </p:nvSpPr>
        <p:spPr bwMode="auto">
          <a:xfrm>
            <a:off x="3203575" y="2420938"/>
            <a:ext cx="439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不可逆熱反應的方向必須使熵增加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274959" y="1422369"/>
                <a:ext cx="16889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959" y="1422369"/>
                <a:ext cx="1688964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249349" y="1916832"/>
                <a:ext cx="193017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不可逆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349" y="1916832"/>
                <a:ext cx="1930176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726157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76250"/>
            <a:ext cx="5799138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文字方塊 2"/>
          <p:cNvSpPr txBox="1">
            <a:spLocks noChangeArrowheads="1"/>
          </p:cNvSpPr>
          <p:nvPr/>
        </p:nvSpPr>
        <p:spPr bwMode="auto">
          <a:xfrm>
            <a:off x="2484438" y="6092825"/>
            <a:ext cx="4895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Clausius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/>
              <a:t>將熱力學兩大定律寫成正確的形式</a:t>
            </a:r>
          </a:p>
        </p:txBody>
      </p:sp>
    </p:spTree>
    <p:extLst>
      <p:ext uri="{BB962C8B-B14F-4D97-AF65-F5344CB8AC3E}">
        <p14:creationId xmlns:p14="http://schemas.microsoft.com/office/powerpoint/2010/main" val="19756843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57338"/>
            <a:ext cx="5673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8941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1260475" y="855213"/>
            <a:ext cx="6480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熱力學第二定律</a:t>
            </a:r>
            <a:r>
              <a:rPr lang="zh-TW" altLang="en-US" dirty="0"/>
              <a:t>：</a:t>
            </a:r>
            <a:endParaRPr lang="en-US" altLang="zh-TW" dirty="0"/>
          </a:p>
        </p:txBody>
      </p:sp>
      <p:sp>
        <p:nvSpPr>
          <p:cNvPr id="70661" name="Text Box 7"/>
          <p:cNvSpPr txBox="1">
            <a:spLocks noChangeArrowheads="1"/>
          </p:cNvSpPr>
          <p:nvPr/>
        </p:nvSpPr>
        <p:spPr bwMode="auto">
          <a:xfrm>
            <a:off x="3419475" y="1484313"/>
            <a:ext cx="439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="1">
                <a:solidFill>
                  <a:srgbClr val="FF3300"/>
                </a:solidFill>
              </a:rPr>
              <a:t>熵不會減少！宇宙的熵一直增加！</a:t>
            </a:r>
          </a:p>
        </p:txBody>
      </p:sp>
      <p:pic>
        <p:nvPicPr>
          <p:cNvPr id="9" name="Picture 2" descr="http://www.cartoonstock.com/newscartoons/cartoonists/rma/lowres/rman4479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781300"/>
            <a:ext cx="2873375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5" descr="http://www.donnabellas.com/image2/painting/abstract/entrop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05038"/>
            <a:ext cx="3024187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矩形 11"/>
          <p:cNvSpPr>
            <a:spLocks noChangeArrowheads="1"/>
          </p:cNvSpPr>
          <p:nvPr/>
        </p:nvSpPr>
        <p:spPr bwMode="auto">
          <a:xfrm>
            <a:off x="5076825" y="6021388"/>
            <a:ext cx="18421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Plotkin's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Entropy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301869" y="1407510"/>
                <a:ext cx="156884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</a:rPr>
                        <m:t>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869" y="1407510"/>
                <a:ext cx="1568849" cy="369332"/>
              </a:xfrm>
              <a:prstGeom prst="rect">
                <a:avLst/>
              </a:prstGeom>
              <a:blipFill>
                <a:blip r:embed="rId4"/>
                <a:stretch>
                  <a:fillRect l="-806"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301869" y="1909739"/>
                <a:ext cx="181048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</a:rPr>
                        <m:t>不可逆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869" y="1909739"/>
                <a:ext cx="1810483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337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407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文字方塊 1"/>
          <p:cNvSpPr txBox="1">
            <a:spLocks noChangeArrowheads="1"/>
          </p:cNvSpPr>
          <p:nvPr/>
        </p:nvSpPr>
        <p:spPr bwMode="auto">
          <a:xfrm>
            <a:off x="909465" y="295324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熵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Entropy </a:t>
            </a:r>
            <a:r>
              <a:rPr lang="zh-TW" altLang="en-US" dirty="0"/>
              <a:t>的定義與計算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851" name="文字方塊 2"/>
              <p:cNvSpPr txBox="1">
                <a:spLocks noChangeArrowheads="1"/>
              </p:cNvSpPr>
              <p:nvPr/>
            </p:nvSpPr>
            <p:spPr bwMode="auto">
              <a:xfrm>
                <a:off x="887241" y="717335"/>
                <a:ext cx="6786562" cy="784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zh-TW" altLang="en-US" dirty="0"/>
                  <a:t>對於非常接近的兩個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→ 2</a:t>
                </a:r>
              </a:p>
              <a:p>
                <a:pPr eaLnBrk="1" hangingPunct="1"/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0" dirty="0" smtClean="0">
                        <a:latin typeface="Cambria Math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TW" i="1" dirty="0">
                        <a:latin typeface="Cambria Math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是由一可逆過程自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→ 2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</a:t>
                </a:r>
                <a:r>
                  <a:rPr lang="zh-TW" altLang="en-US" dirty="0"/>
                  <a:t>吸收的小熱量，溫度極接近）</a:t>
                </a:r>
              </a:p>
            </p:txBody>
          </p:sp>
        </mc:Choice>
        <mc:Fallback xmlns="">
          <p:sp>
            <p:nvSpPr>
              <p:cNvPr id="78851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7241" y="717335"/>
                <a:ext cx="6786562" cy="784830"/>
              </a:xfrm>
              <a:prstGeom prst="rect">
                <a:avLst/>
              </a:prstGeom>
              <a:blipFill>
                <a:blip r:embed="rId2"/>
                <a:stretch>
                  <a:fillRect l="-748" b="-111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857" name="文字方塊 9"/>
              <p:cNvSpPr txBox="1">
                <a:spLocks noChangeArrowheads="1"/>
              </p:cNvSpPr>
              <p:nvPr/>
            </p:nvSpPr>
            <p:spPr bwMode="auto">
              <a:xfrm>
                <a:off x="899213" y="2551477"/>
                <a:ext cx="7572375" cy="78483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zh-TW" altLang="en-US" dirty="0"/>
                  <a:t>對於任意的兩個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altLang="zh-TW" i="1" dirty="0">
                        <a:latin typeface="Cambria Math"/>
                        <a:cs typeface="Times New Roman" panose="02020603050405020304" pitchFamily="18" charset="0"/>
                      </a:rPr>
                      <m:t> → </m:t>
                    </m:r>
                    <m:r>
                      <a:rPr lang="en-US" altLang="zh-TW" i="1" dirty="0">
                        <a:latin typeface="Cambria Math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zh-TW" altLang="en-US" dirty="0"/>
                  <a:t>，即可選任一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可逆過程</a:t>
                </a:r>
                <a:r>
                  <a:rPr lang="zh-TW" altLang="en-US" dirty="0"/>
                  <a:t>，切成無限小段的組合</a:t>
                </a:r>
                <a:r>
                  <a:rPr lang="en-US" altLang="zh-TW" dirty="0"/>
                  <a:t> </a:t>
                </a:r>
              </a:p>
              <a:p>
                <a:pPr eaLnBrk="1" hangingPunct="1"/>
                <a:r>
                  <a:rPr lang="zh-TW" altLang="en-US" dirty="0"/>
                  <a:t>總熵差即是各段小熵差的和</a:t>
                </a:r>
              </a:p>
            </p:txBody>
          </p:sp>
        </mc:Choice>
        <mc:Fallback xmlns="">
          <p:sp>
            <p:nvSpPr>
              <p:cNvPr id="78857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213" y="2551477"/>
                <a:ext cx="7572375" cy="784830"/>
              </a:xfrm>
              <a:prstGeom prst="rect">
                <a:avLst/>
              </a:prstGeom>
              <a:blipFill>
                <a:blip r:embed="rId4"/>
                <a:stretch>
                  <a:fillRect l="-670"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864" name="矩形 1"/>
          <p:cNvSpPr>
            <a:spLocks noChangeArrowheads="1"/>
          </p:cNvSpPr>
          <p:nvPr/>
        </p:nvSpPr>
        <p:spPr bwMode="auto">
          <a:xfrm>
            <a:off x="887241" y="1494681"/>
            <a:ext cx="2557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或是兩個等溫的狀態：</a:t>
            </a:r>
            <a:r>
              <a:rPr lang="en-US" altLang="zh-TW" dirty="0"/>
              <a:t>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4601990" y="3316011"/>
                <a:ext cx="2021359" cy="93538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990" y="3316011"/>
                <a:ext cx="2021359" cy="935384"/>
              </a:xfrm>
              <a:prstGeom prst="rect">
                <a:avLst/>
              </a:prstGeom>
              <a:blipFill>
                <a:blip r:embed="rId5"/>
                <a:stretch>
                  <a:fillRect t="-101333" b="-162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006725" y="1890453"/>
                <a:ext cx="1937245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725" y="1890453"/>
                <a:ext cx="1937245" cy="610936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4700415" y="1864013"/>
                <a:ext cx="1634902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415" y="1864013"/>
                <a:ext cx="1634902" cy="402931"/>
              </a:xfrm>
              <a:prstGeom prst="rect">
                <a:avLst/>
              </a:prstGeom>
              <a:blipFill>
                <a:blip r:embed="rId8"/>
                <a:stretch>
                  <a:fillRect t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6" descr="fig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4575827" y="4523506"/>
            <a:ext cx="3576461" cy="177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5" descr="afg004.jpg">
            <a:extLst>
              <a:ext uri="{FF2B5EF4-FFF2-40B4-BE49-F238E27FC236}">
                <a16:creationId xmlns:a16="http://schemas.microsoft.com/office/drawing/2014/main" id="{8D6E004B-978C-DCEC-93F8-8DCA240A1F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13" y="4312111"/>
            <a:ext cx="288448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6">
            <a:extLst>
              <a:ext uri="{FF2B5EF4-FFF2-40B4-BE49-F238E27FC236}">
                <a16:creationId xmlns:a16="http://schemas.microsoft.com/office/drawing/2014/main" id="{80926F8D-670F-9EE0-C562-3008826C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050" y="4454986"/>
            <a:ext cx="14287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可逆過程</a:t>
            </a:r>
          </a:p>
        </p:txBody>
      </p:sp>
      <p:sp>
        <p:nvSpPr>
          <p:cNvPr id="4" name="文字方塊 8">
            <a:extLst>
              <a:ext uri="{FF2B5EF4-FFF2-40B4-BE49-F238E27FC236}">
                <a16:creationId xmlns:a16="http://schemas.microsoft.com/office/drawing/2014/main" id="{FF0F3874-ABBA-BE33-43C6-C68C46D29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488" y="5312236"/>
            <a:ext cx="2143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5" name="橢圓 11">
            <a:extLst>
              <a:ext uri="{FF2B5EF4-FFF2-40B4-BE49-F238E27FC236}">
                <a16:creationId xmlns:a16="http://schemas.microsoft.com/office/drawing/2014/main" id="{48AA3043-4BD6-B436-00F2-C0AA7259F302}"/>
              </a:ext>
            </a:extLst>
          </p:cNvPr>
          <p:cNvSpPr/>
          <p:nvPr/>
        </p:nvSpPr>
        <p:spPr>
          <a:xfrm>
            <a:off x="2284925" y="5097924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12">
            <a:extLst>
              <a:ext uri="{FF2B5EF4-FFF2-40B4-BE49-F238E27FC236}">
                <a16:creationId xmlns:a16="http://schemas.microsoft.com/office/drawing/2014/main" id="{9E179A80-A59B-8DCC-16D0-406F7CD2CA5D}"/>
              </a:ext>
            </a:extLst>
          </p:cNvPr>
          <p:cNvSpPr/>
          <p:nvPr/>
        </p:nvSpPr>
        <p:spPr>
          <a:xfrm>
            <a:off x="2527858" y="5205080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AFD16A11-425F-E72C-6DCC-00FA2A1A10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4925" y="5347955"/>
                <a:ext cx="51915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AFD16A11-425F-E72C-6DCC-00FA2A1A1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4925" y="5347955"/>
                <a:ext cx="519158" cy="276999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C2C0179B-551C-F97F-6E9E-F8901CC8DC8D}"/>
                  </a:ext>
                </a:extLst>
              </p:cNvPr>
              <p:cNvSpPr txBox="1"/>
              <p:nvPr/>
            </p:nvSpPr>
            <p:spPr>
              <a:xfrm>
                <a:off x="927613" y="3303183"/>
                <a:ext cx="3600400" cy="9353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𝑑𝑄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C2C0179B-551C-F97F-6E9E-F8901CC8D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13" y="3303183"/>
                <a:ext cx="3600400" cy="935384"/>
              </a:xfrm>
              <a:prstGeom prst="rect">
                <a:avLst/>
              </a:prstGeom>
              <a:blipFill>
                <a:blip r:embed="rId12"/>
                <a:stretch>
                  <a:fillRect l="-3158" t="-104054" r="-3158" b="-16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橢圓 12">
            <a:extLst>
              <a:ext uri="{FF2B5EF4-FFF2-40B4-BE49-F238E27FC236}">
                <a16:creationId xmlns:a16="http://schemas.microsoft.com/office/drawing/2014/main" id="{1E93C4FB-F8E0-90A4-9EBF-069455899161}"/>
              </a:ext>
            </a:extLst>
          </p:cNvPr>
          <p:cNvSpPr/>
          <p:nvPr/>
        </p:nvSpPr>
        <p:spPr>
          <a:xfrm>
            <a:off x="2732645" y="5308267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BEB997FC-B2E2-917C-A006-0DCF642D50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0693" y="5234724"/>
                <a:ext cx="21431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BEB997FC-B2E2-917C-A006-0DCF642D5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0693" y="5234724"/>
                <a:ext cx="214312" cy="276999"/>
              </a:xfrm>
              <a:prstGeom prst="rect">
                <a:avLst/>
              </a:prstGeom>
              <a:blipFill>
                <a:blip r:embed="rId13"/>
                <a:stretch>
                  <a:fillRect r="-5556" b="-136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86858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t2.gstatic.com/images?q=tbn:ANd9GcTaNkFuiCGzPJvjwDFRheG6JWsLDQqWAPitJt2l1Wh4XRBFWPNYNA&amp;t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4813"/>
            <a:ext cx="36734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 descr="http://feww.files.wordpress.com/2010/03/eyjafjallajokull-on-iceland-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319563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6" descr="http://www.examiner.com/images/blog/EXID10331/images/Eyjafjallajokull_volcano_plume_2010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3673475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Picture 10" descr="http://t1.gstatic.com/images?q=tbn:ANd9GcQL0xPHrmEdVcpk1bjbbIajaXzHMCams8ldORYd23uOjI4domUWRQ&amp;t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4813"/>
            <a:ext cx="3338512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圖片 7" descr="sna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15350" b="12773"/>
          <a:stretch>
            <a:fillRect/>
          </a:stretch>
        </p:blipFill>
        <p:spPr bwMode="auto">
          <a:xfrm>
            <a:off x="1042988" y="2708275"/>
            <a:ext cx="7200900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7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圖片 1" descr="sn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4103" r="23613" b="41908"/>
          <a:stretch>
            <a:fillRect/>
          </a:stretch>
        </p:blipFill>
        <p:spPr bwMode="auto">
          <a:xfrm>
            <a:off x="755650" y="3068638"/>
            <a:ext cx="74914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圖片 3" descr="sn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8224" r="15350" b="26888"/>
          <a:stretch>
            <a:fillRect/>
          </a:stretch>
        </p:blipFill>
        <p:spPr bwMode="auto">
          <a:xfrm>
            <a:off x="827088" y="333375"/>
            <a:ext cx="74326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69159"/>
            <a:ext cx="3167105" cy="1804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9">
                <a:extLst>
                  <a:ext uri="{FF2B5EF4-FFF2-40B4-BE49-F238E27FC236}">
                    <a16:creationId xmlns:a16="http://schemas.microsoft.com/office/drawing/2014/main" id="{6580EF9D-8378-A048-95F7-F3C3FD1B5DE6}"/>
                  </a:ext>
                </a:extLst>
              </p:cNvPr>
              <p:cNvSpPr txBox="1"/>
              <p:nvPr/>
            </p:nvSpPr>
            <p:spPr>
              <a:xfrm>
                <a:off x="755650" y="5146691"/>
                <a:ext cx="1937245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19">
                <a:extLst>
                  <a:ext uri="{FF2B5EF4-FFF2-40B4-BE49-F238E27FC236}">
                    <a16:creationId xmlns:a16="http://schemas.microsoft.com/office/drawing/2014/main" id="{6580EF9D-8378-A048-95F7-F3C3FD1B5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" y="5146691"/>
                <a:ext cx="1937245" cy="610936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1">
            <a:extLst>
              <a:ext uri="{FF2B5EF4-FFF2-40B4-BE49-F238E27FC236}">
                <a16:creationId xmlns:a16="http://schemas.microsoft.com/office/drawing/2014/main" id="{BA3C5F0D-BA28-FB4B-ADB8-268F76C5E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60" y="5877272"/>
            <a:ext cx="20954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兩個等溫的狀態：</a:t>
            </a:r>
            <a:r>
              <a:rPr lang="en-US" altLang="zh-TW" dirty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2372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4" descr="F2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5"/>
          <a:stretch>
            <a:fillRect/>
          </a:stretch>
        </p:blipFill>
        <p:spPr bwMode="auto">
          <a:xfrm>
            <a:off x="3714750" y="2357438"/>
            <a:ext cx="16541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971600" y="1643063"/>
            <a:ext cx="80648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不對它做功，熱量就自動地由低溫流到高溫，如此</a:t>
            </a:r>
            <a:r>
              <a:rPr lang="zh-TW" altLang="en-US" dirty="0">
                <a:solidFill>
                  <a:srgbClr val="FF0000"/>
                </a:solidFill>
              </a:rPr>
              <a:t>完美的冷凍機</a:t>
            </a:r>
            <a:r>
              <a:rPr lang="zh-TW" altLang="en-US" dirty="0"/>
              <a:t>是不可能的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20965A8A-0D92-D7F6-37FD-05D715E8E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149722"/>
            <a:ext cx="6596063" cy="3693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熱力學第二定律</a:t>
            </a:r>
            <a:r>
              <a:rPr lang="zh-TW" altLang="en-US" dirty="0"/>
              <a:t>：熱量不能</a:t>
            </a:r>
            <a:r>
              <a:rPr lang="zh-TW" altLang="en-US" dirty="0">
                <a:solidFill>
                  <a:srgbClr val="FF0000"/>
                </a:solidFill>
              </a:rPr>
              <a:t>自動地</a:t>
            </a:r>
            <a:r>
              <a:rPr lang="zh-TW" altLang="en-US" dirty="0"/>
              <a:t>由</a:t>
            </a:r>
            <a:r>
              <a:rPr lang="zh-TW" altLang="en-US" dirty="0">
                <a:solidFill>
                  <a:srgbClr val="FF0000"/>
                </a:solidFill>
              </a:rPr>
              <a:t>低溫</a:t>
            </a:r>
            <a:r>
              <a:rPr lang="zh-TW" altLang="en-US" dirty="0"/>
              <a:t>的地方流到</a:t>
            </a:r>
            <a:r>
              <a:rPr lang="zh-TW" altLang="en-US" dirty="0">
                <a:solidFill>
                  <a:srgbClr val="FF0000"/>
                </a:solidFill>
              </a:rPr>
              <a:t>高溫</a:t>
            </a:r>
            <a:r>
              <a:rPr lang="zh-TW" altLang="en-US" dirty="0"/>
              <a:t>的地方。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25ED9-8BAC-2CB2-8374-85540D9C6597}"/>
              </a:ext>
            </a:extLst>
          </p:cNvPr>
          <p:cNvSpPr txBox="1"/>
          <p:nvPr/>
        </p:nvSpPr>
        <p:spPr>
          <a:xfrm>
            <a:off x="971600" y="62001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稍作修改</a:t>
            </a:r>
            <a:r>
              <a:rPr lang="en-US" dirty="0"/>
              <a:t>：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圖片 1" descr="sn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58228" r="15350" b="22485"/>
          <a:stretch>
            <a:fillRect/>
          </a:stretch>
        </p:blipFill>
        <p:spPr bwMode="auto">
          <a:xfrm>
            <a:off x="539750" y="3500438"/>
            <a:ext cx="8286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圖片 3" descr="sn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7804" r="15350" b="12773"/>
          <a:stretch>
            <a:fillRect/>
          </a:stretch>
        </p:blipFill>
        <p:spPr bwMode="auto">
          <a:xfrm>
            <a:off x="755650" y="0"/>
            <a:ext cx="78898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 descr="2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508500"/>
            <a:ext cx="4176713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2609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70941" y="4477456"/>
                <a:ext cx="8344991" cy="8237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𝑚𝑐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→0</m:t>
                          </m:r>
                        </m:e>
                      </m:groupCh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𝑚𝑐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41" y="4477456"/>
                <a:ext cx="8344991" cy="823752"/>
              </a:xfrm>
              <a:prstGeom prst="rect">
                <a:avLst/>
              </a:prstGeom>
              <a:blipFill>
                <a:blip r:embed="rId2"/>
                <a:stretch>
                  <a:fillRect l="-1216" t="-132308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042" name="文字方塊 4"/>
          <p:cNvSpPr txBox="1">
            <a:spLocks noChangeArrowheads="1"/>
          </p:cNvSpPr>
          <p:nvPr/>
        </p:nvSpPr>
        <p:spPr bwMode="auto">
          <a:xfrm>
            <a:off x="2143125" y="928688"/>
            <a:ext cx="5000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類似結果亦適用於具有固定比熱的固體或液體</a:t>
            </a:r>
          </a:p>
        </p:txBody>
      </p:sp>
      <p:pic>
        <p:nvPicPr>
          <p:cNvPr id="87043" name="Picture 4" descr="fig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4"/>
          <a:stretch>
            <a:fillRect/>
          </a:stretch>
        </p:blipFill>
        <p:spPr bwMode="auto">
          <a:xfrm>
            <a:off x="3421062" y="1516036"/>
            <a:ext cx="230187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文字方塊 5"/>
          <p:cNvSpPr txBox="1">
            <a:spLocks noChangeArrowheads="1"/>
          </p:cNvSpPr>
          <p:nvPr/>
        </p:nvSpPr>
        <p:spPr bwMode="auto">
          <a:xfrm>
            <a:off x="4716016" y="5301208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若是常數</a:t>
            </a:r>
          </a:p>
        </p:txBody>
      </p:sp>
      <p:sp>
        <p:nvSpPr>
          <p:cNvPr id="6" name="文字方塊 10">
            <a:extLst>
              <a:ext uri="{FF2B5EF4-FFF2-40B4-BE49-F238E27FC236}">
                <a16:creationId xmlns:a16="http://schemas.microsoft.com/office/drawing/2014/main" id="{0313148E-063F-244A-8314-BEF464D20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5841345"/>
            <a:ext cx="2214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熵有甚麼用處？</a:t>
            </a:r>
          </a:p>
        </p:txBody>
      </p:sp>
      <p:sp>
        <p:nvSpPr>
          <p:cNvPr id="8" name="文字方塊 10">
            <a:extLst>
              <a:ext uri="{FF2B5EF4-FFF2-40B4-BE49-F238E27FC236}">
                <a16:creationId xmlns:a16="http://schemas.microsoft.com/office/drawing/2014/main" id="{9DDC0F55-2E42-B241-A918-4F29A2E00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6310182"/>
            <a:ext cx="36003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熵似乎與熱過程的可逆性有關。</a:t>
            </a:r>
          </a:p>
        </p:txBody>
      </p:sp>
    </p:spTree>
    <p:extLst>
      <p:ext uri="{BB962C8B-B14F-4D97-AF65-F5344CB8AC3E}">
        <p14:creationId xmlns:p14="http://schemas.microsoft.com/office/powerpoint/2010/main" val="242064366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3D584-3402-ED46-B4E2-0CD39F6C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514" y="0"/>
            <a:ext cx="576906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A8F9BD-CDC8-0F4F-8EB1-C55A82746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5" y="1124744"/>
            <a:ext cx="32893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818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5"/>
          <p:cNvSpPr txBox="1">
            <a:spLocks noChangeArrowheads="1"/>
          </p:cNvSpPr>
          <p:nvPr/>
        </p:nvSpPr>
        <p:spPr bwMode="auto">
          <a:xfrm>
            <a:off x="1438275" y="982663"/>
            <a:ext cx="3449638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理想氣體任意兩態之間的熵差</a:t>
            </a:r>
          </a:p>
        </p:txBody>
      </p:sp>
      <p:pic>
        <p:nvPicPr>
          <p:cNvPr id="82947" name="Picture 6" descr="F20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7"/>
          <a:stretch>
            <a:fillRect/>
          </a:stretch>
        </p:blipFill>
        <p:spPr bwMode="auto">
          <a:xfrm>
            <a:off x="5724525" y="1196975"/>
            <a:ext cx="2416175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948" name="Text Box 7"/>
              <p:cNvSpPr txBox="1">
                <a:spLocks noChangeArrowheads="1"/>
              </p:cNvSpPr>
              <p:nvPr/>
            </p:nvSpPr>
            <p:spPr bwMode="auto">
              <a:xfrm>
                <a:off x="7453313" y="3429000"/>
                <a:ext cx="649287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i="1" baseline="-25000" dirty="0" err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/>
              </a:p>
            </p:txBody>
          </p:sp>
        </mc:Choice>
        <mc:Fallback xmlns="">
          <p:sp>
            <p:nvSpPr>
              <p:cNvPr id="8294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3313" y="3429000"/>
                <a:ext cx="649287" cy="366713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949" name="Text Box 8"/>
              <p:cNvSpPr txBox="1">
                <a:spLocks noChangeArrowheads="1"/>
              </p:cNvSpPr>
              <p:nvPr/>
            </p:nvSpPr>
            <p:spPr bwMode="auto">
              <a:xfrm>
                <a:off x="6229350" y="3429000"/>
                <a:ext cx="433388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i="1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TW" i="1" baseline="-25000" dirty="0"/>
              </a:p>
            </p:txBody>
          </p:sp>
        </mc:Choice>
        <mc:Fallback xmlns="">
          <p:sp>
            <p:nvSpPr>
              <p:cNvPr id="82949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9350" y="3429000"/>
                <a:ext cx="433388" cy="366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6581775" y="1196975"/>
            <a:ext cx="4333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zh-TW" i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951" name="Text Box 10"/>
          <p:cNvSpPr txBox="1">
            <a:spLocks noChangeArrowheads="1"/>
          </p:cNvSpPr>
          <p:nvPr/>
        </p:nvSpPr>
        <p:spPr bwMode="auto">
          <a:xfrm>
            <a:off x="7740650" y="2924175"/>
            <a:ext cx="2698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21" name="矩形 20"/>
          <p:cNvSpPr/>
          <p:nvPr/>
        </p:nvSpPr>
        <p:spPr>
          <a:xfrm>
            <a:off x="6010275" y="2482850"/>
            <a:ext cx="857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653213" y="2268538"/>
            <a:ext cx="214312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4" name="直線單箭頭接點 13"/>
          <p:cNvCxnSpPr>
            <a:stCxn id="12" idx="0"/>
          </p:cNvCxnSpPr>
          <p:nvPr/>
        </p:nvCxnSpPr>
        <p:spPr>
          <a:xfrm rot="16200000" flipH="1">
            <a:off x="6725444" y="2304257"/>
            <a:ext cx="177800" cy="10636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5" name="文字方塊 14"/>
          <p:cNvSpPr txBox="1">
            <a:spLocks noChangeArrowheads="1"/>
          </p:cNvSpPr>
          <p:nvPr/>
        </p:nvSpPr>
        <p:spPr bwMode="auto">
          <a:xfrm>
            <a:off x="1366838" y="2054225"/>
            <a:ext cx="4121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在起始與終點之間選任一可逆過程。</a:t>
            </a:r>
          </a:p>
        </p:txBody>
      </p:sp>
      <p:sp>
        <p:nvSpPr>
          <p:cNvPr id="80908" name="文字方塊 15"/>
          <p:cNvSpPr txBox="1">
            <a:spLocks noChangeArrowheads="1"/>
          </p:cNvSpPr>
          <p:nvPr/>
        </p:nvSpPr>
        <p:spPr bwMode="auto">
          <a:xfrm>
            <a:off x="1414462" y="2554288"/>
            <a:ext cx="387761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選擇一個</a:t>
            </a:r>
            <a:r>
              <a:rPr lang="zh-TW" altLang="en-US" dirty="0">
                <a:solidFill>
                  <a:srgbClr val="FF0000"/>
                </a:solidFill>
              </a:rPr>
              <a:t>等溫</a:t>
            </a:r>
            <a:r>
              <a:rPr lang="zh-TW" altLang="en-US" dirty="0"/>
              <a:t>加上一個</a:t>
            </a:r>
            <a:r>
              <a:rPr lang="zh-TW" altLang="en-US" dirty="0">
                <a:solidFill>
                  <a:srgbClr val="FF0000"/>
                </a:solidFill>
              </a:rPr>
              <a:t>定容</a:t>
            </a:r>
            <a:r>
              <a:rPr lang="zh-TW" altLang="en-US" dirty="0"/>
              <a:t>過程。</a:t>
            </a: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1341438" y="4283075"/>
            <a:ext cx="568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如此選擇所計算得到的結果，與任何其它選擇都一樣！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8" grpId="0"/>
      <p:bldP spid="13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5"/>
          <p:cNvSpPr txBox="1">
            <a:spLocks noChangeArrowheads="1"/>
          </p:cNvSpPr>
          <p:nvPr/>
        </p:nvSpPr>
        <p:spPr bwMode="auto">
          <a:xfrm>
            <a:off x="1352285" y="985837"/>
            <a:ext cx="5084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兩等溫態之間的熵差，以一個可逆等溫過程連接</a:t>
            </a:r>
          </a:p>
        </p:txBody>
      </p:sp>
      <p:pic>
        <p:nvPicPr>
          <p:cNvPr id="83971" name="Picture 7" descr="F20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8"/>
          <a:stretch>
            <a:fillRect/>
          </a:stretch>
        </p:blipFill>
        <p:spPr bwMode="auto">
          <a:xfrm>
            <a:off x="2526815" y="1557338"/>
            <a:ext cx="25082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文字方塊 6"/>
          <p:cNvSpPr txBox="1">
            <a:spLocks noChangeArrowheads="1"/>
          </p:cNvSpPr>
          <p:nvPr/>
        </p:nvSpPr>
        <p:spPr bwMode="auto">
          <a:xfrm>
            <a:off x="1352285" y="4930775"/>
            <a:ext cx="6500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此結果是兩個態之間的熵差，一體適用，與中間的過程無關！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483768" y="3717032"/>
                <a:ext cx="4320480" cy="10457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𝑛𝑅𝑇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3717032"/>
                <a:ext cx="4320480" cy="10457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4"/>
          <p:cNvSpPr txBox="1">
            <a:spLocks noChangeArrowheads="1"/>
          </p:cNvSpPr>
          <p:nvPr/>
        </p:nvSpPr>
        <p:spPr bwMode="auto">
          <a:xfrm>
            <a:off x="3857625" y="570707"/>
            <a:ext cx="1152525" cy="3762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自由擴散</a:t>
            </a:r>
          </a:p>
        </p:txBody>
      </p:sp>
      <p:pic>
        <p:nvPicPr>
          <p:cNvPr id="84995" name="Picture 5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86701"/>
            <a:ext cx="1872034" cy="414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F20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14438"/>
            <a:ext cx="22320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文字方塊 5"/>
          <p:cNvSpPr txBox="1">
            <a:spLocks noChangeArrowheads="1"/>
          </p:cNvSpPr>
          <p:nvPr/>
        </p:nvSpPr>
        <p:spPr bwMode="auto">
          <a:xfrm>
            <a:off x="5254533" y="3571875"/>
            <a:ext cx="399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因此自由擴散會自發發生，且不可逆。</a:t>
            </a: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2428875" y="5572125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自由擴散前後狀態位於同一等溫線上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428875" y="6072188"/>
            <a:ext cx="6103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前後熵差即可透過</a:t>
            </a:r>
            <a:r>
              <a:rPr lang="zh-TW" altLang="en-US" dirty="0">
                <a:solidFill>
                  <a:srgbClr val="FF0000"/>
                </a:solidFill>
              </a:rPr>
              <a:t>想像的</a:t>
            </a:r>
            <a:r>
              <a:rPr lang="zh-TW" altLang="en-US" dirty="0"/>
              <a:t>等溫可逆過程所計算出來。</a:t>
            </a:r>
          </a:p>
        </p:txBody>
      </p:sp>
      <p:pic>
        <p:nvPicPr>
          <p:cNvPr id="10" name="Picture 7" descr="F20_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8"/>
          <a:stretch>
            <a:fillRect/>
          </a:stretch>
        </p:blipFill>
        <p:spPr bwMode="auto">
          <a:xfrm>
            <a:off x="714375" y="3500438"/>
            <a:ext cx="2330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580112" y="1192345"/>
                <a:ext cx="2232248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1192345"/>
                <a:ext cx="2232248" cy="714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7" grpId="0"/>
      <p:bldP spid="9" grpId="0"/>
      <p:bldP spid="11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F19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6" b="10451"/>
          <a:stretch>
            <a:fillRect/>
          </a:stretch>
        </p:blipFill>
        <p:spPr bwMode="auto">
          <a:xfrm>
            <a:off x="3000375" y="1643063"/>
            <a:ext cx="315277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2916238" y="908050"/>
            <a:ext cx="3529012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理想氣體兩等體積態之間的熵差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224726" y="4785182"/>
                <a:ext cx="6947674" cy="8237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→0</m:t>
                          </m:r>
                        </m:e>
                      </m:groupCh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726" y="4785182"/>
                <a:ext cx="6947674" cy="823752"/>
              </a:xfrm>
              <a:prstGeom prst="rect">
                <a:avLst/>
              </a:prstGeom>
              <a:blipFill>
                <a:blip r:embed="rId3"/>
                <a:stretch>
                  <a:fillRect l="-2377" t="-130303" b="-1848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70941" y="4477456"/>
                <a:ext cx="8344991" cy="8237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𝑚𝑐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→0</m:t>
                          </m:r>
                        </m:e>
                      </m:groupCh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𝑚𝑐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i="0" smtClean="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func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𝑚𝑐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41" y="4477456"/>
                <a:ext cx="8344991" cy="823752"/>
              </a:xfrm>
              <a:prstGeom prst="rect">
                <a:avLst/>
              </a:prstGeom>
              <a:blipFill>
                <a:blip r:embed="rId2"/>
                <a:stretch>
                  <a:fillRect l="-1216" t="-132308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042" name="文字方塊 4"/>
          <p:cNvSpPr txBox="1">
            <a:spLocks noChangeArrowheads="1"/>
          </p:cNvSpPr>
          <p:nvPr/>
        </p:nvSpPr>
        <p:spPr bwMode="auto">
          <a:xfrm>
            <a:off x="2143125" y="928688"/>
            <a:ext cx="5000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類似結果亦適用於具有固定比熱的固體或液體</a:t>
            </a:r>
          </a:p>
        </p:txBody>
      </p:sp>
      <p:pic>
        <p:nvPicPr>
          <p:cNvPr id="87043" name="Picture 4" descr="fig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4"/>
          <a:stretch>
            <a:fillRect/>
          </a:stretch>
        </p:blipFill>
        <p:spPr bwMode="auto">
          <a:xfrm>
            <a:off x="3421062" y="1516036"/>
            <a:ext cx="230187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文字方塊 5"/>
          <p:cNvSpPr txBox="1">
            <a:spLocks noChangeArrowheads="1"/>
          </p:cNvSpPr>
          <p:nvPr/>
        </p:nvSpPr>
        <p:spPr bwMode="auto">
          <a:xfrm>
            <a:off x="4716016" y="5301208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若是常數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1357313" y="857250"/>
            <a:ext cx="3449637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理想氣體任意兩態之間的熵差</a:t>
            </a:r>
          </a:p>
        </p:txBody>
      </p:sp>
      <p:pic>
        <p:nvPicPr>
          <p:cNvPr id="89092" name="Picture 6" descr="F20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7"/>
          <a:stretch>
            <a:fillRect/>
          </a:stretch>
        </p:blipFill>
        <p:spPr bwMode="auto">
          <a:xfrm>
            <a:off x="5572125" y="2357438"/>
            <a:ext cx="2416175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Text Box 7"/>
          <p:cNvSpPr txBox="1">
            <a:spLocks noChangeArrowheads="1"/>
          </p:cNvSpPr>
          <p:nvPr/>
        </p:nvSpPr>
        <p:spPr bwMode="auto">
          <a:xfrm>
            <a:off x="7300913" y="4589463"/>
            <a:ext cx="649287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/>
              <a:t>V</a:t>
            </a:r>
            <a:r>
              <a:rPr lang="en-US" altLang="zh-TW" i="1" baseline="-25000"/>
              <a:t>f</a:t>
            </a:r>
          </a:p>
        </p:txBody>
      </p:sp>
      <p:sp>
        <p:nvSpPr>
          <p:cNvPr id="89094" name="Text Box 8"/>
          <p:cNvSpPr txBox="1">
            <a:spLocks noChangeArrowheads="1"/>
          </p:cNvSpPr>
          <p:nvPr/>
        </p:nvSpPr>
        <p:spPr bwMode="auto">
          <a:xfrm>
            <a:off x="6076950" y="4589463"/>
            <a:ext cx="433388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/>
              <a:t>V</a:t>
            </a:r>
            <a:r>
              <a:rPr lang="en-US" altLang="zh-TW" i="1" baseline="-25000"/>
              <a:t>i</a:t>
            </a:r>
          </a:p>
        </p:txBody>
      </p:sp>
      <p:sp>
        <p:nvSpPr>
          <p:cNvPr id="89095" name="Text Box 9"/>
          <p:cNvSpPr txBox="1">
            <a:spLocks noChangeArrowheads="1"/>
          </p:cNvSpPr>
          <p:nvPr/>
        </p:nvSpPr>
        <p:spPr bwMode="auto">
          <a:xfrm>
            <a:off x="6429375" y="2357438"/>
            <a:ext cx="4333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zh-TW" i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6" name="Text Box 10"/>
          <p:cNvSpPr txBox="1">
            <a:spLocks noChangeArrowheads="1"/>
          </p:cNvSpPr>
          <p:nvPr/>
        </p:nvSpPr>
        <p:spPr bwMode="auto">
          <a:xfrm>
            <a:off x="7588250" y="4084638"/>
            <a:ext cx="2698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21" name="矩形 20"/>
          <p:cNvSpPr/>
          <p:nvPr/>
        </p:nvSpPr>
        <p:spPr>
          <a:xfrm>
            <a:off x="5857875" y="3643313"/>
            <a:ext cx="857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500813" y="3429000"/>
            <a:ext cx="214312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4" name="直線單箭頭接點 13"/>
          <p:cNvCxnSpPr>
            <a:stCxn id="12" idx="0"/>
          </p:cNvCxnSpPr>
          <p:nvPr/>
        </p:nvCxnSpPr>
        <p:spPr>
          <a:xfrm rot="16200000" flipH="1">
            <a:off x="6573044" y="3464719"/>
            <a:ext cx="177800" cy="10636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3419872" y="1722084"/>
            <a:ext cx="100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定溫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3527821" y="2882772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定容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329579" y="3798748"/>
                <a:ext cx="3240360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579" y="3798748"/>
                <a:ext cx="3240360" cy="7146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329579" y="4870310"/>
                <a:ext cx="3240360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579" y="4870310"/>
                <a:ext cx="3240360" cy="7146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329578" y="1642755"/>
                <a:ext cx="2090293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→2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578" y="1642755"/>
                <a:ext cx="2090293" cy="714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337804" y="2709581"/>
                <a:ext cx="2190017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804" y="2709581"/>
                <a:ext cx="2190017" cy="71468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2" name="Line 12"/>
          <p:cNvSpPr>
            <a:spLocks noChangeShapeType="1"/>
          </p:cNvSpPr>
          <p:nvPr/>
        </p:nvSpPr>
        <p:spPr bwMode="auto">
          <a:xfrm flipH="1">
            <a:off x="2699296" y="3651250"/>
            <a:ext cx="0" cy="10805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44" name="Text Box 17"/>
              <p:cNvSpPr txBox="1">
                <a:spLocks noChangeArrowheads="1"/>
              </p:cNvSpPr>
              <p:nvPr/>
            </p:nvSpPr>
            <p:spPr bwMode="auto">
              <a:xfrm>
                <a:off x="5507583" y="3219450"/>
                <a:ext cx="129698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altLang="zh-TW" i="1" dirty="0"/>
                  <a:t> </a:t>
                </a:r>
                <a:r>
                  <a:rPr lang="zh-TW" altLang="en-US" dirty="0"/>
                  <a:t>固定</a:t>
                </a:r>
              </a:p>
            </p:txBody>
          </p:sp>
        </mc:Choice>
        <mc:Fallback xmlns="">
          <p:sp>
            <p:nvSpPr>
              <p:cNvPr id="44044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7583" y="3219450"/>
                <a:ext cx="1296988" cy="366712"/>
              </a:xfrm>
              <a:prstGeom prst="rect">
                <a:avLst/>
              </a:prstGeom>
              <a:blipFill rotWithShape="1">
                <a:blip r:embed="rId3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34" name="Text Box 20"/>
              <p:cNvSpPr txBox="1">
                <a:spLocks noChangeArrowheads="1"/>
              </p:cNvSpPr>
              <p:nvPr/>
            </p:nvSpPr>
            <p:spPr bwMode="auto">
              <a:xfrm>
                <a:off x="5589810" y="6038551"/>
                <a:ext cx="129698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𝑇</m:t>
                    </m:r>
                    <m:r>
                      <a:rPr lang="en-US" altLang="zh-TW" i="1" dirty="0" smtClean="0">
                        <a:latin typeface="Cambria Math"/>
                      </a:rPr>
                      <m:t>,</m:t>
                    </m:r>
                    <m:r>
                      <a:rPr lang="en-US" altLang="zh-TW" i="1" dirty="0" smtClean="0">
                        <a:latin typeface="Cambria Math"/>
                      </a:rPr>
                      <m:t>𝑃</m:t>
                    </m:r>
                  </m:oMath>
                </a14:m>
                <a:r>
                  <a:rPr lang="en-US" altLang="zh-TW" i="1" dirty="0"/>
                  <a:t> </a:t>
                </a:r>
                <a:r>
                  <a:rPr lang="zh-TW" altLang="en-US" dirty="0"/>
                  <a:t>固定</a:t>
                </a:r>
              </a:p>
            </p:txBody>
          </p:sp>
        </mc:Choice>
        <mc:Fallback xmlns="">
          <p:sp>
            <p:nvSpPr>
              <p:cNvPr id="34834" name="Text 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9810" y="6038551"/>
                <a:ext cx="1296988" cy="366712"/>
              </a:xfrm>
              <a:prstGeom prst="rect">
                <a:avLst/>
              </a:prstGeom>
              <a:blipFill rotWithShape="1">
                <a:blip r:embed="rId8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046" name="文字方塊 18"/>
          <p:cNvSpPr txBox="1">
            <a:spLocks noChangeArrowheads="1"/>
          </p:cNvSpPr>
          <p:nvPr/>
        </p:nvSpPr>
        <p:spPr bwMode="auto">
          <a:xfrm>
            <a:off x="4283621" y="3219450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物理反應</a:t>
            </a:r>
          </a:p>
        </p:txBody>
      </p:sp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4303935" y="6038551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化學反應</a:t>
            </a:r>
          </a:p>
        </p:txBody>
      </p:sp>
      <p:sp>
        <p:nvSpPr>
          <p:cNvPr id="90125" name="文字方塊 21"/>
          <p:cNvSpPr txBox="1">
            <a:spLocks noChangeArrowheads="1"/>
          </p:cNvSpPr>
          <p:nvPr/>
        </p:nvSpPr>
        <p:spPr bwMode="auto">
          <a:xfrm>
            <a:off x="4553065" y="1121568"/>
            <a:ext cx="1628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可選一基準態</a:t>
            </a:r>
          </a:p>
        </p:txBody>
      </p:sp>
      <p:sp>
        <p:nvSpPr>
          <p:cNvPr id="90126" name="文字方塊 22"/>
          <p:cNvSpPr txBox="1">
            <a:spLocks noChangeArrowheads="1"/>
          </p:cNvSpPr>
          <p:nvPr/>
        </p:nvSpPr>
        <p:spPr bwMode="auto">
          <a:xfrm>
            <a:off x="972095" y="1115311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如同位能，只有</a:t>
            </a:r>
            <a:r>
              <a:rPr lang="zh-TW" altLang="en-US" dirty="0">
                <a:solidFill>
                  <a:srgbClr val="FF0000"/>
                </a:solidFill>
              </a:rPr>
              <a:t>熵的差</a:t>
            </a:r>
            <a:r>
              <a:rPr lang="zh-TW" altLang="en-US" dirty="0"/>
              <a:t>能夠確定</a:t>
            </a:r>
          </a:p>
        </p:txBody>
      </p:sp>
      <p:sp>
        <p:nvSpPr>
          <p:cNvPr id="18" name="弧形箭號 (下彎) 17"/>
          <p:cNvSpPr/>
          <p:nvPr/>
        </p:nvSpPr>
        <p:spPr>
          <a:xfrm flipH="1" flipV="1">
            <a:off x="1390535" y="2428304"/>
            <a:ext cx="1800225" cy="431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弧形箭號 (下彎) 18"/>
          <p:cNvSpPr/>
          <p:nvPr/>
        </p:nvSpPr>
        <p:spPr>
          <a:xfrm flipH="1" flipV="1">
            <a:off x="1319098" y="2644204"/>
            <a:ext cx="4103687" cy="431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958724" y="309382"/>
                <a:ext cx="3240360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724" y="309382"/>
                <a:ext cx="3240360" cy="71468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958723" y="1995512"/>
                <a:ext cx="482443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𝑛𝑅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723" y="1995512"/>
                <a:ext cx="4824436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958724" y="3216830"/>
                <a:ext cx="288032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724" y="3216830"/>
                <a:ext cx="2880320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901893" y="5013176"/>
                <a:ext cx="6349555" cy="6090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𝑛𝑅𝑇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func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</m: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</m:func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893" y="5013176"/>
                <a:ext cx="6349555" cy="60907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886740" y="6035931"/>
                <a:ext cx="293612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</m:func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740" y="6035931"/>
                <a:ext cx="2936125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516216" y="3220005"/>
                <a:ext cx="176868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𝑉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↑→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↑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3220005"/>
                <a:ext cx="1768689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1">
                <a:extLst>
                  <a:ext uri="{FF2B5EF4-FFF2-40B4-BE49-F238E27FC236}">
                    <a16:creationId xmlns:a16="http://schemas.microsoft.com/office/drawing/2014/main" id="{2ED0AEF7-8D14-4044-8CF1-2DE14E4C7919}"/>
                  </a:ext>
                </a:extLst>
              </p:cNvPr>
              <p:cNvSpPr txBox="1"/>
              <p:nvPr/>
            </p:nvSpPr>
            <p:spPr>
              <a:xfrm>
                <a:off x="6793788" y="6049828"/>
                <a:ext cx="111325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↑→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↑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6" name="文字方塊 1">
                <a:extLst>
                  <a:ext uri="{FF2B5EF4-FFF2-40B4-BE49-F238E27FC236}">
                    <a16:creationId xmlns:a16="http://schemas.microsoft.com/office/drawing/2014/main" id="{2ED0AEF7-8D14-4044-8CF1-2DE14E4C7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788" y="6049828"/>
                <a:ext cx="111325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2" grpId="0" animBg="1"/>
      <p:bldP spid="44044" grpId="0"/>
      <p:bldP spid="34834" grpId="0"/>
      <p:bldP spid="44046" grpId="0"/>
      <p:bldP spid="20" grpId="0"/>
      <p:bldP spid="18" grpId="0" animBg="1"/>
      <p:bldP spid="19" grpId="0" animBg="1"/>
      <p:bldP spid="23" grpId="0" animBg="1"/>
      <p:bldP spid="24" grpId="0" animBg="1"/>
      <p:bldP spid="25" grpId="0" animBg="1"/>
      <p:bldP spid="2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F20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9"/>
          <a:stretch>
            <a:fillRect/>
          </a:stretch>
        </p:blipFill>
        <p:spPr bwMode="auto">
          <a:xfrm>
            <a:off x="1979613" y="1557338"/>
            <a:ext cx="19923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F20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8"/>
          <a:stretch>
            <a:fillRect/>
          </a:stretch>
        </p:blipFill>
        <p:spPr bwMode="auto">
          <a:xfrm>
            <a:off x="5292725" y="1557338"/>
            <a:ext cx="198437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2268538" y="4888232"/>
            <a:ext cx="4319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注意：冷凍機的逆行即是一個</a:t>
            </a:r>
            <a:r>
              <a:rPr lang="zh-TW" altLang="en-US" dirty="0">
                <a:solidFill>
                  <a:srgbClr val="FF0000"/>
                </a:solidFill>
              </a:rPr>
              <a:t>引擎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D:\Dropbox\Documents\課程\YoungTextBook\Images\Chapter20\A_Images\A_Figures_and_Photos\20_1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68" y="801688"/>
            <a:ext cx="5745163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文字方塊 4"/>
          <p:cNvSpPr txBox="1">
            <a:spLocks noChangeArrowheads="1"/>
          </p:cNvSpPr>
          <p:nvPr/>
        </p:nvSpPr>
        <p:spPr bwMode="auto">
          <a:xfrm>
            <a:off x="1616868" y="5793107"/>
            <a:ext cx="60514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空間增加，容許粒子較大的自由度，即無序度，或亂度！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653753-2EAB-F542-A51D-C56A0C4931B0}"/>
                  </a:ext>
                </a:extLst>
              </p:cNvPr>
              <p:cNvSpPr txBox="1"/>
              <p:nvPr/>
            </p:nvSpPr>
            <p:spPr>
              <a:xfrm>
                <a:off x="1616868" y="3743092"/>
                <a:ext cx="53016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如果考慮一個體積增加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TW" dirty="0"/>
                  <a:t>很小的自由擴散。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653753-2EAB-F542-A51D-C56A0C493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868" y="3743092"/>
                <a:ext cx="5301619" cy="369332"/>
              </a:xfrm>
              <a:prstGeom prst="rect">
                <a:avLst/>
              </a:prstGeom>
              <a:blipFill>
                <a:blip r:embed="rId3"/>
                <a:stretch>
                  <a:fillRect l="-95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5">
                <a:extLst>
                  <a:ext uri="{FF2B5EF4-FFF2-40B4-BE49-F238E27FC236}">
                    <a16:creationId xmlns:a16="http://schemas.microsoft.com/office/drawing/2014/main" id="{7AAA3077-7416-5D44-95CD-BB28BD4A267B}"/>
                  </a:ext>
                </a:extLst>
              </p:cNvPr>
              <p:cNvSpPr txBox="1"/>
              <p:nvPr/>
            </p:nvSpPr>
            <p:spPr>
              <a:xfrm>
                <a:off x="755576" y="4318566"/>
                <a:ext cx="7632848" cy="87786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𝑛𝑅𝑇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𝑛𝑅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5">
                <a:extLst>
                  <a:ext uri="{FF2B5EF4-FFF2-40B4-BE49-F238E27FC236}">
                    <a16:creationId xmlns:a16="http://schemas.microsoft.com/office/drawing/2014/main" id="{7AAA3077-7416-5D44-95CD-BB28BD4A2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318566"/>
                <a:ext cx="7632848" cy="877869"/>
              </a:xfrm>
              <a:prstGeom prst="rect">
                <a:avLst/>
              </a:prstGeom>
              <a:blipFill>
                <a:blip r:embed="rId4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A60743C-EE87-6D48-9CAB-9C7E0BBDE32F}"/>
              </a:ext>
            </a:extLst>
          </p:cNvPr>
          <p:cNvSpPr txBox="1"/>
          <p:nvPr/>
        </p:nvSpPr>
        <p:spPr>
          <a:xfrm>
            <a:off x="1616868" y="5402577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熵的變化正比於體積的增加率。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285875"/>
            <a:ext cx="1835150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文字方塊 2"/>
          <p:cNvSpPr txBox="1">
            <a:spLocks noChangeArrowheads="1"/>
          </p:cNvSpPr>
          <p:nvPr/>
        </p:nvSpPr>
        <p:spPr bwMode="auto">
          <a:xfrm>
            <a:off x="3419475" y="5516563"/>
            <a:ext cx="475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熵是一個無序程度、亂度的量化</a:t>
            </a:r>
          </a:p>
        </p:txBody>
      </p:sp>
      <p:sp>
        <p:nvSpPr>
          <p:cNvPr id="94212" name="文字方塊 3"/>
          <p:cNvSpPr txBox="1">
            <a:spLocks noChangeArrowheads="1"/>
          </p:cNvSpPr>
          <p:nvPr/>
        </p:nvSpPr>
        <p:spPr bwMode="auto">
          <a:xfrm>
            <a:off x="3419475" y="5949950"/>
            <a:ext cx="410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Quantitative Measure of disorder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360子 围棋 棋盘 棋子 套装 罐 特价 品牌 比赛用 五子棋 四子棋">
            <a:hlinkClick r:id="rId2" tooltip="360子 围棋 棋盘 棋子 套装 罐 特价 品牌 比赛用 五子棋 四子棋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81075"/>
            <a:ext cx="26654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 descr="http://www.it.com.cn/games/image/news/2009/04/17/15/dfr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/>
          <a:stretch>
            <a:fillRect/>
          </a:stretch>
        </p:blipFill>
        <p:spPr bwMode="auto">
          <a:xfrm>
            <a:off x="1403350" y="3716338"/>
            <a:ext cx="253841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6" descr="http://every.nmgnews.com.cn/uploads/200906/1243990216myIxqG4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789363"/>
            <a:ext cx="322738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向右箭號 4"/>
          <p:cNvSpPr/>
          <p:nvPr/>
        </p:nvSpPr>
        <p:spPr>
          <a:xfrm>
            <a:off x="4284663" y="4724400"/>
            <a:ext cx="431800" cy="50482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2166" name="文字方塊 6"/>
          <p:cNvSpPr txBox="1">
            <a:spLocks noChangeArrowheads="1"/>
          </p:cNvSpPr>
          <p:nvPr/>
        </p:nvSpPr>
        <p:spPr bwMode="auto">
          <a:xfrm>
            <a:off x="1331913" y="549275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熵的增加即是亂度的增加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D:\Dropbox\Documents\課程\YoungTextBook\Images\Chapter20\A_Images\A_Figures_and_Photos\20_1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96975"/>
            <a:ext cx="2974975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4" descr="http://imgcache.chinayes.com/cnews/20120101/2012010112580916259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975"/>
            <a:ext cx="356235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文字方塊 3"/>
          <p:cNvSpPr txBox="1">
            <a:spLocks noChangeArrowheads="1"/>
          </p:cNvSpPr>
          <p:nvPr/>
        </p:nvSpPr>
        <p:spPr bwMode="auto">
          <a:xfrm>
            <a:off x="2736056" y="626104"/>
            <a:ext cx="3671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有序變為無序是一個不可逆的過程</a:t>
            </a: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461492" y="4795209"/>
            <a:ext cx="252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亂度自發地會一直增加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9"/>
          <p:cNvSpPr txBox="1">
            <a:spLocks noChangeArrowheads="1"/>
          </p:cNvSpPr>
          <p:nvPr/>
        </p:nvSpPr>
        <p:spPr bwMode="auto">
          <a:xfrm>
            <a:off x="928688" y="242887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所有的不可逆過程：</a:t>
            </a:r>
          </a:p>
        </p:txBody>
      </p:sp>
      <p:sp>
        <p:nvSpPr>
          <p:cNvPr id="96260" name="Text Box 9"/>
          <p:cNvSpPr txBox="1">
            <a:spLocks noChangeArrowheads="1"/>
          </p:cNvSpPr>
          <p:nvPr/>
        </p:nvSpPr>
        <p:spPr bwMode="auto">
          <a:xfrm>
            <a:off x="928688" y="1928813"/>
            <a:ext cx="6048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所有的可逆過程：</a:t>
            </a:r>
          </a:p>
        </p:txBody>
      </p:sp>
      <p:sp>
        <p:nvSpPr>
          <p:cNvPr id="96262" name="文字方塊 9"/>
          <p:cNvSpPr txBox="1">
            <a:spLocks noChangeArrowheads="1"/>
          </p:cNvSpPr>
          <p:nvPr/>
        </p:nvSpPr>
        <p:spPr bwMode="auto">
          <a:xfrm>
            <a:off x="928688" y="1428750"/>
            <a:ext cx="328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對於</a:t>
            </a:r>
            <a:r>
              <a:rPr lang="zh-TW" altLang="en-US" b="1">
                <a:solidFill>
                  <a:srgbClr val="FF0000"/>
                </a:solidFill>
              </a:rPr>
              <a:t>孤立</a:t>
            </a:r>
            <a:r>
              <a:rPr lang="zh-TW" altLang="en-US"/>
              <a:t>系統：</a:t>
            </a:r>
          </a:p>
        </p:txBody>
      </p:sp>
      <p:sp>
        <p:nvSpPr>
          <p:cNvPr id="96264" name="文字方塊 11"/>
          <p:cNvSpPr txBox="1">
            <a:spLocks noChangeArrowheads="1"/>
          </p:cNvSpPr>
          <p:nvPr/>
        </p:nvSpPr>
        <p:spPr bwMode="auto">
          <a:xfrm>
            <a:off x="928688" y="3356992"/>
            <a:ext cx="6715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若熵有一最大值，系統</a:t>
            </a:r>
            <a:r>
              <a:rPr lang="zh-TW" altLang="en-US"/>
              <a:t>會一直演化</a:t>
            </a:r>
            <a:r>
              <a:rPr lang="zh-TW" altLang="en-US" dirty="0"/>
              <a:t>直到此熵極大值的狀態。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203848" y="1928813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1928813"/>
                <a:ext cx="1119685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203848" y="2426256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2426256"/>
                <a:ext cx="1119685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1">
            <a:extLst>
              <a:ext uri="{FF2B5EF4-FFF2-40B4-BE49-F238E27FC236}">
                <a16:creationId xmlns:a16="http://schemas.microsoft.com/office/drawing/2014/main" id="{8D91E1B5-5A32-1A41-AA9F-82AAA9982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296" y="3857055"/>
            <a:ext cx="6715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此熵極大值的狀態就是平衡態。</a:t>
            </a:r>
          </a:p>
        </p:txBody>
      </p:sp>
    </p:spTree>
    <p:extLst>
      <p:ext uri="{BB962C8B-B14F-4D97-AF65-F5344CB8AC3E}">
        <p14:creationId xmlns:p14="http://schemas.microsoft.com/office/powerpoint/2010/main" val="185565619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9351" r="18271" b="6378"/>
          <a:stretch>
            <a:fillRect/>
          </a:stretch>
        </p:blipFill>
        <p:spPr bwMode="auto">
          <a:xfrm>
            <a:off x="952040" y="1322251"/>
            <a:ext cx="46418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7"/>
          <p:cNvSpPr>
            <a:spLocks noChangeArrowheads="1"/>
          </p:cNvSpPr>
          <p:nvPr/>
        </p:nvSpPr>
        <p:spPr bwMode="auto">
          <a:xfrm>
            <a:off x="889990" y="749283"/>
            <a:ext cx="5142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熱會自動由高溫處流向低溫處，而且無法回頭，</a:t>
            </a:r>
          </a:p>
        </p:txBody>
      </p:sp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4" name="文字方塊 14"/>
              <p:cNvSpPr txBox="1">
                <a:spLocks noChangeArrowheads="1"/>
              </p:cNvSpPr>
              <p:nvPr/>
            </p:nvSpPr>
            <p:spPr bwMode="auto">
              <a:xfrm>
                <a:off x="889990" y="4040331"/>
                <a:ext cx="19446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</m:oMath>
                </a14:m>
                <a:r>
                  <a:rPr lang="zh-TW" altLang="en-US" sz="1800" dirty="0"/>
                  <a:t>由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zh-TW" altLang="en-US" sz="1800" dirty="0"/>
                  <a:t>流向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654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990" y="4040331"/>
                <a:ext cx="1944687" cy="368300"/>
              </a:xfrm>
              <a:prstGeom prst="rect">
                <a:avLst/>
              </a:prstGeom>
              <a:blipFill>
                <a:blip r:embed="rId3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7" name="文字方塊 17"/>
          <p:cNvSpPr txBox="1">
            <a:spLocks noChangeArrowheads="1"/>
          </p:cNvSpPr>
          <p:nvPr/>
        </p:nvSpPr>
        <p:spPr bwMode="auto">
          <a:xfrm>
            <a:off x="2165261" y="5317216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直到</a:t>
            </a:r>
          </a:p>
        </p:txBody>
      </p:sp>
      <p:sp>
        <p:nvSpPr>
          <p:cNvPr id="27658" name="文字方塊 18"/>
          <p:cNvSpPr txBox="1">
            <a:spLocks noChangeArrowheads="1"/>
          </p:cNvSpPr>
          <p:nvPr/>
        </p:nvSpPr>
        <p:spPr bwMode="auto">
          <a:xfrm>
            <a:off x="5149092" y="4030638"/>
            <a:ext cx="236044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若繼續流，熵將變小！</a:t>
            </a:r>
          </a:p>
        </p:txBody>
      </p:sp>
      <p:sp>
        <p:nvSpPr>
          <p:cNvPr id="27659" name="文字方塊 19"/>
          <p:cNvSpPr txBox="1">
            <a:spLocks noChangeArrowheads="1"/>
          </p:cNvSpPr>
          <p:nvPr/>
        </p:nvSpPr>
        <p:spPr bwMode="auto">
          <a:xfrm>
            <a:off x="895712" y="5787822"/>
            <a:ext cx="6008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熱一直流動，直到</a:t>
            </a:r>
            <a:r>
              <a:rPr lang="zh-TW" altLang="en-US" sz="1800" dirty="0">
                <a:solidFill>
                  <a:srgbClr val="FF0000"/>
                </a:solidFill>
              </a:rPr>
              <a:t>熵為最大值</a:t>
            </a:r>
            <a:r>
              <a:rPr lang="zh-TW" altLang="en-US" sz="1800" dirty="0"/>
              <a:t>時，達到平衡。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16" name="向左箭號 15"/>
          <p:cNvSpPr/>
          <p:nvPr/>
        </p:nvSpPr>
        <p:spPr>
          <a:xfrm>
            <a:off x="2607802" y="1872323"/>
            <a:ext cx="1368425" cy="53254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019463" y="2836974"/>
            <a:ext cx="84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單向</a:t>
            </a:r>
          </a:p>
        </p:txBody>
      </p:sp>
      <p:sp>
        <p:nvSpPr>
          <p:cNvPr id="4" name="矩形 3"/>
          <p:cNvSpPr/>
          <p:nvPr/>
        </p:nvSpPr>
        <p:spPr>
          <a:xfrm>
            <a:off x="2967371" y="2559876"/>
            <a:ext cx="80972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201031" y="1610283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031" y="1610283"/>
                <a:ext cx="288032" cy="369332"/>
              </a:xfrm>
              <a:prstGeom prst="rect">
                <a:avLst/>
              </a:prstGeom>
              <a:blipFill>
                <a:blip r:embed="rId4"/>
                <a:stretch>
                  <a:fillRect l="-4348" r="-13043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3" descr="D:\Downloads\Data\Knight\Media\Chapter17\Images\17_25Figure-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18" y="980729"/>
            <a:ext cx="2869784" cy="259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0B55A400-15B8-1D43-9C23-2004C75A62B2}"/>
                  </a:ext>
                </a:extLst>
              </p:cNvPr>
              <p:cNvSpPr txBox="1"/>
              <p:nvPr/>
            </p:nvSpPr>
            <p:spPr>
              <a:xfrm>
                <a:off x="985440" y="4506347"/>
                <a:ext cx="203408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0B55A400-15B8-1D43-9C23-2004C75A6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40" y="4506347"/>
                <a:ext cx="2034089" cy="6580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62421B2-AFF4-F047-ABE5-2786DFEA2913}"/>
                  </a:ext>
                </a:extLst>
              </p:cNvPr>
              <p:cNvSpPr txBox="1"/>
              <p:nvPr/>
            </p:nvSpPr>
            <p:spPr>
              <a:xfrm>
                <a:off x="6591211" y="4441755"/>
                <a:ext cx="203408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62421B2-AFF4-F047-ABE5-2786DFEA2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211" y="4441755"/>
                <a:ext cx="2034089" cy="6580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2AB25DE-A285-C04B-813B-917E0E607A91}"/>
                  </a:ext>
                </a:extLst>
              </p:cNvPr>
              <p:cNvSpPr txBox="1"/>
              <p:nvPr/>
            </p:nvSpPr>
            <p:spPr>
              <a:xfrm>
                <a:off x="970809" y="3645413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2AB25DE-A285-C04B-813B-917E0E607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09" y="3645413"/>
                <a:ext cx="1122363" cy="369332"/>
              </a:xfrm>
              <a:prstGeom prst="rect">
                <a:avLst/>
              </a:prstGeom>
              <a:blipFill>
                <a:blip r:embed="rId2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5EC66A6C-E136-D243-A10B-B6F79C36E0F1}"/>
                  </a:ext>
                </a:extLst>
              </p:cNvPr>
              <p:cNvSpPr txBox="1"/>
              <p:nvPr/>
            </p:nvSpPr>
            <p:spPr>
              <a:xfrm>
                <a:off x="2954098" y="5303084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5EC66A6C-E136-D243-A10B-B6F79C36E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098" y="5303084"/>
                <a:ext cx="1122363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9D5234B1-65F8-4E4B-819B-7B764AD02C8D}"/>
                  </a:ext>
                </a:extLst>
              </p:cNvPr>
              <p:cNvSpPr txBox="1"/>
              <p:nvPr/>
            </p:nvSpPr>
            <p:spPr>
              <a:xfrm>
                <a:off x="5261233" y="4457824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9D5234B1-65F8-4E4B-819B-7B764AD0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233" y="4457824"/>
                <a:ext cx="1122363" cy="369332"/>
              </a:xfrm>
              <a:prstGeom prst="rect">
                <a:avLst/>
              </a:prstGeom>
              <a:blipFill>
                <a:blip r:embed="rId2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22669028-1EDC-574F-BDB5-818576577ED6}"/>
                  </a:ext>
                </a:extLst>
              </p:cNvPr>
              <p:cNvSpPr txBox="1"/>
              <p:nvPr/>
            </p:nvSpPr>
            <p:spPr>
              <a:xfrm>
                <a:off x="3241295" y="4633679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22669028-1EDC-574F-BDB5-818576577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295" y="4633679"/>
                <a:ext cx="1122363" cy="369332"/>
              </a:xfrm>
              <a:prstGeom prst="rect">
                <a:avLst/>
              </a:prstGeom>
              <a:blipFill>
                <a:blip r:embed="rId2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EAF3AFEC-7F9E-974D-B959-0E93E966A72C}"/>
                  </a:ext>
                </a:extLst>
              </p:cNvPr>
              <p:cNvSpPr txBox="1"/>
              <p:nvPr/>
            </p:nvSpPr>
            <p:spPr>
              <a:xfrm>
                <a:off x="970809" y="5316184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EAF3AFEC-7F9E-974D-B959-0E93E966A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09" y="5316184"/>
                <a:ext cx="1122363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字方塊 14">
            <a:extLst>
              <a:ext uri="{FF2B5EF4-FFF2-40B4-BE49-F238E27FC236}">
                <a16:creationId xmlns:a16="http://schemas.microsoft.com/office/drawing/2014/main" id="{B1A21839-0438-354D-ABAA-22FABB179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712" y="6195094"/>
            <a:ext cx="630097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熵的極大化推動熱量的流動。而且無法回頭。</a:t>
            </a:r>
          </a:p>
        </p:txBody>
      </p:sp>
    </p:spTree>
    <p:extLst>
      <p:ext uri="{BB962C8B-B14F-4D97-AF65-F5344CB8AC3E}">
        <p14:creationId xmlns:p14="http://schemas.microsoft.com/office/powerpoint/2010/main" val="233043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/>
      <p:bldP spid="27659" grpId="0"/>
      <p:bldP spid="25" grpId="0" animBg="1"/>
      <p:bldP spid="28" grpId="0" animBg="1"/>
      <p:bldP spid="31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圖片 2" descr="temperature 001.jpg"/>
          <p:cNvPicPr>
            <a:picLocks noChangeAspect="1"/>
          </p:cNvPicPr>
          <p:nvPr/>
        </p:nvPicPr>
        <p:blipFill>
          <a:blip r:embed="rId2">
            <a:lum bright="-5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8" t="2560" r="-781" b="66173"/>
          <a:stretch>
            <a:fillRect/>
          </a:stretch>
        </p:blipFill>
        <p:spPr bwMode="auto">
          <a:xfrm>
            <a:off x="2339752" y="342398"/>
            <a:ext cx="42370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文字方塊 6"/>
          <p:cNvSpPr txBox="1">
            <a:spLocks noChangeArrowheads="1"/>
          </p:cNvSpPr>
          <p:nvPr/>
        </p:nvSpPr>
        <p:spPr bwMode="auto">
          <a:xfrm>
            <a:off x="1523438" y="3302643"/>
            <a:ext cx="2603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平衡點，</a:t>
            </a:r>
            <a:r>
              <a:rPr lang="zh-TW" altLang="en-US" sz="1800" dirty="0">
                <a:solidFill>
                  <a:srgbClr val="FF0000"/>
                </a:solidFill>
              </a:rPr>
              <a:t>熵為最大值：</a:t>
            </a:r>
            <a:endParaRPr lang="zh-TW" altLang="en-US" sz="1800" dirty="0"/>
          </a:p>
        </p:txBody>
      </p:sp>
      <p:cxnSp>
        <p:nvCxnSpPr>
          <p:cNvPr id="14" name="直線單箭頭接點 13"/>
          <p:cNvCxnSpPr/>
          <p:nvPr/>
        </p:nvCxnSpPr>
        <p:spPr>
          <a:xfrm rot="5400000">
            <a:off x="4021232" y="6164972"/>
            <a:ext cx="5000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5400000">
            <a:off x="3985512" y="5624841"/>
            <a:ext cx="571500" cy="1588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2" name="文字方塊 17"/>
          <p:cNvSpPr txBox="1">
            <a:spLocks noChangeArrowheads="1"/>
          </p:cNvSpPr>
          <p:nvPr/>
        </p:nvSpPr>
        <p:spPr bwMode="auto">
          <a:xfrm>
            <a:off x="1523438" y="4430862"/>
            <a:ext cx="5386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熵對能量的導數或斜率即為溫度的倒數：</a:t>
            </a:r>
          </a:p>
        </p:txBody>
      </p:sp>
      <p:sp>
        <p:nvSpPr>
          <p:cNvPr id="20" name="文字方塊 2"/>
          <p:cNvSpPr txBox="1">
            <a:spLocks noChangeArrowheads="1"/>
          </p:cNvSpPr>
          <p:nvPr/>
        </p:nvSpPr>
        <p:spPr bwMode="auto">
          <a:xfrm>
            <a:off x="1619523" y="6378125"/>
            <a:ext cx="5472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熱一直流動，直到</a:t>
            </a:r>
            <a:r>
              <a:rPr lang="zh-TW" altLang="en-US" sz="1800" dirty="0">
                <a:solidFill>
                  <a:srgbClr val="FF0000"/>
                </a:solidFill>
              </a:rPr>
              <a:t>熵為最大值</a:t>
            </a:r>
            <a:r>
              <a:rPr lang="zh-TW" altLang="en-US" sz="1800" dirty="0"/>
              <a:t>時，達到平衡。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652676" y="3729418"/>
                <a:ext cx="2592982" cy="66358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total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676" y="3729418"/>
                <a:ext cx="2592982" cy="6635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256373" y="3749675"/>
                <a:ext cx="1654002" cy="6649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373" y="3749675"/>
                <a:ext cx="1654002" cy="6649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305722" y="5521968"/>
                <a:ext cx="101604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722" y="5521968"/>
                <a:ext cx="1016047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727189" y="4830748"/>
                <a:ext cx="979434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189" y="4830748"/>
                <a:ext cx="979434" cy="61824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1652676" y="4838058"/>
                <a:ext cx="1496703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676" y="4838058"/>
                <a:ext cx="1496703" cy="61093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1">
                <a:extLst>
                  <a:ext uri="{FF2B5EF4-FFF2-40B4-BE49-F238E27FC236}">
                    <a16:creationId xmlns:a16="http://schemas.microsoft.com/office/drawing/2014/main" id="{0FB9C097-1B70-2D40-933F-E907238787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6938" y="3300818"/>
                <a:ext cx="39128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cs typeface="Times New Roman" pitchFamily="18" charset="0"/>
                  </a:rPr>
                  <a:t>也就是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曲線的斜率為零處！</a:t>
                </a:r>
              </a:p>
            </p:txBody>
          </p:sp>
        </mc:Choice>
        <mc:Fallback xmlns="">
          <p:sp>
            <p:nvSpPr>
              <p:cNvPr id="19" name="文字方塊 21">
                <a:extLst>
                  <a:ext uri="{FF2B5EF4-FFF2-40B4-BE49-F238E27FC236}">
                    <a16:creationId xmlns:a16="http://schemas.microsoft.com/office/drawing/2014/main" id="{0FB9C097-1B70-2D40-933F-E90723878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26938" y="3300818"/>
                <a:ext cx="3912872" cy="369332"/>
              </a:xfrm>
              <a:prstGeom prst="rect">
                <a:avLst/>
              </a:prstGeom>
              <a:blipFill>
                <a:blip r:embed="rId8"/>
                <a:stretch>
                  <a:fillRect l="-968" t="-6667" r="-645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3C4D05E2-7637-1E4D-9D58-BEE73A4068A9}"/>
                  </a:ext>
                </a:extLst>
              </p:cNvPr>
              <p:cNvSpPr txBox="1"/>
              <p:nvPr/>
            </p:nvSpPr>
            <p:spPr>
              <a:xfrm>
                <a:off x="5940152" y="5381850"/>
                <a:ext cx="1368151" cy="6649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3C4D05E2-7637-1E4D-9D58-BEE73A406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5381850"/>
                <a:ext cx="1368151" cy="6649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33178F5-C388-F24C-ACFF-DA35BE911228}"/>
                  </a:ext>
                </a:extLst>
              </p:cNvPr>
              <p:cNvSpPr/>
              <p:nvPr/>
            </p:nvSpPr>
            <p:spPr>
              <a:xfrm>
                <a:off x="4475983" y="2869556"/>
                <a:ext cx="458780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600" i="1">
                              <a:latin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33178F5-C388-F24C-ACFF-DA35BE911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983" y="2869556"/>
                <a:ext cx="458780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7A450F2-5262-7C48-9D8A-AAA798B8E9E9}"/>
                  </a:ext>
                </a:extLst>
              </p:cNvPr>
              <p:cNvSpPr/>
              <p:nvPr/>
            </p:nvSpPr>
            <p:spPr>
              <a:xfrm>
                <a:off x="4475983" y="341468"/>
                <a:ext cx="473142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7A450F2-5262-7C48-9D8A-AAA798B8E9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983" y="341468"/>
                <a:ext cx="473142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7B08D1D-8A15-DF4E-91DC-A5FFED70A60B}"/>
              </a:ext>
            </a:extLst>
          </p:cNvPr>
          <p:cNvSpPr/>
          <p:nvPr/>
        </p:nvSpPr>
        <p:spPr>
          <a:xfrm>
            <a:off x="1546643" y="5507781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平衡時兩系統溫度相同：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372959-433C-3A40-ABF5-4C85B31C0C69}"/>
                  </a:ext>
                </a:extLst>
              </p:cNvPr>
              <p:cNvSpPr/>
              <p:nvPr/>
            </p:nvSpPr>
            <p:spPr>
              <a:xfrm>
                <a:off x="1619523" y="5995838"/>
                <a:ext cx="53138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因此，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曲線的斜率在熱平衡處的確為零！</a:t>
                </a:r>
                <a:endParaRPr lang="en-TW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372959-433C-3A40-ABF5-4C85B31C0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523" y="5995838"/>
                <a:ext cx="5313891" cy="369332"/>
              </a:xfrm>
              <a:prstGeom prst="rect">
                <a:avLst/>
              </a:prstGeom>
              <a:blipFill>
                <a:blip r:embed="rId12"/>
                <a:stretch>
                  <a:fillRect l="-955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892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20" grpId="0"/>
      <p:bldP spid="21" grpId="0" animBg="1"/>
      <p:bldP spid="4" grpId="0" animBg="1"/>
      <p:bldP spid="5" grpId="0" animBg="1"/>
      <p:bldP spid="25" grpId="0" animBg="1"/>
      <p:bldP spid="22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076822" y="1635646"/>
            <a:ext cx="2643187" cy="1500188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2076822" y="3564459"/>
            <a:ext cx="2643187" cy="1500187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4" name="直線接點 23"/>
          <p:cNvCxnSpPr/>
          <p:nvPr/>
        </p:nvCxnSpPr>
        <p:spPr>
          <a:xfrm rot="16200000" flipH="1">
            <a:off x="2755478" y="4314553"/>
            <a:ext cx="15001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35" name="文字方塊 29"/>
          <p:cNvSpPr txBox="1">
            <a:spLocks noChangeArrowheads="1"/>
          </p:cNvSpPr>
          <p:nvPr/>
        </p:nvSpPr>
        <p:spPr bwMode="auto">
          <a:xfrm>
            <a:off x="5077197" y="4564584"/>
            <a:ext cx="285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壓力相等決定力平衡</a:t>
            </a:r>
          </a:p>
        </p:txBody>
      </p:sp>
      <p:pic>
        <p:nvPicPr>
          <p:cNvPr id="107536" name="Picture 2" descr="黑體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1" t="38083" r="44110" b="28748"/>
          <a:stretch>
            <a:fillRect/>
          </a:stretch>
        </p:blipFill>
        <p:spPr bwMode="auto">
          <a:xfrm>
            <a:off x="3291259" y="2421459"/>
            <a:ext cx="3857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7" name="Picture 2" descr="黑體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4" t="40294" r="18510" b="28748"/>
          <a:stretch>
            <a:fillRect/>
          </a:stretch>
        </p:blipFill>
        <p:spPr bwMode="auto">
          <a:xfrm>
            <a:off x="3270622" y="1849959"/>
            <a:ext cx="4079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直線接點 16"/>
          <p:cNvCxnSpPr/>
          <p:nvPr/>
        </p:nvCxnSpPr>
        <p:spPr>
          <a:xfrm rot="16200000" flipH="1">
            <a:off x="2755478" y="2385740"/>
            <a:ext cx="15001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3362697" y="3564459"/>
            <a:ext cx="285750" cy="15001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6" name="直線單箭頭接點 25"/>
          <p:cNvCxnSpPr/>
          <p:nvPr/>
        </p:nvCxnSpPr>
        <p:spPr>
          <a:xfrm rot="10800000">
            <a:off x="3148384" y="4850334"/>
            <a:ext cx="64293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rot="10800000">
            <a:off x="3148384" y="3707334"/>
            <a:ext cx="64293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42" name="文字方塊 38"/>
          <p:cNvSpPr txBox="1">
            <a:spLocks noChangeArrowheads="1"/>
          </p:cNvSpPr>
          <p:nvPr/>
        </p:nvSpPr>
        <p:spPr bwMode="auto">
          <a:xfrm>
            <a:off x="5220072" y="2492896"/>
            <a:ext cx="285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溫度相等決定熱平衡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220072" y="2054904"/>
                <a:ext cx="105412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2054904"/>
                <a:ext cx="105412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5217568" y="4079354"/>
                <a:ext cx="103231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568" y="4079354"/>
                <a:ext cx="103231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082042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E85F40-EA03-1648-B2F1-9E539B92B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908720"/>
            <a:ext cx="5632121" cy="4804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DA1A62-716C-3C4F-9FF2-3A1478C06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9" y="1988840"/>
            <a:ext cx="31115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906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857645" y="2559341"/>
                <a:ext cx="74581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在化學反應中分子數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zh-TW" altLang="en-US" dirty="0"/>
                  <a:t>（莫耳數）不再是常數，在定壓定溫下還可以變化，</a:t>
                </a:r>
              </a:p>
            </p:txBody>
          </p:sp>
        </mc:Choice>
        <mc:Fallback xmlns="">
          <p:sp>
            <p:nvSpPr>
              <p:cNvPr id="10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645" y="2559341"/>
                <a:ext cx="7458199" cy="369332"/>
              </a:xfrm>
              <a:prstGeom prst="rect">
                <a:avLst/>
              </a:prstGeom>
              <a:blipFill>
                <a:blip r:embed="rId2"/>
                <a:stretch>
                  <a:fillRect l="-680" t="-6667" r="-3741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8"/>
              <p:cNvSpPr txBox="1">
                <a:spLocks noChangeArrowheads="1"/>
              </p:cNvSpPr>
              <p:nvPr/>
            </p:nvSpPr>
            <p:spPr bwMode="auto">
              <a:xfrm>
                <a:off x="827584" y="3501008"/>
                <a:ext cx="4823966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三個座標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：</m:t>
                    </m:r>
                  </m:oMath>
                </a14:m>
                <a:r>
                  <a:rPr lang="zh-TW" altLang="en-US" i="1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</m:oMath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3501008"/>
                <a:ext cx="4823966" cy="369887"/>
              </a:xfrm>
              <a:prstGeom prst="rect">
                <a:avLst/>
              </a:prstGeom>
              <a:blipFill>
                <a:blip r:embed="rId3"/>
                <a:stretch>
                  <a:fillRect l="-131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4"/>
          <p:cNvSpPr txBox="1">
            <a:spLocks noChangeArrowheads="1"/>
          </p:cNvSpPr>
          <p:nvPr/>
        </p:nvSpPr>
        <p:spPr bwMode="auto">
          <a:xfrm>
            <a:off x="3577926" y="3501007"/>
            <a:ext cx="214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Energy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95490" y="141277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化學平衡</a:t>
            </a:r>
          </a:p>
        </p:txBody>
      </p:sp>
      <p:sp>
        <p:nvSpPr>
          <p:cNvPr id="4" name="矩形 3"/>
          <p:cNvSpPr/>
          <p:nvPr/>
        </p:nvSpPr>
        <p:spPr>
          <a:xfrm>
            <a:off x="861373" y="2991389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因此是一個獨立的熱座標。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534173" y="3500067"/>
                <a:ext cx="115212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73" y="3500067"/>
                <a:ext cx="1152128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857645" y="2049722"/>
                <a:ext cx="201538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</a:rPr>
                        <m:t>N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5" y="2049722"/>
                <a:ext cx="2015386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6530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hia-Hung Chang\Downloads\Data\Knight\Media\Chapter19\Images\19_UnnumPho_p567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12" y="1352897"/>
            <a:ext cx="66548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4"/>
          <p:cNvSpPr txBox="1">
            <a:spLocks noChangeArrowheads="1"/>
          </p:cNvSpPr>
          <p:nvPr/>
        </p:nvSpPr>
        <p:spPr bwMode="auto">
          <a:xfrm>
            <a:off x="2667000" y="836712"/>
            <a:ext cx="3921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讓我們先來研究一下引擎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52612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9"/>
          <p:cNvSpPr txBox="1">
            <a:spLocks noChangeArrowheads="1"/>
          </p:cNvSpPr>
          <p:nvPr/>
        </p:nvSpPr>
        <p:spPr bwMode="auto">
          <a:xfrm>
            <a:off x="928688" y="242887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所有的不可逆過程：</a:t>
            </a:r>
          </a:p>
        </p:txBody>
      </p:sp>
      <p:sp>
        <p:nvSpPr>
          <p:cNvPr id="96260" name="Text Box 9"/>
          <p:cNvSpPr txBox="1">
            <a:spLocks noChangeArrowheads="1"/>
          </p:cNvSpPr>
          <p:nvPr/>
        </p:nvSpPr>
        <p:spPr bwMode="auto">
          <a:xfrm>
            <a:off x="928688" y="1928813"/>
            <a:ext cx="6048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所有的可逆過程：</a:t>
            </a:r>
          </a:p>
        </p:txBody>
      </p:sp>
      <p:sp>
        <p:nvSpPr>
          <p:cNvPr id="96262" name="文字方塊 9"/>
          <p:cNvSpPr txBox="1">
            <a:spLocks noChangeArrowheads="1"/>
          </p:cNvSpPr>
          <p:nvPr/>
        </p:nvSpPr>
        <p:spPr bwMode="auto">
          <a:xfrm>
            <a:off x="928688" y="1428750"/>
            <a:ext cx="328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對於</a:t>
            </a:r>
            <a:r>
              <a:rPr lang="zh-TW" altLang="en-US" b="1">
                <a:solidFill>
                  <a:srgbClr val="FF0000"/>
                </a:solidFill>
              </a:rPr>
              <a:t>孤立</a:t>
            </a:r>
            <a:r>
              <a:rPr lang="zh-TW" altLang="en-US"/>
              <a:t>系統：</a:t>
            </a:r>
          </a:p>
        </p:txBody>
      </p:sp>
      <p:sp>
        <p:nvSpPr>
          <p:cNvPr id="96263" name="文字方塊 10"/>
          <p:cNvSpPr txBox="1">
            <a:spLocks noChangeArrowheads="1"/>
          </p:cNvSpPr>
          <p:nvPr/>
        </p:nvSpPr>
        <p:spPr bwMode="auto">
          <a:xfrm>
            <a:off x="857250" y="3501008"/>
            <a:ext cx="6429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若不是孤立系統</a:t>
            </a:r>
            <a:r>
              <a:rPr lang="zh-TW" altLang="en-US" dirty="0"/>
              <a:t>，則必須將</a:t>
            </a:r>
            <a:r>
              <a:rPr lang="zh-TW" altLang="en-US" dirty="0">
                <a:solidFill>
                  <a:srgbClr val="FF0000"/>
                </a:solidFill>
              </a:rPr>
              <a:t>環境</a:t>
            </a:r>
            <a:r>
              <a:rPr lang="zh-TW" altLang="en-US" dirty="0"/>
              <a:t>的熵差計算進來！</a:t>
            </a:r>
          </a:p>
        </p:txBody>
      </p:sp>
      <p:sp>
        <p:nvSpPr>
          <p:cNvPr id="96264" name="文字方塊 11"/>
          <p:cNvSpPr txBox="1">
            <a:spLocks noChangeArrowheads="1"/>
          </p:cNvSpPr>
          <p:nvPr/>
        </p:nvSpPr>
        <p:spPr bwMode="auto">
          <a:xfrm>
            <a:off x="857250" y="4000500"/>
            <a:ext cx="6715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在某些特定條件下，環境的熵差亦可以由系統的性質計算出來：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203848" y="1928813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1928813"/>
                <a:ext cx="1119685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203848" y="2426256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2426256"/>
                <a:ext cx="1119685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6"/>
          <p:cNvSpPr txBox="1">
            <a:spLocks noChangeArrowheads="1"/>
          </p:cNvSpPr>
          <p:nvPr/>
        </p:nvSpPr>
        <p:spPr bwMode="auto">
          <a:xfrm>
            <a:off x="1075885" y="476723"/>
            <a:ext cx="5761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定容定溫</a:t>
            </a:r>
            <a:r>
              <a:rPr lang="zh-TW" altLang="en-US" dirty="0"/>
              <a:t>下：</a:t>
            </a:r>
          </a:p>
        </p:txBody>
      </p:sp>
      <p:sp>
        <p:nvSpPr>
          <p:cNvPr id="97283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7285" name="Rectangle 9"/>
          <p:cNvSpPr>
            <a:spLocks noChangeArrowheads="1"/>
          </p:cNvSpPr>
          <p:nvPr/>
        </p:nvSpPr>
        <p:spPr bwMode="auto">
          <a:xfrm>
            <a:off x="1055688" y="2855913"/>
            <a:ext cx="5095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為</a:t>
            </a:r>
            <a:r>
              <a:rPr lang="zh-TW" altLang="en-US" b="1"/>
              <a:t>系統</a:t>
            </a:r>
            <a:r>
              <a:rPr lang="zh-TW" altLang="en-US"/>
              <a:t>（不包括環境！）定義一個新的狀態函數 </a:t>
            </a:r>
          </a:p>
        </p:txBody>
      </p:sp>
      <p:sp>
        <p:nvSpPr>
          <p:cNvPr id="97286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7288" name="Rectangle 12"/>
          <p:cNvSpPr>
            <a:spLocks noChangeArrowheads="1"/>
          </p:cNvSpPr>
          <p:nvPr/>
        </p:nvSpPr>
        <p:spPr bwMode="auto">
          <a:xfrm>
            <a:off x="4556125" y="4071938"/>
            <a:ext cx="1403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定溫定容下 </a:t>
            </a:r>
          </a:p>
        </p:txBody>
      </p:sp>
      <p:sp>
        <p:nvSpPr>
          <p:cNvPr id="97289" name="Rectangle 1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7290" name="Rectangle 16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7293" name="Rectangle 19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7295" name="Rectangle 20"/>
          <p:cNvSpPr>
            <a:spLocks noChangeArrowheads="1"/>
          </p:cNvSpPr>
          <p:nvPr/>
        </p:nvSpPr>
        <p:spPr bwMode="auto">
          <a:xfrm>
            <a:off x="2771775" y="3429278"/>
            <a:ext cx="13346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energy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7297" name="文字方塊 20"/>
          <p:cNvSpPr txBox="1">
            <a:spLocks noChangeArrowheads="1"/>
          </p:cNvSpPr>
          <p:nvPr/>
        </p:nvSpPr>
        <p:spPr bwMode="auto">
          <a:xfrm>
            <a:off x="785813" y="6072188"/>
            <a:ext cx="757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定容定溫下，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energy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不能增加，因此反應會趨向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/>
              <a:t>的最小值而停止。</a:t>
            </a:r>
          </a:p>
        </p:txBody>
      </p:sp>
      <p:pic>
        <p:nvPicPr>
          <p:cNvPr id="36883" name="Picture 19" descr="http://houseofkitty.files.wordpress.com/2008/08/hello_kitty_balloon_macys_parade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85750"/>
            <a:ext cx="4103687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124304" y="3363913"/>
                <a:ext cx="158467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304" y="3363913"/>
                <a:ext cx="1584672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099292" y="4071938"/>
                <a:ext cx="31683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292" y="4071938"/>
                <a:ext cx="3168353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071564" y="4703476"/>
                <a:ext cx="3034872" cy="43794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</a:rPr>
                            <m:t>環境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</a:rPr>
                            <m:t>環境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564" y="4703476"/>
                <a:ext cx="3034872" cy="437940"/>
              </a:xfrm>
              <a:prstGeom prst="rect">
                <a:avLst/>
              </a:prstGeom>
              <a:blipFill>
                <a:blip r:embed="rId6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355976" y="4580816"/>
                <a:ext cx="2333252" cy="66518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</a:rPr>
                            <m:t>環境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/>
                                </a:rPr>
                                <m:t>環境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4580816"/>
                <a:ext cx="2333252" cy="66518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082651" y="5373216"/>
                <a:ext cx="5649590" cy="5086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</a:rPr>
                            <m:t>環境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/>
                                </a:rPr>
                                <m:t>環境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total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651" y="5373216"/>
                <a:ext cx="5649590" cy="508665"/>
              </a:xfrm>
              <a:prstGeom prst="rect">
                <a:avLst/>
              </a:prstGeom>
              <a:blipFill rotWithShape="1">
                <a:blip r:embed="rId8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7524328" y="5504618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≤0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28" y="5504618"/>
                <a:ext cx="1119685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4" descr="F18_12">
            <a:extLst>
              <a:ext uri="{FF2B5EF4-FFF2-40B4-BE49-F238E27FC236}">
                <a16:creationId xmlns:a16="http://schemas.microsoft.com/office/drawing/2014/main" id="{40426FDC-A33F-1C4E-94B0-381E21C8E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66689" r="15433" b="12808"/>
          <a:stretch/>
        </p:blipFill>
        <p:spPr bwMode="auto">
          <a:xfrm>
            <a:off x="1124304" y="988821"/>
            <a:ext cx="2832100" cy="173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19">
                <a:extLst>
                  <a:ext uri="{FF2B5EF4-FFF2-40B4-BE49-F238E27FC236}">
                    <a16:creationId xmlns:a16="http://schemas.microsoft.com/office/drawing/2014/main" id="{DE1AC9D9-4340-804E-AECF-50B0F0C3A03A}"/>
                  </a:ext>
                </a:extLst>
              </p:cNvPr>
              <p:cNvSpPr txBox="1"/>
              <p:nvPr/>
            </p:nvSpPr>
            <p:spPr>
              <a:xfrm>
                <a:off x="3379415" y="1028379"/>
                <a:ext cx="448419" cy="3698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19">
                <a:extLst>
                  <a:ext uri="{FF2B5EF4-FFF2-40B4-BE49-F238E27FC236}">
                    <a16:creationId xmlns:a16="http://schemas.microsoft.com/office/drawing/2014/main" id="{DE1AC9D9-4340-804E-AECF-50B0F0C3A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415" y="1028379"/>
                <a:ext cx="448419" cy="369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19">
                <a:extLst>
                  <a:ext uri="{FF2B5EF4-FFF2-40B4-BE49-F238E27FC236}">
                    <a16:creationId xmlns:a16="http://schemas.microsoft.com/office/drawing/2014/main" id="{D454685E-D41A-4F46-8889-6E3F184FD4FC}"/>
                  </a:ext>
                </a:extLst>
              </p:cNvPr>
              <p:cNvSpPr txBox="1"/>
              <p:nvPr/>
            </p:nvSpPr>
            <p:spPr>
              <a:xfrm>
                <a:off x="1979712" y="1964026"/>
                <a:ext cx="25495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19">
                <a:extLst>
                  <a:ext uri="{FF2B5EF4-FFF2-40B4-BE49-F238E27FC236}">
                    <a16:creationId xmlns:a16="http://schemas.microsoft.com/office/drawing/2014/main" id="{D454685E-D41A-4F46-8889-6E3F184FD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1964026"/>
                <a:ext cx="254954" cy="369332"/>
              </a:xfrm>
              <a:prstGeom prst="rect">
                <a:avLst/>
              </a:prstGeom>
              <a:blipFill>
                <a:blip r:embed="rId12"/>
                <a:stretch>
                  <a:fillRect r="-142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7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/>
      <p:bldP spid="22" grpId="0" animBg="1"/>
      <p:bldP spid="23" grpId="0" animBg="1"/>
      <p:bldP spid="24" grpId="0" animBg="1"/>
      <p:bldP spid="25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4"/>
          <p:cNvSpPr txBox="1">
            <a:spLocks noChangeArrowheads="1"/>
          </p:cNvSpPr>
          <p:nvPr/>
        </p:nvSpPr>
        <p:spPr bwMode="auto">
          <a:xfrm>
            <a:off x="1964797" y="751940"/>
            <a:ext cx="2519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定溫定壓</a:t>
            </a:r>
          </a:p>
        </p:txBody>
      </p:sp>
      <p:sp>
        <p:nvSpPr>
          <p:cNvPr id="98307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8309" name="Rectangle 9"/>
          <p:cNvSpPr>
            <a:spLocks noChangeArrowheads="1"/>
          </p:cNvSpPr>
          <p:nvPr/>
        </p:nvSpPr>
        <p:spPr bwMode="auto">
          <a:xfrm>
            <a:off x="1928813" y="3290888"/>
            <a:ext cx="509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為</a:t>
            </a:r>
            <a:r>
              <a:rPr lang="zh-TW" altLang="en-US" b="1"/>
              <a:t>系統</a:t>
            </a:r>
            <a:r>
              <a:rPr lang="zh-TW" altLang="en-US"/>
              <a:t>（不包括環境！）定義一個新的狀態函數 </a:t>
            </a:r>
          </a:p>
        </p:txBody>
      </p:sp>
      <p:sp>
        <p:nvSpPr>
          <p:cNvPr id="98310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8312" name="Rectangle 12"/>
          <p:cNvSpPr>
            <a:spLocks noChangeArrowheads="1"/>
          </p:cNvSpPr>
          <p:nvPr/>
        </p:nvSpPr>
        <p:spPr bwMode="auto">
          <a:xfrm>
            <a:off x="5072063" y="4355129"/>
            <a:ext cx="1390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定溫定壓下 </a:t>
            </a:r>
          </a:p>
        </p:txBody>
      </p:sp>
      <p:sp>
        <p:nvSpPr>
          <p:cNvPr id="98313" name="Rectangle 1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8314" name="Rectangle 16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8317" name="Rectangle 19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8319" name="Rectangle 20"/>
          <p:cNvSpPr>
            <a:spLocks noChangeArrowheads="1"/>
          </p:cNvSpPr>
          <p:nvPr/>
        </p:nvSpPr>
        <p:spPr bwMode="auto">
          <a:xfrm>
            <a:off x="5500688" y="3791229"/>
            <a:ext cx="1892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Gibbs free energy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8320" name="Picture 21" descr="http://www.funis2cool.com/wp-content/uploads/2008/03/water_glass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757476"/>
            <a:ext cx="1846263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928813" y="3791229"/>
                <a:ext cx="316835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3791229"/>
                <a:ext cx="3168352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928813" y="4355129"/>
                <a:ext cx="300322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4355129"/>
                <a:ext cx="3003227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883272" y="4953980"/>
                <a:ext cx="3295153" cy="43794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</a:rPr>
                            <m:t>環境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</a:rPr>
                            <m:t>環境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272" y="4953980"/>
                <a:ext cx="3295153" cy="437940"/>
              </a:xfrm>
              <a:prstGeom prst="rect">
                <a:avLst/>
              </a:prstGeom>
              <a:blipFill>
                <a:blip r:embed="rId6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883272" y="5515195"/>
                <a:ext cx="5713064" cy="5086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i="1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</a:rPr>
                            <m:t>環境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/>
                                </a:rPr>
                                <m:t>環境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total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272" y="5515195"/>
                <a:ext cx="5713064" cy="508665"/>
              </a:xfrm>
              <a:prstGeom prst="rect">
                <a:avLst/>
              </a:prstGeom>
              <a:blipFill rotWithShape="1">
                <a:blip r:embed="rId7"/>
                <a:stretch>
                  <a:fillRect b="-120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892863" y="6237312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≤0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863" y="6237312"/>
                <a:ext cx="1119685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4" descr="F18_12">
            <a:extLst>
              <a:ext uri="{FF2B5EF4-FFF2-40B4-BE49-F238E27FC236}">
                <a16:creationId xmlns:a16="http://schemas.microsoft.com/office/drawing/2014/main" id="{24408308-6EAB-BD46-9042-EC5A52671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66689" r="15433" b="12808"/>
          <a:stretch/>
        </p:blipFill>
        <p:spPr bwMode="auto">
          <a:xfrm>
            <a:off x="1964797" y="1369177"/>
            <a:ext cx="2832100" cy="173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9">
                <a:extLst>
                  <a:ext uri="{FF2B5EF4-FFF2-40B4-BE49-F238E27FC236}">
                    <a16:creationId xmlns:a16="http://schemas.microsoft.com/office/drawing/2014/main" id="{EBC7B40D-A0E2-F744-98F1-386EC7B52659}"/>
                  </a:ext>
                </a:extLst>
              </p:cNvPr>
              <p:cNvSpPr txBox="1"/>
              <p:nvPr/>
            </p:nvSpPr>
            <p:spPr>
              <a:xfrm>
                <a:off x="4219908" y="1408735"/>
                <a:ext cx="448419" cy="3698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19">
                <a:extLst>
                  <a:ext uri="{FF2B5EF4-FFF2-40B4-BE49-F238E27FC236}">
                    <a16:creationId xmlns:a16="http://schemas.microsoft.com/office/drawing/2014/main" id="{EBC7B40D-A0E2-F744-98F1-386EC7B52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908" y="1408735"/>
                <a:ext cx="448419" cy="369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19">
                <a:extLst>
                  <a:ext uri="{FF2B5EF4-FFF2-40B4-BE49-F238E27FC236}">
                    <a16:creationId xmlns:a16="http://schemas.microsoft.com/office/drawing/2014/main" id="{C582117C-025B-AF4D-9E4D-BC99C29481CF}"/>
                  </a:ext>
                </a:extLst>
              </p:cNvPr>
              <p:cNvSpPr txBox="1"/>
              <p:nvPr/>
            </p:nvSpPr>
            <p:spPr>
              <a:xfrm>
                <a:off x="2820205" y="2344382"/>
                <a:ext cx="25495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19">
                <a:extLst>
                  <a:ext uri="{FF2B5EF4-FFF2-40B4-BE49-F238E27FC236}">
                    <a16:creationId xmlns:a16="http://schemas.microsoft.com/office/drawing/2014/main" id="{C582117C-025B-AF4D-9E4D-BC99C294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205" y="2344382"/>
                <a:ext cx="254954" cy="369332"/>
              </a:xfrm>
              <a:prstGeom prst="rect">
                <a:avLst/>
              </a:prstGeom>
              <a:blipFill>
                <a:blip r:embed="rId11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hyperphysics.phy-astr.gsu.edu/hbase/thermo/imgheat/tpot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341438"/>
            <a:ext cx="4594225" cy="439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4"/>
          <p:cNvSpPr txBox="1">
            <a:spLocks noChangeArrowheads="1"/>
          </p:cNvSpPr>
          <p:nvPr/>
        </p:nvSpPr>
        <p:spPr bwMode="auto">
          <a:xfrm>
            <a:off x="3059113" y="908050"/>
            <a:ext cx="251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定溫定壓下的化學反應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356" name="Text Box 6"/>
              <p:cNvSpPr txBox="1">
                <a:spLocks noChangeArrowheads="1"/>
              </p:cNvSpPr>
              <p:nvPr/>
            </p:nvSpPr>
            <p:spPr bwMode="auto">
              <a:xfrm>
                <a:off x="1464176" y="4208438"/>
                <a:ext cx="65722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反應會朝向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減少的方向移動，一直到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000000"/>
                        </a:solidFill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dirty="0">
                    <a:solidFill>
                      <a:srgbClr val="000000"/>
                    </a:solidFill>
                  </a:rPr>
                  <a:t> 極小時才停止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0035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4176" y="4208438"/>
                <a:ext cx="6572250" cy="369888"/>
              </a:xfrm>
              <a:prstGeom prst="rect">
                <a:avLst/>
              </a:prstGeom>
              <a:blipFill rotWithShape="1">
                <a:blip r:embed="rId2"/>
                <a:stretch>
                  <a:fillRect l="-742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357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58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59" name="Rectangle 1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60" name="Rectangle 16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0361" name="Rectangle 19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00365" name="Picture 9" descr="http://www.blurtit.com/var/group/images/g/g9/g92/g922/g922793_chemical_rea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29266"/>
            <a:ext cx="1563402" cy="204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9" name="文字方塊 17"/>
          <p:cNvSpPr txBox="1">
            <a:spLocks noChangeArrowheads="1"/>
          </p:cNvSpPr>
          <p:nvPr/>
        </p:nvSpPr>
        <p:spPr bwMode="auto">
          <a:xfrm>
            <a:off x="1464176" y="4716080"/>
            <a:ext cx="1728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化學平衡條件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464176" y="2033191"/>
            <a:ext cx="516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產生氨會降低能量（因此放熱），傾向向右反應。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464176" y="2574196"/>
            <a:ext cx="7110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但左方的熵較高（摩耳數較大），傾向左反應。</a:t>
            </a: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1464176" y="313003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因此在中間有一個平衡點。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464176" y="3717032"/>
            <a:ext cx="31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熱力學第二定律要求：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858988" y="3745977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≤0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988" y="3745977"/>
                <a:ext cx="1119685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120979" y="4688941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979" y="4688941"/>
                <a:ext cx="1119685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3203848" y="1468215"/>
                <a:ext cx="205678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</a:rPr>
                        <m:t>N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1468215"/>
                <a:ext cx="205678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7" descr="http://staff.um.edu.mt/jgri1/teaching/che2372/notes/04/g_a/F9_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4248150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1379" name="文字方塊 6"/>
              <p:cNvSpPr txBox="1">
                <a:spLocks noChangeArrowheads="1"/>
              </p:cNvSpPr>
              <p:nvPr/>
            </p:nvSpPr>
            <p:spPr bwMode="auto">
              <a:xfrm>
                <a:off x="2411760" y="5461670"/>
                <a:ext cx="453707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dirty="0"/>
                  <a:t> 決定了化學平衡的位置！</a:t>
                </a:r>
              </a:p>
            </p:txBody>
          </p:sp>
        </mc:Choice>
        <mc:Fallback xmlns="">
          <p:sp>
            <p:nvSpPr>
              <p:cNvPr id="101379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1760" y="5461670"/>
                <a:ext cx="4537075" cy="369887"/>
              </a:xfrm>
              <a:prstGeom prst="rect">
                <a:avLst/>
              </a:prstGeom>
              <a:blipFill rotWithShape="1">
                <a:blip r:embed="rId3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572799" y="5461670"/>
                <a:ext cx="11196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799" y="5461670"/>
                <a:ext cx="1119685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403" name="文字方塊 19"/>
              <p:cNvSpPr txBox="1">
                <a:spLocks noChangeArrowheads="1"/>
              </p:cNvSpPr>
              <p:nvPr/>
            </p:nvSpPr>
            <p:spPr bwMode="auto">
              <a:xfrm>
                <a:off x="1534752" y="4837482"/>
                <a:ext cx="421481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增加一莫耳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𝑖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粒子所會造成的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dirty="0"/>
                  <a:t> 的變化</a:t>
                </a:r>
              </a:p>
            </p:txBody>
          </p:sp>
        </mc:Choice>
        <mc:Fallback xmlns="">
          <p:sp>
            <p:nvSpPr>
              <p:cNvPr id="102403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4752" y="4837482"/>
                <a:ext cx="4214813" cy="369888"/>
              </a:xfrm>
              <a:prstGeom prst="rect">
                <a:avLst/>
              </a:prstGeom>
              <a:blipFill rotWithShape="1">
                <a:blip r:embed="rId2"/>
                <a:stretch>
                  <a:fillRect l="-1302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05" name="文字方塊 17"/>
              <p:cNvSpPr txBox="1">
                <a:spLocks noChangeArrowheads="1"/>
              </p:cNvSpPr>
              <p:nvPr/>
            </p:nvSpPr>
            <p:spPr bwMode="auto">
              <a:xfrm>
                <a:off x="1562558" y="2901477"/>
                <a:ext cx="63218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定溫定壓下，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dirty="0"/>
                  <a:t>的小變化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</a:rPr>
                      <m:t>𝐺</m:t>
                    </m:r>
                  </m:oMath>
                </a14:m>
                <a:r>
                  <a:rPr lang="zh-TW" altLang="en-US" dirty="0"/>
                  <a:t>與粒子數的小變化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/>
                  <a:t>成正比：</a:t>
                </a:r>
              </a:p>
            </p:txBody>
          </p:sp>
        </mc:Choice>
        <mc:Fallback xmlns="">
          <p:sp>
            <p:nvSpPr>
              <p:cNvPr id="102405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2558" y="2901477"/>
                <a:ext cx="632181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77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08" name="文字方塊 13"/>
              <p:cNvSpPr txBox="1">
                <a:spLocks noChangeArrowheads="1"/>
              </p:cNvSpPr>
              <p:nvPr/>
            </p:nvSpPr>
            <p:spPr bwMode="auto">
              <a:xfrm>
                <a:off x="1562558" y="4397370"/>
                <a:ext cx="4000500" cy="3929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000" i="1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altLang="zh-TW" sz="2000" i="1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/>
                          </a:rPr>
                          <m:t>𝑃</m:t>
                        </m:r>
                        <m:r>
                          <a:rPr lang="en-US" altLang="zh-TW" sz="2000" i="1">
                            <a:latin typeface="Cambria Math"/>
                          </a:rPr>
                          <m:t>,</m:t>
                        </m:r>
                        <m:r>
                          <a:rPr lang="en-US" altLang="zh-TW" sz="2000" i="1">
                            <a:latin typeface="Cambria Math"/>
                          </a:rPr>
                          <m:t>𝑇</m:t>
                        </m:r>
                        <m:r>
                          <a:rPr lang="en-US" altLang="zh-TW" sz="20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zh-TW" altLang="en-US" dirty="0"/>
                  <a:t>化學能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Chemical Potential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408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2558" y="4397370"/>
                <a:ext cx="4000500" cy="392993"/>
              </a:xfrm>
              <a:prstGeom prst="rect">
                <a:avLst/>
              </a:prstGeom>
              <a:blipFill rotWithShape="1">
                <a:blip r:embed="rId4"/>
                <a:stretch>
                  <a:fillRect t="-1538" b="-246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1578296" y="1340768"/>
                <a:ext cx="74581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在化學反應中分子數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zh-TW" altLang="en-US" dirty="0"/>
                  <a:t>（莫耳數）不再是常數，在定壓定溫下還可以變化，</a:t>
                </a:r>
              </a:p>
            </p:txBody>
          </p:sp>
        </mc:Choice>
        <mc:Fallback xmlns="">
          <p:sp>
            <p:nvSpPr>
              <p:cNvPr id="10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8296" y="1340768"/>
                <a:ext cx="7458199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736" t="-6557" r="-3679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8"/>
              <p:cNvSpPr txBox="1">
                <a:spLocks noChangeArrowheads="1"/>
              </p:cNvSpPr>
              <p:nvPr/>
            </p:nvSpPr>
            <p:spPr bwMode="auto">
              <a:xfrm>
                <a:off x="1548235" y="2282435"/>
                <a:ext cx="4823966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三個座標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/>
                      </a:rPr>
                      <m:t>：</m:t>
                    </m:r>
                  </m:oMath>
                </a14:m>
                <a:r>
                  <a:rPr lang="zh-TW" altLang="en-US" i="1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</m:oMath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8235" y="2282435"/>
                <a:ext cx="4823966" cy="369887"/>
              </a:xfrm>
              <a:prstGeom prst="rect">
                <a:avLst/>
              </a:prstGeom>
              <a:blipFill rotWithShape="1">
                <a:blip r:embed="rId6"/>
                <a:stretch>
                  <a:fillRect l="-1138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4"/>
          <p:cNvSpPr txBox="1">
            <a:spLocks noChangeArrowheads="1"/>
          </p:cNvSpPr>
          <p:nvPr/>
        </p:nvSpPr>
        <p:spPr bwMode="auto">
          <a:xfrm>
            <a:off x="4298577" y="2282434"/>
            <a:ext cx="214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Gibbs Free Energy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55964" y="38167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化學平衡</a:t>
            </a:r>
          </a:p>
        </p:txBody>
      </p:sp>
      <p:sp>
        <p:nvSpPr>
          <p:cNvPr id="4" name="矩形 3"/>
          <p:cNvSpPr/>
          <p:nvPr/>
        </p:nvSpPr>
        <p:spPr>
          <a:xfrm>
            <a:off x="1582024" y="177281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因此是一個獨立的熱座標。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6372200" y="2282990"/>
                <a:ext cx="115212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2282990"/>
                <a:ext cx="1152128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582024" y="3429000"/>
                <a:ext cx="3566039" cy="7645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024" y="3429000"/>
                <a:ext cx="3566039" cy="76456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1692518" y="908720"/>
                <a:ext cx="201538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</a:rPr>
                        <m:t>N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18" y="908720"/>
                <a:ext cx="2015386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562559" y="5733256"/>
                <a:ext cx="1425266" cy="7645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559" y="5733256"/>
                <a:ext cx="1425266" cy="76456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1548235" y="5301208"/>
            <a:ext cx="22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可以證明：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00338" y="1196975"/>
            <a:ext cx="2643187" cy="15001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" name="直線接點 2"/>
          <p:cNvCxnSpPr/>
          <p:nvPr/>
        </p:nvCxnSpPr>
        <p:spPr>
          <a:xfrm rot="16200000" flipH="1">
            <a:off x="3378994" y="1947069"/>
            <a:ext cx="15001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>
            <a:off x="3771900" y="1697038"/>
            <a:ext cx="642938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 rot="10800000">
            <a:off x="3914775" y="2125663"/>
            <a:ext cx="357188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/>
          <p:cNvSpPr/>
          <p:nvPr/>
        </p:nvSpPr>
        <p:spPr>
          <a:xfrm>
            <a:off x="3414713" y="1625600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343400" y="2054225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6504" name="文字方塊 9"/>
          <p:cNvSpPr txBox="1">
            <a:spLocks noChangeArrowheads="1"/>
          </p:cNvSpPr>
          <p:nvPr/>
        </p:nvSpPr>
        <p:spPr bwMode="auto">
          <a:xfrm>
            <a:off x="2697162" y="2798298"/>
            <a:ext cx="4537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半透膜：只容許特定分子通過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507" name="文字方塊 11"/>
              <p:cNvSpPr txBox="1">
                <a:spLocks noChangeArrowheads="1"/>
              </p:cNvSpPr>
              <p:nvPr/>
            </p:nvSpPr>
            <p:spPr bwMode="auto">
              <a:xfrm>
                <a:off x="2628900" y="4686300"/>
                <a:ext cx="300037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粒子會滲透至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的極小處</a:t>
                </a:r>
              </a:p>
            </p:txBody>
          </p:sp>
        </mc:Choice>
        <mc:Fallback xmlns="">
          <p:sp>
            <p:nvSpPr>
              <p:cNvPr id="106507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8900" y="4686300"/>
                <a:ext cx="3000375" cy="369887"/>
              </a:xfrm>
              <a:prstGeom prst="rect">
                <a:avLst/>
              </a:prstGeom>
              <a:blipFill rotWithShape="1">
                <a:blip r:embed="rId2"/>
                <a:stretch>
                  <a:fillRect l="-1626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510" name="文字方塊 14"/>
          <p:cNvSpPr txBox="1">
            <a:spLocks noChangeArrowheads="1"/>
          </p:cNvSpPr>
          <p:nvPr/>
        </p:nvSpPr>
        <p:spPr bwMode="auto">
          <a:xfrm>
            <a:off x="2628900" y="5678413"/>
            <a:ext cx="285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化學能相等決定滲透平衡</a:t>
            </a:r>
          </a:p>
        </p:txBody>
      </p:sp>
      <p:sp>
        <p:nvSpPr>
          <p:cNvPr id="106511" name="文字方塊 15"/>
          <p:cNvSpPr txBox="1">
            <a:spLocks noChangeArrowheads="1"/>
          </p:cNvSpPr>
          <p:nvPr/>
        </p:nvSpPr>
        <p:spPr bwMode="auto">
          <a:xfrm>
            <a:off x="3276600" y="476250"/>
            <a:ext cx="2808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化學能的用處：</a:t>
            </a:r>
          </a:p>
        </p:txBody>
      </p:sp>
      <p:sp>
        <p:nvSpPr>
          <p:cNvPr id="106513" name="文字方塊 16"/>
          <p:cNvSpPr txBox="1">
            <a:spLocks noChangeArrowheads="1"/>
          </p:cNvSpPr>
          <p:nvPr/>
        </p:nvSpPr>
        <p:spPr bwMode="auto">
          <a:xfrm>
            <a:off x="2687638" y="3789040"/>
            <a:ext cx="158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定壓定溫下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719013" y="3275439"/>
                <a:ext cx="149573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zh-TW" altLang="en-US" i="1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013" y="3275439"/>
                <a:ext cx="149573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697162" y="4221088"/>
                <a:ext cx="511519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zh-TW" altLang="en-US" i="1">
                          <a:latin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162" y="4221088"/>
                <a:ext cx="5115198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412568" y="4686855"/>
                <a:ext cx="98268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568" y="4686855"/>
                <a:ext cx="982687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675974" y="5158575"/>
                <a:ext cx="105412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974" y="5158575"/>
                <a:ext cx="1054125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7" grpId="0"/>
      <p:bldP spid="106510" grpId="0"/>
      <p:bldP spid="21" grpId="0" animBg="1"/>
      <p:bldP spid="22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86063" y="928688"/>
            <a:ext cx="2643187" cy="15001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" name="直線接點 2"/>
          <p:cNvCxnSpPr/>
          <p:nvPr/>
        </p:nvCxnSpPr>
        <p:spPr>
          <a:xfrm rot="16200000" flipH="1">
            <a:off x="3464719" y="1678782"/>
            <a:ext cx="15001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>
            <a:off x="3857625" y="1428750"/>
            <a:ext cx="64293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 rot="10800000">
            <a:off x="4000500" y="1857375"/>
            <a:ext cx="35718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/>
          <p:cNvSpPr/>
          <p:nvPr/>
        </p:nvSpPr>
        <p:spPr>
          <a:xfrm>
            <a:off x="3500438" y="1357313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429125" y="1785938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7529" name="文字方塊 14"/>
          <p:cNvSpPr txBox="1">
            <a:spLocks noChangeArrowheads="1"/>
          </p:cNvSpPr>
          <p:nvPr/>
        </p:nvSpPr>
        <p:spPr bwMode="auto">
          <a:xfrm>
            <a:off x="5786438" y="1928813"/>
            <a:ext cx="285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化學能相等決定滲透平衡</a:t>
            </a:r>
          </a:p>
        </p:txBody>
      </p:sp>
      <p:sp>
        <p:nvSpPr>
          <p:cNvPr id="16" name="矩形 15"/>
          <p:cNvSpPr/>
          <p:nvPr/>
        </p:nvSpPr>
        <p:spPr>
          <a:xfrm>
            <a:off x="2786063" y="2857500"/>
            <a:ext cx="2643187" cy="1500188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2786063" y="4786313"/>
            <a:ext cx="2643187" cy="1500187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4" name="直線接點 23"/>
          <p:cNvCxnSpPr/>
          <p:nvPr/>
        </p:nvCxnSpPr>
        <p:spPr>
          <a:xfrm rot="16200000" flipH="1">
            <a:off x="3464719" y="5536407"/>
            <a:ext cx="1500187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35" name="文字方塊 29"/>
          <p:cNvSpPr txBox="1">
            <a:spLocks noChangeArrowheads="1"/>
          </p:cNvSpPr>
          <p:nvPr/>
        </p:nvSpPr>
        <p:spPr bwMode="auto">
          <a:xfrm>
            <a:off x="5786438" y="5786438"/>
            <a:ext cx="285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壓力相等決定力平衡</a:t>
            </a:r>
          </a:p>
        </p:txBody>
      </p:sp>
      <p:pic>
        <p:nvPicPr>
          <p:cNvPr id="107536" name="Picture 2" descr="黑體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1" t="38083" r="44110" b="28748"/>
          <a:stretch>
            <a:fillRect/>
          </a:stretch>
        </p:blipFill>
        <p:spPr bwMode="auto">
          <a:xfrm>
            <a:off x="4000500" y="3643313"/>
            <a:ext cx="3857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7" name="Picture 2" descr="黑體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4" t="40294" r="18510" b="28748"/>
          <a:stretch>
            <a:fillRect/>
          </a:stretch>
        </p:blipFill>
        <p:spPr bwMode="auto">
          <a:xfrm>
            <a:off x="3979863" y="3071813"/>
            <a:ext cx="4079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直線接點 16"/>
          <p:cNvCxnSpPr/>
          <p:nvPr/>
        </p:nvCxnSpPr>
        <p:spPr>
          <a:xfrm rot="16200000" flipH="1">
            <a:off x="3464719" y="3607594"/>
            <a:ext cx="1500188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4071938" y="4786313"/>
            <a:ext cx="285750" cy="15001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6" name="直線單箭頭接點 25"/>
          <p:cNvCxnSpPr/>
          <p:nvPr/>
        </p:nvCxnSpPr>
        <p:spPr>
          <a:xfrm rot="10800000">
            <a:off x="3857625" y="6072188"/>
            <a:ext cx="64293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rot="10800000">
            <a:off x="3857625" y="4929188"/>
            <a:ext cx="64293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42" name="文字方塊 38"/>
          <p:cNvSpPr txBox="1">
            <a:spLocks noChangeArrowheads="1"/>
          </p:cNvSpPr>
          <p:nvPr/>
        </p:nvSpPr>
        <p:spPr bwMode="auto">
          <a:xfrm>
            <a:off x="5929313" y="3714750"/>
            <a:ext cx="285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溫度相等決定熱平衡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5915902" y="1452756"/>
                <a:ext cx="105412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902" y="1452756"/>
                <a:ext cx="1054125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929313" y="3276758"/>
                <a:ext cx="105412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313" y="3276758"/>
                <a:ext cx="105412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5926809" y="5301208"/>
                <a:ext cx="103231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809" y="5301208"/>
                <a:ext cx="103231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4"/>
          <p:cNvSpPr txBox="1">
            <a:spLocks noChangeArrowheads="1"/>
          </p:cNvSpPr>
          <p:nvPr/>
        </p:nvSpPr>
        <p:spPr bwMode="auto">
          <a:xfrm>
            <a:off x="3143250" y="357188"/>
            <a:ext cx="2519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定溫定壓下的化學反應</a:t>
            </a:r>
          </a:p>
        </p:txBody>
      </p:sp>
      <p:sp>
        <p:nvSpPr>
          <p:cNvPr id="108547" name="Rectangle 8"/>
          <p:cNvSpPr>
            <a:spLocks noChangeArrowheads="1"/>
          </p:cNvSpPr>
          <p:nvPr/>
        </p:nvSpPr>
        <p:spPr bwMode="auto">
          <a:xfrm>
            <a:off x="-2628800" y="350100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8548" name="Rectangle 11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8549" name="Rectangle 1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8550" name="Rectangle 16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8551" name="Rectangle 19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08553" name="Picture 9" descr="http://www.blurtit.com/var/group/images/g/g9/g92/g922/g922793_chemical_rea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198437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5" name="文字方塊 17"/>
          <p:cNvSpPr txBox="1">
            <a:spLocks noChangeArrowheads="1"/>
          </p:cNvSpPr>
          <p:nvPr/>
        </p:nvSpPr>
        <p:spPr bwMode="auto">
          <a:xfrm>
            <a:off x="4356100" y="2565400"/>
            <a:ext cx="151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平衡條件</a:t>
            </a:r>
          </a:p>
        </p:txBody>
      </p:sp>
      <p:sp>
        <p:nvSpPr>
          <p:cNvPr id="10855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391526" y="1188799"/>
            <a:ext cx="654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定溫定壓的化學反應中，各氣體的分壓會隨隨反應進行而改變。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015716" y="580526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我們需要定溫下，各氣體的化學能與分壓的關係。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347864" y="2565400"/>
                <a:ext cx="98268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2565400"/>
                <a:ext cx="982687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187624" y="3118724"/>
                <a:ext cx="6668172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118724"/>
                <a:ext cx="6668172" cy="76456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347864" y="4077072"/>
                <a:ext cx="3296031" cy="39440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: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: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=−1:−3:2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4077072"/>
                <a:ext cx="3296031" cy="39440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611560" y="4653136"/>
                <a:ext cx="8208912" cy="4141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 b="0" i="0" smtClean="0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l-GR" altLang="zh-TW" i="1" smtClean="0">
                              <a:latin typeface="Cambria Math"/>
                              <a:ea typeface="Cambria Math"/>
                            </a:rPr>
                            <m:t>ε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altLang="zh-TW" i="1" smtClean="0">
                              <a:latin typeface="Cambria Math"/>
                              <a:ea typeface="Cambria Math"/>
                            </a:rPr>
                            <m:t>ε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653136"/>
                <a:ext cx="8208912" cy="41415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316052" y="5246332"/>
                <a:ext cx="2799928" cy="39440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052" y="5246332"/>
                <a:ext cx="2799928" cy="39440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374540" y="1844824"/>
                <a:ext cx="205678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</a:rPr>
                        <m:t>N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40" y="1844824"/>
                <a:ext cx="2056782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/>
          <p:cNvSpPr txBox="1">
            <a:spLocks noChangeArrowheads="1"/>
          </p:cNvSpPr>
          <p:nvPr/>
        </p:nvSpPr>
        <p:spPr bwMode="auto">
          <a:xfrm>
            <a:off x="2867025" y="609600"/>
            <a:ext cx="2738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熱量是能量的一種形式。</a:t>
            </a:r>
          </a:p>
        </p:txBody>
      </p:sp>
      <p:sp>
        <p:nvSpPr>
          <p:cNvPr id="11267" name="Line 34"/>
          <p:cNvSpPr>
            <a:spLocks noChangeShapeType="1"/>
          </p:cNvSpPr>
          <p:nvPr/>
        </p:nvSpPr>
        <p:spPr bwMode="auto">
          <a:xfrm flipH="1">
            <a:off x="3476625" y="3048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68" name="Line 35"/>
          <p:cNvSpPr>
            <a:spLocks noChangeShapeType="1"/>
          </p:cNvSpPr>
          <p:nvPr/>
        </p:nvSpPr>
        <p:spPr bwMode="auto">
          <a:xfrm>
            <a:off x="3476625" y="3733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69" name="Line 36"/>
          <p:cNvSpPr>
            <a:spLocks noChangeShapeType="1"/>
          </p:cNvSpPr>
          <p:nvPr/>
        </p:nvSpPr>
        <p:spPr bwMode="auto">
          <a:xfrm flipV="1">
            <a:off x="3781425" y="3048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0" name="Rectangle 37"/>
          <p:cNvSpPr>
            <a:spLocks noChangeArrowheads="1"/>
          </p:cNvSpPr>
          <p:nvPr/>
        </p:nvSpPr>
        <p:spPr bwMode="auto">
          <a:xfrm>
            <a:off x="3476625" y="3429000"/>
            <a:ext cx="304800" cy="3048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Text Box 38"/>
              <p:cNvSpPr txBox="1">
                <a:spLocks noChangeArrowheads="1"/>
              </p:cNvSpPr>
              <p:nvPr/>
            </p:nvSpPr>
            <p:spPr bwMode="auto">
              <a:xfrm>
                <a:off x="3781425" y="3352800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nor/>
                        </m:rPr>
                        <a:rPr lang="en-US" altLang="zh-TW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b="0" i="1" baseline="-25000" dirty="0" err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71" name="Text 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1425" y="3352800"/>
                <a:ext cx="685800" cy="366713"/>
              </a:xfrm>
              <a:prstGeom prst="rect">
                <a:avLst/>
              </a:prstGeom>
              <a:blipFill rotWithShape="1">
                <a:blip r:embed="rId2"/>
                <a:stretch>
                  <a:fillRect b="-1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2" name="Line 39"/>
          <p:cNvSpPr>
            <a:spLocks noChangeShapeType="1"/>
          </p:cNvSpPr>
          <p:nvPr/>
        </p:nvSpPr>
        <p:spPr bwMode="auto">
          <a:xfrm flipH="1">
            <a:off x="6600825" y="3124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3" name="Line 40"/>
          <p:cNvSpPr>
            <a:spLocks noChangeShapeType="1"/>
          </p:cNvSpPr>
          <p:nvPr/>
        </p:nvSpPr>
        <p:spPr bwMode="auto">
          <a:xfrm>
            <a:off x="6600825" y="3810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4" name="Line 41"/>
          <p:cNvSpPr>
            <a:spLocks noChangeShapeType="1"/>
          </p:cNvSpPr>
          <p:nvPr/>
        </p:nvSpPr>
        <p:spPr bwMode="auto">
          <a:xfrm flipV="1">
            <a:off x="6905625" y="3124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5" name="Rectangle 42"/>
          <p:cNvSpPr>
            <a:spLocks noChangeArrowheads="1"/>
          </p:cNvSpPr>
          <p:nvPr/>
        </p:nvSpPr>
        <p:spPr bwMode="auto">
          <a:xfrm>
            <a:off x="6600825" y="3352800"/>
            <a:ext cx="304800" cy="457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6" name="Text Box 43"/>
              <p:cNvSpPr txBox="1">
                <a:spLocks noChangeArrowheads="1"/>
              </p:cNvSpPr>
              <p:nvPr/>
            </p:nvSpPr>
            <p:spPr bwMode="auto">
              <a:xfrm>
                <a:off x="6905625" y="3429000"/>
                <a:ext cx="685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en-US" altLang="zh-TW" b="0" i="0" baseline="-25000" dirty="0" err="1">
                          <a:latin typeface="Cambria Math"/>
                        </a:rPr>
                        <m:t>int</m:t>
                      </m:r>
                      <m:r>
                        <a:rPr lang="en-US" altLang="zh-TW" b="0" i="1" baseline="-25000" dirty="0">
                          <a:latin typeface="Cambria Math"/>
                        </a:rPr>
                        <m:t> </m:t>
                      </m:r>
                      <m:r>
                        <a:rPr lang="en-US" altLang="zh-TW" b="0" i="1" baseline="-25000" dirty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altLang="zh-TW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76" name="Text 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5625" y="3429000"/>
                <a:ext cx="685800" cy="366713"/>
              </a:xfrm>
              <a:prstGeom prst="rect">
                <a:avLst/>
              </a:prstGeom>
              <a:blipFill rotWithShape="1">
                <a:blip r:embed="rId3"/>
                <a:stretch>
                  <a:fillRect b="-11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8" name="AutoShape 48"/>
          <p:cNvSpPr>
            <a:spLocks noChangeArrowheads="1"/>
          </p:cNvSpPr>
          <p:nvPr/>
        </p:nvSpPr>
        <p:spPr bwMode="auto">
          <a:xfrm>
            <a:off x="4010025" y="1905000"/>
            <a:ext cx="381000" cy="8382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80" name="Line 50"/>
          <p:cNvSpPr>
            <a:spLocks noChangeShapeType="1"/>
          </p:cNvSpPr>
          <p:nvPr/>
        </p:nvSpPr>
        <p:spPr bwMode="auto">
          <a:xfrm>
            <a:off x="4695825" y="3581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45" name="文字方塊 28"/>
          <p:cNvSpPr txBox="1">
            <a:spLocks noChangeArrowheads="1"/>
          </p:cNvSpPr>
          <p:nvPr/>
        </p:nvSpPr>
        <p:spPr bwMode="auto">
          <a:xfrm>
            <a:off x="2771775" y="5395913"/>
            <a:ext cx="2000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功可以產生熱！</a:t>
            </a:r>
          </a:p>
        </p:txBody>
      </p:sp>
      <p:sp>
        <p:nvSpPr>
          <p:cNvPr id="52246" name="文字方塊 29"/>
          <p:cNvSpPr txBox="1">
            <a:spLocks noChangeArrowheads="1"/>
          </p:cNvSpPr>
          <p:nvPr/>
        </p:nvSpPr>
        <p:spPr bwMode="auto">
          <a:xfrm>
            <a:off x="6343650" y="5395913"/>
            <a:ext cx="1643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>
                <a:solidFill>
                  <a:srgbClr val="FF0000"/>
                </a:solidFill>
              </a:rPr>
              <a:t>熱亦可產生功</a:t>
            </a:r>
            <a:r>
              <a:rPr lang="zh-TW" altLang="en-US"/>
              <a:t>！</a:t>
            </a:r>
          </a:p>
        </p:txBody>
      </p:sp>
      <p:sp>
        <p:nvSpPr>
          <p:cNvPr id="11286" name="AutoShape 48"/>
          <p:cNvSpPr>
            <a:spLocks noChangeArrowheads="1"/>
          </p:cNvSpPr>
          <p:nvPr/>
        </p:nvSpPr>
        <p:spPr bwMode="auto">
          <a:xfrm flipV="1">
            <a:off x="3048000" y="1892300"/>
            <a:ext cx="381000" cy="800100"/>
          </a:xfrm>
          <a:prstGeom prst="downArrow">
            <a:avLst>
              <a:gd name="adj1" fmla="val 50000"/>
              <a:gd name="adj2" fmla="val 5496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5" name="弧形箭號 (上彎) 24"/>
          <p:cNvSpPr/>
          <p:nvPr/>
        </p:nvSpPr>
        <p:spPr>
          <a:xfrm>
            <a:off x="2867025" y="2590800"/>
            <a:ext cx="1752600" cy="685800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弧形箭號 (下彎) 25"/>
          <p:cNvSpPr/>
          <p:nvPr/>
        </p:nvSpPr>
        <p:spPr>
          <a:xfrm flipH="1" flipV="1">
            <a:off x="2714625" y="1676400"/>
            <a:ext cx="1981200" cy="685800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2956382" y="4221088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382" y="4221088"/>
                <a:ext cx="1722074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2683249" y="1196752"/>
                <a:ext cx="381000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249" y="1196752"/>
                <a:ext cx="381000" cy="369332"/>
              </a:xfrm>
              <a:prstGeom prst="rect">
                <a:avLst/>
              </a:prstGeom>
              <a:blipFill rotWithShape="1">
                <a:blip r:embed="rId5"/>
                <a:stretch>
                  <a:fillRect r="-31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4421551" y="1196752"/>
                <a:ext cx="35047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551" y="1196752"/>
                <a:ext cx="350474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724" r="-1724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1547664" y="5396468"/>
                <a:ext cx="9361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5396468"/>
                <a:ext cx="93610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5292080" y="5395913"/>
                <a:ext cx="9361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5395913"/>
                <a:ext cx="936104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7D529D5-22A5-FA51-FFF9-D9190393F9C5}"/>
              </a:ext>
            </a:extLst>
          </p:cNvPr>
          <p:cNvSpPr txBox="1"/>
          <p:nvPr/>
        </p:nvSpPr>
        <p:spPr>
          <a:xfrm>
            <a:off x="4619625" y="2852936"/>
            <a:ext cx="167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焦耳實驗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D712BC-4DF5-983A-C1AC-C4932E979150}"/>
              </a:ext>
            </a:extLst>
          </p:cNvPr>
          <p:cNvSpPr txBox="1"/>
          <p:nvPr/>
        </p:nvSpPr>
        <p:spPr>
          <a:xfrm>
            <a:off x="4848224" y="1772816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引擎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6" grpId="0"/>
      <p:bldP spid="26" grpId="0" animBg="1"/>
      <p:bldP spid="31" grpId="0" animBg="1"/>
      <p:bldP spid="3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6"/>
          <p:cNvSpPr>
            <a:spLocks noChangeArrowheads="1"/>
          </p:cNvSpPr>
          <p:nvPr/>
        </p:nvSpPr>
        <p:spPr bwMode="auto">
          <a:xfrm>
            <a:off x="0" y="2614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5476" name="Rectangle 8"/>
          <p:cNvSpPr>
            <a:spLocks noChangeArrowheads="1"/>
          </p:cNvSpPr>
          <p:nvPr/>
        </p:nvSpPr>
        <p:spPr bwMode="auto">
          <a:xfrm>
            <a:off x="-828675" y="2636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5478" name="Rectangle 10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5480" name="Rectangle 12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5487" name="文字方塊 15"/>
          <p:cNvSpPr txBox="1">
            <a:spLocks noChangeArrowheads="1"/>
          </p:cNvSpPr>
          <p:nvPr/>
        </p:nvSpPr>
        <p:spPr bwMode="auto">
          <a:xfrm>
            <a:off x="1615801" y="4473277"/>
            <a:ext cx="68411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在定溫下只有最後一項與壓力有關，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638795" y="764704"/>
                <a:ext cx="293612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</m:func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795" y="764704"/>
                <a:ext cx="2936125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619250" y="1268760"/>
                <a:ext cx="5545038" cy="91255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𝑛𝑅𝑇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250" y="1268760"/>
                <a:ext cx="5545038" cy="912558"/>
              </a:xfrm>
              <a:prstGeom prst="rect">
                <a:avLst/>
              </a:prstGeom>
              <a:blipFill rotWithShape="1">
                <a:blip r:embed="rId3"/>
                <a:stretch>
                  <a:fillRect b="-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7"/>
              <p:cNvSpPr txBox="1">
                <a:spLocks noChangeArrowheads="1"/>
              </p:cNvSpPr>
              <p:nvPr/>
            </p:nvSpPr>
            <p:spPr bwMode="auto">
              <a:xfrm>
                <a:off x="1562558" y="2272313"/>
                <a:ext cx="54720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定溫定壓下，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dirty="0"/>
                  <a:t>的小變化與粒子數的小變化成正比：</a:t>
                </a:r>
              </a:p>
            </p:txBody>
          </p:sp>
        </mc:Choice>
        <mc:Fallback xmlns="">
          <p:sp>
            <p:nvSpPr>
              <p:cNvPr id="22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2558" y="2272313"/>
                <a:ext cx="547203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891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632644" y="2745085"/>
                <a:ext cx="6827787" cy="63312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𝑑𝑛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</a:rPr>
                        <m:t>𝑅𝑇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644" y="2745085"/>
                <a:ext cx="6827787" cy="63312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619251" y="3681770"/>
                <a:ext cx="4608933" cy="63312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𝑑𝑛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251" y="3681770"/>
                <a:ext cx="4608933" cy="63312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1632645" y="5409381"/>
                <a:ext cx="3227388" cy="65793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645" y="5409381"/>
                <a:ext cx="3227388" cy="65793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638794" y="4905325"/>
                <a:ext cx="653360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換句話說：化學能可以以一大氣壓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下的化學能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𝜇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zh-TW" altLang="en-US" dirty="0"/>
                  <a:t>來表示：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794" y="4905325"/>
                <a:ext cx="6533605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840" t="-6667" r="-4198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684781" y="6201469"/>
                <a:ext cx="28104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𝜇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zh-TW" altLang="en-US" dirty="0"/>
                  <a:t>可以測量後列表！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81" y="6201469"/>
                <a:ext cx="2810449" cy="369332"/>
              </a:xfrm>
              <a:prstGeom prst="rect">
                <a:avLst/>
              </a:prstGeom>
              <a:blipFill rotWithShape="1">
                <a:blip r:embed="rId9"/>
                <a:stretch>
                  <a:fillRect t="-6557" r="-1735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字方塊 27"/>
          <p:cNvSpPr txBox="1"/>
          <p:nvPr/>
        </p:nvSpPr>
        <p:spPr>
          <a:xfrm>
            <a:off x="1632644" y="33265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我們需要定溫下，氣體的化學能與其壓力的關係。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5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7" grpId="0"/>
      <p:bldP spid="22" grpId="0"/>
      <p:bldP spid="23" grpId="0" animBg="1"/>
      <p:bldP spid="24" grpId="0" animBg="1"/>
      <p:bldP spid="25" grpId="0" animBg="1"/>
      <p:bldP spid="2" grpId="0"/>
      <p:bldP spid="3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09573" name="文字方塊 4"/>
          <p:cNvSpPr txBox="1">
            <a:spLocks noChangeArrowheads="1"/>
          </p:cNvSpPr>
          <p:nvPr/>
        </p:nvSpPr>
        <p:spPr bwMode="auto">
          <a:xfrm>
            <a:off x="927189" y="1252992"/>
            <a:ext cx="2663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以上平衡條件可以寫成：</a:t>
            </a:r>
          </a:p>
        </p:txBody>
      </p:sp>
      <p:sp>
        <p:nvSpPr>
          <p:cNvPr id="109576" name="文字方塊 8"/>
          <p:cNvSpPr txBox="1">
            <a:spLocks noChangeArrowheads="1"/>
          </p:cNvSpPr>
          <p:nvPr/>
        </p:nvSpPr>
        <p:spPr bwMode="auto">
          <a:xfrm>
            <a:off x="813488" y="4718766"/>
            <a:ext cx="5184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這個條件決定了平衡時各個成分的分壓與分子數：</a:t>
            </a:r>
          </a:p>
        </p:txBody>
      </p:sp>
      <p:sp>
        <p:nvSpPr>
          <p:cNvPr id="10957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580" name="文字方塊 11"/>
              <p:cNvSpPr txBox="1">
                <a:spLocks noChangeArrowheads="1"/>
              </p:cNvSpPr>
              <p:nvPr/>
            </p:nvSpPr>
            <p:spPr bwMode="auto">
              <a:xfrm>
                <a:off x="921438" y="6208757"/>
                <a:ext cx="381642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越大，溫度越低，越往右反應</a:t>
                </a:r>
              </a:p>
            </p:txBody>
          </p:sp>
        </mc:Choice>
        <mc:Fallback xmlns="">
          <p:sp>
            <p:nvSpPr>
              <p:cNvPr id="109580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1438" y="6208757"/>
                <a:ext cx="3816424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032705" y="584504"/>
                <a:ext cx="3227388" cy="65793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𝑅𝑇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705" y="584504"/>
                <a:ext cx="3227388" cy="65793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927189" y="744284"/>
                <a:ext cx="2799928" cy="39440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TW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89" y="744284"/>
                <a:ext cx="2799928" cy="39440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927189" y="1733574"/>
                <a:ext cx="7821275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−1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𝑅𝑇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>
                                              <a:latin typeface="Cambria Math"/>
                                            </a:rPr>
                                            <m:t>N</m:t>
                                          </m:r>
                                        </m:e>
                                        <m:sub>
                                          <m:r>
                                            <a:rPr lang="en-US" altLang="zh-TW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−3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𝑅𝑇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 b="0" i="0" smtClean="0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zh-TW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+2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𝑅𝑇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N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>
                                              <a:latin typeface="Cambria Math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US" altLang="zh-TW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89" y="1733574"/>
                <a:ext cx="7821275" cy="714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899232" y="2621174"/>
                <a:ext cx="5098832" cy="7785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b="0" i="0" smtClean="0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zh-TW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N</m:t>
                                      </m:r>
                                    </m:e>
                                    <m:sub>
                                      <m:r>
                                        <a:rPr lang="en-US" altLang="zh-TW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zh-TW">
                                          <a:latin typeface="Cambria Math"/>
                                        </a:rPr>
                                        <m:t>3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𝑅𝑇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−3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𝑅𝑇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32" y="2621174"/>
                <a:ext cx="5098832" cy="77854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2059411" y="3949709"/>
                <a:ext cx="1822406" cy="7792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411" y="3949709"/>
                <a:ext cx="1822406" cy="77925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106014" y="4575390"/>
                <a:ext cx="950324" cy="6090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014" y="4575390"/>
                <a:ext cx="950324" cy="6090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2059411" y="5344661"/>
                <a:ext cx="2174396" cy="7792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411" y="5344661"/>
                <a:ext cx="2174396" cy="77925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385934" y="5344661"/>
                <a:ext cx="1800200" cy="7792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N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a:rPr lang="en-US" altLang="zh-TW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𝑅𝑇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934" y="5344661"/>
                <a:ext cx="1800200" cy="77925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/>
          <p:cNvSpPr/>
          <p:nvPr/>
        </p:nvSpPr>
        <p:spPr>
          <a:xfrm>
            <a:off x="4521838" y="5648777"/>
            <a:ext cx="576064" cy="216024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376576" y="5824396"/>
                <a:ext cx="9236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576" y="5824396"/>
                <a:ext cx="923651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4042777" y="4154669"/>
            <a:ext cx="260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 of mass action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899232" y="3501008"/>
                <a:ext cx="813726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,</m:t>
                    </m:r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時，往右反應使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>
                        <a:latin typeface="Cambria Math"/>
                      </a:rPr>
                      <m:t>N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TW" altLang="en-US" dirty="0"/>
                  <a:t>增加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dirty="0"/>
                  <a:t>莫耳時的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𝐺</m:t>
                    </m:r>
                  </m:oMath>
                </a14:m>
                <a:r>
                  <a:rPr lang="zh-TW" altLang="en-US" dirty="0"/>
                  <a:t>的變化，此值可查或計算得到。</a:t>
                </a: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32" y="3501008"/>
                <a:ext cx="8137264" cy="369332"/>
              </a:xfrm>
              <a:prstGeom prst="rect">
                <a:avLst/>
              </a:prstGeom>
              <a:blipFill rotWithShape="1">
                <a:blip r:embed="rId12"/>
                <a:stretch>
                  <a:fillRect t="-6557" r="-600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9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6" grpId="0"/>
      <p:bldP spid="109580" grpId="0"/>
      <p:bldP spid="15" grpId="0" animBg="1"/>
      <p:bldP spid="16" grpId="0" animBg="1"/>
      <p:bldP spid="17" grpId="0" animBg="1"/>
      <p:bldP spid="2" grpId="0" animBg="1"/>
      <p:bldP spid="19" grpId="0" animBg="1"/>
      <p:bldP spid="20" grpId="0" animBg="1"/>
      <p:bldP spid="3" grpId="0" animBg="1"/>
      <p:bldP spid="5" grpId="0"/>
      <p:bldP spid="6" grpId="0"/>
      <p:bldP spid="7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8"/>
          <p:cNvSpPr>
            <a:spLocks noChangeArrowheads="1"/>
          </p:cNvSpPr>
          <p:nvPr/>
        </p:nvSpPr>
        <p:spPr bwMode="auto">
          <a:xfrm>
            <a:off x="3761210" y="3498851"/>
            <a:ext cx="222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100"/>
              <a:t> </a:t>
            </a:r>
            <a:endParaRPr lang="en-US" altLang="zh-TW"/>
          </a:p>
        </p:txBody>
      </p:sp>
      <p:sp>
        <p:nvSpPr>
          <p:cNvPr id="110597" name="Rectangle 10"/>
          <p:cNvSpPr>
            <a:spLocks noChangeArrowheads="1"/>
          </p:cNvSpPr>
          <p:nvPr/>
        </p:nvSpPr>
        <p:spPr bwMode="auto">
          <a:xfrm>
            <a:off x="1619672" y="2565581"/>
            <a:ext cx="3647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由此反應在一大氣壓時的放熱可得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599" name="Rectangle 11"/>
              <p:cNvSpPr>
                <a:spLocks noChangeArrowheads="1"/>
              </p:cNvSpPr>
              <p:nvPr/>
            </p:nvSpPr>
            <p:spPr bwMode="auto">
              <a:xfrm>
                <a:off x="1619672" y="3078163"/>
                <a:ext cx="52959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標準狀態下為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−92.22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Cambria Math"/>
                        <a:cs typeface="Times New Roman" pitchFamily="18" charset="0"/>
                      </a:rPr>
                      <m:t>kJ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，所以向右反應會降低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zh-TW" altLang="en-US" sz="1100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10599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3078163"/>
                <a:ext cx="5295900" cy="366713"/>
              </a:xfrm>
              <a:prstGeom prst="rect">
                <a:avLst/>
              </a:prstGeom>
              <a:blipFill rotWithShape="1">
                <a:blip r:embed="rId2"/>
                <a:stretch>
                  <a:fillRect l="-1037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600" name="Rectangle 13"/>
          <p:cNvSpPr>
            <a:spLocks noChangeArrowheads="1"/>
          </p:cNvSpPr>
          <p:nvPr/>
        </p:nvSpPr>
        <p:spPr bwMode="auto">
          <a:xfrm>
            <a:off x="1619672" y="3792538"/>
            <a:ext cx="445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然而向右傾向減少熵（粒子莫耳數減少）</a:t>
            </a:r>
            <a:r>
              <a:rPr lang="zh-TW" altLang="en-US" sz="1200" dirty="0">
                <a:latin typeface="Times New Roman" pitchFamily="18" charset="0"/>
                <a:cs typeface="Times New Roman" pitchFamily="18" charset="0"/>
              </a:rPr>
              <a:t>，</a:t>
            </a:r>
            <a:endParaRPr lang="zh-TW" altLang="en-US" dirty="0"/>
          </a:p>
        </p:txBody>
      </p:sp>
      <p:sp>
        <p:nvSpPr>
          <p:cNvPr id="110602" name="Rectangle 14"/>
          <p:cNvSpPr>
            <a:spLocks noChangeArrowheads="1"/>
          </p:cNvSpPr>
          <p:nvPr/>
        </p:nvSpPr>
        <p:spPr bwMode="auto">
          <a:xfrm>
            <a:off x="1619672" y="4378610"/>
            <a:ext cx="276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>
                <a:latin typeface="Times New Roman" pitchFamily="18" charset="0"/>
                <a:cs typeface="Times New Roman" pitchFamily="18" charset="0"/>
              </a:rPr>
              <a:t>因此降低了向右的趨勢：</a:t>
            </a:r>
            <a:r>
              <a:rPr lang="zh-TW" altLang="en-US"/>
              <a:t> </a:t>
            </a:r>
          </a:p>
        </p:txBody>
      </p:sp>
      <p:sp>
        <p:nvSpPr>
          <p:cNvPr id="110603" name="Rectangle 16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0605" name="Rectangle 17"/>
          <p:cNvSpPr>
            <a:spLocks noChangeArrowheads="1"/>
          </p:cNvSpPr>
          <p:nvPr/>
        </p:nvSpPr>
        <p:spPr bwMode="auto">
          <a:xfrm>
            <a:off x="1619672" y="5005666"/>
            <a:ext cx="6712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平衡就是在放熱（降低能量）與增加熵兩個趨勢的拉鋸下達成。 </a:t>
            </a:r>
          </a:p>
        </p:txBody>
      </p:sp>
      <p:sp>
        <p:nvSpPr>
          <p:cNvPr id="110606" name="文字方塊 13"/>
          <p:cNvSpPr txBox="1">
            <a:spLocks noChangeArrowheads="1"/>
          </p:cNvSpPr>
          <p:nvPr/>
        </p:nvSpPr>
        <p:spPr bwMode="auto">
          <a:xfrm>
            <a:off x="1619672" y="5597526"/>
            <a:ext cx="7056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溫度會加強熵的重要性，因此平衡會往右移！加溫增加氨氣的產生。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2916362" y="1204566"/>
                <a:ext cx="205678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N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+3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</a:rPr>
                        <m:t>N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TW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362" y="1204566"/>
                <a:ext cx="205678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916364" y="1810719"/>
                <a:ext cx="205678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364" y="1810719"/>
                <a:ext cx="205678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5234612" y="2532240"/>
                <a:ext cx="56206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612" y="2532240"/>
                <a:ext cx="562069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6006919" y="3789919"/>
                <a:ext cx="173397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=59.12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kJ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919" y="3789919"/>
                <a:ext cx="1733979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189406" y="4364038"/>
                <a:ext cx="319145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=−32.9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kJ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406" y="4364038"/>
                <a:ext cx="3191451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1619672" y="699349"/>
                <a:ext cx="583264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𝐺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,</m:t>
                    </m:r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時，往右反應使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>
                        <a:latin typeface="Cambria Math"/>
                      </a:rPr>
                      <m:t>N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TW" altLang="en-US" dirty="0"/>
                  <a:t>增加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dirty="0"/>
                  <a:t>莫耳時的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𝐺</m:t>
                    </m:r>
                  </m:oMath>
                </a14:m>
                <a:r>
                  <a:rPr lang="zh-TW" altLang="en-US" dirty="0"/>
                  <a:t>的變化。</a:t>
                </a: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699349"/>
                <a:ext cx="5832648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6667" r="-941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mikeblaber.org/oldwine/chm1046/notes/Thermody/Gibbs/Ima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68413"/>
            <a:ext cx="44354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0" t="48774" r="19505" b="11730"/>
          <a:stretch/>
        </p:blipFill>
        <p:spPr>
          <a:xfrm>
            <a:off x="145168" y="629980"/>
            <a:ext cx="8817750" cy="3879140"/>
          </a:xfrm>
          <a:prstGeom prst="rect">
            <a:avLst/>
          </a:prstGeom>
        </p:spPr>
      </p:pic>
      <p:sp>
        <p:nvSpPr>
          <p:cNvPr id="3" name="向下箭號 2"/>
          <p:cNvSpPr/>
          <p:nvPr/>
        </p:nvSpPr>
        <p:spPr>
          <a:xfrm>
            <a:off x="2195736" y="1700808"/>
            <a:ext cx="432048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626308" y="26064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宇宙中物質與熱輻射之間的平衡關係，隨時間演化！</a:t>
            </a:r>
          </a:p>
        </p:txBody>
      </p:sp>
      <p:pic>
        <p:nvPicPr>
          <p:cNvPr id="7" name="Picture 2" descr="BigBan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21088"/>
            <a:ext cx="3000236" cy="251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23773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8" r="5000"/>
          <a:stretch/>
        </p:blipFill>
        <p:spPr>
          <a:xfrm>
            <a:off x="2401951" y="70846"/>
            <a:ext cx="6048672" cy="6754130"/>
          </a:xfrm>
          <a:prstGeom prst="rect">
            <a:avLst/>
          </a:prstGeom>
        </p:spPr>
      </p:pic>
      <p:sp>
        <p:nvSpPr>
          <p:cNvPr id="2" name="向下箭號 1"/>
          <p:cNvSpPr/>
          <p:nvPr/>
        </p:nvSpPr>
        <p:spPr>
          <a:xfrm>
            <a:off x="4814303" y="926559"/>
            <a:ext cx="216024" cy="3600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向下箭號 3"/>
          <p:cNvSpPr/>
          <p:nvPr/>
        </p:nvSpPr>
        <p:spPr>
          <a:xfrm>
            <a:off x="6228184" y="217020"/>
            <a:ext cx="216024" cy="3600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123728" y="577060"/>
            <a:ext cx="322395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Bang Nucleosynthesis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BBN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7170383" y="560331"/>
            <a:ext cx="197361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Recombination</a:t>
            </a:r>
          </a:p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Photon Decoupling</a:t>
            </a:r>
            <a:endParaRPr lang="zh-TW" altLang="en-US" dirty="0">
              <a:latin typeface="+mj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14303" y="1952836"/>
            <a:ext cx="1413881" cy="720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7504" y="4852496"/>
            <a:ext cx="5616624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大霹靂後約</a:t>
            </a:r>
            <a:r>
              <a:rPr lang="zh-TW" altLang="en-US" sz="1800" dirty="0">
                <a:solidFill>
                  <a:srgbClr val="FF0000"/>
                </a:solidFill>
              </a:rPr>
              <a:t>三十萬年</a:t>
            </a:r>
            <a:r>
              <a:rPr lang="zh-TW" altLang="en-US" sz="1800" dirty="0"/>
              <a:t>，質子開始捕捉電子，形成原子</a:t>
            </a:r>
            <a:endParaRPr lang="zh-TW" altLang="en-US" sz="1800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07504" y="5373216"/>
                <a:ext cx="316835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氫原子的束縛能大約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10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5373216"/>
                <a:ext cx="3168352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734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/>
          <p:cNvSpPr txBox="1"/>
          <p:nvPr/>
        </p:nvSpPr>
        <p:spPr>
          <a:xfrm>
            <a:off x="88752" y="6270978"/>
            <a:ext cx="460851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當熱能低於束縛能，該束縛態就開始形成。</a:t>
            </a:r>
          </a:p>
        </p:txBody>
      </p:sp>
    </p:spTree>
    <p:extLst>
      <p:ext uri="{BB962C8B-B14F-4D97-AF65-F5344CB8AC3E}">
        <p14:creationId xmlns:p14="http://schemas.microsoft.com/office/powerpoint/2010/main" val="297936818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t="48810" r="47376" b="13738"/>
          <a:stretch/>
        </p:blipFill>
        <p:spPr>
          <a:xfrm>
            <a:off x="5020661" y="107430"/>
            <a:ext cx="3564401" cy="4183268"/>
          </a:xfrm>
          <a:prstGeom prst="rect">
            <a:avLst/>
          </a:prstGeom>
        </p:spPr>
      </p:pic>
      <p:pic>
        <p:nvPicPr>
          <p:cNvPr id="49154" name="Picture 2" descr="1015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48"/>
          <a:stretch/>
        </p:blipFill>
        <p:spPr bwMode="auto">
          <a:xfrm>
            <a:off x="765557" y="188640"/>
            <a:ext cx="3787367" cy="18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1015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96632" y="2341471"/>
            <a:ext cx="3725218" cy="194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96952" y="4352919"/>
            <a:ext cx="7920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大霹靂後約</a:t>
            </a:r>
            <a:r>
              <a:rPr lang="zh-TW" altLang="en-US" sz="1800" dirty="0">
                <a:solidFill>
                  <a:srgbClr val="FF0000"/>
                </a:solidFill>
              </a:rPr>
              <a:t>三十萬年</a:t>
            </a:r>
            <a:r>
              <a:rPr lang="zh-TW" altLang="en-US" sz="1800" dirty="0"/>
              <a:t>，質子開始捕捉電子，形成原子，稱為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Recombination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318132" y="4739898"/>
                <a:ext cx="180613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𝑝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132" y="4739898"/>
                <a:ext cx="180613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3314278" y="5224728"/>
                <a:ext cx="1940083" cy="6763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𝐻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278" y="5224728"/>
                <a:ext cx="1940083" cy="67633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5386563" y="5373070"/>
                <a:ext cx="3231269" cy="39074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13.6 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eV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563" y="5373070"/>
                <a:ext cx="3231269" cy="390748"/>
              </a:xfrm>
              <a:prstGeom prst="rect">
                <a:avLst/>
              </a:prstGeom>
              <a:blipFill rotWithShape="1"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295880" y="6354570"/>
                <a:ext cx="218136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rec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0.3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eV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~3600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80" y="6354570"/>
                <a:ext cx="2181366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2123728" y="6340551"/>
                <a:ext cx="176548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rec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288000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yr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6340551"/>
                <a:ext cx="1765483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703848" y="5901067"/>
                <a:ext cx="80446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當熱能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𝑘𝑇</m:t>
                    </m:r>
                  </m:oMath>
                </a14:m>
                <a:r>
                  <a:rPr lang="zh-TW" altLang="en-US" dirty="0"/>
                  <a:t>小於束縛能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zh-TW" altLang="en-US" dirty="0"/>
                  <a:t>時，向左反應遠小於向右，氫原子會大量形成。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48" y="5901067"/>
                <a:ext cx="8044616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606" t="-655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向下箭號 1"/>
          <p:cNvSpPr/>
          <p:nvPr/>
        </p:nvSpPr>
        <p:spPr>
          <a:xfrm>
            <a:off x="2659240" y="1998043"/>
            <a:ext cx="184568" cy="34342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46843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57" y="445897"/>
            <a:ext cx="701992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向下箭號 2"/>
          <p:cNvSpPr/>
          <p:nvPr/>
        </p:nvSpPr>
        <p:spPr>
          <a:xfrm>
            <a:off x="4124223" y="1273456"/>
            <a:ext cx="184568" cy="34342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242057" y="3361688"/>
            <a:ext cx="106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電子數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447763" y="6097992"/>
                <a:ext cx="49685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Recombination</a:t>
                </a:r>
                <a:r>
                  <a:rPr lang="zh-TW" altLang="en-US" dirty="0"/>
                  <a:t>之後，電子密度急速降低！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↓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763" y="6097992"/>
                <a:ext cx="4968552" cy="369332"/>
              </a:xfrm>
              <a:prstGeom prst="rect">
                <a:avLst/>
              </a:prstGeom>
              <a:blipFill>
                <a:blip r:embed="rId3"/>
                <a:stretch>
                  <a:fillRect l="-1018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436608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64" y="4388671"/>
            <a:ext cx="547687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539434" y="440934"/>
            <a:ext cx="5915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/>
              <a:t>背景輻射與電中性的氫原子作用很小，</a:t>
            </a:r>
            <a:endParaRPr lang="en-US" altLang="zh-TW" dirty="0"/>
          </a:p>
        </p:txBody>
      </p:sp>
      <p:sp>
        <p:nvSpPr>
          <p:cNvPr id="8" name="文字方塊 7"/>
          <p:cNvSpPr txBox="1"/>
          <p:nvPr/>
        </p:nvSpPr>
        <p:spPr>
          <a:xfrm>
            <a:off x="1539434" y="2584604"/>
            <a:ext cx="655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光與物質便彼此獨立發展，輻射的溫度不再是物質的溫度。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794030" y="1282922"/>
                <a:ext cx="20162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⇆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030" y="1282922"/>
                <a:ext cx="201622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1564330" y="2992055"/>
            <a:ext cx="3456384" cy="367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 Decoupling 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794030" y="1827728"/>
                <a:ext cx="1471044" cy="61286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𝜏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𝑛𝑣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≫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030" y="1827728"/>
                <a:ext cx="1471044" cy="6128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794030" y="3359353"/>
                <a:ext cx="216924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D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0.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27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eV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~3240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K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030" y="3359353"/>
                <a:ext cx="216924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621877" y="3364175"/>
                <a:ext cx="161839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D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380000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yr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877" y="3364175"/>
                <a:ext cx="161839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1539434" y="3841012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/>
              <a:t>光在宇宙中幾乎自由行走，宇宙由模糊變透明。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568972" y="825054"/>
                <a:ext cx="49685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Recombination</a:t>
                </a:r>
                <a:r>
                  <a:rPr lang="zh-TW" altLang="en-US" dirty="0"/>
                  <a:t>之後，電子密度急速降低！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↓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972" y="825054"/>
                <a:ext cx="4968552" cy="369332"/>
              </a:xfrm>
              <a:prstGeom prst="rect">
                <a:avLst/>
              </a:prstGeom>
              <a:blipFill>
                <a:blip r:embed="rId7"/>
                <a:stretch>
                  <a:fillRect l="-1020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1524639" y="1280661"/>
            <a:ext cx="234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光子與電子的散射</a:t>
            </a:r>
            <a:endParaRPr lang="zh-CN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524639" y="1827728"/>
            <a:ext cx="176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速率快速降低：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127634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3923928" y="2204864"/>
                <a:ext cx="1425266" cy="7645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2204864"/>
                <a:ext cx="1425266" cy="76456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3076516" y="2452168"/>
            <a:ext cx="114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證明：</a:t>
            </a:r>
          </a:p>
        </p:txBody>
      </p:sp>
    </p:spTree>
    <p:extLst>
      <p:ext uri="{BB962C8B-B14F-4D97-AF65-F5344CB8AC3E}">
        <p14:creationId xmlns:p14="http://schemas.microsoft.com/office/powerpoint/2010/main" val="1695251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royaljetway.com.tw/new/upload/505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56" y="1803432"/>
            <a:ext cx="352583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文字方塊 4"/>
          <p:cNvSpPr txBox="1">
            <a:spLocks noChangeArrowheads="1"/>
          </p:cNvSpPr>
          <p:nvPr/>
        </p:nvSpPr>
        <p:spPr bwMode="auto">
          <a:xfrm>
            <a:off x="2714625" y="4891870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容易取得的熱可以轉化為有用的功！</a:t>
            </a:r>
          </a:p>
        </p:txBody>
      </p:sp>
      <p:sp>
        <p:nvSpPr>
          <p:cNvPr id="12294" name="文字方塊 5"/>
          <p:cNvSpPr txBox="1">
            <a:spLocks noChangeArrowheads="1"/>
          </p:cNvSpPr>
          <p:nvPr/>
        </p:nvSpPr>
        <p:spPr bwMode="auto">
          <a:xfrm>
            <a:off x="2714625" y="5706926"/>
            <a:ext cx="3643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蒸汽機，引擎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7" name="向右箭號 6"/>
          <p:cNvSpPr/>
          <p:nvPr/>
        </p:nvSpPr>
        <p:spPr>
          <a:xfrm>
            <a:off x="4426905" y="3034495"/>
            <a:ext cx="642937" cy="500063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33" y="1812106"/>
            <a:ext cx="3820272" cy="2528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4280321" y="1146829"/>
                <a:ext cx="9361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321" y="1146829"/>
                <a:ext cx="936104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E4E9387-B6D2-B211-578B-9EAC99FB1952}"/>
              </a:ext>
            </a:extLst>
          </p:cNvPr>
          <p:cNvSpPr txBox="1"/>
          <p:nvPr/>
        </p:nvSpPr>
        <p:spPr>
          <a:xfrm>
            <a:off x="2714625" y="5299676"/>
            <a:ext cx="545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這是人類文明的大發現！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684214" y="2997200"/>
            <a:ext cx="8280400" cy="2663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411413" y="1268413"/>
            <a:ext cx="1785937" cy="150018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1034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851257"/>
              </p:ext>
            </p:extLst>
          </p:nvPr>
        </p:nvGraphicFramePr>
        <p:xfrm>
          <a:off x="1898179" y="3144391"/>
          <a:ext cx="75565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469696" imgH="177723" progId="Equation.3">
                  <p:embed/>
                </p:oleObj>
              </mc:Choice>
              <mc:Fallback>
                <p:oleObj name="方程式" r:id="rId2" imgW="469696" imgH="17772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8179" y="3144391"/>
                        <a:ext cx="755650" cy="2857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456649"/>
              </p:ext>
            </p:extLst>
          </p:nvPr>
        </p:nvGraphicFramePr>
        <p:xfrm>
          <a:off x="5040313" y="4256881"/>
          <a:ext cx="300037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65300" imgH="228600" progId="Equation.DSMT4">
                  <p:embed/>
                </p:oleObj>
              </mc:Choice>
              <mc:Fallback>
                <p:oleObj name="Equation" r:id="rId4" imgW="17653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313" y="4256881"/>
                        <a:ext cx="3000375" cy="3889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0" name="Object 5"/>
          <p:cNvGraphicFramePr>
            <a:graphicFrameLocks noChangeAspect="1"/>
          </p:cNvGraphicFramePr>
          <p:nvPr/>
        </p:nvGraphicFramePr>
        <p:xfrm>
          <a:off x="1949450" y="4313238"/>
          <a:ext cx="896938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558558" imgH="177723" progId="Equation.3">
                  <p:embed/>
                </p:oleObj>
              </mc:Choice>
              <mc:Fallback>
                <p:oleObj name="方程式" r:id="rId6" imgW="558558" imgH="177723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9450" y="4313238"/>
                        <a:ext cx="896938" cy="2857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矩形 12"/>
          <p:cNvSpPr/>
          <p:nvPr/>
        </p:nvSpPr>
        <p:spPr>
          <a:xfrm>
            <a:off x="684213" y="3929856"/>
            <a:ext cx="8280400" cy="7540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10343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258724"/>
              </p:ext>
            </p:extLst>
          </p:nvPr>
        </p:nvGraphicFramePr>
        <p:xfrm>
          <a:off x="1907704" y="3501008"/>
          <a:ext cx="735012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457002" imgH="177723" progId="Equation.3">
                  <p:embed/>
                </p:oleObj>
              </mc:Choice>
              <mc:Fallback>
                <p:oleObj name="方程式" r:id="rId8" imgW="457002" imgH="177723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3501008"/>
                        <a:ext cx="735012" cy="2857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429528"/>
              </p:ext>
            </p:extLst>
          </p:nvPr>
        </p:nvGraphicFramePr>
        <p:xfrm>
          <a:off x="1979712" y="4691603"/>
          <a:ext cx="1201738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749300" imgH="228600" progId="Equation.3">
                  <p:embed/>
                </p:oleObj>
              </mc:Choice>
              <mc:Fallback>
                <p:oleObj name="方程式" r:id="rId10" imgW="749300" imgH="228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4691603"/>
                        <a:ext cx="1201738" cy="3683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4" name="Object 15"/>
          <p:cNvGraphicFramePr>
            <a:graphicFrameLocks noChangeAspect="1"/>
          </p:cNvGraphicFramePr>
          <p:nvPr/>
        </p:nvGraphicFramePr>
        <p:xfrm>
          <a:off x="3397250" y="4313238"/>
          <a:ext cx="855663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532937" imgH="177646" progId="Equation.3">
                  <p:embed/>
                </p:oleObj>
              </mc:Choice>
              <mc:Fallback>
                <p:oleObj name="方程式" r:id="rId12" imgW="532937" imgH="177646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0" y="4313238"/>
                        <a:ext cx="855663" cy="2857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233331"/>
              </p:ext>
            </p:extLst>
          </p:nvPr>
        </p:nvGraphicFramePr>
        <p:xfrm>
          <a:off x="5092701" y="4725194"/>
          <a:ext cx="919162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571004" imgH="177646" progId="Equation.3">
                  <p:embed/>
                </p:oleObj>
              </mc:Choice>
              <mc:Fallback>
                <p:oleObj name="方程式" r:id="rId14" imgW="571004" imgH="177646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701" y="4725194"/>
                        <a:ext cx="919162" cy="2873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5144061"/>
              </p:ext>
            </p:extLst>
          </p:nvPr>
        </p:nvGraphicFramePr>
        <p:xfrm>
          <a:off x="3363913" y="4685506"/>
          <a:ext cx="919162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6" imgW="571252" imgH="228501" progId="Equation.3">
                  <p:embed/>
                </p:oleObj>
              </mc:Choice>
              <mc:Fallback>
                <p:oleObj name="方程式" r:id="rId16" imgW="571252" imgH="228501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3913" y="4685506"/>
                        <a:ext cx="919162" cy="3667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3107532" y="3284984"/>
            <a:ext cx="3071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內在量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Intensive Quantity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字方塊 18"/>
          <p:cNvSpPr txBox="1">
            <a:spLocks noChangeArrowheads="1"/>
          </p:cNvSpPr>
          <p:nvPr/>
        </p:nvSpPr>
        <p:spPr bwMode="auto">
          <a:xfrm>
            <a:off x="3154363" y="5146676"/>
            <a:ext cx="285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可加量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Extensive Quantity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39" name="文字方塊 23"/>
          <p:cNvSpPr txBox="1">
            <a:spLocks noChangeArrowheads="1"/>
          </p:cNvSpPr>
          <p:nvPr/>
        </p:nvSpPr>
        <p:spPr bwMode="auto">
          <a:xfrm>
            <a:off x="5148263" y="1557338"/>
            <a:ext cx="3348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若把一缸氣體複製為原來的 </a:t>
            </a:r>
            <a:r>
              <a:rPr lang="el-GR" altLang="zh-TW" i="1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zh-TW" altLang="en-US"/>
              <a:t>倍</a:t>
            </a:r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440" name="文字方塊 19"/>
              <p:cNvSpPr txBox="1">
                <a:spLocks noChangeArrowheads="1"/>
              </p:cNvSpPr>
              <p:nvPr/>
            </p:nvSpPr>
            <p:spPr bwMode="auto">
              <a:xfrm>
                <a:off x="1051079" y="849920"/>
                <a:ext cx="475297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與化學能 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/>
                        <a:cs typeface="Times New Roman" pitchFamily="18" charset="0"/>
                      </a:rPr>
                      <m:t>𝜇</m:t>
                    </m:r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的關係其實更加直接簡單：</a:t>
                </a:r>
              </a:p>
            </p:txBody>
          </p:sp>
        </mc:Choice>
        <mc:Fallback xmlns="">
          <p:sp>
            <p:nvSpPr>
              <p:cNvPr id="10344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1079" y="849920"/>
                <a:ext cx="4752975" cy="369888"/>
              </a:xfrm>
              <a:prstGeom prst="rect">
                <a:avLst/>
              </a:prstGeom>
              <a:blipFill rotWithShape="1">
                <a:blip r:embed="rId19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/>
          <p:cNvSpPr/>
          <p:nvPr/>
        </p:nvSpPr>
        <p:spPr>
          <a:xfrm>
            <a:off x="4211638" y="1268413"/>
            <a:ext cx="642937" cy="150018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5224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592220"/>
              </p:ext>
            </p:extLst>
          </p:nvPr>
        </p:nvGraphicFramePr>
        <p:xfrm>
          <a:off x="1979613" y="5845969"/>
          <a:ext cx="12922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0" imgW="685800" imgH="228600" progId="Equation.3">
                  <p:embed/>
                </p:oleObj>
              </mc:Choice>
              <mc:Fallback>
                <p:oleObj name="方程式" r:id="rId20" imgW="685800" imgH="2286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5845969"/>
                        <a:ext cx="1292225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3348038" y="5845969"/>
            <a:ext cx="338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變數中只有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/>
              <a:t> </a:t>
            </a:r>
            <a:r>
              <a:rPr lang="zh-TW" altLang="en-US"/>
              <a:t>一個可加量</a:t>
            </a:r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3363913" y="6277769"/>
            <a:ext cx="442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對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/>
              <a:t>展開，只能有線性項，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zh-TW" altLang="en-US"/>
              <a:t>正比於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endParaRPr lang="zh-TW" altLang="en-US" i="1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1901485" y="85352"/>
                <a:ext cx="1425266" cy="7645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485" y="85352"/>
                <a:ext cx="1425266" cy="764568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054073" y="332656"/>
            <a:ext cx="114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證明：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  <p:bldP spid="19" grpId="0"/>
      <p:bldP spid="20" grpId="0" animBg="1"/>
      <p:bldP spid="21" grpId="0"/>
      <p:bldP spid="2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04452" name="Object 18"/>
          <p:cNvGraphicFramePr>
            <a:graphicFrameLocks noChangeAspect="1"/>
          </p:cNvGraphicFramePr>
          <p:nvPr/>
        </p:nvGraphicFramePr>
        <p:xfrm>
          <a:off x="1476375" y="1628775"/>
          <a:ext cx="31861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689100" imgH="228600" progId="Equation.3">
                  <p:embed/>
                </p:oleObj>
              </mc:Choice>
              <mc:Fallback>
                <p:oleObj name="方程式" r:id="rId2" imgW="1689100" imgH="2286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628775"/>
                        <a:ext cx="3186113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491483"/>
              </p:ext>
            </p:extLst>
          </p:nvPr>
        </p:nvGraphicFramePr>
        <p:xfrm>
          <a:off x="4427984" y="1098608"/>
          <a:ext cx="115252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571004" imgH="177646" progId="Equation.3">
                  <p:embed/>
                </p:oleObj>
              </mc:Choice>
              <mc:Fallback>
                <p:oleObj name="方程式" r:id="rId4" imgW="571004" imgH="177646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1098608"/>
                        <a:ext cx="1152525" cy="3587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4454" name="文字方塊 23"/>
              <p:cNvSpPr txBox="1">
                <a:spLocks noChangeArrowheads="1"/>
              </p:cNvSpPr>
              <p:nvPr/>
            </p:nvSpPr>
            <p:spPr bwMode="auto">
              <a:xfrm>
                <a:off x="1476375" y="1125538"/>
                <a:ext cx="334803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一缸氣體複製為原來的 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zh-TW" altLang="en-US" dirty="0"/>
                  <a:t>倍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0445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6375" y="1125538"/>
                <a:ext cx="3348038" cy="368300"/>
              </a:xfrm>
              <a:prstGeom prst="rect">
                <a:avLst/>
              </a:prstGeom>
              <a:blipFill rotWithShape="1">
                <a:blip r:embed="rId7"/>
                <a:stretch>
                  <a:fillRect l="-1457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455" name="矩形 22"/>
              <p:cNvSpPr>
                <a:spLocks noChangeArrowheads="1"/>
              </p:cNvSpPr>
              <p:nvPr/>
            </p:nvSpPr>
            <p:spPr bwMode="auto">
              <a:xfrm>
                <a:off x="1331640" y="2276475"/>
                <a:ext cx="45180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由變數的變化，計算這個複製前後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𝐺</m:t>
                    </m:r>
                  </m:oMath>
                </a14:m>
                <a:r>
                  <a:rPr lang="zh-TW" altLang="en-US" dirty="0"/>
                  <a:t>的變化</a:t>
                </a:r>
              </a:p>
            </p:txBody>
          </p:sp>
        </mc:Choice>
        <mc:Fallback xmlns="">
          <p:sp>
            <p:nvSpPr>
              <p:cNvPr id="104455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2276475"/>
                <a:ext cx="4518025" cy="369888"/>
              </a:xfrm>
              <a:prstGeom prst="rect">
                <a:avLst/>
              </a:prstGeom>
              <a:blipFill rotWithShape="1">
                <a:blip r:embed="rId8"/>
                <a:stretch>
                  <a:fillRect l="-1078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4456" name="Object 8"/>
          <p:cNvGraphicFramePr>
            <a:graphicFrameLocks noChangeAspect="1"/>
          </p:cNvGraphicFramePr>
          <p:nvPr/>
        </p:nvGraphicFramePr>
        <p:xfrm>
          <a:off x="6084888" y="2205038"/>
          <a:ext cx="1492250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016000" imgH="342900" progId="Equation.3">
                  <p:embed/>
                </p:oleObj>
              </mc:Choice>
              <mc:Fallback>
                <p:oleObj name="方程式" r:id="rId9" imgW="1016000" imgH="3429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2205038"/>
                        <a:ext cx="1492250" cy="5032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7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04458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785489"/>
              </p:ext>
            </p:extLst>
          </p:nvPr>
        </p:nvGraphicFramePr>
        <p:xfrm>
          <a:off x="1415785" y="2852936"/>
          <a:ext cx="6035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4102100" imgH="342900" progId="Equation.3">
                  <p:embed/>
                </p:oleObj>
              </mc:Choice>
              <mc:Fallback>
                <p:oleObj name="方程式" r:id="rId11" imgW="4102100" imgH="3429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785" y="2852936"/>
                        <a:ext cx="6035675" cy="5032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9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04460" name="Object 24"/>
          <p:cNvGraphicFramePr>
            <a:graphicFrameLocks noChangeAspect="1"/>
          </p:cNvGraphicFramePr>
          <p:nvPr/>
        </p:nvGraphicFramePr>
        <p:xfrm>
          <a:off x="1403350" y="4087813"/>
          <a:ext cx="56165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3149600" imgH="228600" progId="Equation.3">
                  <p:embed/>
                </p:oleObj>
              </mc:Choice>
              <mc:Fallback>
                <p:oleObj name="方程式" r:id="rId13" imgW="3149600" imgH="2286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4087813"/>
                        <a:ext cx="5616575" cy="4064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4461" name="文字方塊 28"/>
              <p:cNvSpPr txBox="1">
                <a:spLocks noChangeArrowheads="1"/>
              </p:cNvSpPr>
              <p:nvPr/>
            </p:nvSpPr>
            <p:spPr bwMode="auto">
              <a:xfrm>
                <a:off x="1417981" y="3573016"/>
                <a:ext cx="322602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畢竟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𝐺</m:t>
                    </m:r>
                  </m:oMath>
                </a14:m>
                <a:r>
                  <a:rPr lang="zh-TW" altLang="en-US" dirty="0"/>
                  <a:t>就是複製為原來的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zh-TW" altLang="en-US" dirty="0"/>
                  <a:t>倍</a:t>
                </a:r>
              </a:p>
            </p:txBody>
          </p:sp>
        </mc:Choice>
        <mc:Fallback xmlns="">
          <p:sp>
            <p:nvSpPr>
              <p:cNvPr id="104461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7981" y="3573016"/>
                <a:ext cx="3226027" cy="369332"/>
              </a:xfrm>
              <a:prstGeom prst="rect">
                <a:avLst/>
              </a:prstGeom>
              <a:blipFill rotWithShape="1">
                <a:blip r:embed="rId15"/>
                <a:stretch>
                  <a:fillRect l="-170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462" name="文字方塊 29"/>
          <p:cNvSpPr txBox="1">
            <a:spLocks noChangeArrowheads="1"/>
          </p:cNvSpPr>
          <p:nvPr/>
        </p:nvSpPr>
        <p:spPr bwMode="auto">
          <a:xfrm>
            <a:off x="1562696" y="4648201"/>
            <a:ext cx="2592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兩種算法結果必需一致！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433624" y="5229200"/>
                <a:ext cx="1425266" cy="7645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𝐺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624" y="5229200"/>
                <a:ext cx="1425266" cy="764568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7212C9A-9B1A-A540-94D0-6911A4440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221"/>
            <a:ext cx="9144000" cy="31255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B3FA1C-AB99-6F4B-9FA0-E3A7423F8779}"/>
              </a:ext>
            </a:extLst>
          </p:cNvPr>
          <p:cNvSpPr/>
          <p:nvPr/>
        </p:nvSpPr>
        <p:spPr>
          <a:xfrm>
            <a:off x="2286000" y="5589240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TW" dirty="0">
                <a:hlinkClick r:id="rId3"/>
              </a:rPr>
              <a:t>https://www.mirrorvoice.com.tw/podcasts/78/1567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68447043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91880" y="177281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偏微分與熱力學</a:t>
            </a:r>
          </a:p>
        </p:txBody>
      </p:sp>
    </p:spTree>
    <p:extLst>
      <p:ext uri="{BB962C8B-B14F-4D97-AF65-F5344CB8AC3E}">
        <p14:creationId xmlns:p14="http://schemas.microsoft.com/office/powerpoint/2010/main" val="295157868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6" descr="0201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92" b="10706"/>
          <a:stretch/>
        </p:blipFill>
        <p:spPr bwMode="auto">
          <a:xfrm>
            <a:off x="4768876" y="2132856"/>
            <a:ext cx="3349575" cy="418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4768876" y="2138998"/>
            <a:ext cx="777604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en-US" altLang="zh-TW" sz="1200" i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zh-TW" altLang="en-US" sz="1600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TW" sz="1600" i="1" dirty="0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zh-TW" sz="1600" dirty="0"/>
          </a:p>
        </p:txBody>
      </p:sp>
      <p:sp>
        <p:nvSpPr>
          <p:cNvPr id="37893" name="Text Box 8"/>
          <p:cNvSpPr txBox="1">
            <a:spLocks noChangeArrowheads="1"/>
          </p:cNvSpPr>
          <p:nvPr/>
        </p:nvSpPr>
        <p:spPr bwMode="auto">
          <a:xfrm>
            <a:off x="7758411" y="5916461"/>
            <a:ext cx="144463" cy="3600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en-US" altLang="zh-TW" sz="1200" i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altLang="zh-TW" sz="1600" i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zh-TW" sz="1600" dirty="0"/>
          </a:p>
        </p:txBody>
      </p:sp>
      <p:sp>
        <p:nvSpPr>
          <p:cNvPr id="37894" name="Rectangle 13"/>
          <p:cNvSpPr>
            <a:spLocks noChangeArrowheads="1"/>
          </p:cNvSpPr>
          <p:nvPr/>
        </p:nvSpPr>
        <p:spPr bwMode="auto">
          <a:xfrm>
            <a:off x="0" y="1409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7895" name="Rectangle 14"/>
          <p:cNvSpPr>
            <a:spLocks noChangeArrowheads="1"/>
          </p:cNvSpPr>
          <p:nvPr/>
        </p:nvSpPr>
        <p:spPr bwMode="auto">
          <a:xfrm>
            <a:off x="0" y="1412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7896" name="Text Box 15"/>
          <p:cNvSpPr txBox="1">
            <a:spLocks noChangeArrowheads="1"/>
          </p:cNvSpPr>
          <p:nvPr/>
        </p:nvSpPr>
        <p:spPr bwMode="auto">
          <a:xfrm>
            <a:off x="5992839" y="3789198"/>
            <a:ext cx="215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endParaRPr lang="zh-TW" altLang="en-US" sz="1800"/>
          </a:p>
        </p:txBody>
      </p:sp>
      <p:sp>
        <p:nvSpPr>
          <p:cNvPr id="37897" name="Text Box 16"/>
          <p:cNvSpPr txBox="1">
            <a:spLocks noChangeArrowheads="1"/>
          </p:cNvSpPr>
          <p:nvPr/>
        </p:nvSpPr>
        <p:spPr bwMode="auto">
          <a:xfrm>
            <a:off x="6366253" y="2954631"/>
            <a:ext cx="431800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zh-TW" sz="1600" i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zh-TW" sz="1600" i="1" dirty="0">
                <a:latin typeface="Times New Roman" pitchFamily="18" charset="0"/>
              </a:rPr>
              <a:t>f</a:t>
            </a:r>
          </a:p>
        </p:txBody>
      </p:sp>
      <p:sp>
        <p:nvSpPr>
          <p:cNvPr id="37898" name="Text Box 17"/>
          <p:cNvSpPr txBox="1">
            <a:spLocks noChangeArrowheads="1"/>
          </p:cNvSpPr>
          <p:nvPr/>
        </p:nvSpPr>
        <p:spPr bwMode="auto">
          <a:xfrm>
            <a:off x="5662168" y="3515276"/>
            <a:ext cx="431800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zh-TW" sz="1600" i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zh-TW" sz="1600" i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zh-TW" sz="1600" i="1" dirty="0">
              <a:latin typeface="Times New Roman" pitchFamily="18" charset="0"/>
            </a:endParaRPr>
          </a:p>
        </p:txBody>
      </p:sp>
      <p:sp>
        <p:nvSpPr>
          <p:cNvPr id="37901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7904" name="文字方塊 18"/>
          <p:cNvSpPr txBox="1">
            <a:spLocks noChangeArrowheads="1"/>
          </p:cNvSpPr>
          <p:nvPr/>
        </p:nvSpPr>
        <p:spPr bwMode="auto">
          <a:xfrm>
            <a:off x="977210" y="1248991"/>
            <a:ext cx="3527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導函數的值即在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1800" dirty="0"/>
              <a:t> </a:t>
            </a:r>
            <a:r>
              <a:rPr lang="zh-TW" altLang="en-US" sz="1800" dirty="0"/>
              <a:t>處的切線斜率。</a:t>
            </a:r>
          </a:p>
        </p:txBody>
      </p:sp>
      <p:sp>
        <p:nvSpPr>
          <p:cNvPr id="37905" name="文字方塊 22"/>
          <p:cNvSpPr txBox="1">
            <a:spLocks noChangeArrowheads="1"/>
          </p:cNvSpPr>
          <p:nvPr/>
        </p:nvSpPr>
        <p:spPr bwMode="auto">
          <a:xfrm>
            <a:off x="250825" y="2349500"/>
            <a:ext cx="24495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200" i="1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102CC03D-6E34-5A4D-B029-CCBAA46303FA}"/>
                  </a:ext>
                </a:extLst>
              </p:cNvPr>
              <p:cNvSpPr txBox="1"/>
              <p:nvPr/>
            </p:nvSpPr>
            <p:spPr bwMode="auto">
              <a:xfrm>
                <a:off x="1061667" y="631908"/>
                <a:ext cx="1745798" cy="5265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102CC03D-6E34-5A4D-B029-CCBAA463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1667" y="631908"/>
                <a:ext cx="1745798" cy="526554"/>
              </a:xfrm>
              <a:prstGeom prst="rect">
                <a:avLst/>
              </a:prstGeom>
              <a:blipFill>
                <a:blip r:embed="rId3"/>
                <a:stretch>
                  <a:fillRect l="-4317" t="-4651" r="-3597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E25766-5A7A-4E42-89E7-CDD94401F90C}"/>
                  </a:ext>
                </a:extLst>
              </p:cNvPr>
              <p:cNvSpPr txBox="1"/>
              <p:nvPr/>
            </p:nvSpPr>
            <p:spPr>
              <a:xfrm>
                <a:off x="1003754" y="5505038"/>
                <a:ext cx="1566428" cy="618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E25766-5A7A-4E42-89E7-CDD94401F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754" y="5505038"/>
                <a:ext cx="1566428" cy="618887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F03DB6-7833-004D-B13F-DF5ACE1F570C}"/>
                  </a:ext>
                </a:extLst>
              </p:cNvPr>
              <p:cNvSpPr txBox="1"/>
              <p:nvPr/>
            </p:nvSpPr>
            <p:spPr>
              <a:xfrm>
                <a:off x="967402" y="2724259"/>
                <a:ext cx="37474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中值定理：有限的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TW" dirty="0"/>
                  <a:t>中存在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/>
                  <a:t>，使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F03DB6-7833-004D-B13F-DF5ACE1F5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402" y="2724259"/>
                <a:ext cx="3747474" cy="369332"/>
              </a:xfrm>
              <a:prstGeom prst="rect">
                <a:avLst/>
              </a:prstGeom>
              <a:blipFill>
                <a:blip r:embed="rId5"/>
                <a:stretch>
                  <a:fillRect l="-1351" t="-6667" r="-338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">
                <a:extLst>
                  <a:ext uri="{FF2B5EF4-FFF2-40B4-BE49-F238E27FC236}">
                    <a16:creationId xmlns:a16="http://schemas.microsoft.com/office/drawing/2014/main" id="{CEF88083-9421-F743-9E26-CADB6E31B692}"/>
                  </a:ext>
                </a:extLst>
              </p:cNvPr>
              <p:cNvSpPr txBox="1"/>
              <p:nvPr/>
            </p:nvSpPr>
            <p:spPr bwMode="auto">
              <a:xfrm>
                <a:off x="1061667" y="1708852"/>
                <a:ext cx="1241942" cy="5265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zh-TW" altLang="en-US" i="1" dirty="0"/>
              </a:p>
            </p:txBody>
          </p:sp>
        </mc:Choice>
        <mc:Fallback xmlns="">
          <p:sp>
            <p:nvSpPr>
              <p:cNvPr id="16" name="文字方塊 1">
                <a:extLst>
                  <a:ext uri="{FF2B5EF4-FFF2-40B4-BE49-F238E27FC236}">
                    <a16:creationId xmlns:a16="http://schemas.microsoft.com/office/drawing/2014/main" id="{CEF88083-9421-F743-9E26-CADB6E31B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1667" y="1708852"/>
                <a:ext cx="1241942" cy="526554"/>
              </a:xfrm>
              <a:prstGeom prst="rect">
                <a:avLst/>
              </a:prstGeom>
              <a:blipFill>
                <a:blip r:embed="rId6"/>
                <a:stretch>
                  <a:fillRect l="-3030" t="-4651" r="-1010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">
                <a:extLst>
                  <a:ext uri="{FF2B5EF4-FFF2-40B4-BE49-F238E27FC236}">
                    <a16:creationId xmlns:a16="http://schemas.microsoft.com/office/drawing/2014/main" id="{D541E4B7-D3AA-BD47-ADFA-54A3E35D1847}"/>
                  </a:ext>
                </a:extLst>
              </p:cNvPr>
              <p:cNvSpPr txBox="1"/>
              <p:nvPr/>
            </p:nvSpPr>
            <p:spPr bwMode="auto">
              <a:xfrm>
                <a:off x="1046265" y="3176918"/>
                <a:ext cx="1798313" cy="5265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zh-TW" altLang="en-US" i="1" dirty="0"/>
              </a:p>
            </p:txBody>
          </p:sp>
        </mc:Choice>
        <mc:Fallback xmlns="">
          <p:sp>
            <p:nvSpPr>
              <p:cNvPr id="17" name="文字方塊 1">
                <a:extLst>
                  <a:ext uri="{FF2B5EF4-FFF2-40B4-BE49-F238E27FC236}">
                    <a16:creationId xmlns:a16="http://schemas.microsoft.com/office/drawing/2014/main" id="{D541E4B7-D3AA-BD47-ADFA-54A3E35D1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265" y="3176918"/>
                <a:ext cx="1798313" cy="526554"/>
              </a:xfrm>
              <a:prstGeom prst="rect">
                <a:avLst/>
              </a:prstGeom>
              <a:blipFill>
                <a:blip r:embed="rId7"/>
                <a:stretch>
                  <a:fillRect l="-2098" t="-4762" r="-699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7DA283-5DDC-F048-8F6D-9D39E485FAD3}"/>
              </a:ext>
            </a:extLst>
          </p:cNvPr>
          <p:cNvCxnSpPr>
            <a:cxnSpLocks/>
          </p:cNvCxnSpPr>
          <p:nvPr/>
        </p:nvCxnSpPr>
        <p:spPr>
          <a:xfrm flipV="1">
            <a:off x="5161315" y="2345581"/>
            <a:ext cx="1150938" cy="801291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94123FCB-9915-EA4F-AC6A-767DE2EA1B81}"/>
                  </a:ext>
                </a:extLst>
              </p:cNvPr>
              <p:cNvSpPr txBox="1"/>
              <p:nvPr/>
            </p:nvSpPr>
            <p:spPr bwMode="auto">
              <a:xfrm>
                <a:off x="1049638" y="4262519"/>
                <a:ext cx="1520544" cy="5265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groupChr>
                        <m:groupChrPr>
                          <m:chr m:val="→"/>
                          <m:pos m:val="top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→0</m:t>
                          </m:r>
                        </m:e>
                      </m:groupCh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zh-TW" altLang="en-US" i="1" dirty="0"/>
              </a:p>
            </p:txBody>
          </p:sp>
        </mc:Choice>
        <mc:Fallback xmlns="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94123FCB-9915-EA4F-AC6A-767DE2EA1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9638" y="4262519"/>
                <a:ext cx="1520544" cy="526554"/>
              </a:xfrm>
              <a:prstGeom prst="rect">
                <a:avLst/>
              </a:prstGeom>
              <a:blipFill>
                <a:blip r:embed="rId8"/>
                <a:stretch>
                  <a:fillRect l="-2479" t="-4651" r="-8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6449124-B9F3-FE47-A619-ACBBD8B6F254}"/>
              </a:ext>
            </a:extLst>
          </p:cNvPr>
          <p:cNvSpPr txBox="1"/>
          <p:nvPr/>
        </p:nvSpPr>
        <p:spPr>
          <a:xfrm>
            <a:off x="967402" y="2334042"/>
            <a:ext cx="3205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這一個式子有兩個涵義：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FAB243-4CA3-7048-8564-0073602B5206}"/>
                  </a:ext>
                </a:extLst>
              </p:cNvPr>
              <p:cNvSpPr txBox="1"/>
              <p:nvPr/>
            </p:nvSpPr>
            <p:spPr>
              <a:xfrm>
                <a:off x="974048" y="3856933"/>
                <a:ext cx="4102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brk m:alnAt="1"/>
                      </m:rP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 </m:t>
                    </m:r>
                  </m:oMath>
                </a14:m>
                <a:r>
                  <a:rPr lang="en-TW" dirty="0"/>
                  <a:t>式子左邊會無限趨近於右邊：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FAB243-4CA3-7048-8564-0073602B5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048" y="3856933"/>
                <a:ext cx="4102008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4B30F756-6044-2449-8184-797953AD4B34}"/>
              </a:ext>
            </a:extLst>
          </p:cNvPr>
          <p:cNvSpPr txBox="1"/>
          <p:nvPr/>
        </p:nvSpPr>
        <p:spPr>
          <a:xfrm>
            <a:off x="917651" y="4985400"/>
            <a:ext cx="358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這兩個涵義以一個式子來代表：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FCC697C-95EF-A043-9718-E653C89B8B9F}"/>
                  </a:ext>
                </a:extLst>
              </p:cNvPr>
              <p:cNvSpPr txBox="1"/>
              <p:nvPr/>
            </p:nvSpPr>
            <p:spPr>
              <a:xfrm>
                <a:off x="2807465" y="5629815"/>
                <a:ext cx="156642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FCC697C-95EF-A043-9718-E653C89B8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465" y="5629815"/>
                <a:ext cx="1566428" cy="369332"/>
              </a:xfrm>
              <a:prstGeom prst="rect">
                <a:avLst/>
              </a:prstGeom>
              <a:blipFill>
                <a:blip r:embed="rId10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172260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131950" y="81442"/>
                <a:ext cx="5328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若是一個雙變數函數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50" y="81442"/>
                <a:ext cx="5328592" cy="369332"/>
              </a:xfrm>
              <a:prstGeom prst="rect">
                <a:avLst/>
              </a:prstGeom>
              <a:blipFill>
                <a:blip r:embed="rId2"/>
                <a:stretch>
                  <a:fillRect l="-1190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151234" y="467252"/>
            <a:ext cx="3960440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/>
          <p:nvPr/>
        </p:nvCxnSpPr>
        <p:spPr>
          <a:xfrm flipV="1">
            <a:off x="1799306" y="755284"/>
            <a:ext cx="936104" cy="792088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799306" y="1547372"/>
            <a:ext cx="93610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2759007" y="827292"/>
            <a:ext cx="0" cy="72008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476179" y="1619380"/>
                <a:ext cx="791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179" y="1619380"/>
                <a:ext cx="791179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789621" y="570618"/>
                <a:ext cx="1882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621" y="570618"/>
                <a:ext cx="1882567" cy="369332"/>
              </a:xfrm>
              <a:prstGeom prst="rect">
                <a:avLst/>
              </a:prstGeom>
              <a:blipFill>
                <a:blip r:embed="rId4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591394" y="1619380"/>
                <a:ext cx="1335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394" y="1619380"/>
                <a:ext cx="1335174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51234" y="2215011"/>
                <a:ext cx="6831090" cy="92333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r>
                            <a:rPr lang="en-US" altLang="zh-TW" i="1">
                              <a:latin typeface="Cambria Math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endParaRPr lang="en-US" altLang="zh-TW" b="0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234" y="2215011"/>
                <a:ext cx="6831090" cy="923330"/>
              </a:xfrm>
              <a:prstGeom prst="rect">
                <a:avLst/>
              </a:prstGeom>
              <a:blipFill>
                <a:blip r:embed="rId6"/>
                <a:stretch>
                  <a:fillRect l="-186" b="-675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144125" y="5925556"/>
                <a:ext cx="2579670" cy="6663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125" y="5925556"/>
                <a:ext cx="2579670" cy="666336"/>
              </a:xfrm>
              <a:prstGeom prst="rect">
                <a:avLst/>
              </a:prstGeom>
              <a:blipFill>
                <a:blip r:embed="rId7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3818428" y="606858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這對應單變數函數的類似公式：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7137128" y="5949280"/>
                <a:ext cx="1491907" cy="61888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128" y="5949280"/>
                <a:ext cx="1491907" cy="618887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8916152-17C8-E34B-90D3-C817737C5995}"/>
                  </a:ext>
                </a:extLst>
              </p:cNvPr>
              <p:cNvSpPr txBox="1"/>
              <p:nvPr/>
            </p:nvSpPr>
            <p:spPr>
              <a:xfrm>
                <a:off x="1144126" y="3205367"/>
                <a:ext cx="3787914" cy="70314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8916152-17C8-E34B-90D3-C817737C5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126" y="3205367"/>
                <a:ext cx="3787914" cy="703141"/>
              </a:xfrm>
              <a:prstGeom prst="rect">
                <a:avLst/>
              </a:prstGeom>
              <a:blipFill>
                <a:blip r:embed="rId9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0">
                <a:extLst>
                  <a:ext uri="{FF2B5EF4-FFF2-40B4-BE49-F238E27FC236}">
                    <a16:creationId xmlns:a16="http://schemas.microsoft.com/office/drawing/2014/main" id="{C403449B-5C58-0F4F-907B-F0A2CDBFA547}"/>
                  </a:ext>
                </a:extLst>
              </p:cNvPr>
              <p:cNvSpPr txBox="1"/>
              <p:nvPr/>
            </p:nvSpPr>
            <p:spPr>
              <a:xfrm>
                <a:off x="1144125" y="5082174"/>
                <a:ext cx="2782443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0">
                <a:extLst>
                  <a:ext uri="{FF2B5EF4-FFF2-40B4-BE49-F238E27FC236}">
                    <a16:creationId xmlns:a16="http://schemas.microsoft.com/office/drawing/2014/main" id="{C403449B-5C58-0F4F-907B-F0A2CDBFA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125" y="5082174"/>
                <a:ext cx="2782443" cy="666336"/>
              </a:xfrm>
              <a:prstGeom prst="rect">
                <a:avLst/>
              </a:prstGeom>
              <a:blipFill>
                <a:blip r:embed="rId10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">
                <a:extLst>
                  <a:ext uri="{FF2B5EF4-FFF2-40B4-BE49-F238E27FC236}">
                    <a16:creationId xmlns:a16="http://schemas.microsoft.com/office/drawing/2014/main" id="{02024266-667B-EB43-AB3D-219FB7CBCE5D}"/>
                  </a:ext>
                </a:extLst>
              </p:cNvPr>
              <p:cNvSpPr txBox="1"/>
              <p:nvPr/>
            </p:nvSpPr>
            <p:spPr>
              <a:xfrm>
                <a:off x="2172987" y="4307045"/>
                <a:ext cx="2747297" cy="69346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">
                <a:extLst>
                  <a:ext uri="{FF2B5EF4-FFF2-40B4-BE49-F238E27FC236}">
                    <a16:creationId xmlns:a16="http://schemas.microsoft.com/office/drawing/2014/main" id="{02024266-667B-EB43-AB3D-219FB7CBC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987" y="4307045"/>
                <a:ext cx="2747297" cy="693460"/>
              </a:xfrm>
              <a:prstGeom prst="rect">
                <a:avLst/>
              </a:prstGeom>
              <a:blipFill>
                <a:blip r:embed="rId11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3">
                <a:extLst>
                  <a:ext uri="{FF2B5EF4-FFF2-40B4-BE49-F238E27FC236}">
                    <a16:creationId xmlns:a16="http://schemas.microsoft.com/office/drawing/2014/main" id="{8817247C-C821-3740-BD71-0C5D2C7377B7}"/>
                  </a:ext>
                </a:extLst>
              </p:cNvPr>
              <p:cNvSpPr txBox="1"/>
              <p:nvPr/>
            </p:nvSpPr>
            <p:spPr>
              <a:xfrm>
                <a:off x="5113066" y="4296594"/>
                <a:ext cx="2747297" cy="70391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𝑑𝐹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3">
                <a:extLst>
                  <a:ext uri="{FF2B5EF4-FFF2-40B4-BE49-F238E27FC236}">
                    <a16:creationId xmlns:a16="http://schemas.microsoft.com/office/drawing/2014/main" id="{8817247C-C821-3740-BD71-0C5D2C737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066" y="4296594"/>
                <a:ext cx="2747297" cy="703911"/>
              </a:xfrm>
              <a:prstGeom prst="rect">
                <a:avLst/>
              </a:prstGeom>
              <a:blipFill>
                <a:blip r:embed="rId12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字方塊 14">
            <a:extLst>
              <a:ext uri="{FF2B5EF4-FFF2-40B4-BE49-F238E27FC236}">
                <a16:creationId xmlns:a16="http://schemas.microsoft.com/office/drawing/2014/main" id="{46421CB1-2384-BD40-9593-6B1DC3F24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934" y="3930161"/>
            <a:ext cx="71785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固定一個變數</a:t>
            </a:r>
            <a:r>
              <a:rPr lang="zh-TW" altLang="en-US" sz="1800" dirty="0">
                <a:cs typeface="Times New Roman" pitchFamily="18" charset="0"/>
              </a:rPr>
              <a:t>（視為常數），對另一個變數微分，就稱為偏微分！</a:t>
            </a:r>
          </a:p>
        </p:txBody>
      </p:sp>
    </p:spTree>
    <p:extLst>
      <p:ext uri="{BB962C8B-B14F-4D97-AF65-F5344CB8AC3E}">
        <p14:creationId xmlns:p14="http://schemas.microsoft.com/office/powerpoint/2010/main" val="99227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9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962891" y="8382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但比熱與路徑有關</a:t>
            </a:r>
          </a:p>
        </p:txBody>
      </p:sp>
      <p:graphicFrame>
        <p:nvGraphicFramePr>
          <p:cNvPr id="430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758036"/>
              </p:ext>
            </p:extLst>
          </p:nvPr>
        </p:nvGraphicFramePr>
        <p:xfrm>
          <a:off x="990600" y="3200400"/>
          <a:ext cx="15240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838200" imgH="228600" progId="Equation.3">
                  <p:embed/>
                </p:oleObj>
              </mc:Choice>
              <mc:Fallback>
                <p:oleObj name="方程式" r:id="rId2" imgW="838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200400"/>
                        <a:ext cx="1524000" cy="415925"/>
                      </a:xfrm>
                      <a:prstGeom prst="rect">
                        <a:avLst/>
                      </a:prstGeom>
                      <a:solidFill>
                        <a:srgbClr val="FFFA87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997527" y="2729345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定容過程</a:t>
            </a:r>
          </a:p>
        </p:txBody>
      </p:sp>
      <p:graphicFrame>
        <p:nvGraphicFramePr>
          <p:cNvPr id="43014" name="Object 12"/>
          <p:cNvGraphicFramePr>
            <a:graphicFrameLocks noChangeAspect="1"/>
          </p:cNvGraphicFramePr>
          <p:nvPr/>
        </p:nvGraphicFramePr>
        <p:xfrm>
          <a:off x="990600" y="5029200"/>
          <a:ext cx="1501775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825142" imgH="215806" progId="Equation.3">
                  <p:embed/>
                </p:oleObj>
              </mc:Choice>
              <mc:Fallback>
                <p:oleObj name="方程式" r:id="rId4" imgW="825142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029200"/>
                        <a:ext cx="1501775" cy="3937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6" name="Text Box 14"/>
          <p:cNvSpPr txBox="1">
            <a:spLocks noChangeArrowheads="1"/>
          </p:cNvSpPr>
          <p:nvPr/>
        </p:nvSpPr>
        <p:spPr bwMode="auto">
          <a:xfrm>
            <a:off x="1004454" y="4571999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定壓過程</a:t>
            </a:r>
          </a:p>
        </p:txBody>
      </p:sp>
      <p:pic>
        <p:nvPicPr>
          <p:cNvPr id="43017" name="Picture 16" descr="21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45" y="242048"/>
            <a:ext cx="2301636" cy="2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文字方塊 10"/>
          <p:cNvSpPr txBox="1">
            <a:spLocks noChangeArrowheads="1"/>
          </p:cNvSpPr>
          <p:nvPr/>
        </p:nvSpPr>
        <p:spPr bwMode="auto">
          <a:xfrm>
            <a:off x="962891" y="457200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氣體也可以定義比熱。</a:t>
            </a:r>
          </a:p>
        </p:txBody>
      </p:sp>
      <p:pic>
        <p:nvPicPr>
          <p:cNvPr id="43019" name="Picture 12" descr="D:\Dropbox\Documents\課程\YoungTextBook\Images\Chapter19\A_Images\A_Figures_and_Photos\19_18_Figure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9"/>
          <a:stretch>
            <a:fillRect/>
          </a:stretch>
        </p:blipFill>
        <p:spPr bwMode="auto">
          <a:xfrm>
            <a:off x="4253345" y="2707680"/>
            <a:ext cx="17748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3" descr="D:\Dropbox\Documents\課程\YoungTextBook\Images\Chapter19\A_Images\A_Figures_and_Photos\19_18_Figure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6" b="729"/>
          <a:stretch>
            <a:fillRect/>
          </a:stretch>
        </p:blipFill>
        <p:spPr bwMode="auto">
          <a:xfrm>
            <a:off x="4239491" y="4741908"/>
            <a:ext cx="17367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743200" y="3200400"/>
                <a:ext cx="13716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200400"/>
                <a:ext cx="137160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743200" y="5029200"/>
                <a:ext cx="12793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029200"/>
                <a:ext cx="1279364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476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316964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274303" y="2838956"/>
                <a:ext cx="6963060" cy="485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/>
                  <a:t>因此將狀態方程式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</a:rPr>
                      <m:t>(</m:t>
                    </m:r>
                    <m:r>
                      <a:rPr lang="zh-TW" altLang="en-US" i="1">
                        <a:latin typeface="Cambria Math"/>
                      </a:rPr>
                      <m:t>例如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/>
                          </a:rPr>
                          <m:t>𝑛𝑅𝑇</m:t>
                        </m:r>
                      </m:num>
                      <m:den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den>
                    </m:f>
                    <m:r>
                      <a:rPr lang="en-US" altLang="zh-TW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代入</m:t>
                    </m:r>
                    <m:r>
                      <a:rPr lang="en-US" altLang="zh-TW" i="1" smtClean="0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𝑃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303" y="2838956"/>
                <a:ext cx="6963060" cy="485774"/>
              </a:xfrm>
              <a:prstGeom prst="rect">
                <a:avLst/>
              </a:prstGeom>
              <a:blipFill>
                <a:blip r:embed="rId2"/>
                <a:stretch>
                  <a:fillRect l="-729" b="-76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357720" y="4166996"/>
                <a:ext cx="2627168" cy="66261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𝑑𝑈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720" y="4166996"/>
                <a:ext cx="2627168" cy="662617"/>
              </a:xfrm>
              <a:prstGeom prst="rect">
                <a:avLst/>
              </a:prstGeom>
              <a:blipFill>
                <a:blip r:embed="rId3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305956" y="744075"/>
                <a:ext cx="2617972" cy="66184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956" y="744075"/>
                <a:ext cx="2617972" cy="6618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接點 9"/>
          <p:cNvCxnSpPr/>
          <p:nvPr/>
        </p:nvCxnSpPr>
        <p:spPr>
          <a:xfrm>
            <a:off x="2267744" y="836712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28850" y="239526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定容過程的熱交換：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439554" y="235128"/>
                <a:ext cx="278863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554" y="235128"/>
                <a:ext cx="2788630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71808" y="1525908"/>
                <a:ext cx="61844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這個符號是指體積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不變下，內能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對溫度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的微分！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808" y="1525908"/>
                <a:ext cx="6184465" cy="369332"/>
              </a:xfrm>
              <a:prstGeom prst="rect">
                <a:avLst/>
              </a:prstGeom>
              <a:blipFill>
                <a:blip r:embed="rId6"/>
                <a:stretch>
                  <a:fillRect l="-615" t="-6897" b="-241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57583" y="2376597"/>
                <a:ext cx="55367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如此將內能由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  <m:r>
                      <a:rPr lang="en-US" altLang="zh-TW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的函數表示為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𝑉</m:t>
                    </m:r>
                    <m:r>
                      <a:rPr lang="en-US" altLang="zh-TW" b="0" i="1" smtClean="0">
                        <a:latin typeface="Cambria Math"/>
                      </a:rPr>
                      <m:t>,</m:t>
                    </m:r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的函數更加方便！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583" y="2376597"/>
                <a:ext cx="5536785" cy="369332"/>
              </a:xfrm>
              <a:prstGeom prst="rect">
                <a:avLst/>
              </a:prstGeom>
              <a:blipFill>
                <a:blip r:embed="rId7"/>
                <a:stretch>
                  <a:fillRect l="-686" t="-6667" r="-458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85889" y="3317227"/>
                <a:ext cx="6599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定容比熱等於將多變數函數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89" y="3317227"/>
                <a:ext cx="6599052" cy="369332"/>
              </a:xfrm>
              <a:prstGeom prst="rect">
                <a:avLst/>
              </a:prstGeom>
              <a:blipFill>
                <a:blip r:embed="rId8"/>
                <a:stretch>
                  <a:fillRect l="-76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1305956" y="3722466"/>
                <a:ext cx="60704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固定一個變數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  <m:r>
                      <a:rPr lang="en-US" altLang="zh-TW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，對另一個變數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作微分，即是偏微分：</a:t>
                </a:r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956" y="3722466"/>
                <a:ext cx="6070444" cy="369332"/>
              </a:xfrm>
              <a:prstGeom prst="rect">
                <a:avLst/>
              </a:prstGeom>
              <a:blipFill>
                <a:blip r:embed="rId9"/>
                <a:stretch>
                  <a:fillRect l="-835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353469" y="6021288"/>
                <a:ext cx="2081834" cy="6610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𝑑𝑈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469" y="6021288"/>
                <a:ext cx="2081834" cy="661015"/>
              </a:xfrm>
              <a:prstGeom prst="rect">
                <a:avLst/>
              </a:prstGeom>
              <a:blipFill>
                <a:blip r:embed="rId10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580280" y="6113925"/>
                <a:ext cx="46403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固定溫度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下，內能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𝑈</m:t>
                    </m:r>
                  </m:oMath>
                </a14:m>
                <a:r>
                  <a:rPr lang="zh-TW" altLang="en-US" dirty="0"/>
                  <a:t>隨體積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的變化率！</a:t>
                </a: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280" y="6113925"/>
                <a:ext cx="4640363" cy="369332"/>
              </a:xfrm>
              <a:prstGeom prst="rect">
                <a:avLst/>
              </a:prstGeom>
              <a:blipFill>
                <a:blip r:embed="rId11"/>
                <a:stretch>
                  <a:fillRect l="-1090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305956" y="5567430"/>
                <a:ext cx="60023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同理可以定義固定一個變數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  <m:r>
                      <a:rPr lang="en-US" altLang="zh-TW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，對另一個變數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作微分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956" y="5567430"/>
                <a:ext cx="6002348" cy="369332"/>
              </a:xfrm>
              <a:prstGeom prst="rect">
                <a:avLst/>
              </a:prstGeom>
              <a:blipFill>
                <a:blip r:embed="rId12"/>
                <a:stretch>
                  <a:fillRect l="-84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58F44D42-D1D3-D84B-A8A7-210244EABDE2}"/>
                  </a:ext>
                </a:extLst>
              </p:cNvPr>
              <p:cNvSpPr txBox="1"/>
              <p:nvPr/>
            </p:nvSpPr>
            <p:spPr>
              <a:xfrm>
                <a:off x="3984888" y="938346"/>
                <a:ext cx="4752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定容熱容量，這樣寫的好處是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</m:oMath>
                </a14:m>
                <a:r>
                  <a:rPr lang="zh-CN" altLang="en-US" dirty="0"/>
                  <a:t>是一個函數！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58F44D42-D1D3-D84B-A8A7-210244EAB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888" y="938346"/>
                <a:ext cx="4752528" cy="369332"/>
              </a:xfrm>
              <a:prstGeom prst="rect">
                <a:avLst/>
              </a:prstGeom>
              <a:blipFill>
                <a:blip r:embed="rId13"/>
                <a:stretch>
                  <a:fillRect l="-1067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653D42E-404A-A94D-AC89-B5E21641E0B3}"/>
                  </a:ext>
                </a:extLst>
              </p:cNvPr>
              <p:cNvSpPr/>
              <p:nvPr/>
            </p:nvSpPr>
            <p:spPr>
              <a:xfrm>
                <a:off x="1257583" y="1955507"/>
                <a:ext cx="540264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但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好像不是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函數的變數。</a:t>
                </a: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653D42E-404A-A94D-AC89-B5E21641E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583" y="1955507"/>
                <a:ext cx="5402649" cy="369332"/>
              </a:xfrm>
              <a:prstGeom prst="rect">
                <a:avLst/>
              </a:prstGeom>
              <a:blipFill>
                <a:blip r:embed="rId14"/>
                <a:stretch>
                  <a:fillRect l="-704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59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4" grpId="0"/>
      <p:bldP spid="19" grpId="0"/>
      <p:bldP spid="21" grpId="0" animBg="1"/>
      <p:bldP spid="22" grpId="0"/>
      <p:bldP spid="6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438213" y="324433"/>
                <a:ext cx="34596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/>
                  <a:t>將此式運用於內能函數：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213" y="324433"/>
                <a:ext cx="3459665" cy="369332"/>
              </a:xfrm>
              <a:prstGeom prst="rect">
                <a:avLst/>
              </a:prstGeom>
              <a:blipFill>
                <a:blip r:embed="rId2"/>
                <a:stretch>
                  <a:fillRect l="-146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476314" y="769644"/>
                <a:ext cx="3095686" cy="150829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𝑑𝑇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en-US" altLang="zh-TW" b="0" i="1" dirty="0">
                  <a:latin typeface="Cambria Math"/>
                </a:endParaRPr>
              </a:p>
              <a:p>
                <a:endParaRPr lang="en-US" altLang="zh-TW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𝑑𝑇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14" y="769644"/>
                <a:ext cx="3095686" cy="15082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638818" y="1513971"/>
                <a:ext cx="2443681" cy="75238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18" y="1513971"/>
                <a:ext cx="2443681" cy="7523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接點 7"/>
          <p:cNvCxnSpPr/>
          <p:nvPr/>
        </p:nvCxnSpPr>
        <p:spPr>
          <a:xfrm>
            <a:off x="6516216" y="162880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466968" y="2832855"/>
                <a:ext cx="184467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968" y="2832855"/>
                <a:ext cx="1844672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接點 13"/>
          <p:cNvCxnSpPr/>
          <p:nvPr/>
        </p:nvCxnSpPr>
        <p:spPr>
          <a:xfrm>
            <a:off x="1656635" y="2974327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476314" y="3548822"/>
                <a:ext cx="3263176" cy="6610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𝑑𝑄</m:t>
                      </m:r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𝑑𝑇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𝑈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14" y="3548822"/>
                <a:ext cx="3263176" cy="661015"/>
              </a:xfrm>
              <a:prstGeom prst="rect">
                <a:avLst/>
              </a:prstGeom>
              <a:blipFill>
                <a:blip r:embed="rId6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接點 15"/>
          <p:cNvCxnSpPr/>
          <p:nvPr/>
        </p:nvCxnSpPr>
        <p:spPr>
          <a:xfrm>
            <a:off x="1720040" y="3820603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438213" y="5036332"/>
                <a:ext cx="4285915" cy="15066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𝑑𝑄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𝑈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altLang="zh-TW" b="0" i="1" dirty="0">
                  <a:latin typeface="Cambria Math" panose="02040503050406030204" pitchFamily="18" charset="0"/>
                </a:endParaRPr>
              </a:p>
              <a:p>
                <a:endParaRPr lang="en-US" altLang="zh-TW" b="0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𝑈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213" y="5036332"/>
                <a:ext cx="4285915" cy="15066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接點 17"/>
          <p:cNvCxnSpPr/>
          <p:nvPr/>
        </p:nvCxnSpPr>
        <p:spPr>
          <a:xfrm>
            <a:off x="2351204" y="5157192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1438213" y="2393438"/>
            <a:ext cx="497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將此式代入第一定律：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659719" y="394392"/>
                <a:ext cx="2579670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719" y="394392"/>
                <a:ext cx="2579670" cy="666336"/>
              </a:xfrm>
              <a:prstGeom prst="rect">
                <a:avLst/>
              </a:prstGeom>
              <a:blipFill>
                <a:blip r:embed="rId8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5638818" y="1099861"/>
            <a:ext cx="3363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定容比熱可寫成內能的偏微分：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58A3DE-30B5-944E-A917-0AC6DBCDC6D0}"/>
              </a:ext>
            </a:extLst>
          </p:cNvPr>
          <p:cNvSpPr/>
          <p:nvPr/>
        </p:nvSpPr>
        <p:spPr>
          <a:xfrm>
            <a:off x="1399742" y="456358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定壓比熱也可以類似算式表示：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65199274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85800"/>
            <a:ext cx="78867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318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9" descr="200px-Sadi_Carn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298671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文字方塊 8"/>
          <p:cNvSpPr txBox="1">
            <a:spLocks noChangeArrowheads="1"/>
          </p:cNvSpPr>
          <p:nvPr/>
        </p:nvSpPr>
        <p:spPr bwMode="auto">
          <a:xfrm>
            <a:off x="1619126" y="5283591"/>
            <a:ext cx="6049218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所有人都知道，熱可以產生動力，特別在今天蒸氣引擎已為大家所熟知，沒有人能否認熱所擁有的龐大動力。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158697E-E50B-2EFF-D336-21480FF8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34485"/>
            <a:ext cx="3393114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82F8D578-C914-6429-D298-C850B2C1B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771377"/>
            <a:ext cx="5616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it-IT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Nicolas Léonard Sadi Carnot (1796-1832)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熱力學之父</a:t>
            </a:r>
          </a:p>
        </p:txBody>
      </p:sp>
    </p:spTree>
    <p:extLst>
      <p:ext uri="{BB962C8B-B14F-4D97-AF65-F5344CB8AC3E}">
        <p14:creationId xmlns:p14="http://schemas.microsoft.com/office/powerpoint/2010/main" val="106462906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7" y="116632"/>
            <a:ext cx="805815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7" y="5850682"/>
            <a:ext cx="68389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45007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785813"/>
            <a:ext cx="801052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03992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3387"/>
            <a:ext cx="7128282" cy="529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733256"/>
            <a:ext cx="4867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43795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2472" name="Text Box 15"/>
          <p:cNvSpPr txBox="1">
            <a:spLocks noChangeArrowheads="1"/>
          </p:cNvSpPr>
          <p:nvPr/>
        </p:nvSpPr>
        <p:spPr bwMode="auto">
          <a:xfrm>
            <a:off x="1078570" y="651403"/>
            <a:ext cx="3888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定義兩個無限接近狀態間的熵差為：</a:t>
            </a:r>
          </a:p>
        </p:txBody>
      </p:sp>
      <p:pic>
        <p:nvPicPr>
          <p:cNvPr id="14" name="圖片 5" descr="afg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58" y="1850617"/>
            <a:ext cx="288448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6"/>
          <p:cNvSpPr txBox="1">
            <a:spLocks noChangeArrowheads="1"/>
          </p:cNvSpPr>
          <p:nvPr/>
        </p:nvSpPr>
        <p:spPr bwMode="auto">
          <a:xfrm>
            <a:off x="2425995" y="1993492"/>
            <a:ext cx="14287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可逆過程</a:t>
            </a:r>
          </a:p>
        </p:txBody>
      </p:sp>
      <p:sp>
        <p:nvSpPr>
          <p:cNvPr id="16" name="文字方塊 8"/>
          <p:cNvSpPr txBox="1">
            <a:spLocks noChangeArrowheads="1"/>
          </p:cNvSpPr>
          <p:nvPr/>
        </p:nvSpPr>
        <p:spPr bwMode="auto">
          <a:xfrm>
            <a:off x="3640433" y="2850742"/>
            <a:ext cx="2143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568870" y="2636430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711745" y="2707867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文字方塊 13"/>
          <p:cNvSpPr txBox="1">
            <a:spLocks noChangeArrowheads="1"/>
          </p:cNvSpPr>
          <p:nvPr/>
        </p:nvSpPr>
        <p:spPr bwMode="auto">
          <a:xfrm>
            <a:off x="2497433" y="2779305"/>
            <a:ext cx="142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20" name="文字方塊 14"/>
          <p:cNvSpPr txBox="1">
            <a:spLocks noChangeArrowheads="1"/>
          </p:cNvSpPr>
          <p:nvPr/>
        </p:nvSpPr>
        <p:spPr bwMode="auto">
          <a:xfrm>
            <a:off x="2640308" y="2850742"/>
            <a:ext cx="27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2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187809" y="1075996"/>
                <a:ext cx="1016360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809" y="1075996"/>
                <a:ext cx="1016360" cy="616451"/>
              </a:xfrm>
              <a:prstGeom prst="rect">
                <a:avLst/>
              </a:prstGeom>
              <a:blipFill>
                <a:blip r:embed="rId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3655556" y="4585346"/>
                <a:ext cx="124264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556" y="4585346"/>
                <a:ext cx="1242648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接點 27"/>
          <p:cNvCxnSpPr/>
          <p:nvPr/>
        </p:nvCxnSpPr>
        <p:spPr>
          <a:xfrm>
            <a:off x="3836018" y="4860864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5802361" y="5169229"/>
                <a:ext cx="215822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361" y="5169229"/>
                <a:ext cx="2158220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221681" y="4143975"/>
            <a:ext cx="253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寫成微分的形式：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1350966" y="4593015"/>
                <a:ext cx="1104790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966" y="4593015"/>
                <a:ext cx="1104790" cy="616451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5802361" y="4552778"/>
                <a:ext cx="199067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361" y="4552778"/>
                <a:ext cx="1990673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接點 31"/>
          <p:cNvCxnSpPr/>
          <p:nvPr/>
        </p:nvCxnSpPr>
        <p:spPr>
          <a:xfrm>
            <a:off x="6792395" y="4683656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7362501" y="4677659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D34677F0-4750-9E48-8241-C935DCF95696}"/>
              </a:ext>
            </a:extLst>
          </p:cNvPr>
          <p:cNvSpPr txBox="1"/>
          <p:nvPr/>
        </p:nvSpPr>
        <p:spPr>
          <a:xfrm>
            <a:off x="3640433" y="5961535"/>
            <a:ext cx="457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這個關係，只包含狀態物理量與熱座標！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A2D1CB9-BF64-C742-B232-A6DB285B81AD}"/>
              </a:ext>
            </a:extLst>
          </p:cNvPr>
          <p:cNvSpPr txBox="1"/>
          <p:nvPr/>
        </p:nvSpPr>
        <p:spPr>
          <a:xfrm>
            <a:off x="3640433" y="6366247"/>
            <a:ext cx="528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一般就是氣體熱力學的起點！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372441D8-7465-4846-BD20-C8EEB0EA22AD}"/>
                  </a:ext>
                </a:extLst>
              </p:cNvPr>
              <p:cNvSpPr txBox="1"/>
              <p:nvPr/>
            </p:nvSpPr>
            <p:spPr>
              <a:xfrm>
                <a:off x="3640433" y="5556823"/>
                <a:ext cx="54726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第二定律告訴我們，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dirty="0"/>
                  <a:t>也可以用類似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dirty="0"/>
                  <a:t>的方式表示：</a:t>
                </a:r>
              </a:p>
            </p:txBody>
          </p:sp>
        </mc:Choice>
        <mc:Fallback xmlns="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372441D8-7465-4846-BD20-C8EEB0EA2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433" y="5556823"/>
                <a:ext cx="5472609" cy="369332"/>
              </a:xfrm>
              <a:prstGeom prst="rect">
                <a:avLst/>
              </a:prstGeom>
              <a:blipFill>
                <a:blip r:embed="rId9"/>
                <a:stretch>
                  <a:fillRect l="-926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177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2" grpId="0"/>
      <p:bldP spid="30" grpId="0" animBg="1"/>
      <p:bldP spid="31" grpId="0" animBg="1"/>
      <p:bldP spid="3" grpId="0"/>
      <p:bldP spid="34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65BF5B-1416-B142-ADBB-518E887A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502" y="-11091"/>
            <a:ext cx="5778996" cy="686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2793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33342C-1AC0-7C41-B66D-A0FCFE198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16631"/>
            <a:ext cx="4536504" cy="24427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91A7FB-4AB9-7A49-9BA6-3D08C88E3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1" y="2019398"/>
            <a:ext cx="4824536" cy="483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3485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111822" y="334800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822" y="334800"/>
                <a:ext cx="194662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069901" y="1994999"/>
                <a:ext cx="6710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b="0" dirty="0"/>
                  <a:t>已知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𝑃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是一狀態函數，可以解出此式，將壓力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𝑃</m:t>
                    </m:r>
                  </m:oMath>
                </a14:m>
                <a:r>
                  <a:rPr lang="zh-TW" altLang="en-US" dirty="0"/>
                  <a:t>以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/>
                      </a:rPr>
                      <m:t>𝑆</m:t>
                    </m:r>
                    <m:r>
                      <a:rPr lang="en-US" altLang="zh-TW" b="0" i="1" dirty="0" smtClean="0">
                        <a:latin typeface="Cambria Math"/>
                      </a:rPr>
                      <m:t>,</m:t>
                    </m:r>
                    <m:r>
                      <a:rPr lang="en-US" altLang="zh-TW" b="0" i="1" dirty="0" smtClean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表示，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01" y="1994999"/>
                <a:ext cx="6710940" cy="369332"/>
              </a:xfrm>
              <a:prstGeom prst="rect">
                <a:avLst/>
              </a:prstGeom>
              <a:blipFill>
                <a:blip r:embed="rId3"/>
                <a:stretch>
                  <a:fillRect l="-756" t="-322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082815" y="2424278"/>
                <a:ext cx="6035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將此關係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𝑆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代入內能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𝑃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就可以得到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𝑆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815" y="2424278"/>
                <a:ext cx="6035758" cy="369332"/>
              </a:xfrm>
              <a:prstGeom prst="rect">
                <a:avLst/>
              </a:prstGeom>
              <a:blipFill>
                <a:blip r:embed="rId4"/>
                <a:stretch>
                  <a:fillRect l="-840"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6"/>
          <p:cNvSpPr txBox="1"/>
          <p:nvPr/>
        </p:nvSpPr>
        <p:spPr>
          <a:xfrm>
            <a:off x="3200054" y="334800"/>
            <a:ext cx="482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這是第一定律與第二定律的綜合結果！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703BEDE2-D0FF-444B-8D0F-902DF5D83C36}"/>
                  </a:ext>
                </a:extLst>
              </p:cNvPr>
              <p:cNvSpPr txBox="1"/>
              <p:nvPr/>
            </p:nvSpPr>
            <p:spPr>
              <a:xfrm>
                <a:off x="2673301" y="1143997"/>
                <a:ext cx="2579670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703BEDE2-D0FF-444B-8D0F-902DF5D83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301" y="1143997"/>
                <a:ext cx="2579670" cy="666336"/>
              </a:xfrm>
              <a:prstGeom prst="rect">
                <a:avLst/>
              </a:prstGeom>
              <a:blipFill>
                <a:blip r:embed="rId5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80176E8B-8374-4A41-8798-147F26A26E46}"/>
              </a:ext>
            </a:extLst>
          </p:cNvPr>
          <p:cNvSpPr txBox="1"/>
          <p:nvPr/>
        </p:nvSpPr>
        <p:spPr>
          <a:xfrm>
            <a:off x="1082815" y="1276248"/>
            <a:ext cx="2880321" cy="369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這個式子很像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C85D8CA-EBA8-AB45-9732-1CC84A985A12}"/>
                  </a:ext>
                </a:extLst>
              </p:cNvPr>
              <p:cNvSpPr/>
              <p:nvPr/>
            </p:nvSpPr>
            <p:spPr>
              <a:xfrm>
                <a:off x="5282374" y="1276572"/>
                <a:ext cx="32082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如果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𝑆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對應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TW" altLang="en-US" dirty="0"/>
                  <a:t>兩獨立變數。</a:t>
                </a: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C85D8CA-EBA8-AB45-9732-1CC84A985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374" y="1276572"/>
                <a:ext cx="3208251" cy="369332"/>
              </a:xfrm>
              <a:prstGeom prst="rect">
                <a:avLst/>
              </a:prstGeom>
              <a:blipFill>
                <a:blip r:embed="rId6"/>
                <a:stretch>
                  <a:fillRect l="-1976" t="-6667" r="-791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9CDAFACC-145A-B94E-954E-EBD66748B8EF}"/>
                  </a:ext>
                </a:extLst>
              </p:cNvPr>
              <p:cNvSpPr/>
              <p:nvPr/>
            </p:nvSpPr>
            <p:spPr>
              <a:xfrm>
                <a:off x="1085745" y="2853557"/>
                <a:ext cx="37807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𝑆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為熱座標變數有很大的好處。</a:t>
                </a:r>
              </a:p>
            </p:txBody>
          </p:sp>
        </mc:Choice>
        <mc:Fallback xmlns=""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9CDAFACC-145A-B94E-954E-EBD66748B8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745" y="2853557"/>
                <a:ext cx="3780779" cy="369332"/>
              </a:xfrm>
              <a:prstGeom prst="rect">
                <a:avLst/>
              </a:prstGeom>
              <a:blipFill>
                <a:blip r:embed="rId7"/>
                <a:stretch>
                  <a:fillRect l="-1338" t="-6667" r="-334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10">
                <a:extLst>
                  <a:ext uri="{FF2B5EF4-FFF2-40B4-BE49-F238E27FC236}">
                    <a16:creationId xmlns:a16="http://schemas.microsoft.com/office/drawing/2014/main" id="{E2D5DDEE-CC5B-F04E-A3ED-CAF5ED0E6BF2}"/>
                  </a:ext>
                </a:extLst>
              </p:cNvPr>
              <p:cNvSpPr/>
              <p:nvPr/>
            </p:nvSpPr>
            <p:spPr>
              <a:xfrm>
                <a:off x="1069901" y="3244334"/>
                <a:ext cx="62333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的過程沒有作功、只有熱量，定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𝑆</m:t>
                    </m:r>
                  </m:oMath>
                </a14:m>
                <a:r>
                  <a:rPr lang="zh-TW" altLang="en-US" dirty="0"/>
                  <a:t>則為絕熱，只有作功。</a:t>
                </a:r>
              </a:p>
            </p:txBody>
          </p:sp>
        </mc:Choice>
        <mc:Fallback xmlns="">
          <p:sp>
            <p:nvSpPr>
              <p:cNvPr id="23" name="矩形 10">
                <a:extLst>
                  <a:ext uri="{FF2B5EF4-FFF2-40B4-BE49-F238E27FC236}">
                    <a16:creationId xmlns:a16="http://schemas.microsoft.com/office/drawing/2014/main" id="{E2D5DDEE-CC5B-F04E-A3ED-CAF5ED0E6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01" y="3244334"/>
                <a:ext cx="6233373" cy="369332"/>
              </a:xfrm>
              <a:prstGeom prst="rect">
                <a:avLst/>
              </a:prstGeom>
              <a:blipFill>
                <a:blip r:embed="rId8"/>
                <a:stretch>
                  <a:fillRect l="-81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>
            <a:extLst>
              <a:ext uri="{FF2B5EF4-FFF2-40B4-BE49-F238E27FC236}">
                <a16:creationId xmlns:a16="http://schemas.microsoft.com/office/drawing/2014/main" id="{F17592A3-54CC-9149-AC49-905B582DE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70" y="3799618"/>
            <a:ext cx="3869888" cy="254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80859865-719C-0046-8288-7EAA44CEA17D}"/>
              </a:ext>
            </a:extLst>
          </p:cNvPr>
          <p:cNvSpPr/>
          <p:nvPr/>
        </p:nvSpPr>
        <p:spPr>
          <a:xfrm>
            <a:off x="647669" y="3789040"/>
            <a:ext cx="4051263" cy="284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Line 5">
            <a:extLst>
              <a:ext uri="{FF2B5EF4-FFF2-40B4-BE49-F238E27FC236}">
                <a16:creationId xmlns:a16="http://schemas.microsoft.com/office/drawing/2014/main" id="{40728DAD-F5C7-C040-A69B-E59AB19529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4869" y="6483193"/>
            <a:ext cx="305073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28018F75-31A1-FC44-9A34-0471B97364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04869" y="3904589"/>
            <a:ext cx="0" cy="25786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id="{8102C9D7-F467-1F4B-AD54-5100618D1C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241" y="3789040"/>
                <a:ext cx="4464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𝑆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id="{8102C9D7-F467-1F4B-AD54-5100618D1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8241" y="3789040"/>
                <a:ext cx="44645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8">
                <a:extLst>
                  <a:ext uri="{FF2B5EF4-FFF2-40B4-BE49-F238E27FC236}">
                    <a16:creationId xmlns:a16="http://schemas.microsoft.com/office/drawing/2014/main" id="{0A450E80-2AAC-0240-A372-A86E9C563C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5608" y="6244079"/>
                <a:ext cx="37204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</m:oMath>
                  </m:oMathPara>
                </a14:m>
                <a:endParaRPr lang="en-US" altLang="zh-TW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 Box 8">
                <a:extLst>
                  <a:ext uri="{FF2B5EF4-FFF2-40B4-BE49-F238E27FC236}">
                    <a16:creationId xmlns:a16="http://schemas.microsoft.com/office/drawing/2014/main" id="{0A450E80-2AAC-0240-A372-A86E9C563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5608" y="6244079"/>
                <a:ext cx="37204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ine 9">
            <a:extLst>
              <a:ext uri="{FF2B5EF4-FFF2-40B4-BE49-F238E27FC236}">
                <a16:creationId xmlns:a16="http://schemas.microsoft.com/office/drawing/2014/main" id="{BC1E084A-37EF-0743-9DD7-B3F183FE13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95469" y="4763425"/>
            <a:ext cx="0" cy="95776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" name="Line 10">
            <a:extLst>
              <a:ext uri="{FF2B5EF4-FFF2-40B4-BE49-F238E27FC236}">
                <a16:creationId xmlns:a16="http://schemas.microsoft.com/office/drawing/2014/main" id="{A71E78BF-40AC-0D49-BB37-959DC084BC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95469" y="5192843"/>
            <a:ext cx="0" cy="1473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12">
                <a:extLst>
                  <a:ext uri="{FF2B5EF4-FFF2-40B4-BE49-F238E27FC236}">
                    <a16:creationId xmlns:a16="http://schemas.microsoft.com/office/drawing/2014/main" id="{C2752E52-C2AB-104F-9AEC-FF744C35BC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2440" y="4375665"/>
                <a:ext cx="13734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cs typeface="Times New Roman" pitchFamily="18" charset="0"/>
                  </a:rPr>
                  <a:t>定容</a:t>
                </a:r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endParaRPr lang="en-US" altLang="zh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 Box 12">
                <a:extLst>
                  <a:ext uri="{FF2B5EF4-FFF2-40B4-BE49-F238E27FC236}">
                    <a16:creationId xmlns:a16="http://schemas.microsoft.com/office/drawing/2014/main" id="{C2752E52-C2AB-104F-9AEC-FF744C35B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2440" y="4375665"/>
                <a:ext cx="1373409" cy="369332"/>
              </a:xfrm>
              <a:prstGeom prst="rect">
                <a:avLst/>
              </a:prstGeom>
              <a:blipFill>
                <a:blip r:embed="rId12"/>
                <a:stretch>
                  <a:fillRect l="-367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9">
            <a:extLst>
              <a:ext uri="{FF2B5EF4-FFF2-40B4-BE49-F238E27FC236}">
                <a16:creationId xmlns:a16="http://schemas.microsoft.com/office/drawing/2014/main" id="{D6B325DB-DE4D-154C-ADF0-C8A1A2C372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712" y="5606889"/>
            <a:ext cx="1027983" cy="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D90987A3-1E08-064D-95EF-54D2013902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42961" y="5606884"/>
            <a:ext cx="360027" cy="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12">
                <a:extLst>
                  <a:ext uri="{FF2B5EF4-FFF2-40B4-BE49-F238E27FC236}">
                    <a16:creationId xmlns:a16="http://schemas.microsoft.com/office/drawing/2014/main" id="{34A6CA7C-D1DF-6E43-8968-F7DF771332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0079" y="5358275"/>
                <a:ext cx="137341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cs typeface="Times New Roman" pitchFamily="18" charset="0"/>
                  </a:rPr>
                  <a:t>定熵 絕熱</a:t>
                </a:r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endParaRPr lang="en-US" altLang="zh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 Box 12">
                <a:extLst>
                  <a:ext uri="{FF2B5EF4-FFF2-40B4-BE49-F238E27FC236}">
                    <a16:creationId xmlns:a16="http://schemas.microsoft.com/office/drawing/2014/main" id="{34A6CA7C-D1DF-6E43-8968-F7DF77133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0079" y="5358275"/>
                <a:ext cx="1373410" cy="646331"/>
              </a:xfrm>
              <a:prstGeom prst="rect">
                <a:avLst/>
              </a:prstGeom>
              <a:blipFill>
                <a:blip r:embed="rId13"/>
                <a:stretch>
                  <a:fillRect l="-3670" t="-1923" b="-57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119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 animBg="1"/>
      <p:bldP spid="7" grpId="0"/>
      <p:bldP spid="11" grpId="0"/>
      <p:bldP spid="22" grpId="0"/>
      <p:bldP spid="23" grpId="0"/>
      <p:bldP spid="14" grpId="0" animBg="1"/>
      <p:bldP spid="15" grpId="0" animBg="1"/>
      <p:bldP spid="16" grpId="0" animBg="1"/>
      <p:bldP spid="18" grpId="0"/>
      <p:bldP spid="19" grpId="0"/>
      <p:bldP spid="24" grpId="0" animBg="1"/>
      <p:bldP spid="25" grpId="0" animBg="1"/>
      <p:bldP spid="26" grpId="0"/>
      <p:bldP spid="30" grpId="0" animBg="1"/>
      <p:bldP spid="31" grpId="0" animBg="1"/>
      <p:bldP spid="32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485531" y="2850898"/>
                <a:ext cx="1225528" cy="7446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531" y="2850898"/>
                <a:ext cx="1225528" cy="744691"/>
              </a:xfrm>
              <a:prstGeom prst="rect">
                <a:avLst/>
              </a:prstGeom>
              <a:blipFill>
                <a:blip r:embed="rId2"/>
                <a:stretch>
                  <a:fillRect l="-21649" t="-176667" r="-64948" b="-25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3347864" y="317928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特別有用！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505441" y="4474662"/>
                <a:ext cx="1185709" cy="7462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441" y="4474662"/>
                <a:ext cx="1185709" cy="746295"/>
              </a:xfrm>
              <a:prstGeom prst="rect">
                <a:avLst/>
              </a:prstGeom>
              <a:blipFill>
                <a:blip r:embed="rId3"/>
                <a:stretch>
                  <a:fillRect l="-23404" t="-181356" r="-69149" b="-25593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433322" y="5691412"/>
                <a:ext cx="69751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但如果可以利用微觀的圖像，計算出特定能量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𝑈</m:t>
                    </m:r>
                  </m:oMath>
                </a14:m>
                <a:r>
                  <a:rPr lang="zh-TW" altLang="en-US" dirty="0"/>
                  <a:t>時的熵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𝑈</m:t>
                        </m:r>
                      </m:e>
                    </m:d>
                  </m:oMath>
                </a14:m>
                <a:r>
                  <a:rPr lang="zh-TW" altLang="en-US" dirty="0"/>
                  <a:t>，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322" y="5691412"/>
                <a:ext cx="6975190" cy="369332"/>
              </a:xfrm>
              <a:prstGeom prst="rect">
                <a:avLst/>
              </a:prstGeom>
              <a:blipFill>
                <a:blip r:embed="rId4"/>
                <a:stretch>
                  <a:fillRect l="-727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1438650" y="612038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一微分就可以立刻得到溫度的微觀定義。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433322" y="5274867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巨觀下，熵只能測量得到。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453634" y="3608257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可見有了內能及熵兩個函數，溫度函數是可以計算出來的！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433434" y="4002925"/>
                <a:ext cx="69329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熱力學三定律所引進的三個函數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zh-TW" altLang="en-US" dirty="0"/>
                  <a:t>其實只有兩個是獨立的。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434" y="4002925"/>
                <a:ext cx="6932968" cy="369332"/>
              </a:xfrm>
              <a:prstGeom prst="rect">
                <a:avLst/>
              </a:prstGeom>
              <a:blipFill>
                <a:blip r:embed="rId5"/>
                <a:stretch>
                  <a:fillRect l="-731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8F224A74-4AA4-9E4C-95E6-030599874EC6}"/>
                  </a:ext>
                </a:extLst>
              </p:cNvPr>
              <p:cNvSpPr txBox="1"/>
              <p:nvPr/>
            </p:nvSpPr>
            <p:spPr>
              <a:xfrm>
                <a:off x="1429814" y="1744313"/>
                <a:ext cx="1225528" cy="7446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8F224A74-4AA4-9E4C-95E6-030599874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814" y="1744313"/>
                <a:ext cx="1225528" cy="744691"/>
              </a:xfrm>
              <a:prstGeom prst="rect">
                <a:avLst/>
              </a:prstGeom>
              <a:blipFill>
                <a:blip r:embed="rId6"/>
                <a:stretch>
                  <a:fillRect l="-21429" t="-181356" r="-63265" b="-25593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3">
                <a:extLst>
                  <a:ext uri="{FF2B5EF4-FFF2-40B4-BE49-F238E27FC236}">
                    <a16:creationId xmlns:a16="http://schemas.microsoft.com/office/drawing/2014/main" id="{ED7F3085-81A8-DA4C-AEF1-D85C2619DCF9}"/>
                  </a:ext>
                </a:extLst>
              </p:cNvPr>
              <p:cNvSpPr txBox="1"/>
              <p:nvPr/>
            </p:nvSpPr>
            <p:spPr>
              <a:xfrm>
                <a:off x="3172521" y="1744313"/>
                <a:ext cx="1383264" cy="7464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3">
                <a:extLst>
                  <a:ext uri="{FF2B5EF4-FFF2-40B4-BE49-F238E27FC236}">
                    <a16:creationId xmlns:a16="http://schemas.microsoft.com/office/drawing/2014/main" id="{ED7F3085-81A8-DA4C-AEF1-D85C2619D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521" y="1744313"/>
                <a:ext cx="1383264" cy="746486"/>
              </a:xfrm>
              <a:prstGeom prst="rect">
                <a:avLst/>
              </a:prstGeom>
              <a:blipFill>
                <a:blip r:embed="rId7"/>
                <a:stretch>
                  <a:fillRect l="-5455" t="-178333" r="-60000" b="-25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83B74FCD-2F6D-B843-AB06-08FCF1C1A5CC}"/>
                  </a:ext>
                </a:extLst>
              </p:cNvPr>
              <p:cNvSpPr txBox="1"/>
              <p:nvPr/>
            </p:nvSpPr>
            <p:spPr>
              <a:xfrm>
                <a:off x="1412708" y="181763"/>
                <a:ext cx="76328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現在內能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𝑆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/>
                  <a:t>寫成了熵與體積的函數，內能差就可以以偏微分表示：</a:t>
                </a:r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83B74FCD-2F6D-B843-AB06-08FCF1C1A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708" y="181763"/>
                <a:ext cx="7632848" cy="369332"/>
              </a:xfrm>
              <a:prstGeom prst="rect">
                <a:avLst/>
              </a:prstGeom>
              <a:blipFill>
                <a:blip r:embed="rId8"/>
                <a:stretch>
                  <a:fillRect l="-664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4">
                <a:extLst>
                  <a:ext uri="{FF2B5EF4-FFF2-40B4-BE49-F238E27FC236}">
                    <a16:creationId xmlns:a16="http://schemas.microsoft.com/office/drawing/2014/main" id="{8D3DCF25-A04D-A345-BB89-CC519EDB598C}"/>
                  </a:ext>
                </a:extLst>
              </p:cNvPr>
              <p:cNvSpPr txBox="1"/>
              <p:nvPr/>
            </p:nvSpPr>
            <p:spPr>
              <a:xfrm>
                <a:off x="1447225" y="596249"/>
                <a:ext cx="3145798" cy="7523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4">
                <a:extLst>
                  <a:ext uri="{FF2B5EF4-FFF2-40B4-BE49-F238E27FC236}">
                    <a16:creationId xmlns:a16="http://schemas.microsoft.com/office/drawing/2014/main" id="{8D3DCF25-A04D-A345-BB89-CC519EDB5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225" y="596249"/>
                <a:ext cx="3145798" cy="7523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5">
            <a:extLst>
              <a:ext uri="{FF2B5EF4-FFF2-40B4-BE49-F238E27FC236}">
                <a16:creationId xmlns:a16="http://schemas.microsoft.com/office/drawing/2014/main" id="{87D2E7F4-167B-9942-9AEB-21E6CC7F1D9D}"/>
              </a:ext>
            </a:extLst>
          </p:cNvPr>
          <p:cNvSpPr txBox="1"/>
          <p:nvPr/>
        </p:nvSpPr>
        <p:spPr>
          <a:xfrm>
            <a:off x="1429814" y="1374981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比較兩式立刻可以得到兩個很有用的關係：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Maxwell Relations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之一。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DCBA9601-F779-DF48-8A35-2E2A0D8921B8}"/>
                  </a:ext>
                </a:extLst>
              </p:cNvPr>
              <p:cNvSpPr txBox="1"/>
              <p:nvPr/>
            </p:nvSpPr>
            <p:spPr>
              <a:xfrm>
                <a:off x="4975954" y="745191"/>
                <a:ext cx="194662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DCBA9601-F779-DF48-8A35-2E2A0D892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954" y="745191"/>
                <a:ext cx="194662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860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136629" y="457183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偏微分有一個很有用的定理：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051904" y="898827"/>
            <a:ext cx="741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如同一般微分，偏微分是由一雙變數函數得到另一雙變數函數的運算！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051904" y="1403484"/>
                <a:ext cx="3068469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904" y="1403484"/>
                <a:ext cx="3068469" cy="666336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1115616" y="23395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因此偏微分可以再作偏微分：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115616" y="2843644"/>
                <a:ext cx="5168658" cy="69544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843644"/>
                <a:ext cx="5168658" cy="695447"/>
              </a:xfrm>
              <a:prstGeom prst="rect">
                <a:avLst/>
              </a:prstGeom>
              <a:blipFill>
                <a:blip r:embed="rId3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115615" y="3666543"/>
                <a:ext cx="5114349" cy="69544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5" y="3666543"/>
                <a:ext cx="5114349" cy="695447"/>
              </a:xfrm>
              <a:prstGeom prst="rect">
                <a:avLst/>
              </a:prstGeom>
              <a:blipFill>
                <a:blip r:embed="rId4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115616" y="5075892"/>
                <a:ext cx="1580626" cy="69544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5075892"/>
                <a:ext cx="1580626" cy="695447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3030484" y="5238949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偏微分與順序無關！</a:t>
            </a:r>
          </a:p>
        </p:txBody>
      </p:sp>
    </p:spTree>
    <p:extLst>
      <p:ext uri="{BB962C8B-B14F-4D97-AF65-F5344CB8AC3E}">
        <p14:creationId xmlns:p14="http://schemas.microsoft.com/office/powerpoint/2010/main" val="173076358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48743" y="251418"/>
            <a:ext cx="3960440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>
            <a:cxnSpLocks/>
          </p:cNvCxnSpPr>
          <p:nvPr/>
        </p:nvCxnSpPr>
        <p:spPr>
          <a:xfrm flipV="1">
            <a:off x="1896815" y="724116"/>
            <a:ext cx="792088" cy="607422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896815" y="1331538"/>
            <a:ext cx="93610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2856516" y="611458"/>
            <a:ext cx="0" cy="72008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573688" y="1403546"/>
                <a:ext cx="791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88" y="1403546"/>
                <a:ext cx="791179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856516" y="269698"/>
                <a:ext cx="1882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516" y="269698"/>
                <a:ext cx="1882567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688903" y="1403546"/>
                <a:ext cx="1335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903" y="1403546"/>
                <a:ext cx="1335174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323538" y="2022001"/>
                <a:ext cx="683109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538" y="2022001"/>
                <a:ext cx="6831090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0">
                <a:extLst>
                  <a:ext uri="{FF2B5EF4-FFF2-40B4-BE49-F238E27FC236}">
                    <a16:creationId xmlns:a16="http://schemas.microsoft.com/office/drawing/2014/main" id="{C403449B-5C58-0F4F-907B-F0A2CDBFA547}"/>
                  </a:ext>
                </a:extLst>
              </p:cNvPr>
              <p:cNvSpPr txBox="1"/>
              <p:nvPr/>
            </p:nvSpPr>
            <p:spPr>
              <a:xfrm>
                <a:off x="1326472" y="2476394"/>
                <a:ext cx="4469664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0">
                <a:extLst>
                  <a:ext uri="{FF2B5EF4-FFF2-40B4-BE49-F238E27FC236}">
                    <a16:creationId xmlns:a16="http://schemas.microsoft.com/office/drawing/2014/main" id="{C403449B-5C58-0F4F-907B-F0A2CDBFA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472" y="2476394"/>
                <a:ext cx="4469664" cy="666336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線接點 10">
            <a:extLst>
              <a:ext uri="{FF2B5EF4-FFF2-40B4-BE49-F238E27FC236}">
                <a16:creationId xmlns:a16="http://schemas.microsoft.com/office/drawing/2014/main" id="{5DE5BB98-C267-7F4B-B53B-F422157D1098}"/>
              </a:ext>
            </a:extLst>
          </p:cNvPr>
          <p:cNvCxnSpPr/>
          <p:nvPr/>
        </p:nvCxnSpPr>
        <p:spPr>
          <a:xfrm flipV="1">
            <a:off x="1896815" y="611458"/>
            <a:ext cx="0" cy="72008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8">
            <a:extLst>
              <a:ext uri="{FF2B5EF4-FFF2-40B4-BE49-F238E27FC236}">
                <a16:creationId xmlns:a16="http://schemas.microsoft.com/office/drawing/2014/main" id="{AA066CF9-3254-C742-9A90-2BAC3A8890B1}"/>
              </a:ext>
            </a:extLst>
          </p:cNvPr>
          <p:cNvCxnSpPr/>
          <p:nvPr/>
        </p:nvCxnSpPr>
        <p:spPr>
          <a:xfrm>
            <a:off x="1896815" y="611458"/>
            <a:ext cx="93610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14">
                <a:extLst>
                  <a:ext uri="{FF2B5EF4-FFF2-40B4-BE49-F238E27FC236}">
                    <a16:creationId xmlns:a16="http://schemas.microsoft.com/office/drawing/2014/main" id="{068D681B-AA84-B444-871A-4FDEC74BD75F}"/>
                  </a:ext>
                </a:extLst>
              </p:cNvPr>
              <p:cNvSpPr txBox="1"/>
              <p:nvPr/>
            </p:nvSpPr>
            <p:spPr>
              <a:xfrm>
                <a:off x="1160785" y="263209"/>
                <a:ext cx="13385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14">
                <a:extLst>
                  <a:ext uri="{FF2B5EF4-FFF2-40B4-BE49-F238E27FC236}">
                    <a16:creationId xmlns:a16="http://schemas.microsoft.com/office/drawing/2014/main" id="{068D681B-AA84-B444-871A-4FDEC74BD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785" y="263209"/>
                <a:ext cx="1338572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16">
                <a:extLst>
                  <a:ext uri="{FF2B5EF4-FFF2-40B4-BE49-F238E27FC236}">
                    <a16:creationId xmlns:a16="http://schemas.microsoft.com/office/drawing/2014/main" id="{B77191A6-7D76-5E44-8D55-E9FFFD7B646C}"/>
                  </a:ext>
                </a:extLst>
              </p:cNvPr>
              <p:cNvSpPr txBox="1"/>
              <p:nvPr/>
            </p:nvSpPr>
            <p:spPr>
              <a:xfrm>
                <a:off x="1332265" y="3358703"/>
                <a:ext cx="683109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16">
                <a:extLst>
                  <a:ext uri="{FF2B5EF4-FFF2-40B4-BE49-F238E27FC236}">
                    <a16:creationId xmlns:a16="http://schemas.microsoft.com/office/drawing/2014/main" id="{B77191A6-7D76-5E44-8D55-E9FFFD7B6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265" y="3358703"/>
                <a:ext cx="6831090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0">
                <a:extLst>
                  <a:ext uri="{FF2B5EF4-FFF2-40B4-BE49-F238E27FC236}">
                    <a16:creationId xmlns:a16="http://schemas.microsoft.com/office/drawing/2014/main" id="{F956AE96-E1C2-EA4F-A7E3-3FD7BB535949}"/>
                  </a:ext>
                </a:extLst>
              </p:cNvPr>
              <p:cNvSpPr txBox="1"/>
              <p:nvPr/>
            </p:nvSpPr>
            <p:spPr>
              <a:xfrm>
                <a:off x="1313858" y="3906834"/>
                <a:ext cx="4482278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0">
                <a:extLst>
                  <a:ext uri="{FF2B5EF4-FFF2-40B4-BE49-F238E27FC236}">
                    <a16:creationId xmlns:a16="http://schemas.microsoft.com/office/drawing/2014/main" id="{F956AE96-E1C2-EA4F-A7E3-3FD7BB535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858" y="3906834"/>
                <a:ext cx="4482278" cy="666336"/>
              </a:xfrm>
              <a:prstGeom prst="rect">
                <a:avLst/>
              </a:prstGeom>
              <a:blipFill>
                <a:blip r:embed="rId9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372F882-46E5-6346-A3A5-D99F8F6D6150}"/>
              </a:ext>
            </a:extLst>
          </p:cNvPr>
          <p:cNvSpPr txBox="1"/>
          <p:nvPr/>
        </p:nvSpPr>
        <p:spPr>
          <a:xfrm>
            <a:off x="251519" y="404664"/>
            <a:ext cx="76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證明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FD579-A6BE-6047-AD15-ECB0B6003F14}"/>
              </a:ext>
            </a:extLst>
          </p:cNvPr>
          <p:cNvSpPr txBox="1"/>
          <p:nvPr/>
        </p:nvSpPr>
        <p:spPr>
          <a:xfrm>
            <a:off x="6120172" y="400247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兩式必須相等！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0">
                <a:extLst>
                  <a:ext uri="{FF2B5EF4-FFF2-40B4-BE49-F238E27FC236}">
                    <a16:creationId xmlns:a16="http://schemas.microsoft.com/office/drawing/2014/main" id="{6A90A717-15C1-7340-98D4-70AA6E9130D6}"/>
                  </a:ext>
                </a:extLst>
              </p:cNvPr>
              <p:cNvSpPr txBox="1"/>
              <p:nvPr/>
            </p:nvSpPr>
            <p:spPr>
              <a:xfrm>
                <a:off x="1313611" y="5015586"/>
                <a:ext cx="7002805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20">
                <a:extLst>
                  <a:ext uri="{FF2B5EF4-FFF2-40B4-BE49-F238E27FC236}">
                    <a16:creationId xmlns:a16="http://schemas.microsoft.com/office/drawing/2014/main" id="{6A90A717-15C1-7340-98D4-70AA6E913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611" y="5015586"/>
                <a:ext cx="7002805" cy="666336"/>
              </a:xfrm>
              <a:prstGeom prst="rect">
                <a:avLst/>
              </a:prstGeom>
              <a:blipFill>
                <a:blip r:embed="rId10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CA9E4832-67C3-194C-9F9A-68CCB21F6921}"/>
                  </a:ext>
                </a:extLst>
              </p:cNvPr>
              <p:cNvSpPr txBox="1"/>
              <p:nvPr/>
            </p:nvSpPr>
            <p:spPr>
              <a:xfrm>
                <a:off x="1313611" y="5911135"/>
                <a:ext cx="3680510" cy="69544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CA9E4832-67C3-194C-9F9A-68CCB21F6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611" y="5911135"/>
                <a:ext cx="3680510" cy="695447"/>
              </a:xfrm>
              <a:prstGeom prst="rect">
                <a:avLst/>
              </a:prstGeom>
              <a:blipFill>
                <a:blip r:embed="rId11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AE3E7D9-26C7-354C-93C6-765E1348A313}"/>
              </a:ext>
            </a:extLst>
          </p:cNvPr>
          <p:cNvSpPr txBox="1"/>
          <p:nvPr/>
        </p:nvSpPr>
        <p:spPr>
          <a:xfrm>
            <a:off x="1248743" y="4627762"/>
            <a:ext cx="163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經過整理：</a:t>
            </a:r>
          </a:p>
        </p:txBody>
      </p:sp>
    </p:spTree>
    <p:extLst>
      <p:ext uri="{BB962C8B-B14F-4D97-AF65-F5344CB8AC3E}">
        <p14:creationId xmlns:p14="http://schemas.microsoft.com/office/powerpoint/2010/main" val="281815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" grpId="0"/>
      <p:bldP spid="19" grpId="0" animBg="1"/>
      <p:bldP spid="21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http://sklingam.wikispaces.com/file/view/06_french_revolution.jpg/35076001/06_french_revolu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25" y="1268264"/>
            <a:ext cx="3412476" cy="388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http://history-world.org/industr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5" y="2492896"/>
            <a:ext cx="33845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3"/>
          <p:cNvSpPr txBox="1">
            <a:spLocks noChangeArrowheads="1"/>
          </p:cNvSpPr>
          <p:nvPr/>
        </p:nvSpPr>
        <p:spPr bwMode="auto">
          <a:xfrm>
            <a:off x="961892" y="252918"/>
            <a:ext cx="5482316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自然界提供了無數可燃的物質，也因此提供我們在任何時刻任何地點，產生巨大動力的方法！</a:t>
            </a:r>
          </a:p>
        </p:txBody>
      </p:sp>
      <p:sp>
        <p:nvSpPr>
          <p:cNvPr id="24581" name="文字方塊 4"/>
          <p:cNvSpPr txBox="1">
            <a:spLocks noChangeArrowheads="1"/>
          </p:cNvSpPr>
          <p:nvPr/>
        </p:nvSpPr>
        <p:spPr bwMode="auto">
          <a:xfrm>
            <a:off x="982384" y="5266254"/>
            <a:ext cx="514865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引擎的研究有趣而且日益重要，用途持續增加，我相信未來必將對文明產生革命性的影響。  </a:t>
            </a:r>
            <a:endParaRPr lang="en-US" altLang="zh-TW" dirty="0"/>
          </a:p>
          <a:p>
            <a:pPr algn="r" eaLnBrk="1" hangingPunct="1">
              <a:lnSpc>
                <a:spcPct val="150000"/>
              </a:lnSpc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 descr="200px-Sadi_Carnot">
            <a:extLst>
              <a:ext uri="{FF2B5EF4-FFF2-40B4-BE49-F238E27FC236}">
                <a16:creationId xmlns:a16="http://schemas.microsoft.com/office/drawing/2014/main" id="{573FACC9-6993-B145-A8EE-F5B7D7E6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5775"/>
            <a:ext cx="1513267" cy="195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97241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619672" y="1052736"/>
                <a:ext cx="1225528" cy="7446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1052736"/>
                <a:ext cx="1225528" cy="74469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362379" y="1052736"/>
                <a:ext cx="1383264" cy="7464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79" y="1052736"/>
                <a:ext cx="1383264" cy="7464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619672" y="2420888"/>
                <a:ext cx="5019003" cy="6540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𝑈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𝑈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2420888"/>
                <a:ext cx="5019003" cy="654025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597968" y="4077072"/>
                <a:ext cx="1318117" cy="61908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968" y="4077072"/>
                <a:ext cx="1318117" cy="61908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3110208" y="420194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熱力學的狀態函數的性質彼此有很強連結！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1A1071-996F-504C-A643-B7D34D6749DB}"/>
              </a:ext>
            </a:extLst>
          </p:cNvPr>
          <p:cNvCxnSpPr/>
          <p:nvPr/>
        </p:nvCxnSpPr>
        <p:spPr>
          <a:xfrm>
            <a:off x="2411760" y="1797427"/>
            <a:ext cx="433440" cy="767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27305C-2BFD-4F4C-82F5-70442830DD22}"/>
              </a:ext>
            </a:extLst>
          </p:cNvPr>
          <p:cNvCxnSpPr>
            <a:cxnSpLocks/>
          </p:cNvCxnSpPr>
          <p:nvPr/>
        </p:nvCxnSpPr>
        <p:spPr>
          <a:xfrm>
            <a:off x="4308497" y="1725419"/>
            <a:ext cx="1343623" cy="8394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19338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77240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985592" y="384731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有四組這樣的關係！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5EC1D135-5E98-8E41-9FF4-0DF8728AF0CF}"/>
                  </a:ext>
                </a:extLst>
              </p:cNvPr>
              <p:cNvSpPr txBox="1"/>
              <p:nvPr/>
            </p:nvSpPr>
            <p:spPr>
              <a:xfrm>
                <a:off x="664816" y="5670540"/>
                <a:ext cx="81312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𝑃𝑉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𝑃𝑑𝑉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𝑉𝑑𝑃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𝑃𝑑𝑉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𝑉𝑑𝑃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𝑇𝑑𝑆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𝑉𝑑𝑃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5EC1D135-5E98-8E41-9FF4-0DF8728AF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16" y="5670540"/>
                <a:ext cx="81312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E478230A-940A-1A46-8D96-D990665B7A12}"/>
                  </a:ext>
                </a:extLst>
              </p:cNvPr>
              <p:cNvSpPr txBox="1"/>
              <p:nvPr/>
            </p:nvSpPr>
            <p:spPr>
              <a:xfrm>
                <a:off x="2783793" y="5074543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E478230A-940A-1A46-8D96-D990665B7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793" y="5074543"/>
                <a:ext cx="194662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964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hia-Hung Chang\Downloads\Data\Knight\Media\Chapter19\Images\19_UnnumPho_p567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6548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圖片 1" descr="entrop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5" b="11475"/>
          <a:stretch>
            <a:fillRect/>
          </a:stretch>
        </p:blipFill>
        <p:spPr bwMode="auto">
          <a:xfrm>
            <a:off x="395536" y="1700808"/>
            <a:ext cx="4613751" cy="401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文字方塊 2"/>
          <p:cNvSpPr txBox="1">
            <a:spLocks noChangeArrowheads="1"/>
          </p:cNvSpPr>
          <p:nvPr/>
        </p:nvSpPr>
        <p:spPr bwMode="auto">
          <a:xfrm>
            <a:off x="2915816" y="1124744"/>
            <a:ext cx="350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火力發電機也是一個引擎</a:t>
            </a:r>
          </a:p>
        </p:txBody>
      </p:sp>
      <p:pic>
        <p:nvPicPr>
          <p:cNvPr id="14340" name="Picture 2" descr="C:\Users\Chia-Hung Chang\Downloads\Data\Knight\Media\Chapter19\Images\19_UnnumPho_p570-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29" y="3721196"/>
            <a:ext cx="2447192" cy="205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http://farm1.static.flickr.com/112/279133916_26e254c20b.jpg?v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r="6036" b="39999"/>
          <a:stretch/>
        </p:blipFill>
        <p:spPr bwMode="auto">
          <a:xfrm>
            <a:off x="5034221" y="1717717"/>
            <a:ext cx="3769238" cy="199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znet_hot_bath_tub_badestamp_andoey_energi_lite_bilde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3621087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4427984" y="4710695"/>
            <a:ext cx="4321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熱量總是由高溫的地方流向低溫的地方。</a:t>
            </a:r>
          </a:p>
        </p:txBody>
      </p:sp>
      <p:sp>
        <p:nvSpPr>
          <p:cNvPr id="2053" name="文字方塊 7"/>
          <p:cNvSpPr txBox="1">
            <a:spLocks noChangeArrowheads="1"/>
          </p:cNvSpPr>
          <p:nvPr/>
        </p:nvSpPr>
        <p:spPr bwMode="auto">
          <a:xfrm>
            <a:off x="4427984" y="6125616"/>
            <a:ext cx="2714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熱傳導作用是</a:t>
            </a:r>
            <a:r>
              <a:rPr lang="zh-TW" altLang="en-US" dirty="0">
                <a:solidFill>
                  <a:srgbClr val="FF0000"/>
                </a:solidFill>
              </a:rPr>
              <a:t>不可逆</a:t>
            </a:r>
            <a:r>
              <a:rPr lang="zh-TW" altLang="en-US" dirty="0"/>
              <a:t>的。</a:t>
            </a:r>
          </a:p>
        </p:txBody>
      </p:sp>
      <p:sp>
        <p:nvSpPr>
          <p:cNvPr id="2054" name="文字方塊 10"/>
          <p:cNvSpPr txBox="1">
            <a:spLocks noChangeArrowheads="1"/>
          </p:cNvSpPr>
          <p:nvPr/>
        </p:nvSpPr>
        <p:spPr bwMode="auto">
          <a:xfrm>
            <a:off x="4430473" y="5126940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逆向的流動從未出現過！</a:t>
            </a:r>
          </a:p>
        </p:txBody>
      </p:sp>
      <p:pic>
        <p:nvPicPr>
          <p:cNvPr id="2055" name="Picture 9" descr="D:\Dropbox\Documents\課程\YoungTextBook\Images\Chapter20\A_Images\A_Figures_and_Photos\20_01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32309"/>
          <a:stretch>
            <a:fillRect/>
          </a:stretch>
        </p:blipFill>
        <p:spPr bwMode="auto">
          <a:xfrm>
            <a:off x="611188" y="4710695"/>
            <a:ext cx="3621088" cy="167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24372"/>
            <a:ext cx="4253010" cy="2423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1573A3-D8BF-F5C7-8260-1CD79833A5B4}"/>
              </a:ext>
            </a:extLst>
          </p:cNvPr>
          <p:cNvSpPr txBox="1"/>
          <p:nvPr/>
        </p:nvSpPr>
        <p:spPr>
          <a:xfrm>
            <a:off x="4427984" y="764704"/>
            <a:ext cx="4253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但好像還有一件事，我們尚未掌握</a:t>
            </a:r>
            <a:r>
              <a:rPr lang="en-US" dirty="0"/>
              <a:t>！</a:t>
            </a:r>
          </a:p>
        </p:txBody>
      </p:sp>
      <p:sp>
        <p:nvSpPr>
          <p:cNvPr id="4" name="文字方塊 10">
            <a:extLst>
              <a:ext uri="{FF2B5EF4-FFF2-40B4-BE49-F238E27FC236}">
                <a16:creationId xmlns:a16="http://schemas.microsoft.com/office/drawing/2014/main" id="{2846CBA8-21A9-B907-77A4-92E29EEC6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473" y="5544772"/>
            <a:ext cx="4318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逆向的熱流動一樣滿足第零及第一定律！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1091007" y="320540"/>
            <a:ext cx="6043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定溫膨脹過程好像就是引擎，氣體吸熱，對外界作功。</a:t>
            </a: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1091007" y="2493052"/>
            <a:ext cx="2328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 dirty="0">
                <a:latin typeface="Times New Roman" pitchFamily="18" charset="0"/>
              </a:rPr>
              <a:t>T </a:t>
            </a:r>
            <a:r>
              <a:rPr lang="zh-TW" altLang="en-US" dirty="0"/>
              <a:t>是常數內能不變。</a:t>
            </a:r>
          </a:p>
        </p:txBody>
      </p:sp>
      <p:pic>
        <p:nvPicPr>
          <p:cNvPr id="15367" name="圖片 9" descr="afg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57288"/>
            <a:ext cx="26035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圖片 10" descr="afg0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57" y="766210"/>
            <a:ext cx="2125440" cy="30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上箭號 11"/>
          <p:cNvSpPr/>
          <p:nvPr/>
        </p:nvSpPr>
        <p:spPr>
          <a:xfrm>
            <a:off x="7211652" y="1728788"/>
            <a:ext cx="285750" cy="571500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向上箭號 12"/>
          <p:cNvSpPr/>
          <p:nvPr/>
        </p:nvSpPr>
        <p:spPr>
          <a:xfrm>
            <a:off x="7213898" y="3086100"/>
            <a:ext cx="285750" cy="57150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85" name="文字方塊 14"/>
          <p:cNvSpPr txBox="1">
            <a:spLocks noChangeArrowheads="1"/>
          </p:cNvSpPr>
          <p:nvPr/>
        </p:nvSpPr>
        <p:spPr bwMode="auto">
          <a:xfrm>
            <a:off x="1141710" y="5388074"/>
            <a:ext cx="6357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但一個實用的引擎必須重複輸出功，必須是一個</a:t>
            </a:r>
            <a:r>
              <a:rPr lang="zh-TW" altLang="en-US" dirty="0">
                <a:solidFill>
                  <a:srgbClr val="FF0000"/>
                </a:solidFill>
              </a:rPr>
              <a:t>循環</a:t>
            </a:r>
            <a:r>
              <a:rPr lang="zh-TW" altLang="en-US" dirty="0"/>
              <a:t>！</a:t>
            </a:r>
          </a:p>
        </p:txBody>
      </p:sp>
      <p:sp>
        <p:nvSpPr>
          <p:cNvPr id="15374" name="文字方塊 14"/>
          <p:cNvSpPr txBox="1">
            <a:spLocks noChangeArrowheads="1"/>
          </p:cNvSpPr>
          <p:nvPr/>
        </p:nvSpPr>
        <p:spPr bwMode="auto">
          <a:xfrm>
            <a:off x="1133872" y="4956026"/>
            <a:ext cx="4786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定溫過程可將吸收的熱變成功！</a:t>
            </a:r>
          </a:p>
        </p:txBody>
      </p:sp>
      <p:sp>
        <p:nvSpPr>
          <p:cNvPr id="3087" name="文字方塊 14"/>
          <p:cNvSpPr txBox="1">
            <a:spLocks noChangeArrowheads="1"/>
          </p:cNvSpPr>
          <p:nvPr/>
        </p:nvSpPr>
        <p:spPr bwMode="auto">
          <a:xfrm>
            <a:off x="1133872" y="6098721"/>
            <a:ext cx="5761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作完定溫膨脹後，得想辦法壓縮回原來的狀態。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743600" y="335500"/>
                <a:ext cx="936104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600" y="335500"/>
                <a:ext cx="936104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093594" y="2943883"/>
                <a:ext cx="2106706" cy="369332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594" y="2943883"/>
                <a:ext cx="210670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091009" y="3948390"/>
                <a:ext cx="3985048" cy="987130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009" y="3948390"/>
                <a:ext cx="3985048" cy="987130"/>
              </a:xfrm>
              <a:prstGeom prst="rect">
                <a:avLst/>
              </a:prstGeom>
              <a:blipFill>
                <a:blip r:embed="rId6"/>
                <a:stretch>
                  <a:fillRect t="-97436" b="-15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30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91DB97-F6E3-8E49-A06F-EAD42380A966}"/>
              </a:ext>
            </a:extLst>
          </p:cNvPr>
          <p:cNvSpPr/>
          <p:nvPr/>
        </p:nvSpPr>
        <p:spPr>
          <a:xfrm>
            <a:off x="6019800" y="1676400"/>
            <a:ext cx="2590800" cy="35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7CC360E-16BE-C84B-B40C-B852E5AA8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676400"/>
            <a:ext cx="2009132" cy="3503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75796A-13D2-8042-ADA0-5C3FBF0F13EB}"/>
              </a:ext>
            </a:extLst>
          </p:cNvPr>
          <p:cNvSpPr txBox="1"/>
          <p:nvPr/>
        </p:nvSpPr>
        <p:spPr>
          <a:xfrm>
            <a:off x="2530164" y="990600"/>
            <a:ext cx="373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Crankcase scavenged 2-stroke engine</a:t>
            </a:r>
          </a:p>
        </p:txBody>
      </p:sp>
      <p:pic>
        <p:nvPicPr>
          <p:cNvPr id="84994" name="Picture 2" descr="thumb image">
            <a:extLst>
              <a:ext uri="{FF2B5EF4-FFF2-40B4-BE49-F238E27FC236}">
                <a16:creationId xmlns:a16="http://schemas.microsoft.com/office/drawing/2014/main" id="{08E1A9CE-461D-244F-B5A1-51C03CD5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7134"/>
            <a:ext cx="2240928" cy="350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27AAB790-6375-2C4F-9849-215032DB3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18826"/>
            <a:ext cx="2578112" cy="34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978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圖片 1" descr="entrop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5" b="11475"/>
          <a:stretch>
            <a:fillRect/>
          </a:stretch>
        </p:blipFill>
        <p:spPr bwMode="auto">
          <a:xfrm>
            <a:off x="1835696" y="1196752"/>
            <a:ext cx="45275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文字方塊 2"/>
          <p:cNvSpPr txBox="1">
            <a:spLocks noChangeArrowheads="1"/>
          </p:cNvSpPr>
          <p:nvPr/>
        </p:nvSpPr>
        <p:spPr bwMode="auto">
          <a:xfrm>
            <a:off x="2369096" y="260226"/>
            <a:ext cx="350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火力發電機就是一個循環</a:t>
            </a:r>
          </a:p>
        </p:txBody>
      </p:sp>
      <p:sp>
        <p:nvSpPr>
          <p:cNvPr id="16388" name="文字方塊 3"/>
          <p:cNvSpPr txBox="1">
            <a:spLocks noChangeArrowheads="1"/>
          </p:cNvSpPr>
          <p:nvPr/>
        </p:nvSpPr>
        <p:spPr bwMode="auto">
          <a:xfrm>
            <a:off x="2513558" y="5229200"/>
            <a:ext cx="3313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冷卻的過程會放出熱</a:t>
            </a:r>
          </a:p>
        </p:txBody>
      </p:sp>
      <p:sp>
        <p:nvSpPr>
          <p:cNvPr id="16390" name="文字方塊 5"/>
          <p:cNvSpPr txBox="1">
            <a:spLocks noChangeArrowheads="1"/>
          </p:cNvSpPr>
          <p:nvPr/>
        </p:nvSpPr>
        <p:spPr bwMode="auto">
          <a:xfrm>
            <a:off x="2369096" y="692696"/>
            <a:ext cx="367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加熱處水吸熱成為水蒸氣。</a:t>
            </a:r>
          </a:p>
        </p:txBody>
      </p:sp>
      <p:sp>
        <p:nvSpPr>
          <p:cNvPr id="6" name="文字方塊 2"/>
          <p:cNvSpPr txBox="1">
            <a:spLocks noChangeArrowheads="1"/>
          </p:cNvSpPr>
          <p:nvPr/>
        </p:nvSpPr>
        <p:spPr bwMode="auto">
          <a:xfrm>
            <a:off x="2455614" y="5625526"/>
            <a:ext cx="48107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一個引擎的循環必須包含放出熱的過程。</a:t>
            </a:r>
          </a:p>
        </p:txBody>
      </p:sp>
      <p:sp>
        <p:nvSpPr>
          <p:cNvPr id="7" name="文字方塊 4"/>
          <p:cNvSpPr txBox="1">
            <a:spLocks noChangeArrowheads="1"/>
          </p:cNvSpPr>
          <p:nvPr/>
        </p:nvSpPr>
        <p:spPr bwMode="auto">
          <a:xfrm>
            <a:off x="2455614" y="6231667"/>
            <a:ext cx="5543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放熱的過程是消耗與浪費。如何降低放熱就是關鍵。</a:t>
            </a:r>
            <a:endParaRPr lang="en-US" altLang="zh-TW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nationmaster.com/wikimir/images/upload.wikimedia.org/wikipedia/en/3/31/Newcomen63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357187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文字方塊 2"/>
          <p:cNvSpPr txBox="1">
            <a:spLocks noChangeArrowheads="1"/>
          </p:cNvSpPr>
          <p:nvPr/>
        </p:nvSpPr>
        <p:spPr bwMode="auto">
          <a:xfrm>
            <a:off x="3059832" y="304932"/>
            <a:ext cx="3528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Newcomen (1664-1729)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2" name="文字方塊 3"/>
          <p:cNvSpPr txBox="1">
            <a:spLocks noChangeArrowheads="1"/>
          </p:cNvSpPr>
          <p:nvPr/>
        </p:nvSpPr>
        <p:spPr bwMode="auto">
          <a:xfrm>
            <a:off x="1015084" y="5492184"/>
            <a:ext cx="7488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早期的蒸汽機，蒸氣凝結及膨脹在同一個空間，吸熱與放熱在同一空間。</a:t>
            </a: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015084" y="5930975"/>
            <a:ext cx="5040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如果吸熱與放熱差不多，產生的功就很少了！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83" y="764704"/>
            <a:ext cx="3152309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文字方塊 1"/>
          <p:cNvSpPr txBox="1">
            <a:spLocks noChangeArrowheads="1"/>
          </p:cNvSpPr>
          <p:nvPr/>
        </p:nvSpPr>
        <p:spPr bwMode="auto">
          <a:xfrm>
            <a:off x="3310635" y="332904"/>
            <a:ext cx="257714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Watt (1736-1819)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2" descr="File:Watt James von Bred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70" y="764704"/>
            <a:ext cx="22145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0" descr="File:SteamEngine Boulton&amp;Watt 178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006942" cy="344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4" descr="http://www.deutsches-museum.de/typo3temp/pics/921ebd3ee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70" y="3583789"/>
            <a:ext cx="2207444" cy="294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File:Europe location SCO2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74663"/>
            <a:ext cx="3286125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6554788" y="1831975"/>
            <a:ext cx="142875" cy="142875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9460" name="Picture 10" descr="File:SteamEngine Boulton&amp;Watt 178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0350"/>
            <a:ext cx="467995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697538" y="4260850"/>
            <a:ext cx="571500" cy="1071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911850" y="2403475"/>
            <a:ext cx="642938" cy="1071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463" name="文字方塊 6"/>
          <p:cNvSpPr txBox="1">
            <a:spLocks noChangeArrowheads="1"/>
          </p:cNvSpPr>
          <p:nvPr/>
        </p:nvSpPr>
        <p:spPr bwMode="auto">
          <a:xfrm>
            <a:off x="1331913" y="5657850"/>
            <a:ext cx="6696471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蒸氣膨脹及凝結發生在分開的兩個空間，因此吸熱與放熱發生在</a:t>
            </a:r>
            <a:r>
              <a:rPr lang="zh-TW" altLang="en-US" dirty="0">
                <a:solidFill>
                  <a:srgbClr val="FF0000"/>
                </a:solidFill>
              </a:rPr>
              <a:t>分開的空間，兩個空間溫度不同</a:t>
            </a:r>
            <a:r>
              <a:rPr lang="zh-TW" altLang="en-US" dirty="0"/>
              <a:t>。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Watt</a:t>
            </a:r>
            <a:r>
              <a:rPr lang="zh-TW" altLang="en-US" dirty="0"/>
              <a:t>發現這會增加引擎的效率。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3206800" y="559091"/>
            <a:ext cx="2449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Engine 1824</a:t>
            </a:r>
          </a:p>
        </p:txBody>
      </p:sp>
      <p:pic>
        <p:nvPicPr>
          <p:cNvPr id="20485" name="Picture 9" descr="200px-Sadi_Carn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17" y="1052736"/>
            <a:ext cx="2540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矩形 7"/>
          <p:cNvSpPr>
            <a:spLocks noChangeArrowheads="1"/>
          </p:cNvSpPr>
          <p:nvPr/>
        </p:nvSpPr>
        <p:spPr bwMode="auto">
          <a:xfrm>
            <a:off x="1982614" y="4504297"/>
            <a:ext cx="5616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it-IT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Nicolas Léonard Sadi Carnot (1796-1832)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熱力學之父</a:t>
            </a: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1514525" y="5013176"/>
            <a:ext cx="65528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卡諾的洞見由引擎的特例，開啟了熱力學第二定律的發現過程</a:t>
            </a:r>
          </a:p>
        </p:txBody>
      </p:sp>
      <p:sp>
        <p:nvSpPr>
          <p:cNvPr id="8" name="文字方塊 4"/>
          <p:cNvSpPr txBox="1">
            <a:spLocks noChangeArrowheads="1"/>
          </p:cNvSpPr>
          <p:nvPr/>
        </p:nvSpPr>
        <p:spPr bwMode="auto">
          <a:xfrm>
            <a:off x="1514525" y="5522055"/>
            <a:ext cx="5834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相較於牛頓力學的定律，</a:t>
            </a:r>
            <a:endParaRPr lang="en-US" altLang="zh-TW" dirty="0"/>
          </a:p>
        </p:txBody>
      </p:sp>
      <p:sp>
        <p:nvSpPr>
          <p:cNvPr id="2" name="矩形 1"/>
          <p:cNvSpPr/>
          <p:nvPr/>
        </p:nvSpPr>
        <p:spPr>
          <a:xfrm>
            <a:off x="1535598" y="5949280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dirty="0"/>
              <a:t>熱力學第二定律在日常生活的常識中是沒有甚麼跡象的！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72" y="908720"/>
            <a:ext cx="4223119" cy="479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文字方塊 6"/>
          <p:cNvSpPr txBox="1">
            <a:spLocks noChangeArrowheads="1"/>
          </p:cNvSpPr>
          <p:nvPr/>
        </p:nvSpPr>
        <p:spPr bwMode="auto">
          <a:xfrm>
            <a:off x="2416175" y="5993668"/>
            <a:ext cx="4929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Reflection on the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motive power of fire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(1824)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375F62A-4E8E-D647-9AE3-E2264489F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701035"/>
            <a:ext cx="2448272" cy="400301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9" descr="200px-Sadi_Carn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7" y="981075"/>
            <a:ext cx="298671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文字方塊 8"/>
          <p:cNvSpPr txBox="1">
            <a:spLocks noChangeArrowheads="1"/>
          </p:cNvSpPr>
          <p:nvPr/>
        </p:nvSpPr>
        <p:spPr bwMode="auto">
          <a:xfrm>
            <a:off x="1835150" y="4941888"/>
            <a:ext cx="59293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所有人都知道，熱能產生動力，特別在今天蒸氣引擎已為大家所熟知，沒有人能否認熱所擁有的龐大動力。</a:t>
            </a:r>
          </a:p>
        </p:txBody>
      </p:sp>
      <p:pic>
        <p:nvPicPr>
          <p:cNvPr id="23556" name="Picture 10" descr="File:Lazare Nicolas Marguerite Carnot0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81075"/>
            <a:ext cx="2727325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http://sklingam.wikispaces.com/file/view/06_french_revolution.jpg/35076001/06_french_revolu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25" y="1268264"/>
            <a:ext cx="3412476" cy="388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http://history-world.org/industr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5" y="2492896"/>
            <a:ext cx="33845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3"/>
          <p:cNvSpPr txBox="1">
            <a:spLocks noChangeArrowheads="1"/>
          </p:cNvSpPr>
          <p:nvPr/>
        </p:nvSpPr>
        <p:spPr bwMode="auto">
          <a:xfrm>
            <a:off x="1116541" y="237524"/>
            <a:ext cx="52556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自然提供了無數可燃的物質，也因此提供了我們，在任何時刻任何地點，產生巨大動力的方法！</a:t>
            </a:r>
          </a:p>
        </p:txBody>
      </p:sp>
      <p:sp>
        <p:nvSpPr>
          <p:cNvPr id="24581" name="文字方塊 4"/>
          <p:cNvSpPr txBox="1">
            <a:spLocks noChangeArrowheads="1"/>
          </p:cNvSpPr>
          <p:nvPr/>
        </p:nvSpPr>
        <p:spPr bwMode="auto">
          <a:xfrm>
            <a:off x="1116541" y="5266254"/>
            <a:ext cx="514865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引擎的研究有趣而且日益重要，用途持續增加，我相信未來必將對文明產生革命性的影響。  </a:t>
            </a:r>
            <a:endParaRPr lang="en-US" altLang="zh-TW" dirty="0"/>
          </a:p>
          <a:p>
            <a:pPr algn="r" eaLnBrk="1" hangingPunct="1">
              <a:lnSpc>
                <a:spcPct val="150000"/>
              </a:lnSpc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 descr="200px-Sadi_Carnot">
            <a:extLst>
              <a:ext uri="{FF2B5EF4-FFF2-40B4-BE49-F238E27FC236}">
                <a16:creationId xmlns:a16="http://schemas.microsoft.com/office/drawing/2014/main" id="{573FACC9-6993-B145-A8EE-F5B7D7E6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5775"/>
            <a:ext cx="1513267" cy="195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文字方塊 1"/>
          <p:cNvSpPr txBox="1">
            <a:spLocks noChangeArrowheads="1"/>
          </p:cNvSpPr>
          <p:nvPr/>
        </p:nvSpPr>
        <p:spPr bwMode="auto">
          <a:xfrm>
            <a:off x="3203848" y="1556792"/>
            <a:ext cx="328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摩擦生熱也是不可逆的！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03380"/>
            <a:ext cx="3744416" cy="220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nose_121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376" y="2422840"/>
            <a:ext cx="1642788" cy="219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 descr="File:SteamEngine Boulton&amp;Watt 178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068" y="2132856"/>
            <a:ext cx="2936875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文字方塊 7"/>
          <p:cNvSpPr txBox="1">
            <a:spLocks noChangeArrowheads="1"/>
          </p:cNvSpPr>
          <p:nvPr/>
        </p:nvSpPr>
        <p:spPr bwMode="auto">
          <a:xfrm>
            <a:off x="1403350" y="764704"/>
            <a:ext cx="6985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然而到現在為止，熱產生動力的現象並沒有以</a:t>
            </a:r>
            <a:r>
              <a:rPr lang="zh-TW" altLang="en-US" dirty="0">
                <a:solidFill>
                  <a:srgbClr val="FF0000"/>
                </a:solidFill>
              </a:rPr>
              <a:t>普遍的觀點</a:t>
            </a:r>
            <a:r>
              <a:rPr lang="zh-TW" altLang="en-US" dirty="0"/>
              <a:t>來研究！</a:t>
            </a:r>
          </a:p>
        </p:txBody>
      </p:sp>
      <p:sp>
        <p:nvSpPr>
          <p:cNvPr id="25604" name="文字方塊 8"/>
          <p:cNvSpPr txBox="1">
            <a:spLocks noChangeArrowheads="1"/>
          </p:cNvSpPr>
          <p:nvPr/>
        </p:nvSpPr>
        <p:spPr bwMode="auto">
          <a:xfrm>
            <a:off x="1403350" y="1196975"/>
            <a:ext cx="7129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也就是，我們只是以</a:t>
            </a:r>
            <a:r>
              <a:rPr lang="zh-TW" altLang="en-US" dirty="0">
                <a:solidFill>
                  <a:srgbClr val="FF0000"/>
                </a:solidFill>
              </a:rPr>
              <a:t>特定機器</a:t>
            </a:r>
            <a:r>
              <a:rPr lang="zh-TW" altLang="en-US" dirty="0"/>
              <a:t>為對象來研究！</a:t>
            </a:r>
          </a:p>
        </p:txBody>
      </p:sp>
      <p:sp>
        <p:nvSpPr>
          <p:cNvPr id="25605" name="文字方塊 9"/>
          <p:cNvSpPr txBox="1">
            <a:spLocks noChangeArrowheads="1"/>
          </p:cNvSpPr>
          <p:nvPr/>
        </p:nvSpPr>
        <p:spPr bwMode="auto">
          <a:xfrm>
            <a:off x="1403350" y="1630363"/>
            <a:ext cx="5040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因此我們很難找到其中的</a:t>
            </a:r>
            <a:r>
              <a:rPr lang="zh-TW" altLang="en-US" dirty="0">
                <a:solidFill>
                  <a:srgbClr val="FF0000"/>
                </a:solidFill>
              </a:rPr>
              <a:t>原則與定律</a:t>
            </a:r>
            <a:r>
              <a:rPr lang="zh-TW" altLang="en-US" dirty="0"/>
              <a:t>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C29411-7158-F1EF-0B76-F5DE85C4467F}"/>
              </a:ext>
            </a:extLst>
          </p:cNvPr>
          <p:cNvSpPr txBox="1"/>
          <p:nvPr/>
        </p:nvSpPr>
        <p:spPr>
          <a:xfrm>
            <a:off x="5580112" y="234888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由工程回到科學</a:t>
            </a:r>
            <a:r>
              <a:rPr lang="en-US" dirty="0"/>
              <a:t>！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" descr="File:SteamEngine Boulton&amp;Watt 178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08200"/>
            <a:ext cx="2307347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文字方塊 5"/>
          <p:cNvSpPr txBox="1">
            <a:spLocks noChangeArrowheads="1"/>
          </p:cNvSpPr>
          <p:nvPr/>
        </p:nvSpPr>
        <p:spPr bwMode="auto">
          <a:xfrm>
            <a:off x="1140769" y="5733256"/>
            <a:ext cx="770239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那就是：由</a:t>
            </a:r>
            <a:r>
              <a:rPr lang="zh-TW" altLang="en-US" dirty="0">
                <a:solidFill>
                  <a:srgbClr val="FF0000"/>
                </a:solidFill>
              </a:rPr>
              <a:t>高溫處</a:t>
            </a:r>
            <a:r>
              <a:rPr lang="zh-TW" altLang="en-US" dirty="0"/>
              <a:t>吸入熱，放熱至</a:t>
            </a:r>
            <a:r>
              <a:rPr lang="zh-TW" altLang="en-US" dirty="0">
                <a:solidFill>
                  <a:srgbClr val="FF0000"/>
                </a:solidFill>
              </a:rPr>
              <a:t>低溫處</a:t>
            </a:r>
            <a:r>
              <a:rPr lang="zh-TW" altLang="en-US" dirty="0"/>
              <a:t>，兩者的差額對外作功。</a:t>
            </a:r>
          </a:p>
        </p:txBody>
      </p:sp>
      <p:sp>
        <p:nvSpPr>
          <p:cNvPr id="26628" name="文字方塊 7"/>
          <p:cNvSpPr txBox="1">
            <a:spLocks noChangeArrowheads="1"/>
          </p:cNvSpPr>
          <p:nvPr/>
        </p:nvSpPr>
        <p:spPr bwMode="auto">
          <a:xfrm>
            <a:off x="1079500" y="585664"/>
            <a:ext cx="7416800" cy="8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我們必須去尋找適用於不只是蒸汽機，而是適用於所有可以想像的引擎，無論其機制，無論其工作物質，都能適用的原則</a:t>
            </a:r>
          </a:p>
        </p:txBody>
      </p:sp>
      <p:sp>
        <p:nvSpPr>
          <p:cNvPr id="11" name="向右箭號 10"/>
          <p:cNvSpPr/>
          <p:nvPr/>
        </p:nvSpPr>
        <p:spPr>
          <a:xfrm>
            <a:off x="3373731" y="3249636"/>
            <a:ext cx="647700" cy="358775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6630" name="Picture 4" descr="F20_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5"/>
          <a:stretch>
            <a:fillRect/>
          </a:stretch>
        </p:blipFill>
        <p:spPr bwMode="auto">
          <a:xfrm>
            <a:off x="4139953" y="2108200"/>
            <a:ext cx="180686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0" descr="http://media.weirdworm.com/img/life/how-to-sell-the-eiffel-tower/eiffel-tower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08200"/>
            <a:ext cx="1966912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文字方塊 7"/>
          <p:cNvSpPr txBox="1">
            <a:spLocks noChangeArrowheads="1"/>
          </p:cNvSpPr>
          <p:nvPr/>
        </p:nvSpPr>
        <p:spPr bwMode="auto">
          <a:xfrm>
            <a:off x="1115616" y="5229200"/>
            <a:ext cx="7727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卡諾將瓦特的設計，抽餾出最基本的工作，抽象為一個簡單的原型！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11" grpId="0" animBg="1"/>
      <p:bldP spid="266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Carnot-engine-18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94" y="1290998"/>
            <a:ext cx="1873250" cy="406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文字方塊 2"/>
          <p:cNvSpPr txBox="1">
            <a:spLocks noChangeArrowheads="1"/>
          </p:cNvSpPr>
          <p:nvPr/>
        </p:nvSpPr>
        <p:spPr bwMode="auto">
          <a:xfrm>
            <a:off x="4463257" y="4778735"/>
            <a:ext cx="72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Hot</a:t>
            </a:r>
            <a:endParaRPr lang="zh-TW" altLang="en-US"/>
          </a:p>
        </p:txBody>
      </p:sp>
      <p:sp>
        <p:nvSpPr>
          <p:cNvPr id="27652" name="文字方塊 3"/>
          <p:cNvSpPr txBox="1">
            <a:spLocks noChangeArrowheads="1"/>
          </p:cNvSpPr>
          <p:nvPr/>
        </p:nvSpPr>
        <p:spPr bwMode="auto">
          <a:xfrm>
            <a:off x="5687219" y="4778735"/>
            <a:ext cx="792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Cold</a:t>
            </a:r>
            <a:endParaRPr lang="zh-TW" altLang="en-US"/>
          </a:p>
        </p:txBody>
      </p:sp>
      <p:sp>
        <p:nvSpPr>
          <p:cNvPr id="27653" name="文字方塊 10"/>
          <p:cNvSpPr txBox="1">
            <a:spLocks noChangeArrowheads="1"/>
          </p:cNvSpPr>
          <p:nvPr/>
        </p:nvSpPr>
        <p:spPr bwMode="auto">
          <a:xfrm>
            <a:off x="4102894" y="5610585"/>
            <a:ext cx="273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卡諾循環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Cycle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4" name="文字方塊 6"/>
          <p:cNvSpPr txBox="1">
            <a:spLocks noChangeArrowheads="1"/>
          </p:cNvSpPr>
          <p:nvPr/>
        </p:nvSpPr>
        <p:spPr bwMode="auto">
          <a:xfrm>
            <a:off x="732560" y="747355"/>
            <a:ext cx="64811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為了尋找引擎的基本原則，卡諾思考一個非常簡單的引擎！</a:t>
            </a:r>
          </a:p>
        </p:txBody>
      </p:sp>
      <p:pic>
        <p:nvPicPr>
          <p:cNvPr id="7" name="Picture 10" descr="File:SteamEngine Boulton&amp;Watt 1784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60" y="1867285"/>
            <a:ext cx="2543247" cy="291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左-右雙向箭號 1">
            <a:extLst>
              <a:ext uri="{FF2B5EF4-FFF2-40B4-BE49-F238E27FC236}">
                <a16:creationId xmlns:a16="http://schemas.microsoft.com/office/drawing/2014/main" id="{5CB67094-E1BB-B343-8DFE-605A8A2CA8BE}"/>
              </a:ext>
            </a:extLst>
          </p:cNvPr>
          <p:cNvSpPr/>
          <p:nvPr/>
        </p:nvSpPr>
        <p:spPr>
          <a:xfrm>
            <a:off x="3581400" y="2348880"/>
            <a:ext cx="521494" cy="28803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ropbox\Documents\課程\YoungTextBook\Images\Chapter20\A_Images\A_Figures_and_Photos\20_1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89" y="404664"/>
            <a:ext cx="732102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F840871-8E8B-9640-B600-15775A21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673" y="4221088"/>
            <a:ext cx="2848652" cy="2461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743F52-ADB3-B141-9939-8CC1CD08A22C}"/>
              </a:ext>
            </a:extLst>
          </p:cNvPr>
          <p:cNvSpPr txBox="1"/>
          <p:nvPr/>
        </p:nvSpPr>
        <p:spPr>
          <a:xfrm>
            <a:off x="2483768" y="1862564"/>
            <a:ext cx="1152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3300"/>
                </a:solidFill>
              </a:rPr>
              <a:t>絕熱</a:t>
            </a:r>
            <a:r>
              <a:rPr lang="zh-TW" altLang="en-US" dirty="0"/>
              <a:t>過程</a:t>
            </a:r>
            <a:endParaRPr lang="en-TW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BBC6A-A1E1-914E-8EF8-5C59E10B4D70}"/>
              </a:ext>
            </a:extLst>
          </p:cNvPr>
          <p:cNvSpPr txBox="1"/>
          <p:nvPr/>
        </p:nvSpPr>
        <p:spPr>
          <a:xfrm>
            <a:off x="5076056" y="2500661"/>
            <a:ext cx="1152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3300"/>
                </a:solidFill>
              </a:rPr>
              <a:t>絕熱</a:t>
            </a:r>
            <a:r>
              <a:rPr lang="zh-TW" altLang="en-US" dirty="0"/>
              <a:t>過程</a:t>
            </a:r>
            <a:endParaRPr lang="en-TW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D01B4-C736-B441-8168-DBE7D39A0651}"/>
              </a:ext>
            </a:extLst>
          </p:cNvPr>
          <p:cNvSpPr txBox="1"/>
          <p:nvPr/>
        </p:nvSpPr>
        <p:spPr>
          <a:xfrm>
            <a:off x="3491879" y="3398325"/>
            <a:ext cx="2736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3300"/>
                </a:solidFill>
              </a:rPr>
              <a:t>等溫</a:t>
            </a:r>
            <a:r>
              <a:rPr lang="zh-TW" altLang="en-US" dirty="0"/>
              <a:t>過程，放熱、被作功</a:t>
            </a:r>
            <a:endParaRPr lang="en-TW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5214B3-67B9-F548-A25E-C399C2C92756}"/>
              </a:ext>
            </a:extLst>
          </p:cNvPr>
          <p:cNvSpPr txBox="1"/>
          <p:nvPr/>
        </p:nvSpPr>
        <p:spPr>
          <a:xfrm>
            <a:off x="4206011" y="2082803"/>
            <a:ext cx="259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3300"/>
                </a:solidFill>
              </a:rPr>
              <a:t>等溫</a:t>
            </a:r>
            <a:r>
              <a:rPr lang="zh-TW" altLang="en-US" dirty="0"/>
              <a:t>過程，吸熱、作功</a:t>
            </a:r>
            <a:endParaRPr lang="en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F20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0"/>
          <a:stretch>
            <a:fillRect/>
          </a:stretch>
        </p:blipFill>
        <p:spPr bwMode="auto">
          <a:xfrm>
            <a:off x="1258888" y="1790701"/>
            <a:ext cx="298132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226821" y="1215681"/>
            <a:ext cx="6913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卡諾循環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Cycle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/>
              <a:t>兩個</a:t>
            </a:r>
            <a:r>
              <a:rPr lang="zh-TW" altLang="en-US" dirty="0">
                <a:solidFill>
                  <a:srgbClr val="FF3300"/>
                </a:solidFill>
              </a:rPr>
              <a:t>等溫</a:t>
            </a:r>
            <a:r>
              <a:rPr lang="zh-TW" altLang="en-US" dirty="0"/>
              <a:t>，兩個</a:t>
            </a:r>
            <a:r>
              <a:rPr lang="zh-TW" altLang="en-US" dirty="0">
                <a:solidFill>
                  <a:srgbClr val="FF3300"/>
                </a:solidFill>
              </a:rPr>
              <a:t>絕熱</a:t>
            </a:r>
            <a:r>
              <a:rPr lang="zh-TW" altLang="en-US" dirty="0"/>
              <a:t>過程所構成的循環。</a:t>
            </a:r>
          </a:p>
        </p:txBody>
      </p:sp>
      <p:pic>
        <p:nvPicPr>
          <p:cNvPr id="29700" name="Picture 4" descr="F20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5"/>
          <a:stretch>
            <a:fillRect/>
          </a:stretch>
        </p:blipFill>
        <p:spPr bwMode="auto">
          <a:xfrm>
            <a:off x="4716463" y="1790701"/>
            <a:ext cx="1994786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文字方塊 5"/>
          <p:cNvSpPr txBox="1">
            <a:spLocks noChangeArrowheads="1"/>
          </p:cNvSpPr>
          <p:nvPr/>
        </p:nvSpPr>
        <p:spPr bwMode="auto">
          <a:xfrm>
            <a:off x="7236296" y="1733476"/>
            <a:ext cx="1214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高溫熱庫</a:t>
            </a:r>
            <a:endParaRPr lang="zh-TW" altLang="en-US" dirty="0"/>
          </a:p>
        </p:txBody>
      </p:sp>
      <p:cxnSp>
        <p:nvCxnSpPr>
          <p:cNvPr id="10" name="直線單箭頭接點 9"/>
          <p:cNvCxnSpPr/>
          <p:nvPr/>
        </p:nvCxnSpPr>
        <p:spPr>
          <a:xfrm rot="10800000">
            <a:off x="5966502" y="1916832"/>
            <a:ext cx="10715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4" name="文字方塊 5"/>
          <p:cNvSpPr txBox="1">
            <a:spLocks noChangeArrowheads="1"/>
          </p:cNvSpPr>
          <p:nvPr/>
        </p:nvSpPr>
        <p:spPr bwMode="auto">
          <a:xfrm>
            <a:off x="7062788" y="4349750"/>
            <a:ext cx="1214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低溫熱庫</a:t>
            </a:r>
            <a:endParaRPr lang="zh-TW" altLang="en-US" dirty="0"/>
          </a:p>
        </p:txBody>
      </p:sp>
      <p:cxnSp>
        <p:nvCxnSpPr>
          <p:cNvPr id="12" name="直線單箭頭接點 11"/>
          <p:cNvCxnSpPr/>
          <p:nvPr/>
        </p:nvCxnSpPr>
        <p:spPr>
          <a:xfrm rot="10800000">
            <a:off x="5919788" y="4564063"/>
            <a:ext cx="1071562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75887" y="5082135"/>
                <a:ext cx="61537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系統由比較熱的熱庫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zh-TW" altLang="en-US" dirty="0"/>
                  <a:t>吸熱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zh-TW" altLang="en-US" dirty="0"/>
                  <a:t>，放熱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zh-TW" altLang="en-US" dirty="0"/>
                  <a:t>至較冷的熱庫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887" y="5082135"/>
                <a:ext cx="615371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792" t="-6667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1296331" y="5514183"/>
            <a:ext cx="516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根據能量守恆，兩者的差即是系統對外所作的功：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6460463" y="5508779"/>
                <a:ext cx="159697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𝑊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463" y="5508779"/>
                <a:ext cx="1596976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  <p:bldP spid="2970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圖片 1" descr="entrop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5" b="11475"/>
          <a:stretch>
            <a:fillRect/>
          </a:stretch>
        </p:blipFill>
        <p:spPr bwMode="auto">
          <a:xfrm>
            <a:off x="1403648" y="1052736"/>
            <a:ext cx="45275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文字方塊 2"/>
          <p:cNvSpPr txBox="1">
            <a:spLocks noChangeArrowheads="1"/>
          </p:cNvSpPr>
          <p:nvPr/>
        </p:nvSpPr>
        <p:spPr bwMode="auto">
          <a:xfrm>
            <a:off x="2072004" y="509824"/>
            <a:ext cx="350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火力發電機就是一個引擎！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8" name="文字方塊 3"/>
              <p:cNvSpPr txBox="1">
                <a:spLocks noChangeArrowheads="1"/>
              </p:cNvSpPr>
              <p:nvPr/>
            </p:nvSpPr>
            <p:spPr bwMode="auto">
              <a:xfrm>
                <a:off x="2052611" y="5619603"/>
                <a:ext cx="611978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冷卻的過程會放出熱就是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zh-TW" altLang="en-US" dirty="0"/>
                  <a:t>。冷卻槽就是低溫熱庫。</a:t>
                </a:r>
              </a:p>
            </p:txBody>
          </p:sp>
        </mc:Choice>
        <mc:Fallback xmlns="">
          <p:sp>
            <p:nvSpPr>
              <p:cNvPr id="16388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2611" y="5619603"/>
                <a:ext cx="6119789" cy="369332"/>
              </a:xfrm>
              <a:prstGeom prst="rect">
                <a:avLst/>
              </a:prstGeom>
              <a:blipFill>
                <a:blip r:embed="rId3"/>
                <a:stretch>
                  <a:fillRect l="-82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90" name="文字方塊 5"/>
              <p:cNvSpPr txBox="1">
                <a:spLocks noChangeArrowheads="1"/>
              </p:cNvSpPr>
              <p:nvPr/>
            </p:nvSpPr>
            <p:spPr bwMode="auto">
              <a:xfrm>
                <a:off x="2052611" y="5194424"/>
                <a:ext cx="58317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加熱處水吸熱成為水蒸氣就是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zh-TW" altLang="en-US" dirty="0"/>
                  <a:t>。火爐就是高溫熱庫。</a:t>
                </a:r>
              </a:p>
            </p:txBody>
          </p:sp>
        </mc:Choice>
        <mc:Fallback xmlns="">
          <p:sp>
            <p:nvSpPr>
              <p:cNvPr id="16390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2611" y="5194424"/>
                <a:ext cx="5831757" cy="369332"/>
              </a:xfrm>
              <a:prstGeom prst="rect">
                <a:avLst/>
              </a:prstGeom>
              <a:blipFill>
                <a:blip r:embed="rId4"/>
                <a:stretch>
                  <a:fillRect l="-870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4"/>
              <p:cNvSpPr txBox="1">
                <a:spLocks noChangeArrowheads="1"/>
              </p:cNvSpPr>
              <p:nvPr/>
            </p:nvSpPr>
            <p:spPr bwMode="auto">
              <a:xfrm>
                <a:off x="2041626" y="6034665"/>
                <a:ext cx="554355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兩者的差就是產生的功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dirty="0"/>
                  <a:t>，透過發電機產生電能。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7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1626" y="6034665"/>
                <a:ext cx="5543550" cy="368300"/>
              </a:xfrm>
              <a:prstGeom prst="rect">
                <a:avLst/>
              </a:prstGeom>
              <a:blipFill>
                <a:blip r:embed="rId5"/>
                <a:stretch>
                  <a:fillRect l="-913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 descr="F20_07">
            <a:extLst>
              <a:ext uri="{FF2B5EF4-FFF2-40B4-BE49-F238E27FC236}">
                <a16:creationId xmlns:a16="http://schemas.microsoft.com/office/drawing/2014/main" id="{92BE1176-C34A-936F-B64D-257787E0D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5"/>
          <a:stretch>
            <a:fillRect/>
          </a:stretch>
        </p:blipFill>
        <p:spPr bwMode="auto">
          <a:xfrm>
            <a:off x="6300192" y="1412776"/>
            <a:ext cx="1994786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114B084-568B-0022-A054-83CB93AF60C8}"/>
              </a:ext>
            </a:extLst>
          </p:cNvPr>
          <p:cNvCxnSpPr>
            <a:cxnSpLocks/>
          </p:cNvCxnSpPr>
          <p:nvPr/>
        </p:nvCxnSpPr>
        <p:spPr>
          <a:xfrm flipH="1" flipV="1">
            <a:off x="3563888" y="1916832"/>
            <a:ext cx="2736304" cy="144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E30F89-E6A4-E161-9A30-0A3395CB4749}"/>
              </a:ext>
            </a:extLst>
          </p:cNvPr>
          <p:cNvCxnSpPr>
            <a:cxnSpLocks/>
          </p:cNvCxnSpPr>
          <p:nvPr/>
        </p:nvCxnSpPr>
        <p:spPr>
          <a:xfrm flipH="1">
            <a:off x="3923928" y="3645024"/>
            <a:ext cx="2376264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E82FB5-54E2-3CE7-18D3-DFB97B3B4E90}"/>
              </a:ext>
            </a:extLst>
          </p:cNvPr>
          <p:cNvCxnSpPr>
            <a:cxnSpLocks/>
          </p:cNvCxnSpPr>
          <p:nvPr/>
        </p:nvCxnSpPr>
        <p:spPr>
          <a:xfrm flipH="1">
            <a:off x="5364088" y="2994917"/>
            <a:ext cx="2254920" cy="26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45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PowerPoin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12B0D82-A491-F446-B571-FDF4ACDD8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5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28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\\psf\Dropbox\Documents\課程\YoungTextBook\Images\Chapter20\A_Images\A_Figures_and_Photos\20_0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4" y="576250"/>
            <a:ext cx="6812558" cy="308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5" name="Picture 3" descr="\\psf\Dropbox\Documents\課程\YoungTextBook\Images\Chapter20\A_Images\A_Figures_and_Photos\20_06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83689"/>
            <a:ext cx="2592288" cy="299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914042" y="1886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汽油引擎</a:t>
            </a:r>
          </a:p>
        </p:txBody>
      </p:sp>
      <p:cxnSp>
        <p:nvCxnSpPr>
          <p:cNvPr id="3" name="直線單箭頭接點 2"/>
          <p:cNvCxnSpPr/>
          <p:nvPr/>
        </p:nvCxnSpPr>
        <p:spPr>
          <a:xfrm>
            <a:off x="1835696" y="2780928"/>
            <a:ext cx="4896544" cy="26642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>
            <a:off x="3347864" y="2780928"/>
            <a:ext cx="2880320" cy="25202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>
            <a:off x="4644008" y="2740879"/>
            <a:ext cx="1152128" cy="16242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5948536" y="2893279"/>
            <a:ext cx="207640" cy="19038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H="1">
            <a:off x="6732240" y="2636912"/>
            <a:ext cx="432048" cy="26642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5" descr="22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 bwMode="auto">
          <a:xfrm>
            <a:off x="1115614" y="3683689"/>
            <a:ext cx="2428500" cy="297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85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F20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5"/>
          <a:stretch>
            <a:fillRect/>
          </a:stretch>
        </p:blipFill>
        <p:spPr bwMode="auto">
          <a:xfrm>
            <a:off x="3457097" y="1268760"/>
            <a:ext cx="1996865" cy="291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2653758" y="4536108"/>
            <a:ext cx="45105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接著卡諾定義引擎的效率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661353" y="5013176"/>
                <a:ext cx="4007187" cy="6775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𝜀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out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所得</m:t>
                          </m:r>
                        </m:num>
                        <m:den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付出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353" y="5013176"/>
                <a:ext cx="4007187" cy="677558"/>
              </a:xfrm>
              <a:prstGeom prst="rect">
                <a:avLst/>
              </a:prstGeom>
              <a:blipFill>
                <a:blip r:embed="rId3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20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8"/>
          <a:stretch>
            <a:fillRect/>
          </a:stretch>
        </p:blipFill>
        <p:spPr bwMode="auto">
          <a:xfrm>
            <a:off x="2498031" y="694978"/>
            <a:ext cx="305276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498031" y="188640"/>
            <a:ext cx="3143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可以計算卡諾引擎的效率： </a:t>
            </a:r>
            <a:endParaRPr lang="en-US" altLang="zh-TW" dirty="0"/>
          </a:p>
        </p:txBody>
      </p:sp>
      <p:sp>
        <p:nvSpPr>
          <p:cNvPr id="2" name="文字方塊 1"/>
          <p:cNvSpPr txBox="1"/>
          <p:nvPr/>
        </p:nvSpPr>
        <p:spPr>
          <a:xfrm>
            <a:off x="5841865" y="17728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TW" altLang="en-US" dirty="0"/>
              <a:t>與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TW" altLang="en-US" dirty="0"/>
              <a:t>之間是一絕熱過程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847162" y="285293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與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TW" altLang="en-US" dirty="0"/>
              <a:t>之間是一絕熱過程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841865" y="4149080"/>
            <a:ext cx="232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兩式相除，消去溫度！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572000" y="5828293"/>
                <a:ext cx="2467086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828293"/>
                <a:ext cx="2467086" cy="65806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498031" y="5824204"/>
                <a:ext cx="1114216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031" y="5824204"/>
                <a:ext cx="1114216" cy="658065"/>
              </a:xfrm>
              <a:prstGeom prst="rect">
                <a:avLst/>
              </a:prstGeom>
              <a:blipFill>
                <a:blip r:embed="rId15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498031" y="3717032"/>
                <a:ext cx="2722041" cy="71468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031" y="3717032"/>
                <a:ext cx="2722041" cy="71468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2498031" y="4609677"/>
                <a:ext cx="2722041" cy="714683"/>
              </a:xfrm>
              <a:prstGeom prst="rect">
                <a:avLst/>
              </a:prstGeom>
              <a:solidFill>
                <a:srgbClr val="FFFA87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𝑛𝑅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031" y="4609677"/>
                <a:ext cx="2722041" cy="714683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5841865" y="2204864"/>
                <a:ext cx="2014912" cy="4232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𝑏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865" y="2204864"/>
                <a:ext cx="2014912" cy="423257"/>
              </a:xfrm>
              <a:prstGeom prst="rect">
                <a:avLst/>
              </a:prstGeom>
              <a:blipFill rotWithShape="1">
                <a:blip r:embed="rId18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851762" y="3238803"/>
                <a:ext cx="2014912" cy="4232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</m:t>
                          </m:r>
                        </m:sub>
                      </m:sSub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</m:sub>
                        <m:sup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1762" y="3238803"/>
                <a:ext cx="2014912" cy="423257"/>
              </a:xfrm>
              <a:prstGeom prst="rect">
                <a:avLst/>
              </a:prstGeom>
              <a:blipFill rotWithShape="1">
                <a:blip r:embed="rId19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5851762" y="4633119"/>
                <a:ext cx="1014701" cy="6576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1762" y="4633119"/>
                <a:ext cx="1014701" cy="657681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2">
            <a:extLst>
              <a:ext uri="{FF2B5EF4-FFF2-40B4-BE49-F238E27FC236}">
                <a16:creationId xmlns:a16="http://schemas.microsoft.com/office/drawing/2014/main" id="{870F0AA4-BA31-FED0-43B8-F758C049D928}"/>
              </a:ext>
            </a:extLst>
          </p:cNvPr>
          <p:cNvSpPr txBox="1"/>
          <p:nvPr/>
        </p:nvSpPr>
        <p:spPr>
          <a:xfrm>
            <a:off x="2449628" y="5387572"/>
            <a:ext cx="363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兩式相除，消去相等的對數！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583962" y="687418"/>
            <a:ext cx="3929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氣體自由擴散更是不可逆的過程</a:t>
            </a:r>
          </a:p>
        </p:txBody>
      </p:sp>
      <p:pic>
        <p:nvPicPr>
          <p:cNvPr id="5123" name="Picture 5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2"/>
          <a:stretch>
            <a:fillRect/>
          </a:stretch>
        </p:blipFill>
        <p:spPr bwMode="auto">
          <a:xfrm>
            <a:off x="2987824" y="1227315"/>
            <a:ext cx="214947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11760" y="5848805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熱交互作用在時間上似乎是有方向性。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F20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5"/>
          <a:stretch>
            <a:fillRect/>
          </a:stretch>
        </p:blipFill>
        <p:spPr bwMode="auto">
          <a:xfrm>
            <a:off x="3203575" y="1268413"/>
            <a:ext cx="1922463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3150655" y="757499"/>
            <a:ext cx="2519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engine</a:t>
            </a:r>
            <a:r>
              <a:rPr lang="zh-TW" altLang="en-US" dirty="0"/>
              <a:t>的效率</a:t>
            </a:r>
            <a:endParaRPr lang="en-US" altLang="zh-TW" dirty="0"/>
          </a:p>
        </p:txBody>
      </p:sp>
      <p:sp>
        <p:nvSpPr>
          <p:cNvPr id="34821" name="文字方塊 7"/>
          <p:cNvSpPr txBox="1">
            <a:spLocks noChangeArrowheads="1"/>
          </p:cNvSpPr>
          <p:nvPr/>
        </p:nvSpPr>
        <p:spPr bwMode="auto">
          <a:xfrm>
            <a:off x="1979613" y="5156200"/>
            <a:ext cx="5000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Carnot Engine</a:t>
            </a:r>
            <a:r>
              <a:rPr lang="zh-TW" altLang="en-US" dirty="0">
                <a:solidFill>
                  <a:srgbClr val="FF3300"/>
                </a:solidFill>
              </a:rPr>
              <a:t>的效率只和熱庫的溫度比有關！</a:t>
            </a:r>
            <a:r>
              <a:rPr lang="en-US" altLang="zh-TW" dirty="0">
                <a:solidFill>
                  <a:srgbClr val="FF3300"/>
                </a:solidFill>
              </a:rPr>
              <a:t> </a:t>
            </a:r>
            <a:endParaRPr lang="zh-TW" altLang="en-US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2" name="文字方塊 7"/>
              <p:cNvSpPr txBox="1">
                <a:spLocks noChangeArrowheads="1"/>
              </p:cNvSpPr>
              <p:nvPr/>
            </p:nvSpPr>
            <p:spPr bwMode="auto">
              <a:xfrm>
                <a:off x="1979613" y="5588000"/>
                <a:ext cx="69848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與引擎的大小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zh-TW" altLang="en-US" dirty="0"/>
                  <a:t>，引擎中的氣體成分</a:t>
                </a:r>
                <a:r>
                  <a:rPr lang="en-US" altLang="zh-TW" dirty="0"/>
                  <a:t>(</a:t>
                </a:r>
                <a:r>
                  <a:rPr lang="zh-TW" altLang="en-US" dirty="0"/>
                  <a:t>只要是理想氣體</a:t>
                </a:r>
                <a:r>
                  <a:rPr lang="en-US" altLang="zh-TW" dirty="0"/>
                  <a:t>)</a:t>
                </a:r>
                <a:r>
                  <a:rPr lang="zh-TW" altLang="en-US" dirty="0"/>
                  <a:t>，完全無關！</a:t>
                </a:r>
              </a:p>
            </p:txBody>
          </p:sp>
        </mc:Choice>
        <mc:Fallback xmlns="">
          <p:sp>
            <p:nvSpPr>
              <p:cNvPr id="34822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9613" y="5588000"/>
                <a:ext cx="6984875" cy="369332"/>
              </a:xfrm>
              <a:prstGeom prst="rect">
                <a:avLst/>
              </a:prstGeom>
              <a:blipFill>
                <a:blip r:embed="rId3"/>
                <a:stretch>
                  <a:fillRect l="-907" t="-13793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176055" y="4365104"/>
                <a:ext cx="2467086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055" y="4365104"/>
                <a:ext cx="2467086" cy="6580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2005011316272255b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54" y="2564904"/>
            <a:ext cx="3759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文字方塊 6"/>
          <p:cNvSpPr txBox="1">
            <a:spLocks noChangeArrowheads="1"/>
          </p:cNvSpPr>
          <p:nvPr/>
        </p:nvSpPr>
        <p:spPr bwMode="auto">
          <a:xfrm>
            <a:off x="1019398" y="579648"/>
            <a:ext cx="7453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要增加引擎效率，需增加吸熱的熱庫溫度，降低放熱熱庫溫度！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64904"/>
            <a:ext cx="3138373" cy="2370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021750" y="1821813"/>
                <a:ext cx="171636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𝜀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↑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⇔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↑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↓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750" y="1821813"/>
                <a:ext cx="171636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0369228F-88AE-F647-8D5C-1B43AD1B3067}"/>
              </a:ext>
            </a:extLst>
          </p:cNvPr>
          <p:cNvSpPr txBox="1"/>
          <p:nvPr/>
        </p:nvSpPr>
        <p:spPr>
          <a:xfrm>
            <a:off x="4932040" y="1821813"/>
            <a:ext cx="345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這是卡諾的書最重要的結論！</a:t>
            </a:r>
          </a:p>
        </p:txBody>
      </p:sp>
      <p:sp>
        <p:nvSpPr>
          <p:cNvPr id="4" name="文字方塊 6">
            <a:extLst>
              <a:ext uri="{FF2B5EF4-FFF2-40B4-BE49-F238E27FC236}">
                <a16:creationId xmlns:a16="http://schemas.microsoft.com/office/drawing/2014/main" id="{804C96E7-63DB-47C0-F590-2B8890BE0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08" y="5128297"/>
            <a:ext cx="7136784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Watt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引擎效率高，也就在</a:t>
            </a:r>
            <a:r>
              <a:rPr lang="zh-TW" altLang="en-US" dirty="0"/>
              <a:t>吸熱與放熱發生在溫度懸殊的分開的空間。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5">
                <a:extLst>
                  <a:ext uri="{FF2B5EF4-FFF2-40B4-BE49-F238E27FC236}">
                    <a16:creationId xmlns:a16="http://schemas.microsoft.com/office/drawing/2014/main" id="{D38E16AF-FD90-D114-4C8A-F26F8CBB2B5C}"/>
                  </a:ext>
                </a:extLst>
              </p:cNvPr>
              <p:cNvSpPr txBox="1"/>
              <p:nvPr/>
            </p:nvSpPr>
            <p:spPr>
              <a:xfrm>
                <a:off x="3168905" y="1023115"/>
                <a:ext cx="1422056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5">
                <a:extLst>
                  <a:ext uri="{FF2B5EF4-FFF2-40B4-BE49-F238E27FC236}">
                    <a16:creationId xmlns:a16="http://schemas.microsoft.com/office/drawing/2014/main" id="{D38E16AF-FD90-D114-4C8A-F26F8CBB2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905" y="1023115"/>
                <a:ext cx="1422056" cy="6562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7870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5"/>
          <p:cNvSpPr txBox="1">
            <a:spLocks noChangeArrowheads="1"/>
          </p:cNvSpPr>
          <p:nvPr/>
        </p:nvSpPr>
        <p:spPr bwMode="auto">
          <a:xfrm>
            <a:off x="3027462" y="702865"/>
            <a:ext cx="2519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engine</a:t>
            </a:r>
            <a:r>
              <a:rPr lang="zh-TW" altLang="en-US" dirty="0"/>
              <a:t>的效率</a:t>
            </a:r>
            <a:endParaRPr lang="en-US" altLang="zh-TW" dirty="0"/>
          </a:p>
        </p:txBody>
      </p:sp>
      <p:sp>
        <p:nvSpPr>
          <p:cNvPr id="37892" name="文字方塊 8"/>
          <p:cNvSpPr txBox="1">
            <a:spLocks noChangeArrowheads="1"/>
          </p:cNvSpPr>
          <p:nvPr/>
        </p:nvSpPr>
        <p:spPr bwMode="auto">
          <a:xfrm>
            <a:off x="1007269" y="3045775"/>
            <a:ext cx="7129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效率不能等於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solidFill>
                  <a:srgbClr val="FF0000"/>
                </a:solidFill>
              </a:rPr>
              <a:t>，熱不能完全轉化為功！完美的卡諾引擎是不可能的！</a:t>
            </a:r>
          </a:p>
        </p:txBody>
      </p:sp>
      <p:pic>
        <p:nvPicPr>
          <p:cNvPr id="11" name="Picture 6" descr="F20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5"/>
          <a:stretch>
            <a:fillRect/>
          </a:stretch>
        </p:blipFill>
        <p:spPr bwMode="auto">
          <a:xfrm>
            <a:off x="3239815" y="3621517"/>
            <a:ext cx="20574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249645" y="1207754"/>
                <a:ext cx="1422056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645" y="1207754"/>
                <a:ext cx="1422056" cy="656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1062C3-8551-371F-172D-2CB2DB1D7968}"/>
                  </a:ext>
                </a:extLst>
              </p:cNvPr>
              <p:cNvSpPr txBox="1"/>
              <p:nvPr/>
            </p:nvSpPr>
            <p:spPr>
              <a:xfrm>
                <a:off x="1007269" y="2582203"/>
                <a:ext cx="52565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但氣體絕對溫度不能為零，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L</m:t>
                        </m:r>
                      </m:sub>
                    </m:sSub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。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C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1062C3-8551-371F-172D-2CB2DB1D7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269" y="2582203"/>
                <a:ext cx="5256584" cy="369332"/>
              </a:xfrm>
              <a:prstGeom prst="rect">
                <a:avLst/>
              </a:prstGeom>
              <a:blipFill>
                <a:blip r:embed="rId4"/>
                <a:stretch>
                  <a:fillRect l="-96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5F7BA6C-1B68-8D8F-C460-B97278CFDC61}"/>
              </a:ext>
            </a:extLst>
          </p:cNvPr>
          <p:cNvSpPr txBox="1"/>
          <p:nvPr/>
        </p:nvSpPr>
        <p:spPr>
          <a:xfrm>
            <a:off x="1007269" y="5782079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這顯示熱與功雖然都是能量，卻不是彼此相容的</a:t>
            </a:r>
            <a:r>
              <a:rPr lang="en-US" dirty="0"/>
              <a:t>。</a:t>
            </a:r>
          </a:p>
        </p:txBody>
      </p:sp>
      <p:sp>
        <p:nvSpPr>
          <p:cNvPr id="4" name="文字方塊 6">
            <a:extLst>
              <a:ext uri="{FF2B5EF4-FFF2-40B4-BE49-F238E27FC236}">
                <a16:creationId xmlns:a16="http://schemas.microsoft.com/office/drawing/2014/main" id="{30D22320-BB8B-B5A3-8D23-4FE3847E9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69" y="2094350"/>
            <a:ext cx="70706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引擎的運作必須將一部分產生的熱輸出到較冷的熱庫之中！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2005011316272255b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2" y="1412776"/>
            <a:ext cx="3759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文字方塊 5"/>
          <p:cNvSpPr txBox="1">
            <a:spLocks noChangeArrowheads="1"/>
          </p:cNvSpPr>
          <p:nvPr/>
        </p:nvSpPr>
        <p:spPr bwMode="auto">
          <a:xfrm>
            <a:off x="1086035" y="4357789"/>
            <a:ext cx="7056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生產的熱量的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80%</a:t>
            </a:r>
            <a:r>
              <a:rPr lang="zh-TW" altLang="en-US" dirty="0"/>
              <a:t>是排放到較冷的熱庫中而浪費掉的！</a:t>
            </a:r>
          </a:p>
        </p:txBody>
      </p:sp>
      <p:sp>
        <p:nvSpPr>
          <p:cNvPr id="43015" name="文字方塊 6"/>
          <p:cNvSpPr txBox="1">
            <a:spLocks noChangeArrowheads="1"/>
          </p:cNvSpPr>
          <p:nvPr/>
        </p:nvSpPr>
        <p:spPr bwMode="auto">
          <a:xfrm>
            <a:off x="1081138" y="3861048"/>
            <a:ext cx="7502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對汽車引擎而言，引擎溫度大約是沸點左右，排熱則是室外溫度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3138373" cy="2370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126468" y="4923196"/>
                <a:ext cx="3079561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300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373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20%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468" y="4923196"/>
                <a:ext cx="3079561" cy="6580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355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22487"/>
            <a:ext cx="403225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文字方塊 6"/>
          <p:cNvSpPr txBox="1">
            <a:spLocks noChangeArrowheads="1"/>
          </p:cNvSpPr>
          <p:nvPr/>
        </p:nvSpPr>
        <p:spPr bwMode="auto">
          <a:xfrm>
            <a:off x="2147103" y="1583897"/>
            <a:ext cx="19442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對於核能電廠：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195736" y="4930799"/>
                <a:ext cx="379116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~900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MW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, 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~2100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MW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ε</m:t>
                      </m:r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~30%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4930799"/>
                <a:ext cx="3791166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1531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a367.yahoofs.com/hkblog/pkkho1GAGRSwDFxYkOwQrtg-_220/blog/ap_20101216044421775.jpg?ib_____DO3PxDt3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68413"/>
            <a:ext cx="5953125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B6E79B-0C46-1187-01D0-578A3E582D78}"/>
              </a:ext>
            </a:extLst>
          </p:cNvPr>
          <p:cNvSpPr txBox="1"/>
          <p:nvPr/>
        </p:nvSpPr>
        <p:spPr>
          <a:xfrm>
            <a:off x="1043608" y="5404921"/>
            <a:ext cx="775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核能電廠的冷卻槽就是大海，將熱水排入大海，再抽取海水進入電廠加熱</a:t>
            </a:r>
            <a:r>
              <a:rPr 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71621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圖片 1" descr="sn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30566" b="5949"/>
          <a:stretch>
            <a:fillRect/>
          </a:stretch>
        </p:blipFill>
        <p:spPr bwMode="auto">
          <a:xfrm>
            <a:off x="539750" y="981075"/>
            <a:ext cx="802163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3059113" y="1557338"/>
            <a:ext cx="1152525" cy="935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4427538" y="1700213"/>
            <a:ext cx="1008062" cy="360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2484438" y="4652963"/>
            <a:ext cx="1008062" cy="360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08351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圖片 1" descr="sna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20029" r="13776"/>
          <a:stretch>
            <a:fillRect/>
          </a:stretch>
        </p:blipFill>
        <p:spPr bwMode="auto">
          <a:xfrm>
            <a:off x="827088" y="549275"/>
            <a:ext cx="76708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向左箭號 2"/>
          <p:cNvSpPr/>
          <p:nvPr/>
        </p:nvSpPr>
        <p:spPr>
          <a:xfrm>
            <a:off x="3779838" y="5229225"/>
            <a:ext cx="1223962" cy="2159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72853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照片\09-08南園墾丁\DSC001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8228013" cy="61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9458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照片\09-08南園墾丁\DSC001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81075"/>
            <a:ext cx="6977062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627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文字方塊 1"/>
          <p:cNvSpPr txBox="1">
            <a:spLocks noChangeArrowheads="1"/>
          </p:cNvSpPr>
          <p:nvPr/>
        </p:nvSpPr>
        <p:spPr bwMode="auto">
          <a:xfrm>
            <a:off x="1476375" y="795822"/>
            <a:ext cx="6047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但也有熱作用是可逆的，例如下圖的等溫壓縮：</a:t>
            </a:r>
          </a:p>
        </p:txBody>
      </p:sp>
      <p:pic>
        <p:nvPicPr>
          <p:cNvPr id="3075" name="Picture 4" descr="20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0"/>
          <a:stretch/>
        </p:blipFill>
        <p:spPr bwMode="auto">
          <a:xfrm>
            <a:off x="1571936" y="2582138"/>
            <a:ext cx="3049604" cy="267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文字方塊 9"/>
          <p:cNvSpPr txBox="1">
            <a:spLocks noChangeArrowheads="1"/>
          </p:cNvSpPr>
          <p:nvPr/>
        </p:nvSpPr>
        <p:spPr bwMode="auto">
          <a:xfrm>
            <a:off x="1476731" y="1212021"/>
            <a:ext cx="6643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任何熱過程只要進行地夠慢，</a:t>
            </a:r>
          </a:p>
        </p:txBody>
      </p:sp>
      <p:sp>
        <p:nvSpPr>
          <p:cNvPr id="3077" name="文字方塊 10"/>
          <p:cNvSpPr txBox="1">
            <a:spLocks noChangeArrowheads="1"/>
          </p:cNvSpPr>
          <p:nvPr/>
        </p:nvSpPr>
        <p:spPr bwMode="auto">
          <a:xfrm>
            <a:off x="1471974" y="2057989"/>
            <a:ext cx="6357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任何熱過程只要可以用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PV</a:t>
            </a:r>
            <a:r>
              <a:rPr lang="zh-TW" altLang="en-US" dirty="0"/>
              <a:t>上的一條線來描述，都是可逆過程。</a:t>
            </a:r>
          </a:p>
        </p:txBody>
      </p:sp>
      <p:sp>
        <p:nvSpPr>
          <p:cNvPr id="3078" name="矩形 6"/>
          <p:cNvSpPr>
            <a:spLocks noChangeArrowheads="1"/>
          </p:cNvSpPr>
          <p:nvPr/>
        </p:nvSpPr>
        <p:spPr bwMode="auto">
          <a:xfrm>
            <a:off x="1476375" y="1628775"/>
            <a:ext cx="5886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使每一刻系統都處於平衡態，它就是可逆過程。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圖片 1" descr="sn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20029"/>
          <a:stretch>
            <a:fillRect/>
          </a:stretch>
        </p:blipFill>
        <p:spPr bwMode="auto">
          <a:xfrm>
            <a:off x="1116013" y="1484313"/>
            <a:ext cx="70389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8798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圖片 1" descr="sn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20029"/>
          <a:stretch>
            <a:fillRect/>
          </a:stretch>
        </p:blipFill>
        <p:spPr bwMode="auto">
          <a:xfrm>
            <a:off x="684213" y="1196975"/>
            <a:ext cx="7918450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6192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88" y="2099829"/>
            <a:ext cx="4961136" cy="348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文字方塊 2"/>
          <p:cNvSpPr txBox="1">
            <a:spLocks noChangeArrowheads="1"/>
          </p:cNvSpPr>
          <p:nvPr/>
        </p:nvSpPr>
        <p:spPr bwMode="auto">
          <a:xfrm>
            <a:off x="1763564" y="371970"/>
            <a:ext cx="475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有趣的是卡諾當時還不知道熱是一種能量</a:t>
            </a:r>
          </a:p>
        </p:txBody>
      </p:sp>
      <p:sp>
        <p:nvSpPr>
          <p:cNvPr id="35844" name="文字方塊 3"/>
          <p:cNvSpPr txBox="1">
            <a:spLocks noChangeArrowheads="1"/>
          </p:cNvSpPr>
          <p:nvPr/>
        </p:nvSpPr>
        <p:spPr bwMode="auto">
          <a:xfrm>
            <a:off x="1763564" y="794500"/>
            <a:ext cx="7056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他認為功是引擎運轉時，當熱素由高溫處流到低溫處時所產生的，</a:t>
            </a:r>
          </a:p>
        </p:txBody>
      </p:sp>
      <p:sp>
        <p:nvSpPr>
          <p:cNvPr id="35845" name="文字方塊 4"/>
          <p:cNvSpPr txBox="1">
            <a:spLocks noChangeArrowheads="1"/>
          </p:cNvSpPr>
          <p:nvPr/>
        </p:nvSpPr>
        <p:spPr bwMode="auto">
          <a:xfrm>
            <a:off x="1876276" y="5584286"/>
            <a:ext cx="5545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在水流的情況，效率很顯然只和高低處的高度有關，</a:t>
            </a:r>
          </a:p>
        </p:txBody>
      </p:sp>
      <p:sp>
        <p:nvSpPr>
          <p:cNvPr id="35846" name="文字方塊 5"/>
          <p:cNvSpPr txBox="1">
            <a:spLocks noChangeArrowheads="1"/>
          </p:cNvSpPr>
          <p:nvPr/>
        </p:nvSpPr>
        <p:spPr bwMode="auto">
          <a:xfrm>
            <a:off x="1876276" y="6016086"/>
            <a:ext cx="6335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因此他直覺地推論引擎的效率只與高低溫處的溫度有關！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768325" y="1676267"/>
            <a:ext cx="644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如同水流動時量是守恆的，熱素在引擎內也是守恆的！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CD02F42-7E04-8849-AC22-9FB7A6363E90}"/>
              </a:ext>
            </a:extLst>
          </p:cNvPr>
          <p:cNvSpPr/>
          <p:nvPr/>
        </p:nvSpPr>
        <p:spPr>
          <a:xfrm>
            <a:off x="1763564" y="1245023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就像水由高處流向低處時帶動渦輪產生功一樣！</a:t>
            </a:r>
          </a:p>
        </p:txBody>
      </p:sp>
    </p:spTree>
    <p:extLst>
      <p:ext uri="{BB962C8B-B14F-4D97-AF65-F5344CB8AC3E}">
        <p14:creationId xmlns:p14="http://schemas.microsoft.com/office/powerpoint/2010/main" val="24699326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F6A59DC-516B-F345-92BE-2C03F646A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152" y="3316132"/>
            <a:ext cx="1944216" cy="271748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D5870B9-B38D-BE40-84D2-8A7B0E3773BD}"/>
              </a:ext>
            </a:extLst>
          </p:cNvPr>
          <p:cNvSpPr/>
          <p:nvPr/>
        </p:nvSpPr>
        <p:spPr>
          <a:xfrm>
            <a:off x="5148064" y="6196452"/>
            <a:ext cx="3733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Benoît Paul Émile Clapeyron </a:t>
            </a:r>
            <a:r>
              <a:rPr lang="en-GB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1799 –1864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20_08">
            <a:extLst>
              <a:ext uri="{FF2B5EF4-FFF2-40B4-BE49-F238E27FC236}">
                <a16:creationId xmlns:a16="http://schemas.microsoft.com/office/drawing/2014/main" id="{DD43A2C7-4DE7-C44D-94DC-A0063202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8"/>
          <a:stretch>
            <a:fillRect/>
          </a:stretch>
        </p:blipFill>
        <p:spPr bwMode="auto">
          <a:xfrm>
            <a:off x="1271263" y="3599229"/>
            <a:ext cx="305276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6897D25-F035-7F4B-9633-869FFFDB2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43" r="6999"/>
          <a:stretch/>
        </p:blipFill>
        <p:spPr>
          <a:xfrm>
            <a:off x="853440" y="896571"/>
            <a:ext cx="3646552" cy="23622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518C06C-08F4-F140-8135-81F4ACC84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300" y="604471"/>
            <a:ext cx="1841500" cy="26543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E6AD4EA-42FD-824C-8F12-DAC89E3F9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2446" y="1988840"/>
            <a:ext cx="2433462" cy="12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330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文字方塊 1"/>
          <p:cNvSpPr txBox="1">
            <a:spLocks noChangeArrowheads="1"/>
          </p:cNvSpPr>
          <p:nvPr/>
        </p:nvSpPr>
        <p:spPr bwMode="auto">
          <a:xfrm>
            <a:off x="2195736" y="1432033"/>
            <a:ext cx="507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或許有其他比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Engine</a:t>
            </a:r>
            <a:r>
              <a:rPr lang="zh-TW" altLang="en-US" dirty="0"/>
              <a:t>更好的引擎！</a:t>
            </a:r>
          </a:p>
        </p:txBody>
      </p:sp>
      <p:pic>
        <p:nvPicPr>
          <p:cNvPr id="38915" name="Picture 4" descr="http://www.moviesonline.ca/movie-gallery/albums/userpics/Charlie080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1" y="2115495"/>
            <a:ext cx="4576564" cy="304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 descr="http://www.designboom.com/contemporary/schaedler/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090954"/>
            <a:ext cx="3257054" cy="306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8">
            <a:extLst>
              <a:ext uri="{FF2B5EF4-FFF2-40B4-BE49-F238E27FC236}">
                <a16:creationId xmlns:a16="http://schemas.microsoft.com/office/drawing/2014/main" id="{FDA3501F-13AD-CCBA-B304-979549653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958056"/>
            <a:ext cx="7129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效率不能等於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solidFill>
                  <a:srgbClr val="FF0000"/>
                </a:solidFill>
              </a:rPr>
              <a:t>，熱不能完全轉化為功！完美的卡諾引擎是不可能的！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1258315" y="764704"/>
            <a:ext cx="714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熱力學第二定律：熱量不能自動地由低溫的地方流到高溫的地方。</a:t>
            </a: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329753" y="1772816"/>
            <a:ext cx="5042447" cy="36933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任意一個引擎的效率一定小於或等於卡諾引擎。</a:t>
            </a:r>
          </a:p>
        </p:txBody>
      </p:sp>
      <p:pic>
        <p:nvPicPr>
          <p:cNvPr id="18" name="Picture 9" descr="200px-Sadi_Carn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96952"/>
            <a:ext cx="2016224" cy="260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258315" y="1262248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由以上的第二定律，可以推論得到：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645534" y="2348880"/>
                <a:ext cx="127686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𝜀</m:t>
                      </m:r>
                      <m:r>
                        <a:rPr lang="zh-TW" altLang="en-US" i="1" smtClean="0">
                          <a:latin typeface="Cambria Math"/>
                        </a:rPr>
                        <m:t>≤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carnot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534" y="2348880"/>
                <a:ext cx="1276867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2425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F20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9"/>
          <a:stretch>
            <a:fillRect/>
          </a:stretch>
        </p:blipFill>
        <p:spPr bwMode="auto">
          <a:xfrm>
            <a:off x="6444208" y="1597818"/>
            <a:ext cx="19923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F20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8"/>
          <a:stretch>
            <a:fillRect/>
          </a:stretch>
        </p:blipFill>
        <p:spPr bwMode="auto">
          <a:xfrm>
            <a:off x="1016000" y="1562100"/>
            <a:ext cx="19843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2699792" y="4812390"/>
            <a:ext cx="434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卡諾引擎的逆行即是一個卡諾冷凍機！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6869" name="矩形 5"/>
          <p:cNvSpPr>
            <a:spLocks noChangeArrowheads="1"/>
          </p:cNvSpPr>
          <p:nvPr/>
        </p:nvSpPr>
        <p:spPr bwMode="auto">
          <a:xfrm>
            <a:off x="3048000" y="914400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卡諾循環是可逆的！</a:t>
            </a:r>
          </a:p>
        </p:txBody>
      </p:sp>
      <p:pic>
        <p:nvPicPr>
          <p:cNvPr id="2" name="Picture 2" descr="F20_08">
            <a:extLst>
              <a:ext uri="{FF2B5EF4-FFF2-40B4-BE49-F238E27FC236}">
                <a16:creationId xmlns:a16="http://schemas.microsoft.com/office/drawing/2014/main" id="{620A2D27-1CD2-6AFD-F5BD-9C018C507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8"/>
          <a:stretch>
            <a:fillRect/>
          </a:stretch>
        </p:blipFill>
        <p:spPr bwMode="auto">
          <a:xfrm>
            <a:off x="3182714" y="1584326"/>
            <a:ext cx="305276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A7EABA93-370A-40BC-51FE-807238AD8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4812390"/>
            <a:ext cx="128309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卡諾引擎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874843D3-67B8-EB13-51B2-987C261ED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256" y="4812390"/>
            <a:ext cx="163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卡諾冷凍機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1317956" y="375361"/>
            <a:ext cx="714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熱力學第二定律：熱量不能自動地由低溫的系統流到高溫的系統。</a:t>
            </a: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339775" y="854939"/>
            <a:ext cx="6553200" cy="36933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任意一個引擎的效率一定小於或等於卡諾引擎。</a:t>
            </a:r>
          </a:p>
        </p:txBody>
      </p:sp>
      <p:pic>
        <p:nvPicPr>
          <p:cNvPr id="9225" name="Picture 7" descr="F20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95" b="19566"/>
          <a:stretch>
            <a:fillRect/>
          </a:stretch>
        </p:blipFill>
        <p:spPr bwMode="auto">
          <a:xfrm>
            <a:off x="1339775" y="2733253"/>
            <a:ext cx="242252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8"/>
          <p:cNvSpPr txBox="1">
            <a:spLocks noChangeArrowheads="1"/>
          </p:cNvSpPr>
          <p:nvPr/>
        </p:nvSpPr>
        <p:spPr bwMode="auto">
          <a:xfrm>
            <a:off x="1330057" y="1372800"/>
            <a:ext cx="5111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利用反證法，假設對某一引擎 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/>
              <a:t>，所證為誤：</a:t>
            </a:r>
          </a:p>
        </p:txBody>
      </p:sp>
      <p:sp>
        <p:nvSpPr>
          <p:cNvPr id="9227" name="Text Box 12"/>
          <p:cNvSpPr txBox="1">
            <a:spLocks noChangeArrowheads="1"/>
          </p:cNvSpPr>
          <p:nvPr/>
        </p:nvSpPr>
        <p:spPr bwMode="auto">
          <a:xfrm>
            <a:off x="1330057" y="1801762"/>
            <a:ext cx="7105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將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dirty="0"/>
              <a:t> 與一卡諾冷凍機組合，以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dirty="0"/>
              <a:t> 產出的功推動卡諾冷凍機。</a:t>
            </a:r>
          </a:p>
        </p:txBody>
      </p:sp>
      <p:sp>
        <p:nvSpPr>
          <p:cNvPr id="9228" name="Text Box 13"/>
          <p:cNvSpPr txBox="1">
            <a:spLocks noChangeArrowheads="1"/>
          </p:cNvSpPr>
          <p:nvPr/>
        </p:nvSpPr>
        <p:spPr bwMode="auto">
          <a:xfrm>
            <a:off x="1281037" y="5681241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違反熱力學定律。</a:t>
            </a:r>
          </a:p>
        </p:txBody>
      </p:sp>
      <p:sp>
        <p:nvSpPr>
          <p:cNvPr id="9229" name="Text Box 14"/>
          <p:cNvSpPr txBox="1">
            <a:spLocks noChangeArrowheads="1"/>
          </p:cNvSpPr>
          <p:nvPr/>
        </p:nvSpPr>
        <p:spPr bwMode="auto">
          <a:xfrm>
            <a:off x="3281287" y="5681241"/>
            <a:ext cx="2786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故假設為誤，所證為真。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1268337" y="5233566"/>
            <a:ext cx="642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此組合機器自動將熱量自冷處輸送到熱處。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1696962" y="3733378"/>
            <a:ext cx="357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2982837" y="3719090"/>
            <a:ext cx="357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7" descr="F20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6"/>
          <a:stretch>
            <a:fillRect/>
          </a:stretch>
        </p:blipFill>
        <p:spPr bwMode="auto">
          <a:xfrm>
            <a:off x="1339775" y="2727980"/>
            <a:ext cx="4249738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"/>
          <p:cNvSpPr txBox="1">
            <a:spLocks noChangeArrowheads="1"/>
          </p:cNvSpPr>
          <p:nvPr/>
        </p:nvSpPr>
        <p:spPr bwMode="auto">
          <a:xfrm>
            <a:off x="1281037" y="6093296"/>
            <a:ext cx="507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沒有比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Carnot Engine</a:t>
            </a:r>
            <a:r>
              <a:rPr lang="zh-TW" altLang="en-US" dirty="0"/>
              <a:t>更好的引擎！</a:t>
            </a:r>
          </a:p>
        </p:txBody>
      </p:sp>
      <p:sp>
        <p:nvSpPr>
          <p:cNvPr id="19" name="文字方塊 14"/>
          <p:cNvSpPr txBox="1">
            <a:spLocks noChangeArrowheads="1"/>
          </p:cNvSpPr>
          <p:nvPr/>
        </p:nvSpPr>
        <p:spPr bwMode="auto">
          <a:xfrm>
            <a:off x="1696962" y="3733378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13"/>
          <p:cNvSpPr txBox="1">
            <a:spLocks noChangeArrowheads="1"/>
          </p:cNvSpPr>
          <p:nvPr/>
        </p:nvSpPr>
        <p:spPr bwMode="auto">
          <a:xfrm>
            <a:off x="2982837" y="3713817"/>
            <a:ext cx="28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6335561" y="849439"/>
                <a:ext cx="128878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𝜀</m:t>
                      </m:r>
                      <m:r>
                        <a:rPr lang="zh-TW" altLang="en-US" i="1" smtClean="0">
                          <a:latin typeface="Cambria Math"/>
                        </a:rPr>
                        <m:t>≤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carnot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561" y="849439"/>
                <a:ext cx="1288781" cy="369332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6082009" y="1388571"/>
                <a:ext cx="136815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X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carnot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009" y="1388571"/>
                <a:ext cx="136815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6089998" y="5678621"/>
                <a:ext cx="136815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X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≤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carnot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998" y="5678621"/>
                <a:ext cx="136815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6075852" y="2733253"/>
                <a:ext cx="2630516" cy="6710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X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num>
                        <m:den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carnot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852" y="2733253"/>
                <a:ext cx="2630516" cy="67108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6067350" y="3552474"/>
                <a:ext cx="124975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350" y="3552474"/>
                <a:ext cx="1249751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840C268-D3EA-5378-16B6-578FEB0947A1}"/>
              </a:ext>
            </a:extLst>
          </p:cNvPr>
          <p:cNvSpPr txBox="1"/>
          <p:nvPr/>
        </p:nvSpPr>
        <p:spPr>
          <a:xfrm>
            <a:off x="1317956" y="2234102"/>
            <a:ext cx="547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此組合的淨功能就是在兩個熱庫之間交換熱量！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  <p:bldP spid="9227" grpId="0"/>
      <p:bldP spid="9228" grpId="0"/>
      <p:bldP spid="9229" grpId="0"/>
      <p:bldP spid="14" grpId="0"/>
      <p:bldP spid="15" grpId="0"/>
      <p:bldP spid="16" grpId="0"/>
      <p:bldP spid="18" grpId="0"/>
      <p:bldP spid="19" grpId="0"/>
      <p:bldP spid="20" grpId="0"/>
      <p:bldP spid="22" grpId="0" animBg="1"/>
      <p:bldP spid="23" grpId="0" animBg="1"/>
      <p:bldP spid="24" grpId="0" animBg="1"/>
      <p:bldP spid="25" grpId="0" animBg="1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1531144" y="825976"/>
            <a:ext cx="74333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若引擎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dirty="0"/>
              <a:t> 為可逆，可將以上論證中的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與卡諾引擎的角色互換，推得</a:t>
            </a:r>
          </a:p>
        </p:txBody>
      </p:sp>
      <p:pic>
        <p:nvPicPr>
          <p:cNvPr id="40964" name="Picture 6" descr="F20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6"/>
          <a:stretch>
            <a:fillRect/>
          </a:stretch>
        </p:blipFill>
        <p:spPr bwMode="auto">
          <a:xfrm>
            <a:off x="3982244" y="1345089"/>
            <a:ext cx="417353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8"/>
          <p:cNvSpPr txBox="1">
            <a:spLocks noChangeArrowheads="1"/>
          </p:cNvSpPr>
          <p:nvPr/>
        </p:nvSpPr>
        <p:spPr bwMode="auto">
          <a:xfrm>
            <a:off x="1624807" y="2273776"/>
            <a:ext cx="185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由前一頁已知</a:t>
            </a:r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1636237" y="3458844"/>
            <a:ext cx="228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故對任一可逆引擎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1624807" y="4631214"/>
            <a:ext cx="4249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所有的可逆引擎的效率皆相等！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1636237" y="6131401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所有的不可逆引擎的效率皆小於可逆引擎的效率！</a:t>
            </a:r>
          </a:p>
        </p:txBody>
      </p:sp>
      <p:sp>
        <p:nvSpPr>
          <p:cNvPr id="40971" name="Text Box 13"/>
          <p:cNvSpPr txBox="1">
            <a:spLocks noChangeArrowheads="1"/>
          </p:cNvSpPr>
          <p:nvPr/>
        </p:nvSpPr>
        <p:spPr bwMode="auto">
          <a:xfrm>
            <a:off x="1531144" y="435967"/>
            <a:ext cx="7056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以上對卡諾引擎的論證只用到卡諾引擎的</a:t>
            </a:r>
            <a:r>
              <a:rPr lang="zh-TW" altLang="en-US" dirty="0">
                <a:solidFill>
                  <a:srgbClr val="FF3300"/>
                </a:solidFill>
              </a:rPr>
              <a:t>可逆性</a:t>
            </a:r>
            <a:r>
              <a:rPr lang="zh-TW" altLang="en-US" dirty="0"/>
              <a:t>，與細節完全無關。</a:t>
            </a:r>
          </a:p>
        </p:txBody>
      </p:sp>
      <p:sp>
        <p:nvSpPr>
          <p:cNvPr id="40974" name="文字方塊 13"/>
          <p:cNvSpPr txBox="1">
            <a:spLocks noChangeArrowheads="1"/>
          </p:cNvSpPr>
          <p:nvPr/>
        </p:nvSpPr>
        <p:spPr bwMode="auto">
          <a:xfrm>
            <a:off x="4339432" y="2273776"/>
            <a:ext cx="28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5" name="文字方塊 14"/>
          <p:cNvSpPr txBox="1">
            <a:spLocks noChangeArrowheads="1"/>
          </p:cNvSpPr>
          <p:nvPr/>
        </p:nvSpPr>
        <p:spPr bwMode="auto">
          <a:xfrm>
            <a:off x="5553869" y="2273776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6" name="文字方塊 15"/>
          <p:cNvSpPr txBox="1">
            <a:spLocks noChangeArrowheads="1"/>
          </p:cNvSpPr>
          <p:nvPr/>
        </p:nvSpPr>
        <p:spPr bwMode="auto">
          <a:xfrm>
            <a:off x="4768057" y="1702276"/>
            <a:ext cx="500062" cy="468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0977" name="文字方塊 16"/>
          <p:cNvSpPr txBox="1">
            <a:spLocks noChangeArrowheads="1"/>
          </p:cNvSpPr>
          <p:nvPr/>
        </p:nvSpPr>
        <p:spPr bwMode="auto">
          <a:xfrm>
            <a:off x="6053932" y="1630839"/>
            <a:ext cx="714375" cy="539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663907" y="1709956"/>
                <a:ext cx="2232248" cy="3815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carnot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≤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X</m:t>
                          </m:r>
                          <m:r>
                            <a:rPr lang="en-US" altLang="zh-TW" b="0" i="0" smtClean="0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reversible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907" y="1709956"/>
                <a:ext cx="2232248" cy="3815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647360" y="2780928"/>
                <a:ext cx="2232248" cy="3815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X</m:t>
                          </m:r>
                          <m:r>
                            <a:rPr lang="en-US" altLang="zh-TW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reversible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≤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carnot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360" y="2780928"/>
                <a:ext cx="2232248" cy="38151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663907" y="3848693"/>
                <a:ext cx="3234155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X</m:t>
                          </m:r>
                          <m:r>
                            <a:rPr lang="en-US" altLang="zh-TW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reversible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carnot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907" y="3848693"/>
                <a:ext cx="3234155" cy="65620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649281" y="5229200"/>
                <a:ext cx="3368807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X</m:t>
                          </m:r>
                          <m:r>
                            <a:rPr lang="en-US" altLang="zh-TW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ir</m:t>
                          </m:r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reversible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carnot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281" y="5229200"/>
                <a:ext cx="3368807" cy="65620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11275" grpId="0"/>
      <p:bldP spid="12300" grpId="0"/>
      <p:bldP spid="20" grpId="0" animBg="1"/>
      <p:bldP spid="2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64904"/>
            <a:ext cx="403225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文字方塊 6"/>
          <p:cNvSpPr txBox="1">
            <a:spLocks noChangeArrowheads="1"/>
          </p:cNvSpPr>
          <p:nvPr/>
        </p:nvSpPr>
        <p:spPr bwMode="auto">
          <a:xfrm>
            <a:off x="971600" y="2029490"/>
            <a:ext cx="76902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引擎的運作</a:t>
            </a:r>
            <a:r>
              <a:rPr lang="zh-TW" altLang="en-US" dirty="0">
                <a:solidFill>
                  <a:srgbClr val="FF0000"/>
                </a:solidFill>
              </a:rPr>
              <a:t>永遠無法避免</a:t>
            </a:r>
            <a:r>
              <a:rPr lang="zh-TW" altLang="en-US" dirty="0"/>
              <a:t>必須將一部分產生的熱輸出到較冷的熱庫之中！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978361" y="1594362"/>
            <a:ext cx="647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因為溫度不能為零，效率必定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小於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/>
              <a:t>。沒有完美引擎！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051720" y="764703"/>
                <a:ext cx="2368534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X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≤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carnot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764703"/>
                <a:ext cx="2368534" cy="65620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49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1475657" y="836712"/>
            <a:ext cx="691276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如何判斷一個過程是否為可逆？</a:t>
            </a:r>
            <a:endParaRPr lang="en-US" altLang="zh-TW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若不可逆，如何判斷進行的方向？這是我們還沒有回答的問題。</a:t>
            </a:r>
          </a:p>
        </p:txBody>
      </p:sp>
      <p:pic>
        <p:nvPicPr>
          <p:cNvPr id="9" name="Picture 4" descr="200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8"/>
          <a:stretch/>
        </p:blipFill>
        <p:spPr bwMode="auto">
          <a:xfrm>
            <a:off x="5336722" y="1962908"/>
            <a:ext cx="2727099" cy="236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F20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2"/>
          <a:stretch>
            <a:fillRect/>
          </a:stretch>
        </p:blipFill>
        <p:spPr bwMode="auto">
          <a:xfrm>
            <a:off x="1475657" y="1962908"/>
            <a:ext cx="2029260" cy="420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左-右雙向箭號 1"/>
          <p:cNvSpPr/>
          <p:nvPr/>
        </p:nvSpPr>
        <p:spPr>
          <a:xfrm>
            <a:off x="3923928" y="2996952"/>
            <a:ext cx="936104" cy="504056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55511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11"/>
          <p:cNvSpPr txBox="1">
            <a:spLocks noChangeArrowheads="1"/>
          </p:cNvSpPr>
          <p:nvPr/>
        </p:nvSpPr>
        <p:spPr bwMode="auto">
          <a:xfrm>
            <a:off x="1162162" y="1484604"/>
            <a:ext cx="4249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所有的可逆引擎的效率皆相等！</a:t>
            </a:r>
          </a:p>
        </p:txBody>
      </p:sp>
      <p:sp>
        <p:nvSpPr>
          <p:cNvPr id="52229" name="Text Box 12"/>
          <p:cNvSpPr txBox="1">
            <a:spLocks noChangeArrowheads="1"/>
          </p:cNvSpPr>
          <p:nvPr/>
        </p:nvSpPr>
        <p:spPr bwMode="auto">
          <a:xfrm>
            <a:off x="1141698" y="277555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所有的不可逆引擎的效率皆小於可逆引擎的效率！</a:t>
            </a:r>
          </a:p>
        </p:txBody>
      </p:sp>
      <p:pic>
        <p:nvPicPr>
          <p:cNvPr id="52232" name="Picture 9" descr="200px-Sadi_Carn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917" y="493424"/>
            <a:ext cx="2344082" cy="302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922354" y="27558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卡諾定律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162162" y="331605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倒過來看：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162162" y="3774166"/>
                <a:ext cx="6574934" cy="518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如果一個熱循環的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1−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L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H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dirty="0"/>
                  <a:t>等於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1−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L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H</m:t>
                            </m:r>
                          </m:sub>
                        </m:sSub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，它一定是可逆的。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162" y="3774166"/>
                <a:ext cx="6574934" cy="518475"/>
              </a:xfrm>
              <a:prstGeom prst="rect">
                <a:avLst/>
              </a:prstGeom>
              <a:blipFill>
                <a:blip r:embed="rId3"/>
                <a:stretch>
                  <a:fillRect l="-771" b="-487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162162" y="4231254"/>
                <a:ext cx="6574934" cy="518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如果一個熱循環的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1−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L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H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dirty="0"/>
                  <a:t>小於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1−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L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H</m:t>
                            </m:r>
                          </m:sub>
                        </m:sSub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，它一定是不可逆的。</a:t>
                </a: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162" y="4231254"/>
                <a:ext cx="6574934" cy="518475"/>
              </a:xfrm>
              <a:prstGeom prst="rect">
                <a:avLst/>
              </a:prstGeom>
              <a:blipFill>
                <a:blip r:embed="rId4"/>
                <a:stretch>
                  <a:fillRect l="-771" b="-487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228114" y="732897"/>
                <a:ext cx="3234155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X</m:t>
                          </m:r>
                          <m:r>
                            <a:rPr lang="en-US" altLang="zh-TW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reversible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carnot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114" y="732897"/>
                <a:ext cx="3234155" cy="6562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215637" y="2036421"/>
                <a:ext cx="3368807" cy="6562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X</m:t>
                          </m:r>
                          <m:r>
                            <a:rPr lang="en-US" altLang="zh-TW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ir</m:t>
                          </m:r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reversible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carnot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637" y="2036421"/>
                <a:ext cx="3368807" cy="6562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4">
            <a:extLst>
              <a:ext uri="{FF2B5EF4-FFF2-40B4-BE49-F238E27FC236}">
                <a16:creationId xmlns:a16="http://schemas.microsoft.com/office/drawing/2014/main" id="{7A3C4E85-EC5A-DD18-B886-1CD753093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698" y="5069163"/>
            <a:ext cx="76813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我們似乎找到了，判斷在「兩個熱庫間操作的熱循環」</a:t>
            </a:r>
            <a:r>
              <a:rPr lang="zh-TW" altLang="en-US" dirty="0">
                <a:solidFill>
                  <a:srgbClr val="FF3300"/>
                </a:solidFill>
              </a:rPr>
              <a:t>可逆與否</a:t>
            </a:r>
            <a:r>
              <a:rPr lang="zh-TW" altLang="en-US" dirty="0"/>
              <a:t>的條件！</a:t>
            </a:r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id="{E28261B1-BA97-5619-E811-248C0E57B419}"/>
              </a:ext>
            </a:extLst>
          </p:cNvPr>
          <p:cNvSpPr txBox="1"/>
          <p:nvPr/>
        </p:nvSpPr>
        <p:spPr>
          <a:xfrm>
            <a:off x="1139181" y="5526251"/>
            <a:ext cx="800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能不能將這個定律推廣到任何熱過程，而找到判斷可逆與否的普遍條件？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8" grpId="0"/>
      <p:bldP spid="3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22B67B-10D2-312E-E2AD-AE3DA2B1C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02332"/>
            <a:ext cx="5354471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64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9B1B05-9A12-6ADE-FB7E-728348024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78031"/>
            <a:ext cx="3660874" cy="65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510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1"/>
          <p:cNvSpPr txBox="1">
            <a:spLocks noChangeArrowheads="1"/>
          </p:cNvSpPr>
          <p:nvPr/>
        </p:nvSpPr>
        <p:spPr bwMode="auto">
          <a:xfrm>
            <a:off x="2266702" y="10524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一個普遍的熱力學第二定律</a:t>
            </a:r>
          </a:p>
        </p:txBody>
      </p:sp>
      <p:sp>
        <p:nvSpPr>
          <p:cNvPr id="55299" name="文字方塊 2"/>
          <p:cNvSpPr txBox="1">
            <a:spLocks noChangeArrowheads="1"/>
          </p:cNvSpPr>
          <p:nvPr/>
        </p:nvSpPr>
        <p:spPr bwMode="auto">
          <a:xfrm>
            <a:off x="2339727" y="1516192"/>
            <a:ext cx="51851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將由卡諾對引擎的研究結果產生！</a:t>
            </a:r>
            <a:endParaRPr lang="en-US" altLang="zh-TW" dirty="0"/>
          </a:p>
        </p:txBody>
      </p:sp>
      <p:sp>
        <p:nvSpPr>
          <p:cNvPr id="55300" name="文字方塊 3"/>
          <p:cNvSpPr txBox="1">
            <a:spLocks noChangeArrowheads="1"/>
          </p:cNvSpPr>
          <p:nvPr/>
        </p:nvSpPr>
        <p:spPr bwMode="auto">
          <a:xfrm>
            <a:off x="2339727" y="2637483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正式登場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1850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1" name="Picture 5" descr="250px-Clausi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08920"/>
            <a:ext cx="2081212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9"/>
          <p:cNvSpPr>
            <a:spLocks noChangeArrowheads="1"/>
          </p:cNvSpPr>
          <p:nvPr/>
        </p:nvSpPr>
        <p:spPr bwMode="auto">
          <a:xfrm>
            <a:off x="3779912" y="5373023"/>
            <a:ext cx="27494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Rudolf Clausius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/>
              <a:t>克勞修斯</a:t>
            </a:r>
            <a:endParaRPr lang="en-US" altLang="zh-TW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326440" y="2104763"/>
                <a:ext cx="1049640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440" y="2104763"/>
                <a:ext cx="1049640" cy="6580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1285951" y="543464"/>
            <a:ext cx="6670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對所有可逆的「在兩個熱庫之間操作的雙行程熱循環」：</a:t>
            </a:r>
          </a:p>
        </p:txBody>
      </p:sp>
      <p:cxnSp>
        <p:nvCxnSpPr>
          <p:cNvPr id="18" name="直線單箭頭接點 17"/>
          <p:cNvCxnSpPr/>
          <p:nvPr/>
        </p:nvCxnSpPr>
        <p:spPr>
          <a:xfrm flipV="1">
            <a:off x="1656670" y="2290921"/>
            <a:ext cx="360362" cy="2873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rot="10800000" flipV="1">
            <a:off x="1728107" y="2433796"/>
            <a:ext cx="288925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1583645" y="3875246"/>
            <a:ext cx="504825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3001815" y="5702698"/>
            <a:ext cx="41428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可逆過程滿足的條件。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>
                <a:spLocks noChangeArrowheads="1"/>
              </p:cNvSpPr>
              <p:nvPr/>
            </p:nvSpPr>
            <p:spPr bwMode="auto">
              <a:xfrm>
                <a:off x="2376080" y="3675221"/>
                <a:ext cx="65164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注意：</a:t>
                </a:r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𝑄</m:t>
                    </m:r>
                    <m:r>
                      <a:rPr lang="en-US" altLang="zh-TW" i="1" baseline="-25000" dirty="0" smtClean="0">
                        <a:latin typeface="Cambria Math"/>
                        <a:cs typeface="Times New Roman" pitchFamily="18" charset="0"/>
                      </a:rPr>
                      <m:t>𝐻</m:t>
                    </m:r>
                  </m:oMath>
                </a14:m>
                <a:r>
                  <a:rPr lang="zh-TW" altLang="en-US" sz="2000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sz="2000" i="1" dirty="0" smtClean="0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𝑄</m:t>
                    </m:r>
                    <m:r>
                      <a:rPr lang="en-US" altLang="zh-TW" i="1" baseline="-25000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”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分別是氣體在兩個定溫過程所</a:t>
                </a:r>
                <a:r>
                  <a:rPr lang="zh-TW" altLang="en-US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吸收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的熱量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𝑄</m:t>
                    </m:r>
                  </m:oMath>
                </a14:m>
                <a:endParaRPr lang="zh-TW" altLang="en-US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6080" y="3675221"/>
                <a:ext cx="6516400" cy="400110"/>
              </a:xfrm>
              <a:prstGeom prst="rect">
                <a:avLst/>
              </a:prstGeom>
              <a:blipFill>
                <a:blip r:embed="rId4"/>
                <a:stretch>
                  <a:fillRect l="-973" t="-9091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326440" y="1124744"/>
                <a:ext cx="1894878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440" y="1124744"/>
                <a:ext cx="1894878" cy="658065"/>
              </a:xfrm>
              <a:prstGeom prst="rect">
                <a:avLst/>
              </a:prstGeom>
              <a:blipFill>
                <a:blip r:embed="rId13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323618" y="3068960"/>
                <a:ext cx="1049640" cy="68191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618" y="3068960"/>
                <a:ext cx="1049640" cy="681918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73625" y="4513622"/>
                <a:ext cx="6516401" cy="85350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0=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包含等溫及決熱的</m:t>
                          </m:r>
                          <m:r>
                            <m:rPr>
                              <m:brk m:alnAt="7"/>
                            </m:rPr>
                            <a:rPr lang="zh-TW" altLang="en-US" i="1">
                              <a:latin typeface="Cambria Math"/>
                            </a:rPr>
                            <m:t>整</m:t>
                          </m:r>
                          <m:r>
                            <a:rPr lang="zh-TW" altLang="en-US" i="1">
                              <a:latin typeface="Cambria Math"/>
                            </a:rPr>
                            <m:t>個過程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zh-TW" altLang="en-US" i="1">
                              <a:latin typeface="Cambria Math"/>
                            </a:rPr>
                            <m:t>整</m:t>
                          </m:r>
                          <m:r>
                            <a:rPr lang="zh-TW" altLang="en-US" i="1">
                              <a:latin typeface="Cambria Math"/>
                            </a:rPr>
                            <m:t>個過程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625" y="4513622"/>
                <a:ext cx="6516401" cy="853503"/>
              </a:xfrm>
              <a:prstGeom prst="rect">
                <a:avLst/>
              </a:prstGeom>
              <a:blipFill>
                <a:blip r:embed="rId17"/>
                <a:stretch>
                  <a:fillRect t="-110294" b="-142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273625" y="5541889"/>
                <a:ext cx="1728191" cy="85170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zh-TW" altLang="en-US" i="1">
                              <a:latin typeface="Cambria Math"/>
                            </a:rPr>
                            <m:t>整</m:t>
                          </m:r>
                          <m:r>
                            <a:rPr lang="zh-TW" altLang="en-US" i="1">
                              <a:latin typeface="Cambria Math"/>
                            </a:rPr>
                            <m:t>個過程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625" y="5541889"/>
                <a:ext cx="1728191" cy="851708"/>
              </a:xfrm>
              <a:prstGeom prst="rect">
                <a:avLst/>
              </a:prstGeom>
              <a:blipFill>
                <a:blip r:embed="rId18"/>
                <a:stretch>
                  <a:fillRect l="-27007" t="-110294" b="-1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 descr="F20_07">
            <a:extLst>
              <a:ext uri="{FF2B5EF4-FFF2-40B4-BE49-F238E27FC236}">
                <a16:creationId xmlns:a16="http://schemas.microsoft.com/office/drawing/2014/main" id="{8719F328-DA3E-C918-A5EF-2E03ADCBC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5"/>
          <a:stretch>
            <a:fillRect/>
          </a:stretch>
        </p:blipFill>
        <p:spPr bwMode="auto">
          <a:xfrm>
            <a:off x="6767922" y="980075"/>
            <a:ext cx="17716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CF2AFA-9185-73AA-A313-EFB35FD89A8C}"/>
                  </a:ext>
                </a:extLst>
              </p:cNvPr>
              <p:cNvSpPr txBox="1"/>
              <p:nvPr/>
            </p:nvSpPr>
            <p:spPr>
              <a:xfrm>
                <a:off x="2373258" y="4095173"/>
                <a:ext cx="3832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絕熱過程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所吸收的熱量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𝑄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CF2AFA-9185-73AA-A313-EFB35FD89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258" y="4095173"/>
                <a:ext cx="3832244" cy="369332"/>
              </a:xfrm>
              <a:prstGeom prst="rect">
                <a:avLst/>
              </a:prstGeom>
              <a:blipFill>
                <a:blip r:embed="rId20"/>
                <a:stretch>
                  <a:fillRect l="-132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3">
            <a:extLst>
              <a:ext uri="{FF2B5EF4-FFF2-40B4-BE49-F238E27FC236}">
                <a16:creationId xmlns:a16="http://schemas.microsoft.com/office/drawing/2014/main" id="{F4EBDF07-7789-522D-D861-38B4FC336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1490" y="5703730"/>
            <a:ext cx="2447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是關鍵的物理量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693EFC02-1557-AF20-8E81-A04976A81334}"/>
                  </a:ext>
                </a:extLst>
              </p:cNvPr>
              <p:cNvSpPr txBox="1"/>
              <p:nvPr/>
            </p:nvSpPr>
            <p:spPr>
              <a:xfrm>
                <a:off x="5685483" y="5607203"/>
                <a:ext cx="336007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693EFC02-1557-AF20-8E81-A04976A81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483" y="5607203"/>
                <a:ext cx="336007" cy="610936"/>
              </a:xfrm>
              <a:prstGeom prst="rect">
                <a:avLst/>
              </a:prstGeom>
              <a:blipFill>
                <a:blip r:embed="rId21"/>
                <a:stretch>
                  <a:fillRect l="-3571" r="-3571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16" grpId="0" animBg="1"/>
      <p:bldP spid="17" grpId="0" animBg="1"/>
      <p:bldP spid="21" grpId="0" animBg="1"/>
      <p:bldP spid="3" grpId="0"/>
      <p:bldP spid="4" grpId="0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349" name="文字方塊 18"/>
              <p:cNvSpPr txBox="1">
                <a:spLocks noChangeArrowheads="1"/>
              </p:cNvSpPr>
              <p:nvPr/>
            </p:nvSpPr>
            <p:spPr bwMode="auto">
              <a:xfrm>
                <a:off x="1255225" y="3258731"/>
                <a:ext cx="446365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不可逆引擎的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L</m:t>
                        </m:r>
                      </m:sub>
                    </m:sSub>
                  </m:oMath>
                </a14:m>
                <a:r>
                  <a:rPr lang="zh-TW" altLang="en-US" dirty="0"/>
                  <a:t>，比可逆引擎多一些。</a:t>
                </a:r>
              </a:p>
            </p:txBody>
          </p:sp>
        </mc:Choice>
        <mc:Fallback xmlns="">
          <p:sp>
            <p:nvSpPr>
              <p:cNvPr id="1434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5225" y="3258731"/>
                <a:ext cx="4463654" cy="369332"/>
              </a:xfrm>
              <a:prstGeom prst="rect">
                <a:avLst/>
              </a:prstGeom>
              <a:blipFill>
                <a:blip r:embed="rId3"/>
                <a:stretch>
                  <a:fillRect l="-113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1235680" y="3984347"/>
            <a:ext cx="5040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可能來自摩擦生熱、或熱量流失等等</a:t>
            </a:r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4401886" y="2235994"/>
            <a:ext cx="3059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不可逆過程的條件。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281970" y="1196751"/>
                <a:ext cx="1894878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i="1">
                          <a:latin typeface="Cambria Math"/>
                        </a:rPr>
                        <m:t>1−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970" y="1196751"/>
                <a:ext cx="1894878" cy="658065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281970" y="2060848"/>
                <a:ext cx="3059669" cy="85170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zh-TW" altLang="en-US" i="1">
                              <a:latin typeface="Cambria Math"/>
                            </a:rPr>
                            <m:t>整</m:t>
                          </m:r>
                          <m:r>
                            <a:rPr lang="zh-TW" altLang="en-US" i="1">
                              <a:latin typeface="Cambria Math"/>
                            </a:rPr>
                            <m:t>個過程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&lt;0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970" y="2060848"/>
                <a:ext cx="3059669" cy="85170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281970" y="5733256"/>
            <a:ext cx="6602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以上兩個條件</a:t>
            </a:r>
            <a:r>
              <a:rPr lang="zh-CN" altLang="en-US" dirty="0"/>
              <a:t>能否推廣到</a:t>
            </a:r>
            <a:r>
              <a:rPr lang="zh-TW" altLang="en-US" dirty="0"/>
              <a:t>任何一般的可逆與不可逆的過程呢？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8DC3E0-DA15-CB4E-9BC7-11A56B56A905}"/>
                  </a:ext>
                </a:extLst>
              </p:cNvPr>
              <p:cNvSpPr/>
              <p:nvPr/>
            </p:nvSpPr>
            <p:spPr>
              <a:xfrm>
                <a:off x="1235680" y="3624064"/>
                <a:ext cx="41639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zh-TW" altLang="en-US" dirty="0"/>
                  <a:t>不可逆引擎的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zh-TW" altLang="en-US" dirty="0"/>
                  <a:t>，比可逆引擎少一些。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8DC3E0-DA15-CB4E-9BC7-11A56B56A9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680" y="3624064"/>
                <a:ext cx="4163960" cy="369332"/>
              </a:xfrm>
              <a:prstGeom prst="rect">
                <a:avLst/>
              </a:prstGeom>
              <a:blipFill>
                <a:blip r:embed="rId11"/>
                <a:stretch>
                  <a:fillRect l="-1216" t="-6667" r="-304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5">
            <a:extLst>
              <a:ext uri="{FF2B5EF4-FFF2-40B4-BE49-F238E27FC236}">
                <a16:creationId xmlns:a16="http://schemas.microsoft.com/office/drawing/2014/main" id="{71C2CA53-9EB7-8943-F1E5-312D4D352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225" y="597106"/>
            <a:ext cx="6670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對所有不可逆的「在兩個熱庫之間操作的雙行程熱循環」：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9"/>
          <p:cNvSpPr txBox="1">
            <a:spLocks noChangeArrowheads="1"/>
          </p:cNvSpPr>
          <p:nvPr/>
        </p:nvSpPr>
        <p:spPr bwMode="auto">
          <a:xfrm>
            <a:off x="4943430" y="6267562"/>
            <a:ext cx="3522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此式對所有的可逆循環都對。</a:t>
            </a:r>
          </a:p>
        </p:txBody>
      </p:sp>
      <p:sp>
        <p:nvSpPr>
          <p:cNvPr id="57350" name="文字方塊 12"/>
          <p:cNvSpPr txBox="1">
            <a:spLocks noChangeArrowheads="1"/>
          </p:cNvSpPr>
          <p:nvPr/>
        </p:nvSpPr>
        <p:spPr bwMode="auto">
          <a:xfrm>
            <a:off x="586753" y="807735"/>
            <a:ext cx="7412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任一個循環都可以視為許多</a:t>
            </a:r>
            <a:r>
              <a:rPr lang="zh-TW" altLang="en-US" dirty="0">
                <a:solidFill>
                  <a:srgbClr val="FF0000"/>
                </a:solidFill>
              </a:rPr>
              <a:t>小</a:t>
            </a:r>
            <a:r>
              <a:rPr lang="zh-TW" altLang="en-US" dirty="0"/>
              <a:t>卡諾引擎循環的組合！</a:t>
            </a:r>
            <a:r>
              <a:rPr lang="zh-CN" altLang="en-US" dirty="0"/>
              <a:t>如</a:t>
            </a:r>
            <a:r>
              <a:rPr lang="zh-TW" altLang="en-US" dirty="0"/>
              <a:t>下圖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右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57351" name="文字方塊 8"/>
          <p:cNvSpPr txBox="1">
            <a:spLocks noChangeArrowheads="1"/>
          </p:cNvSpPr>
          <p:nvPr/>
        </p:nvSpPr>
        <p:spPr bwMode="auto">
          <a:xfrm>
            <a:off x="590905" y="1585973"/>
            <a:ext cx="82580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因此，由這些小卡諾循環組合得到的，就是對任一循環的一個鋸齒狀的近似。</a:t>
            </a:r>
          </a:p>
        </p:txBody>
      </p:sp>
      <p:sp>
        <p:nvSpPr>
          <p:cNvPr id="57352" name="文字方塊 9"/>
          <p:cNvSpPr txBox="1">
            <a:spLocks noChangeArrowheads="1"/>
          </p:cNvSpPr>
          <p:nvPr/>
        </p:nvSpPr>
        <p:spPr bwMode="auto">
          <a:xfrm>
            <a:off x="602481" y="1209008"/>
            <a:ext cx="82464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注意組合的時候，中央重複的部分會因方向相反而抵消！只留下邊緣的鋸齒！</a:t>
            </a:r>
          </a:p>
        </p:txBody>
      </p:sp>
      <p:pic>
        <p:nvPicPr>
          <p:cNvPr id="57353" name="Picture 11" descr="D:\Dropbox\Documents\課程\YoungTextBook\Images\Chapter20\A_Images\A_Figures_and_Photos\20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r="32381" b="6686"/>
          <a:stretch/>
        </p:blipFill>
        <p:spPr bwMode="auto">
          <a:xfrm>
            <a:off x="590906" y="2025583"/>
            <a:ext cx="6270704" cy="25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73990" y="208592"/>
            <a:ext cx="82464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上述條件不止適用於在兩熱庫間操作的雙行程循環！也適用於任一個循環：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94998" y="4802667"/>
            <a:ext cx="290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可逆小卡諾循環的組合：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110167" y="4605080"/>
                <a:ext cx="1418021" cy="7645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carnot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167" y="4605080"/>
                <a:ext cx="1418021" cy="764505"/>
              </a:xfrm>
              <a:prstGeom prst="rect">
                <a:avLst/>
              </a:prstGeom>
              <a:blipFill>
                <a:blip r:embed="rId3"/>
                <a:stretch>
                  <a:fillRect l="-45133" t="-12131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608324" y="5426670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324" y="5426670"/>
                <a:ext cx="1232717" cy="818879"/>
              </a:xfrm>
              <a:prstGeom prst="rect">
                <a:avLst/>
              </a:prstGeom>
              <a:blipFill>
                <a:blip r:embed="rId4"/>
                <a:stretch>
                  <a:fillRect l="-68367" t="-130303" b="-184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向右箭號 1"/>
          <p:cNvSpPr/>
          <p:nvPr/>
        </p:nvSpPr>
        <p:spPr>
          <a:xfrm>
            <a:off x="6140911" y="5667934"/>
            <a:ext cx="317666" cy="26900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8ECB0F63-4A44-1B48-A618-F1378CDDC0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8577" y="4528040"/>
                <a:ext cx="2376264" cy="485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重複的部分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den>
                    </m:f>
                  </m:oMath>
                </a14:m>
                <a:r>
                  <a:rPr lang="zh-TW" altLang="en-US" dirty="0"/>
                  <a:t>會抵消！</a:t>
                </a:r>
              </a:p>
            </p:txBody>
          </p:sp>
        </mc:Choice>
        <mc:Fallback xmlns="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8ECB0F63-4A44-1B48-A618-F1378CDDC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8577" y="4528040"/>
                <a:ext cx="2376264" cy="485774"/>
              </a:xfrm>
              <a:prstGeom prst="rect">
                <a:avLst/>
              </a:prstGeom>
              <a:blipFill>
                <a:blip r:embed="rId5"/>
                <a:stretch>
                  <a:fillRect l="-2128" r="-1596" b="-7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C791991-ABF1-AB43-94EE-E71560991533}"/>
                  </a:ext>
                </a:extLst>
              </p:cNvPr>
              <p:cNvSpPr txBox="1"/>
              <p:nvPr/>
            </p:nvSpPr>
            <p:spPr>
              <a:xfrm>
                <a:off x="4984674" y="4563374"/>
                <a:ext cx="1459534" cy="79547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cycle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C791991-ABF1-AB43-94EE-E71560991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674" y="4563374"/>
                <a:ext cx="1459534" cy="795474"/>
              </a:xfrm>
              <a:prstGeom prst="rect">
                <a:avLst/>
              </a:prstGeom>
              <a:blipFill>
                <a:blip r:embed="rId6"/>
                <a:stretch>
                  <a:fillRect l="-47414" t="-119048" b="-16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向右箭號 16">
            <a:extLst>
              <a:ext uri="{FF2B5EF4-FFF2-40B4-BE49-F238E27FC236}">
                <a16:creationId xmlns:a16="http://schemas.microsoft.com/office/drawing/2014/main" id="{29014209-EB60-274C-8D58-EACDA6C85476}"/>
              </a:ext>
            </a:extLst>
          </p:cNvPr>
          <p:cNvSpPr/>
          <p:nvPr/>
        </p:nvSpPr>
        <p:spPr>
          <a:xfrm>
            <a:off x="4615815" y="4848832"/>
            <a:ext cx="354490" cy="32316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5067236-A983-814D-9C6A-291EE23F825C}"/>
                  </a:ext>
                </a:extLst>
              </p:cNvPr>
              <p:cNvSpPr/>
              <p:nvPr/>
            </p:nvSpPr>
            <p:spPr>
              <a:xfrm>
                <a:off x="6861610" y="2998785"/>
                <a:ext cx="195886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TW" dirty="0"/>
                  <a:t>：第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TW" dirty="0"/>
                  <a:t>段無限小過程的吸熱。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5067236-A983-814D-9C6A-291EE23F82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610" y="2998785"/>
                <a:ext cx="1958862" cy="646331"/>
              </a:xfrm>
              <a:prstGeom prst="rect">
                <a:avLst/>
              </a:prstGeom>
              <a:blipFill>
                <a:blip r:embed="rId7"/>
                <a:stretch>
                  <a:fillRect l="-2581" t="-5769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0AE6FC-3E1F-3746-885C-3ADE87B6966E}"/>
              </a:ext>
            </a:extLst>
          </p:cNvPr>
          <p:cNvCxnSpPr/>
          <p:nvPr/>
        </p:nvCxnSpPr>
        <p:spPr>
          <a:xfrm flipH="1">
            <a:off x="5226649" y="3169666"/>
            <a:ext cx="1656184" cy="74326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96BDECF-C459-C14F-A432-936DADACBF19}"/>
              </a:ext>
            </a:extLst>
          </p:cNvPr>
          <p:cNvSpPr/>
          <p:nvPr/>
        </p:nvSpPr>
        <p:spPr>
          <a:xfrm>
            <a:off x="494998" y="5617769"/>
            <a:ext cx="5767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鋸齒近似趨近無限細，和就變成對平滑曲線的線積分。</a:t>
            </a:r>
            <a:endParaRPr lang="en-TW" dirty="0"/>
          </a:p>
        </p:txBody>
      </p:sp>
      <p:sp>
        <p:nvSpPr>
          <p:cNvPr id="4" name="文字方塊 8">
            <a:extLst>
              <a:ext uri="{FF2B5EF4-FFF2-40B4-BE49-F238E27FC236}">
                <a16:creationId xmlns:a16="http://schemas.microsoft.com/office/drawing/2014/main" id="{A47F53BA-33AA-E58F-3107-5009B2F16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208" y="4941168"/>
            <a:ext cx="26997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對循環的鋸齒狀的近似。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94B570-E48D-0A4A-4A9A-509202005BD2}"/>
              </a:ext>
            </a:extLst>
          </p:cNvPr>
          <p:cNvCxnSpPr>
            <a:cxnSpLocks/>
          </p:cNvCxnSpPr>
          <p:nvPr/>
        </p:nvCxnSpPr>
        <p:spPr>
          <a:xfrm>
            <a:off x="4528188" y="3717032"/>
            <a:ext cx="187828" cy="195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574713-7C9D-AB1D-1AC9-AC22E8D8B536}"/>
              </a:ext>
            </a:extLst>
          </p:cNvPr>
          <p:cNvCxnSpPr>
            <a:cxnSpLocks/>
          </p:cNvCxnSpPr>
          <p:nvPr/>
        </p:nvCxnSpPr>
        <p:spPr>
          <a:xfrm flipH="1" flipV="1">
            <a:off x="4716016" y="3912927"/>
            <a:ext cx="227414" cy="9213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9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3" grpId="0"/>
      <p:bldP spid="12" grpId="0" animBg="1"/>
      <p:bldP spid="14" grpId="0" animBg="1"/>
      <p:bldP spid="2" grpId="0" animBg="1"/>
      <p:bldP spid="15" grpId="0"/>
      <p:bldP spid="16" grpId="0" animBg="1"/>
      <p:bldP spid="17" grpId="0" animBg="1"/>
      <p:bldP spid="5" grpId="0"/>
      <p:bldP spid="8" grpId="0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9"/>
          <p:cNvSpPr txBox="1">
            <a:spLocks noChangeArrowheads="1"/>
          </p:cNvSpPr>
          <p:nvPr/>
        </p:nvSpPr>
        <p:spPr bwMode="auto">
          <a:xfrm>
            <a:off x="613872" y="4680494"/>
            <a:ext cx="22574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對所有的不可逆循環：</a:t>
            </a:r>
          </a:p>
        </p:txBody>
      </p:sp>
      <p:pic>
        <p:nvPicPr>
          <p:cNvPr id="57353" name="Picture 11" descr="D:\Dropbox\Documents\課程\YoungTextBook\Images\Chapter20\A_Images\A_Figures_and_Photos\20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r="32381" b="6686"/>
          <a:stretch/>
        </p:blipFill>
        <p:spPr bwMode="auto">
          <a:xfrm>
            <a:off x="2032448" y="835298"/>
            <a:ext cx="6270704" cy="25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25554" y="3772974"/>
            <a:ext cx="442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對在兩個熱庫之間操作的不可逆循環：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115231" y="4517640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231" y="4517640"/>
                <a:ext cx="1232717" cy="818879"/>
              </a:xfrm>
              <a:prstGeom prst="rect">
                <a:avLst/>
              </a:prstGeom>
              <a:blipFill>
                <a:blip r:embed="rId4"/>
                <a:stretch>
                  <a:fillRect l="-67347" t="-128788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向右箭號 1"/>
          <p:cNvSpPr/>
          <p:nvPr/>
        </p:nvSpPr>
        <p:spPr>
          <a:xfrm>
            <a:off x="4548298" y="4745240"/>
            <a:ext cx="504056" cy="27700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C791991-ABF1-AB43-94EE-E71560991533}"/>
                  </a:ext>
                </a:extLst>
              </p:cNvPr>
              <p:cNvSpPr txBox="1"/>
              <p:nvPr/>
            </p:nvSpPr>
            <p:spPr>
              <a:xfrm>
                <a:off x="6843618" y="3553298"/>
                <a:ext cx="1459534" cy="79547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cycle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C791991-ABF1-AB43-94EE-E71560991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618" y="3553298"/>
                <a:ext cx="1459534" cy="795474"/>
              </a:xfrm>
              <a:prstGeom prst="rect">
                <a:avLst/>
              </a:prstGeom>
              <a:blipFill>
                <a:blip r:embed="rId5"/>
                <a:stretch>
                  <a:fillRect l="-48696" t="-117188" b="-15781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向右箭號 16">
            <a:extLst>
              <a:ext uri="{FF2B5EF4-FFF2-40B4-BE49-F238E27FC236}">
                <a16:creationId xmlns:a16="http://schemas.microsoft.com/office/drawing/2014/main" id="{29014209-EB60-274C-8D58-EACDA6C85476}"/>
              </a:ext>
            </a:extLst>
          </p:cNvPr>
          <p:cNvSpPr/>
          <p:nvPr/>
        </p:nvSpPr>
        <p:spPr>
          <a:xfrm>
            <a:off x="6270253" y="3819139"/>
            <a:ext cx="504056" cy="27700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5340310C-F11E-EF41-A82B-74081D826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900" y="5867775"/>
            <a:ext cx="225742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對任何循環：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7">
                <a:extLst>
                  <a:ext uri="{FF2B5EF4-FFF2-40B4-BE49-F238E27FC236}">
                    <a16:creationId xmlns:a16="http://schemas.microsoft.com/office/drawing/2014/main" id="{16DA0F23-C2B1-7641-A931-A717591098C1}"/>
                  </a:ext>
                </a:extLst>
              </p:cNvPr>
              <p:cNvSpPr txBox="1"/>
              <p:nvPr/>
            </p:nvSpPr>
            <p:spPr>
              <a:xfrm>
                <a:off x="3819636" y="5636661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17">
                <a:extLst>
                  <a:ext uri="{FF2B5EF4-FFF2-40B4-BE49-F238E27FC236}">
                    <a16:creationId xmlns:a16="http://schemas.microsoft.com/office/drawing/2014/main" id="{16DA0F23-C2B1-7641-A931-A71759109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636" y="5636661"/>
                <a:ext cx="1232717" cy="818879"/>
              </a:xfrm>
              <a:prstGeom prst="rect">
                <a:avLst/>
              </a:prstGeom>
              <a:blipFill>
                <a:blip r:embed="rId6"/>
                <a:stretch>
                  <a:fillRect l="-67347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48647A2-3E1B-AA47-9132-4681A096CF89}"/>
              </a:ext>
            </a:extLst>
          </p:cNvPr>
          <p:cNvSpPr/>
          <p:nvPr/>
        </p:nvSpPr>
        <p:spPr>
          <a:xfrm>
            <a:off x="5117413" y="5825048"/>
            <a:ext cx="1919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Clausius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定律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5">
                <a:extLst>
                  <a:ext uri="{FF2B5EF4-FFF2-40B4-BE49-F238E27FC236}">
                    <a16:creationId xmlns:a16="http://schemas.microsoft.com/office/drawing/2014/main" id="{A7323403-BD54-7448-B455-04B6351ABBB0}"/>
                  </a:ext>
                </a:extLst>
              </p:cNvPr>
              <p:cNvSpPr txBox="1"/>
              <p:nvPr/>
            </p:nvSpPr>
            <p:spPr>
              <a:xfrm>
                <a:off x="3004648" y="4498022"/>
                <a:ext cx="1459534" cy="79547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cycle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15">
                <a:extLst>
                  <a:ext uri="{FF2B5EF4-FFF2-40B4-BE49-F238E27FC236}">
                    <a16:creationId xmlns:a16="http://schemas.microsoft.com/office/drawing/2014/main" id="{A7323403-BD54-7448-B455-04B6351AB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648" y="4498022"/>
                <a:ext cx="1459534" cy="795474"/>
              </a:xfrm>
              <a:prstGeom prst="rect">
                <a:avLst/>
              </a:prstGeom>
              <a:blipFill>
                <a:blip r:embed="rId8"/>
                <a:stretch>
                  <a:fillRect l="-47414" t="-119048" b="-16031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1D44F4FC-A36C-17EE-482D-729CE7215B74}"/>
                  </a:ext>
                </a:extLst>
              </p:cNvPr>
              <p:cNvSpPr txBox="1"/>
              <p:nvPr/>
            </p:nvSpPr>
            <p:spPr>
              <a:xfrm>
                <a:off x="4615396" y="3575387"/>
                <a:ext cx="1559042" cy="7645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carnot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1D44F4FC-A36C-17EE-482D-729CE7215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396" y="3575387"/>
                <a:ext cx="1559042" cy="764505"/>
              </a:xfrm>
              <a:prstGeom prst="rect">
                <a:avLst/>
              </a:prstGeom>
              <a:blipFill>
                <a:blip r:embed="rId9"/>
                <a:stretch>
                  <a:fillRect l="-37097"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396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4" grpId="0" animBg="1"/>
      <p:bldP spid="2" grpId="0" animBg="1"/>
      <p:bldP spid="20" grpId="0"/>
      <p:bldP spid="21" grpId="0" animBg="1"/>
      <p:bldP spid="4" grpId="0"/>
      <p:bldP spid="2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3" name="Picture 11" descr="D:\Dropbox\Documents\課程\YoungTextBook\Images\Chapter20\A_Images\A_Figures_and_Photos\20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 r="68164" b="6686"/>
          <a:stretch/>
        </p:blipFill>
        <p:spPr bwMode="auto">
          <a:xfrm>
            <a:off x="2483768" y="924670"/>
            <a:ext cx="2464533" cy="210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95B45E5-D6CB-804B-98E6-20D373CE4F24}"/>
                  </a:ext>
                </a:extLst>
              </p:cNvPr>
              <p:cNvSpPr txBox="1"/>
              <p:nvPr/>
            </p:nvSpPr>
            <p:spPr>
              <a:xfrm>
                <a:off x="3569871" y="4468924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95B45E5-D6CB-804B-98E6-20D373CE4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871" y="4468924"/>
                <a:ext cx="1232717" cy="818879"/>
              </a:xfrm>
              <a:prstGeom prst="rect">
                <a:avLst/>
              </a:prstGeom>
              <a:blipFill>
                <a:blip r:embed="rId3"/>
                <a:stretch>
                  <a:fillRect l="-68367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9">
            <a:extLst>
              <a:ext uri="{FF2B5EF4-FFF2-40B4-BE49-F238E27FC236}">
                <a16:creationId xmlns:a16="http://schemas.microsoft.com/office/drawing/2014/main" id="{2B5A3493-92D0-5D44-8B7C-6B23579C5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245" y="4735417"/>
            <a:ext cx="22680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對所有不可逆循環：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8647A2-3E1B-AA47-9132-4681A096CF89}"/>
              </a:ext>
            </a:extLst>
          </p:cNvPr>
          <p:cNvSpPr/>
          <p:nvPr/>
        </p:nvSpPr>
        <p:spPr>
          <a:xfrm>
            <a:off x="5812398" y="5526524"/>
            <a:ext cx="1919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Clausius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定律</a:t>
            </a:r>
            <a:endParaRPr lang="en-TW" dirty="0"/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56651147-25BD-3E1A-685D-F55942C01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837" y="3643325"/>
            <a:ext cx="225742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對所有的可逆循環：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A8446BFD-A851-5E5B-52A1-4866C2F6FB6F}"/>
                  </a:ext>
                </a:extLst>
              </p:cNvPr>
              <p:cNvSpPr txBox="1"/>
              <p:nvPr/>
            </p:nvSpPr>
            <p:spPr>
              <a:xfrm>
                <a:off x="3569871" y="3438292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A8446BFD-A851-5E5B-52A1-4866C2F6F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871" y="3438292"/>
                <a:ext cx="1232717" cy="818879"/>
              </a:xfrm>
              <a:prstGeom prst="rect">
                <a:avLst/>
              </a:prstGeom>
              <a:blipFill>
                <a:blip r:embed="rId4"/>
                <a:stretch>
                  <a:fillRect l="-68367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9">
            <a:extLst>
              <a:ext uri="{FF2B5EF4-FFF2-40B4-BE49-F238E27FC236}">
                <a16:creationId xmlns:a16="http://schemas.microsoft.com/office/drawing/2014/main" id="{90CECD16-649F-7ADA-6202-BC9D4857E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706" y="5593322"/>
            <a:ext cx="225742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對任何循環：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7">
                <a:extLst>
                  <a:ext uri="{FF2B5EF4-FFF2-40B4-BE49-F238E27FC236}">
                    <a16:creationId xmlns:a16="http://schemas.microsoft.com/office/drawing/2014/main" id="{5662DCB6-50EA-3BCE-62A8-C39265640452}"/>
                  </a:ext>
                </a:extLst>
              </p:cNvPr>
              <p:cNvSpPr txBox="1"/>
              <p:nvPr/>
            </p:nvSpPr>
            <p:spPr>
              <a:xfrm>
                <a:off x="3569871" y="5483457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7">
                <a:extLst>
                  <a:ext uri="{FF2B5EF4-FFF2-40B4-BE49-F238E27FC236}">
                    <a16:creationId xmlns:a16="http://schemas.microsoft.com/office/drawing/2014/main" id="{5662DCB6-50EA-3BCE-62A8-C39265640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871" y="5483457"/>
                <a:ext cx="1232717" cy="818879"/>
              </a:xfrm>
              <a:prstGeom prst="rect">
                <a:avLst/>
              </a:prstGeom>
              <a:blipFill>
                <a:blip r:embed="rId5"/>
                <a:stretch>
                  <a:fillRect l="-68367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5">
                <a:extLst>
                  <a:ext uri="{FF2B5EF4-FFF2-40B4-BE49-F238E27FC236}">
                    <a16:creationId xmlns:a16="http://schemas.microsoft.com/office/drawing/2014/main" id="{236719EB-099A-71C6-8283-04B4869E3394}"/>
                  </a:ext>
                </a:extLst>
              </p:cNvPr>
              <p:cNvSpPr txBox="1"/>
              <p:nvPr/>
            </p:nvSpPr>
            <p:spPr>
              <a:xfrm>
                <a:off x="5827571" y="4480626"/>
                <a:ext cx="1459534" cy="79547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cycle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5">
                <a:extLst>
                  <a:ext uri="{FF2B5EF4-FFF2-40B4-BE49-F238E27FC236}">
                    <a16:creationId xmlns:a16="http://schemas.microsoft.com/office/drawing/2014/main" id="{236719EB-099A-71C6-8283-04B4869E3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571" y="4480626"/>
                <a:ext cx="1459534" cy="795474"/>
              </a:xfrm>
              <a:prstGeom prst="rect">
                <a:avLst/>
              </a:prstGeom>
              <a:blipFill>
                <a:blip r:embed="rId6"/>
                <a:stretch>
                  <a:fillRect l="-47414" t="-115625" b="-15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5">
                <a:extLst>
                  <a:ext uri="{FF2B5EF4-FFF2-40B4-BE49-F238E27FC236}">
                    <a16:creationId xmlns:a16="http://schemas.microsoft.com/office/drawing/2014/main" id="{C064A472-ED88-5CF5-B65B-882D2614808A}"/>
                  </a:ext>
                </a:extLst>
              </p:cNvPr>
              <p:cNvSpPr txBox="1"/>
              <p:nvPr/>
            </p:nvSpPr>
            <p:spPr>
              <a:xfrm>
                <a:off x="5858365" y="3406606"/>
                <a:ext cx="1459534" cy="79547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cycle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15">
                <a:extLst>
                  <a:ext uri="{FF2B5EF4-FFF2-40B4-BE49-F238E27FC236}">
                    <a16:creationId xmlns:a16="http://schemas.microsoft.com/office/drawing/2014/main" id="{C064A472-ED88-5CF5-B65B-882D26148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365" y="3406606"/>
                <a:ext cx="1459534" cy="795474"/>
              </a:xfrm>
              <a:prstGeom prst="rect">
                <a:avLst/>
              </a:prstGeom>
              <a:blipFill>
                <a:blip r:embed="rId7"/>
                <a:stretch>
                  <a:fillRect l="-47826" t="-119048" b="-16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1" descr="D:\Dropbox\Documents\課程\YoungTextBook\Images\Chapter20\A_Images\A_Figures_and_Photos\20_19_Figure.jpg">
            <a:extLst>
              <a:ext uri="{FF2B5EF4-FFF2-40B4-BE49-F238E27FC236}">
                <a16:creationId xmlns:a16="http://schemas.microsoft.com/office/drawing/2014/main" id="{46757BA8-2704-6549-51D5-60766C1A9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2" t="9638" r="32381" b="6686"/>
          <a:stretch/>
        </p:blipFill>
        <p:spPr bwMode="auto">
          <a:xfrm>
            <a:off x="5413554" y="924670"/>
            <a:ext cx="2716989" cy="210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50px-Clausius">
            <a:extLst>
              <a:ext uri="{FF2B5EF4-FFF2-40B4-BE49-F238E27FC236}">
                <a16:creationId xmlns:a16="http://schemas.microsoft.com/office/drawing/2014/main" id="{792F2674-64DF-6A13-B756-81CC63CEC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566320"/>
            <a:ext cx="1465496" cy="173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48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2" descr="F08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7" t="19176" r="8395" b="26695"/>
          <a:stretch>
            <a:fillRect/>
          </a:stretch>
        </p:blipFill>
        <p:spPr bwMode="auto">
          <a:xfrm>
            <a:off x="5325091" y="691803"/>
            <a:ext cx="187325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6"/>
          <p:cNvSpPr txBox="1">
            <a:spLocks noChangeArrowheads="1"/>
          </p:cNvSpPr>
          <p:nvPr/>
        </p:nvSpPr>
        <p:spPr bwMode="auto">
          <a:xfrm>
            <a:off x="7920654" y="3715991"/>
            <a:ext cx="1055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保守力</a:t>
            </a:r>
          </a:p>
        </p:txBody>
      </p:sp>
      <p:sp>
        <p:nvSpPr>
          <p:cNvPr id="17418" name="Text Box 7"/>
          <p:cNvSpPr txBox="1">
            <a:spLocks noChangeArrowheads="1"/>
          </p:cNvSpPr>
          <p:nvPr/>
        </p:nvSpPr>
        <p:spPr bwMode="auto">
          <a:xfrm>
            <a:off x="5253654" y="2276128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若是位能定義要唯一</a:t>
            </a:r>
          </a:p>
        </p:txBody>
      </p:sp>
      <p:sp>
        <p:nvSpPr>
          <p:cNvPr id="17420" name="Text Box 10"/>
          <p:cNvSpPr txBox="1">
            <a:spLocks noChangeArrowheads="1"/>
          </p:cNvSpPr>
          <p:nvPr/>
        </p:nvSpPr>
        <p:spPr bwMode="auto">
          <a:xfrm>
            <a:off x="5398116" y="4436716"/>
            <a:ext cx="3389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滿足此條件就能定義位能！</a:t>
            </a:r>
          </a:p>
        </p:txBody>
      </p:sp>
      <p:sp>
        <p:nvSpPr>
          <p:cNvPr id="20490" name="Text Box 9"/>
          <p:cNvSpPr txBox="1">
            <a:spLocks noChangeArrowheads="1"/>
          </p:cNvSpPr>
          <p:nvPr/>
        </p:nvSpPr>
        <p:spPr bwMode="auto">
          <a:xfrm>
            <a:off x="1946835" y="2975557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所有的可逆循環：</a:t>
            </a:r>
          </a:p>
        </p:txBody>
      </p:sp>
      <p:sp>
        <p:nvSpPr>
          <p:cNvPr id="17422" name="AutoShape 15"/>
          <p:cNvSpPr>
            <a:spLocks noChangeArrowheads="1"/>
          </p:cNvSpPr>
          <p:nvPr/>
        </p:nvSpPr>
        <p:spPr bwMode="auto">
          <a:xfrm>
            <a:off x="3995737" y="3878551"/>
            <a:ext cx="1152525" cy="287338"/>
          </a:xfrm>
          <a:prstGeom prst="leftRightArrow">
            <a:avLst>
              <a:gd name="adj1" fmla="val 50000"/>
              <a:gd name="adj2" fmla="val 8022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3" name="Text Box 16"/>
          <p:cNvSpPr txBox="1">
            <a:spLocks noChangeArrowheads="1"/>
          </p:cNvSpPr>
          <p:nvPr/>
        </p:nvSpPr>
        <p:spPr bwMode="auto">
          <a:xfrm>
            <a:off x="356216" y="4436716"/>
            <a:ext cx="475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因此我們可以定義一個類似位能的狀態函數</a:t>
            </a:r>
            <a:r>
              <a:rPr lang="zh-TW" altLang="en-US" i="1" dirty="0"/>
              <a:t>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7424" name="AutoShape 19"/>
          <p:cNvSpPr>
            <a:spLocks noChangeArrowheads="1"/>
          </p:cNvSpPr>
          <p:nvPr/>
        </p:nvSpPr>
        <p:spPr bwMode="auto">
          <a:xfrm>
            <a:off x="3956666" y="5855331"/>
            <a:ext cx="1152525" cy="287337"/>
          </a:xfrm>
          <a:prstGeom prst="leftRightArrow">
            <a:avLst>
              <a:gd name="adj1" fmla="val 50000"/>
              <a:gd name="adj2" fmla="val 8022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20494" name="Picture 16" descr="2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5" b="2939"/>
          <a:stretch>
            <a:fillRect/>
          </a:stretch>
        </p:blipFill>
        <p:spPr bwMode="auto">
          <a:xfrm>
            <a:off x="1677016" y="634653"/>
            <a:ext cx="2284413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3" name="文字方塊 17"/>
          <p:cNvSpPr txBox="1">
            <a:spLocks noChangeArrowheads="1"/>
          </p:cNvSpPr>
          <p:nvPr/>
        </p:nvSpPr>
        <p:spPr bwMode="auto">
          <a:xfrm>
            <a:off x="1797666" y="115739"/>
            <a:ext cx="4500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這個結果有一個意想不到的延伸：</a:t>
            </a:r>
          </a:p>
        </p:txBody>
      </p:sp>
      <p:sp>
        <p:nvSpPr>
          <p:cNvPr id="20496" name="文字方塊 18"/>
          <p:cNvSpPr txBox="1">
            <a:spLocks noChangeArrowheads="1"/>
          </p:cNvSpPr>
          <p:nvPr/>
        </p:nvSpPr>
        <p:spPr bwMode="auto">
          <a:xfrm>
            <a:off x="1453194" y="6359431"/>
            <a:ext cx="707924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除了內能之外，物理系統竟然還有一個像</a:t>
            </a:r>
            <a:r>
              <a:rPr lang="zh-TW" altLang="en-US" dirty="0">
                <a:solidFill>
                  <a:srgbClr val="FF0000"/>
                </a:solidFill>
              </a:rPr>
              <a:t>位能</a:t>
            </a:r>
            <a:r>
              <a:rPr lang="zh-TW" altLang="en-US" dirty="0"/>
              <a:t>般的狀態物理量！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304372" y="5662767"/>
                <a:ext cx="1131208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372" y="5662767"/>
                <a:ext cx="1131208" cy="610936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430481" y="3489907"/>
                <a:ext cx="234501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𝑑𝑊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481" y="3489907"/>
                <a:ext cx="2345010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437830" y="5767768"/>
                <a:ext cx="1550148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830" y="5767768"/>
                <a:ext cx="1550148" cy="402931"/>
              </a:xfrm>
              <a:prstGeom prst="rect">
                <a:avLst/>
              </a:prstGeom>
              <a:blipFill>
                <a:blip r:embed="rId6"/>
                <a:stretch>
                  <a:fillRect t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2202863" y="3489907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863" y="3489907"/>
                <a:ext cx="1232717" cy="81887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2228672" y="4806048"/>
            <a:ext cx="489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位能由位置座標決定，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zh-TW" altLang="en-US" dirty="0"/>
              <a:t>就由熱座標決定！</a:t>
            </a:r>
            <a:endParaRPr lang="zh-CN" altLang="en-US" dirty="0"/>
          </a:p>
        </p:txBody>
      </p:sp>
      <p:sp>
        <p:nvSpPr>
          <p:cNvPr id="22" name="文字方塊 17">
            <a:extLst>
              <a:ext uri="{FF2B5EF4-FFF2-40B4-BE49-F238E27FC236}">
                <a16:creationId xmlns:a16="http://schemas.microsoft.com/office/drawing/2014/main" id="{A1C194EC-B3E3-644C-8D25-D503E52FB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7756" y="2975557"/>
            <a:ext cx="353074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這個結果與保守力的條件相似！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ECFEB343-1F57-8A4D-9E3C-5BF80C93D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668" y="5261081"/>
            <a:ext cx="3389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位能差等於功！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10">
                <a:extLst>
                  <a:ext uri="{FF2B5EF4-FFF2-40B4-BE49-F238E27FC236}">
                    <a16:creationId xmlns:a16="http://schemas.microsoft.com/office/drawing/2014/main" id="{ADE4594F-CB34-C347-BFAB-D6E096EA11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5678" y="5140599"/>
                <a:ext cx="1547661" cy="489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zh-TW" altLang="en-US" dirty="0"/>
                  <a:t>差等於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！</a:t>
                </a:r>
              </a:p>
            </p:txBody>
          </p:sp>
        </mc:Choice>
        <mc:Fallback xmlns="">
          <p:sp>
            <p:nvSpPr>
              <p:cNvPr id="24" name="Text Box 10">
                <a:extLst>
                  <a:ext uri="{FF2B5EF4-FFF2-40B4-BE49-F238E27FC236}">
                    <a16:creationId xmlns:a16="http://schemas.microsoft.com/office/drawing/2014/main" id="{ADE4594F-CB34-C347-BFAB-D6E096EA1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5678" y="5140599"/>
                <a:ext cx="1547661" cy="489814"/>
              </a:xfrm>
              <a:prstGeom prst="rect">
                <a:avLst/>
              </a:prstGeom>
              <a:blipFill>
                <a:blip r:embed="rId8"/>
                <a:stretch>
                  <a:fillRect l="-3279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A52E3B3-4405-8A4A-A7D5-6AC60F6CBA51}"/>
                  </a:ext>
                </a:extLst>
              </p:cNvPr>
              <p:cNvSpPr/>
              <p:nvPr/>
            </p:nvSpPr>
            <p:spPr>
              <a:xfrm>
                <a:off x="147402" y="5814334"/>
                <a:ext cx="21005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i="1">
                        <a:latin typeface="Cambria Math"/>
                      </a:rPr>
                      <m:t>𝑄</m:t>
                    </m:r>
                  </m:oMath>
                </a14:m>
                <a:r>
                  <a:rPr lang="en-TW" dirty="0"/>
                  <a:t>是無限小的吸熱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A52E3B3-4405-8A4A-A7D5-6AC60F6CBA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02" y="5814334"/>
                <a:ext cx="2100575" cy="369332"/>
              </a:xfrm>
              <a:prstGeom prst="rect">
                <a:avLst/>
              </a:prstGeom>
              <a:blipFill>
                <a:blip r:embed="rId9"/>
                <a:stretch>
                  <a:fillRect t="-6667" r="-1198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84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17418" grpId="0"/>
      <p:bldP spid="17420" grpId="0"/>
      <p:bldP spid="17422" grpId="0" animBg="1"/>
      <p:bldP spid="17423" grpId="0"/>
      <p:bldP spid="17424" grpId="0" animBg="1"/>
      <p:bldP spid="20496" grpId="0"/>
      <p:bldP spid="18" grpId="0" animBg="1"/>
      <p:bldP spid="19" grpId="0" animBg="1"/>
      <p:bldP spid="20" grpId="0" animBg="1"/>
      <p:bldP spid="2" grpId="0"/>
      <p:bldP spid="22" grpId="0"/>
      <p:bldP spid="23" grpId="0"/>
      <p:bldP spid="2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znet_hot_bath_tub_badestamp_andoey_energi_lite_bilde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32293"/>
            <a:ext cx="2987136" cy="301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195173" y="4883674"/>
            <a:ext cx="400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熱交互作用卻可能是不可逆。</a:t>
            </a:r>
          </a:p>
        </p:txBody>
      </p:sp>
      <p:pic>
        <p:nvPicPr>
          <p:cNvPr id="6148" name="Picture 7" descr="動力論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10951" b="13155"/>
          <a:stretch>
            <a:fillRect/>
          </a:stretch>
        </p:blipFill>
        <p:spPr bwMode="auto">
          <a:xfrm>
            <a:off x="4499992" y="1161075"/>
            <a:ext cx="3784510" cy="30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2195736" y="4365104"/>
            <a:ext cx="385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力學碰撞都是可逆。</a:t>
            </a:r>
          </a:p>
        </p:txBody>
      </p:sp>
      <p:sp>
        <p:nvSpPr>
          <p:cNvPr id="6151" name="文字方塊 7"/>
          <p:cNvSpPr txBox="1">
            <a:spLocks noChangeArrowheads="1"/>
          </p:cNvSpPr>
          <p:nvPr/>
        </p:nvSpPr>
        <p:spPr bwMode="auto">
          <a:xfrm>
            <a:off x="2200804" y="5380750"/>
            <a:ext cx="39948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但微觀來說，熱作用就是力學碰撞。</a:t>
            </a:r>
          </a:p>
        </p:txBody>
      </p:sp>
      <p:sp>
        <p:nvSpPr>
          <p:cNvPr id="6152" name="文字方塊 8"/>
          <p:cNvSpPr txBox="1">
            <a:spLocks noChangeArrowheads="1"/>
          </p:cNvSpPr>
          <p:nvPr/>
        </p:nvSpPr>
        <p:spPr bwMode="auto">
          <a:xfrm>
            <a:off x="2195736" y="5877272"/>
            <a:ext cx="5544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為什麼微觀是可逆的，到了巨觀就成了不可逆的？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53259" name="Picture 9" descr="F08_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6365" r="50746" b="24999"/>
          <a:stretch/>
        </p:blipFill>
        <p:spPr bwMode="auto">
          <a:xfrm>
            <a:off x="2065540" y="1043787"/>
            <a:ext cx="1981200" cy="13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Text Box 15"/>
          <p:cNvSpPr txBox="1">
            <a:spLocks noChangeArrowheads="1"/>
          </p:cNvSpPr>
          <p:nvPr/>
        </p:nvSpPr>
        <p:spPr bwMode="auto">
          <a:xfrm>
            <a:off x="4862803" y="5241534"/>
            <a:ext cx="3466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位能存在的必要條件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1608716" y="4716627"/>
            <a:ext cx="495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位能的定義要能夠成立，功必定與路徑無關！</a:t>
            </a:r>
          </a:p>
        </p:txBody>
      </p:sp>
      <p:sp>
        <p:nvSpPr>
          <p:cNvPr id="104463" name="文字方塊 15"/>
          <p:cNvSpPr txBox="1">
            <a:spLocks noChangeArrowheads="1"/>
          </p:cNvSpPr>
          <p:nvPr/>
        </p:nvSpPr>
        <p:spPr bwMode="auto">
          <a:xfrm>
            <a:off x="1608716" y="5238359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對任意兩條路徑：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586203" y="4259427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位能若只是一個空間位置的性質，位能差必須與路徑無關。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4510587" y="1392152"/>
                <a:ext cx="1905000" cy="96866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587" y="1392152"/>
                <a:ext cx="1905000" cy="968663"/>
              </a:xfrm>
              <a:prstGeom prst="rect">
                <a:avLst/>
              </a:prstGeom>
              <a:blipFill>
                <a:blip r:embed="rId3"/>
                <a:stretch>
                  <a:fillRect l="-9333" t="-97403" b="-1584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600200" y="3681412"/>
                <a:ext cx="5157354" cy="506870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</m:acc>
                        </m:e>
                      </m:d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</a:rPr>
                        <m:t> </m:t>
                      </m:r>
                      <m:r>
                        <a:rPr lang="zh-TW" altLang="en-US" i="1">
                          <a:latin typeface="Cambria Math"/>
                        </a:rPr>
                        <m:t>只和前後點位置有關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681412"/>
                <a:ext cx="5157354" cy="5068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536373" y="5238915"/>
                <a:ext cx="119495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373" y="5238915"/>
                <a:ext cx="1194954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864B0788-D493-D545-A33C-DFB28802A639}"/>
                  </a:ext>
                </a:extLst>
              </p:cNvPr>
              <p:cNvSpPr txBox="1"/>
              <p:nvPr/>
            </p:nvSpPr>
            <p:spPr>
              <a:xfrm>
                <a:off x="1584335" y="2514908"/>
                <a:ext cx="2462405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1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864B0788-D493-D545-A33C-DFB28802A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335" y="2514908"/>
                <a:ext cx="2462405" cy="1018933"/>
              </a:xfrm>
              <a:prstGeom prst="rect">
                <a:avLst/>
              </a:prstGeom>
              <a:blipFill>
                <a:blip r:embed="rId6"/>
                <a:stretch>
                  <a:fillRect t="-96296" b="-1419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809E07C-0B93-B442-AE7F-33CE4FD05E9B}"/>
                  </a:ext>
                </a:extLst>
              </p:cNvPr>
              <p:cNvSpPr txBox="1"/>
              <p:nvPr/>
            </p:nvSpPr>
            <p:spPr>
              <a:xfrm>
                <a:off x="4229224" y="2524883"/>
                <a:ext cx="2467727" cy="1018933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2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/>
                            </a:rPr>
                            <m:t>路徑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809E07C-0B93-B442-AE7F-33CE4FD05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224" y="2524883"/>
                <a:ext cx="2467727" cy="1018933"/>
              </a:xfrm>
              <a:prstGeom prst="rect">
                <a:avLst/>
              </a:prstGeom>
              <a:blipFill>
                <a:blip r:embed="rId7"/>
                <a:stretch>
                  <a:fillRect t="-96296" b="-14321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6">
            <a:extLst>
              <a:ext uri="{FF2B5EF4-FFF2-40B4-BE49-F238E27FC236}">
                <a16:creationId xmlns:a16="http://schemas.microsoft.com/office/drawing/2014/main" id="{95DFDF19-9A41-B461-37D1-02B79944B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716" y="5730414"/>
            <a:ext cx="6239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滿足此條件的力稱為保守力，可以以位能描述。</a:t>
            </a:r>
          </a:p>
        </p:txBody>
      </p:sp>
    </p:spTree>
    <p:extLst>
      <p:ext uri="{BB962C8B-B14F-4D97-AF65-F5344CB8AC3E}">
        <p14:creationId xmlns:p14="http://schemas.microsoft.com/office/powerpoint/2010/main" val="5723873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08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 b="25000"/>
          <a:stretch>
            <a:fillRect/>
          </a:stretch>
        </p:blipFill>
        <p:spPr bwMode="auto">
          <a:xfrm>
            <a:off x="2050473" y="1129145"/>
            <a:ext cx="5105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539837" y="5276398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保守力條件</a:t>
            </a: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1059873" y="2951018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若是位能定義要唯一</a:t>
            </a:r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5936673" y="2951018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對任意兩路徑</a:t>
            </a:r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H="1" flipV="1">
            <a:off x="5715000" y="2653145"/>
            <a:ext cx="0" cy="10357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1780308" y="587005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保守力才能定義位能！</a:t>
            </a:r>
          </a:p>
        </p:txBody>
      </p:sp>
      <p:sp>
        <p:nvSpPr>
          <p:cNvPr id="105483" name="文字方塊 10"/>
          <p:cNvSpPr txBox="1">
            <a:spLocks noChangeArrowheads="1"/>
          </p:cNvSpPr>
          <p:nvPr/>
        </p:nvSpPr>
        <p:spPr bwMode="auto">
          <a:xfrm>
            <a:off x="2279073" y="516802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這個條件可以寫成另一個形式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4603173" y="4360753"/>
            <a:ext cx="426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沿任一條封閉路徑，力所作的功必為零！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498273" y="3027218"/>
            <a:ext cx="457200" cy="3048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5486" name="文字方塊 13"/>
          <p:cNvSpPr txBox="1">
            <a:spLocks noChangeArrowheads="1"/>
          </p:cNvSpPr>
          <p:nvPr/>
        </p:nvSpPr>
        <p:spPr bwMode="auto">
          <a:xfrm>
            <a:off x="1828800" y="3688898"/>
            <a:ext cx="472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將倒行的路徑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TW" altLang="en-US" dirty="0"/>
              <a:t> 與路徑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/>
              <a:t> 組成一封閉路徑！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184073" y="2951018"/>
                <a:ext cx="1066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073" y="2951018"/>
                <a:ext cx="106680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905000" y="4136258"/>
                <a:ext cx="2590799" cy="818879"/>
              </a:xfrm>
              <a:prstGeom prst="rect">
                <a:avLst/>
              </a:prstGeom>
              <a:solidFill>
                <a:srgbClr val="FAFAA4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=0=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4136258"/>
                <a:ext cx="259079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905000" y="5035866"/>
                <a:ext cx="15240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035866"/>
                <a:ext cx="1524000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4959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1299135" y="574755"/>
            <a:ext cx="4249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對所有的可逆引擎下式成立：</a:t>
            </a: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2394835" y="4955331"/>
            <a:ext cx="49678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似乎只與起點與末點有關，與路徑無關。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309561" y="1025598"/>
                <a:ext cx="161943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0=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561" y="1025598"/>
                <a:ext cx="1619439" cy="6580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297089" y="4734617"/>
                <a:ext cx="1042664" cy="85016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TW" altLang="en-US" i="1">
                              <a:latin typeface="Cambria Math"/>
                            </a:rPr>
                            <m:t>過程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089" y="4734617"/>
                <a:ext cx="1042664" cy="850169"/>
              </a:xfrm>
              <a:prstGeom prst="rect">
                <a:avLst/>
              </a:prstGeom>
              <a:blipFill>
                <a:blip r:embed="rId3"/>
                <a:stretch>
                  <a:fillRect l="-56627" t="-108824" r="-8434" b="-14264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 descr="F20_08">
            <a:extLst>
              <a:ext uri="{FF2B5EF4-FFF2-40B4-BE49-F238E27FC236}">
                <a16:creationId xmlns:a16="http://schemas.microsoft.com/office/drawing/2014/main" id="{972197F3-584D-3F46-A602-CCC18AEFD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8"/>
          <a:stretch>
            <a:fillRect/>
          </a:stretch>
        </p:blipFill>
        <p:spPr bwMode="auto">
          <a:xfrm>
            <a:off x="6223708" y="177904"/>
            <a:ext cx="2452747" cy="235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6">
                <a:extLst>
                  <a:ext uri="{FF2B5EF4-FFF2-40B4-BE49-F238E27FC236}">
                    <a16:creationId xmlns:a16="http://schemas.microsoft.com/office/drawing/2014/main" id="{4FA35B0A-6BCC-FD41-94CF-E61FBBA4ADE8}"/>
                  </a:ext>
                </a:extLst>
              </p:cNvPr>
              <p:cNvSpPr txBox="1"/>
              <p:nvPr/>
            </p:nvSpPr>
            <p:spPr>
              <a:xfrm>
                <a:off x="1309560" y="1722758"/>
                <a:ext cx="196057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16">
                <a:extLst>
                  <a:ext uri="{FF2B5EF4-FFF2-40B4-BE49-F238E27FC236}">
                    <a16:creationId xmlns:a16="http://schemas.microsoft.com/office/drawing/2014/main" id="{4FA35B0A-6BCC-FD41-94CF-E61FBBA4A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560" y="1722758"/>
                <a:ext cx="1960579" cy="6580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5AC637-EBCB-E844-B92C-82EB802C5307}"/>
                  </a:ext>
                </a:extLst>
              </p:cNvPr>
              <p:cNvSpPr txBox="1"/>
              <p:nvPr/>
            </p:nvSpPr>
            <p:spPr>
              <a:xfrm>
                <a:off x="1238143" y="3711190"/>
                <a:ext cx="3779768" cy="485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左式為過程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TW" dirty="0"/>
                  <a:t>的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TW" dirty="0"/>
                  <a:t> 總和。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5AC637-EBCB-E844-B92C-82EB802C5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143" y="3711190"/>
                <a:ext cx="3779768" cy="485774"/>
              </a:xfrm>
              <a:prstGeom prst="rect">
                <a:avLst/>
              </a:prstGeom>
              <a:blipFill>
                <a:blip r:embed="rId6"/>
                <a:stretch>
                  <a:fillRect l="-1338" b="-76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9809497-3459-6A45-ACCB-903B1D09A261}"/>
                  </a:ext>
                </a:extLst>
              </p:cNvPr>
              <p:cNvSpPr txBox="1"/>
              <p:nvPr/>
            </p:nvSpPr>
            <p:spPr>
              <a:xfrm>
                <a:off x="1233703" y="2669115"/>
                <a:ext cx="3779768" cy="485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右式為過程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TW" dirty="0"/>
                  <a:t>的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TW" dirty="0"/>
                  <a:t> 總和。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9809497-3459-6A45-ACCB-903B1D09A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703" y="2669115"/>
                <a:ext cx="3779768" cy="485774"/>
              </a:xfrm>
              <a:prstGeom prst="rect">
                <a:avLst/>
              </a:prstGeom>
              <a:blipFill>
                <a:blip r:embed="rId7"/>
                <a:stretch>
                  <a:fillRect l="-1003" b="-76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E14ADB-B5B7-B443-B4D6-E9FD149424A0}"/>
                  </a:ext>
                </a:extLst>
              </p:cNvPr>
              <p:cNvSpPr txBox="1"/>
              <p:nvPr/>
            </p:nvSpPr>
            <p:spPr>
              <a:xfrm>
                <a:off x="1267645" y="3244023"/>
                <a:ext cx="51273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L</m:t>
                        </m:r>
                      </m:sub>
                    </m:sSub>
                  </m:oMath>
                </a14:m>
                <a:r>
                  <a:rPr lang="en-TW" dirty="0"/>
                  <a:t>是過程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TW" dirty="0"/>
                  <a:t>的放熱，也是過程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TW" dirty="0"/>
                  <a:t>的吸熱。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E14ADB-B5B7-B443-B4D6-E9FD14942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645" y="3244023"/>
                <a:ext cx="5127345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" descr="F20_08">
            <a:extLst>
              <a:ext uri="{FF2B5EF4-FFF2-40B4-BE49-F238E27FC236}">
                <a16:creationId xmlns:a16="http://schemas.microsoft.com/office/drawing/2014/main" id="{47204812-D63D-D346-B8A6-6F687A842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8"/>
          <a:stretch>
            <a:fillRect/>
          </a:stretch>
        </p:blipFill>
        <p:spPr bwMode="auto">
          <a:xfrm>
            <a:off x="6236008" y="2531164"/>
            <a:ext cx="2452747" cy="235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162F2E-4EC6-D841-AC1E-E167D4B1E3CE}"/>
              </a:ext>
            </a:extLst>
          </p:cNvPr>
          <p:cNvCxnSpPr/>
          <p:nvPr/>
        </p:nvCxnSpPr>
        <p:spPr>
          <a:xfrm>
            <a:off x="7020272" y="3648301"/>
            <a:ext cx="72008" cy="2160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C2D9EE4-A7F0-D844-A86F-A3A1D0BDB28C}"/>
              </a:ext>
            </a:extLst>
          </p:cNvPr>
          <p:cNvCxnSpPr>
            <a:cxnSpLocks/>
          </p:cNvCxnSpPr>
          <p:nvPr/>
        </p:nvCxnSpPr>
        <p:spPr>
          <a:xfrm>
            <a:off x="7740352" y="4365104"/>
            <a:ext cx="208069" cy="694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FA8E6CD-CCD1-7D42-B937-EEADBFF524CF}"/>
              </a:ext>
            </a:extLst>
          </p:cNvPr>
          <p:cNvSpPr/>
          <p:nvPr/>
        </p:nvSpPr>
        <p:spPr>
          <a:xfrm>
            <a:off x="7380312" y="4149081"/>
            <a:ext cx="144015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F20464-16C1-774B-82E7-585832A3EB23}"/>
              </a:ext>
            </a:extLst>
          </p:cNvPr>
          <p:cNvSpPr/>
          <p:nvPr/>
        </p:nvSpPr>
        <p:spPr>
          <a:xfrm>
            <a:off x="6912261" y="3462811"/>
            <a:ext cx="144015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AB72AD-E0D8-234F-A924-47D76CBEC81E}"/>
              </a:ext>
            </a:extLst>
          </p:cNvPr>
          <p:cNvSpPr/>
          <p:nvPr/>
        </p:nvSpPr>
        <p:spPr>
          <a:xfrm>
            <a:off x="7596337" y="4365104"/>
            <a:ext cx="144015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DEE5149-5C6E-2F40-AF7D-A285B10823A0}"/>
              </a:ext>
            </a:extLst>
          </p:cNvPr>
          <p:cNvCxnSpPr>
            <a:cxnSpLocks/>
          </p:cNvCxnSpPr>
          <p:nvPr/>
        </p:nvCxnSpPr>
        <p:spPr>
          <a:xfrm flipH="1" flipV="1">
            <a:off x="7668342" y="4081138"/>
            <a:ext cx="2" cy="31869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61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" grpId="0"/>
      <p:bldP spid="26" grpId="0"/>
      <p:bldP spid="11" grpId="0" animBg="1"/>
      <p:bldP spid="30" grpId="0" animBg="1"/>
      <p:bldP spid="3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Text Box 10"/>
          <p:cNvSpPr txBox="1">
            <a:spLocks noChangeArrowheads="1"/>
          </p:cNvSpPr>
          <p:nvPr/>
        </p:nvSpPr>
        <p:spPr bwMode="auto">
          <a:xfrm>
            <a:off x="5410642" y="4373761"/>
            <a:ext cx="3389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滿足此條件就能定義位能！</a:t>
            </a:r>
          </a:p>
        </p:txBody>
      </p:sp>
      <p:sp>
        <p:nvSpPr>
          <p:cNvPr id="17422" name="AutoShape 15"/>
          <p:cNvSpPr>
            <a:spLocks noChangeArrowheads="1"/>
          </p:cNvSpPr>
          <p:nvPr/>
        </p:nvSpPr>
        <p:spPr bwMode="auto">
          <a:xfrm>
            <a:off x="3532215" y="3386612"/>
            <a:ext cx="1152525" cy="287338"/>
          </a:xfrm>
          <a:prstGeom prst="leftRightArrow">
            <a:avLst>
              <a:gd name="adj1" fmla="val 50000"/>
              <a:gd name="adj2" fmla="val 8022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23" name="Text Box 16"/>
              <p:cNvSpPr txBox="1">
                <a:spLocks noChangeArrowheads="1"/>
              </p:cNvSpPr>
              <p:nvPr/>
            </p:nvSpPr>
            <p:spPr bwMode="auto">
              <a:xfrm>
                <a:off x="306581" y="4373761"/>
                <a:ext cx="504190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因此我們可以定義一個類似位能的狀態函數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𝑆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423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6581" y="4373761"/>
                <a:ext cx="5041900" cy="369887"/>
              </a:xfrm>
              <a:prstGeom prst="rect">
                <a:avLst/>
              </a:prstGeom>
              <a:blipFill>
                <a:blip r:embed="rId2"/>
                <a:stretch>
                  <a:fillRect l="-100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24" name="AutoShape 19"/>
          <p:cNvSpPr>
            <a:spLocks noChangeArrowheads="1"/>
          </p:cNvSpPr>
          <p:nvPr/>
        </p:nvSpPr>
        <p:spPr bwMode="auto">
          <a:xfrm>
            <a:off x="3548370" y="5720565"/>
            <a:ext cx="1152525" cy="287337"/>
          </a:xfrm>
          <a:prstGeom prst="leftRightArrow">
            <a:avLst>
              <a:gd name="adj1" fmla="val 50000"/>
              <a:gd name="adj2" fmla="val 8022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0496" name="文字方塊 18"/>
          <p:cNvSpPr txBox="1">
            <a:spLocks noChangeArrowheads="1"/>
          </p:cNvSpPr>
          <p:nvPr/>
        </p:nvSpPr>
        <p:spPr bwMode="auto">
          <a:xfrm>
            <a:off x="1453194" y="6359431"/>
            <a:ext cx="707924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除了內能之外，物理系統竟然還有一個像</a:t>
            </a:r>
            <a:r>
              <a:rPr lang="zh-TW" altLang="en-US" dirty="0">
                <a:solidFill>
                  <a:srgbClr val="FF0000"/>
                </a:solidFill>
              </a:rPr>
              <a:t>位能</a:t>
            </a:r>
            <a:r>
              <a:rPr lang="zh-TW" altLang="en-US" dirty="0"/>
              <a:t>般的狀態物理量！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304372" y="5662767"/>
                <a:ext cx="1131208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372" y="5662767"/>
                <a:ext cx="1131208" cy="610936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437830" y="3016066"/>
                <a:ext cx="2374530" cy="8780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TW" altLang="en-US" i="1">
                              <a:latin typeface="Cambria Math"/>
                            </a:rPr>
                            <m:t>過程</m:t>
                          </m:r>
                        </m:sub>
                        <m:sup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TW" altLang="en-US" i="1">
                              <a:latin typeface="Cambria Math"/>
                            </a:rPr>
                            <m:t>過程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830" y="3016066"/>
                <a:ext cx="2374530" cy="878061"/>
              </a:xfrm>
              <a:prstGeom prst="rect">
                <a:avLst/>
              </a:prstGeom>
              <a:blipFill>
                <a:blip r:embed="rId5"/>
                <a:stretch>
                  <a:fillRect l="-27128" t="-107143" b="-13571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440614" y="5662767"/>
                <a:ext cx="1550148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614" y="5662767"/>
                <a:ext cx="1550148" cy="402931"/>
              </a:xfrm>
              <a:prstGeom prst="rect">
                <a:avLst/>
              </a:prstGeom>
              <a:blipFill>
                <a:blip r:embed="rId6"/>
                <a:stretch>
                  <a:fillRect t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2250986" y="4770712"/>
            <a:ext cx="489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位能由位置座標決定，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zh-TW" altLang="en-US" dirty="0"/>
              <a:t>就由熱座標決定！</a:t>
            </a:r>
            <a:endParaRPr lang="zh-CN" altLang="en-US" dirty="0"/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ECFEB343-1F57-8A4D-9E3C-5BF80C93D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830" y="5146569"/>
            <a:ext cx="3389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位能差等於功！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10">
                <a:extLst>
                  <a:ext uri="{FF2B5EF4-FFF2-40B4-BE49-F238E27FC236}">
                    <a16:creationId xmlns:a16="http://schemas.microsoft.com/office/drawing/2014/main" id="{ADE4594F-CB34-C347-BFAB-D6E096EA11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5678" y="5140599"/>
                <a:ext cx="1547661" cy="489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zh-TW" altLang="en-US" dirty="0"/>
                  <a:t>差等於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！</a:t>
                </a:r>
              </a:p>
            </p:txBody>
          </p:sp>
        </mc:Choice>
        <mc:Fallback xmlns="">
          <p:sp>
            <p:nvSpPr>
              <p:cNvPr id="24" name="Text Box 10">
                <a:extLst>
                  <a:ext uri="{FF2B5EF4-FFF2-40B4-BE49-F238E27FC236}">
                    <a16:creationId xmlns:a16="http://schemas.microsoft.com/office/drawing/2014/main" id="{ADE4594F-CB34-C347-BFAB-D6E096EA1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5678" y="5140599"/>
                <a:ext cx="1547661" cy="489814"/>
              </a:xfrm>
              <a:prstGeom prst="rect">
                <a:avLst/>
              </a:prstGeom>
              <a:blipFill>
                <a:blip r:embed="rId8"/>
                <a:stretch>
                  <a:fillRect l="-3279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0">
                <a:extLst>
                  <a:ext uri="{FF2B5EF4-FFF2-40B4-BE49-F238E27FC236}">
                    <a16:creationId xmlns:a16="http://schemas.microsoft.com/office/drawing/2014/main" id="{5C985EE1-271C-4548-9CD2-54F81898B6E7}"/>
                  </a:ext>
                </a:extLst>
              </p:cNvPr>
              <p:cNvSpPr txBox="1"/>
              <p:nvPr/>
            </p:nvSpPr>
            <p:spPr>
              <a:xfrm>
                <a:off x="2007083" y="3030007"/>
                <a:ext cx="1341833" cy="85170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TW" altLang="en-US" i="1">
                              <a:latin typeface="Cambria Math"/>
                            </a:rPr>
                            <m:t>過程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0">
                <a:extLst>
                  <a:ext uri="{FF2B5EF4-FFF2-40B4-BE49-F238E27FC236}">
                    <a16:creationId xmlns:a16="http://schemas.microsoft.com/office/drawing/2014/main" id="{5C985EE1-271C-4548-9CD2-54F81898B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083" y="3030007"/>
                <a:ext cx="1341833" cy="851708"/>
              </a:xfrm>
              <a:prstGeom prst="rect">
                <a:avLst/>
              </a:prstGeom>
              <a:blipFill>
                <a:blip r:embed="rId9"/>
                <a:stretch>
                  <a:fillRect l="-32710" t="-108824" b="-14264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字方塊 12">
            <a:extLst>
              <a:ext uri="{FF2B5EF4-FFF2-40B4-BE49-F238E27FC236}">
                <a16:creationId xmlns:a16="http://schemas.microsoft.com/office/drawing/2014/main" id="{97B71003-8AD9-8C4A-8D16-4E2056960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581" y="3910913"/>
            <a:ext cx="4012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只與起點與末點有關，與路徑無關。</a:t>
            </a:r>
          </a:p>
        </p:txBody>
      </p:sp>
      <p:sp>
        <p:nvSpPr>
          <p:cNvPr id="28" name="文字方塊 12">
            <a:extLst>
              <a:ext uri="{FF2B5EF4-FFF2-40B4-BE49-F238E27FC236}">
                <a16:creationId xmlns:a16="http://schemas.microsoft.com/office/drawing/2014/main" id="{D021DD20-A4A8-9341-A31E-A4756A12B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2826" y="3902012"/>
            <a:ext cx="4931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保守力作功只與起點與末點有關，與路徑無關。</a:t>
            </a:r>
          </a:p>
        </p:txBody>
      </p:sp>
      <p:pic>
        <p:nvPicPr>
          <p:cNvPr id="29" name="Picture 9" descr="F08_04">
            <a:extLst>
              <a:ext uri="{FF2B5EF4-FFF2-40B4-BE49-F238E27FC236}">
                <a16:creationId xmlns:a16="http://schemas.microsoft.com/office/drawing/2014/main" id="{CC44AE8E-55E8-3A4C-806A-8B38D5C8E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28109" r="51550" b="25000"/>
          <a:stretch/>
        </p:blipFill>
        <p:spPr bwMode="auto">
          <a:xfrm>
            <a:off x="5437830" y="664033"/>
            <a:ext cx="2306480" cy="157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F20_08">
            <a:extLst>
              <a:ext uri="{FF2B5EF4-FFF2-40B4-BE49-F238E27FC236}">
                <a16:creationId xmlns:a16="http://schemas.microsoft.com/office/drawing/2014/main" id="{281543BB-C5A8-0F4D-873F-9D283A29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8"/>
          <a:stretch>
            <a:fillRect/>
          </a:stretch>
        </p:blipFill>
        <p:spPr bwMode="auto">
          <a:xfrm>
            <a:off x="2007083" y="293060"/>
            <a:ext cx="2452747" cy="235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9391FA5-3E36-DE48-A293-3337C9769566}"/>
              </a:ext>
            </a:extLst>
          </p:cNvPr>
          <p:cNvCxnSpPr/>
          <p:nvPr/>
        </p:nvCxnSpPr>
        <p:spPr>
          <a:xfrm>
            <a:off x="2791347" y="1410197"/>
            <a:ext cx="72008" cy="2160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F79F396-5369-894E-A981-DB7338C1D716}"/>
              </a:ext>
            </a:extLst>
          </p:cNvPr>
          <p:cNvCxnSpPr>
            <a:cxnSpLocks/>
          </p:cNvCxnSpPr>
          <p:nvPr/>
        </p:nvCxnSpPr>
        <p:spPr>
          <a:xfrm>
            <a:off x="3511427" y="2127000"/>
            <a:ext cx="208069" cy="694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C84C19D-BB25-C549-BCDF-C34429FBD8F3}"/>
              </a:ext>
            </a:extLst>
          </p:cNvPr>
          <p:cNvSpPr/>
          <p:nvPr/>
        </p:nvSpPr>
        <p:spPr>
          <a:xfrm>
            <a:off x="3151387" y="1910977"/>
            <a:ext cx="144015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00CFC0-9E9A-8D45-A3A0-B3AAE82A9894}"/>
              </a:ext>
            </a:extLst>
          </p:cNvPr>
          <p:cNvSpPr/>
          <p:nvPr/>
        </p:nvSpPr>
        <p:spPr>
          <a:xfrm>
            <a:off x="2683336" y="1224707"/>
            <a:ext cx="144015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F3C5C19-2A60-4C43-9D0F-439B8B04F39F}"/>
              </a:ext>
            </a:extLst>
          </p:cNvPr>
          <p:cNvSpPr/>
          <p:nvPr/>
        </p:nvSpPr>
        <p:spPr>
          <a:xfrm>
            <a:off x="3367412" y="2127000"/>
            <a:ext cx="144015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39BFAA7-D2A3-0549-953E-713801FB11E8}"/>
              </a:ext>
            </a:extLst>
          </p:cNvPr>
          <p:cNvCxnSpPr>
            <a:cxnSpLocks/>
          </p:cNvCxnSpPr>
          <p:nvPr/>
        </p:nvCxnSpPr>
        <p:spPr>
          <a:xfrm flipH="1" flipV="1">
            <a:off x="3439417" y="1843034"/>
            <a:ext cx="2" cy="31869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86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  <p:bldP spid="17422" grpId="0" animBg="1"/>
      <p:bldP spid="17423" grpId="0"/>
      <p:bldP spid="17424" grpId="0" animBg="1"/>
      <p:bldP spid="20496" grpId="0"/>
      <p:bldP spid="18" grpId="0" animBg="1"/>
      <p:bldP spid="19" grpId="0" animBg="1"/>
      <p:bldP spid="20" grpId="0" animBg="1"/>
      <p:bldP spid="2" grpId="0"/>
      <p:bldP spid="23" grpId="0"/>
      <p:bldP spid="24" grpId="0"/>
      <p:bldP spid="2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2" descr="F08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7" t="19176" r="8395" b="26695"/>
          <a:stretch>
            <a:fillRect/>
          </a:stretch>
        </p:blipFill>
        <p:spPr bwMode="auto">
          <a:xfrm>
            <a:off x="5325091" y="691803"/>
            <a:ext cx="187325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6"/>
          <p:cNvSpPr txBox="1">
            <a:spLocks noChangeArrowheads="1"/>
          </p:cNvSpPr>
          <p:nvPr/>
        </p:nvSpPr>
        <p:spPr bwMode="auto">
          <a:xfrm>
            <a:off x="7920654" y="3715991"/>
            <a:ext cx="1055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保守力</a:t>
            </a:r>
          </a:p>
        </p:txBody>
      </p:sp>
      <p:sp>
        <p:nvSpPr>
          <p:cNvPr id="17418" name="Text Box 7"/>
          <p:cNvSpPr txBox="1">
            <a:spLocks noChangeArrowheads="1"/>
          </p:cNvSpPr>
          <p:nvPr/>
        </p:nvSpPr>
        <p:spPr bwMode="auto">
          <a:xfrm>
            <a:off x="5253654" y="2276128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若是位能定義要唯一</a:t>
            </a:r>
          </a:p>
        </p:txBody>
      </p:sp>
      <p:sp>
        <p:nvSpPr>
          <p:cNvPr id="17420" name="Text Box 10"/>
          <p:cNvSpPr txBox="1">
            <a:spLocks noChangeArrowheads="1"/>
          </p:cNvSpPr>
          <p:nvPr/>
        </p:nvSpPr>
        <p:spPr bwMode="auto">
          <a:xfrm>
            <a:off x="5398116" y="4436716"/>
            <a:ext cx="3389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滿足此條件就能定義位能！</a:t>
            </a:r>
          </a:p>
        </p:txBody>
      </p:sp>
      <p:sp>
        <p:nvSpPr>
          <p:cNvPr id="20490" name="Text Box 9"/>
          <p:cNvSpPr txBox="1">
            <a:spLocks noChangeArrowheads="1"/>
          </p:cNvSpPr>
          <p:nvPr/>
        </p:nvSpPr>
        <p:spPr bwMode="auto">
          <a:xfrm>
            <a:off x="1946835" y="2975557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所有的可逆循環：</a:t>
            </a:r>
          </a:p>
        </p:txBody>
      </p:sp>
      <p:sp>
        <p:nvSpPr>
          <p:cNvPr id="17422" name="AutoShape 15"/>
          <p:cNvSpPr>
            <a:spLocks noChangeArrowheads="1"/>
          </p:cNvSpPr>
          <p:nvPr/>
        </p:nvSpPr>
        <p:spPr bwMode="auto">
          <a:xfrm>
            <a:off x="3524866" y="3860453"/>
            <a:ext cx="1152525" cy="287338"/>
          </a:xfrm>
          <a:prstGeom prst="leftRightArrow">
            <a:avLst>
              <a:gd name="adj1" fmla="val 50000"/>
              <a:gd name="adj2" fmla="val 8022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3" name="Text Box 16"/>
          <p:cNvSpPr txBox="1">
            <a:spLocks noChangeArrowheads="1"/>
          </p:cNvSpPr>
          <p:nvPr/>
        </p:nvSpPr>
        <p:spPr bwMode="auto">
          <a:xfrm>
            <a:off x="356216" y="4436716"/>
            <a:ext cx="475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因此我們可以定義一個類似位能的狀態函數</a:t>
            </a:r>
            <a:r>
              <a:rPr lang="zh-TW" altLang="en-US" i="1" dirty="0"/>
              <a:t>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7424" name="AutoShape 19"/>
          <p:cNvSpPr>
            <a:spLocks noChangeArrowheads="1"/>
          </p:cNvSpPr>
          <p:nvPr/>
        </p:nvSpPr>
        <p:spPr bwMode="auto">
          <a:xfrm>
            <a:off x="3548370" y="5720565"/>
            <a:ext cx="1152525" cy="287337"/>
          </a:xfrm>
          <a:prstGeom prst="leftRightArrow">
            <a:avLst>
              <a:gd name="adj1" fmla="val 50000"/>
              <a:gd name="adj2" fmla="val 8022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20494" name="Picture 16" descr="2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5" b="2939"/>
          <a:stretch>
            <a:fillRect/>
          </a:stretch>
        </p:blipFill>
        <p:spPr bwMode="auto">
          <a:xfrm>
            <a:off x="1677016" y="634653"/>
            <a:ext cx="2284413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3" name="文字方塊 17"/>
          <p:cNvSpPr txBox="1">
            <a:spLocks noChangeArrowheads="1"/>
          </p:cNvSpPr>
          <p:nvPr/>
        </p:nvSpPr>
        <p:spPr bwMode="auto">
          <a:xfrm>
            <a:off x="1797666" y="115739"/>
            <a:ext cx="4500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這個結果有一個意想不到的延伸：</a:t>
            </a:r>
          </a:p>
        </p:txBody>
      </p:sp>
      <p:sp>
        <p:nvSpPr>
          <p:cNvPr id="20496" name="文字方塊 18"/>
          <p:cNvSpPr txBox="1">
            <a:spLocks noChangeArrowheads="1"/>
          </p:cNvSpPr>
          <p:nvPr/>
        </p:nvSpPr>
        <p:spPr bwMode="auto">
          <a:xfrm>
            <a:off x="1453194" y="6359431"/>
            <a:ext cx="707924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除了內能之外，物理系統竟然還有一個像</a:t>
            </a:r>
            <a:r>
              <a:rPr lang="zh-TW" altLang="en-US" dirty="0">
                <a:solidFill>
                  <a:srgbClr val="FF0000"/>
                </a:solidFill>
              </a:rPr>
              <a:t>位能</a:t>
            </a:r>
            <a:r>
              <a:rPr lang="zh-TW" altLang="en-US" dirty="0"/>
              <a:t>般的狀態物理量！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304372" y="5662767"/>
                <a:ext cx="1131208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372" y="5662767"/>
                <a:ext cx="1131208" cy="610936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430481" y="3489907"/>
                <a:ext cx="234501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𝑑𝑊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481" y="3489907"/>
                <a:ext cx="2345010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5440614" y="5662767"/>
                <a:ext cx="1550148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614" y="5662767"/>
                <a:ext cx="1550148" cy="402931"/>
              </a:xfrm>
              <a:prstGeom prst="rect">
                <a:avLst/>
              </a:prstGeom>
              <a:blipFill>
                <a:blip r:embed="rId6"/>
                <a:stretch>
                  <a:fillRect t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2202863" y="3489907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863" y="3489907"/>
                <a:ext cx="1232717" cy="81887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356216" y="4797702"/>
            <a:ext cx="489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位能由位置座標決定，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zh-TW" altLang="en-US" dirty="0"/>
              <a:t>就由熱座標決定！</a:t>
            </a:r>
            <a:endParaRPr lang="zh-CN" altLang="en-US" dirty="0"/>
          </a:p>
        </p:txBody>
      </p:sp>
      <p:sp>
        <p:nvSpPr>
          <p:cNvPr id="22" name="文字方塊 17">
            <a:extLst>
              <a:ext uri="{FF2B5EF4-FFF2-40B4-BE49-F238E27FC236}">
                <a16:creationId xmlns:a16="http://schemas.microsoft.com/office/drawing/2014/main" id="{A1C194EC-B3E3-644C-8D25-D503E52FB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7756" y="2975557"/>
            <a:ext cx="353074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這個結果與保守力的條件相似！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ECFEB343-1F57-8A4D-9E3C-5BF80C93D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830" y="5102242"/>
            <a:ext cx="3389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位能差等於功！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10">
                <a:extLst>
                  <a:ext uri="{FF2B5EF4-FFF2-40B4-BE49-F238E27FC236}">
                    <a16:creationId xmlns:a16="http://schemas.microsoft.com/office/drawing/2014/main" id="{ADE4594F-CB34-C347-BFAB-D6E096EA11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5678" y="5140599"/>
                <a:ext cx="1547661" cy="489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zh-TW" altLang="en-US" dirty="0"/>
                  <a:t>差等於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！</a:t>
                </a:r>
              </a:p>
            </p:txBody>
          </p:sp>
        </mc:Choice>
        <mc:Fallback xmlns="">
          <p:sp>
            <p:nvSpPr>
              <p:cNvPr id="24" name="Text Box 10">
                <a:extLst>
                  <a:ext uri="{FF2B5EF4-FFF2-40B4-BE49-F238E27FC236}">
                    <a16:creationId xmlns:a16="http://schemas.microsoft.com/office/drawing/2014/main" id="{ADE4594F-CB34-C347-BFAB-D6E096EA1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5678" y="5140599"/>
                <a:ext cx="1547661" cy="489814"/>
              </a:xfrm>
              <a:prstGeom prst="rect">
                <a:avLst/>
              </a:prstGeom>
              <a:blipFill>
                <a:blip r:embed="rId8"/>
                <a:stretch>
                  <a:fillRect l="-3279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A52E3B3-4405-8A4A-A7D5-6AC60F6CBA51}"/>
                  </a:ext>
                </a:extLst>
              </p:cNvPr>
              <p:cNvSpPr/>
              <p:nvPr/>
            </p:nvSpPr>
            <p:spPr>
              <a:xfrm>
                <a:off x="147402" y="5814334"/>
                <a:ext cx="21005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i="1">
                        <a:latin typeface="Cambria Math"/>
                      </a:rPr>
                      <m:t>𝑄</m:t>
                    </m:r>
                  </m:oMath>
                </a14:m>
                <a:r>
                  <a:rPr lang="en-TW" dirty="0"/>
                  <a:t>是無限小的吸熱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A52E3B3-4405-8A4A-A7D5-6AC60F6CBA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02" y="5814334"/>
                <a:ext cx="2100575" cy="369332"/>
              </a:xfrm>
              <a:prstGeom prst="rect">
                <a:avLst/>
              </a:prstGeom>
              <a:blipFill>
                <a:blip r:embed="rId9"/>
                <a:stretch>
                  <a:fillRect t="-6667" r="-1198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430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17418" grpId="0"/>
      <p:bldP spid="17420" grpId="0"/>
      <p:bldP spid="17422" grpId="0" animBg="1"/>
      <p:bldP spid="17423" grpId="0"/>
      <p:bldP spid="17424" grpId="0" animBg="1"/>
      <p:bldP spid="20496" grpId="0"/>
      <p:bldP spid="18" grpId="0" animBg="1"/>
      <p:bldP spid="19" grpId="0" animBg="1"/>
      <p:bldP spid="20" grpId="0" animBg="1"/>
      <p:bldP spid="2" grpId="0"/>
      <p:bldP spid="22" grpId="0"/>
      <p:bldP spid="23" grpId="0"/>
      <p:bldP spid="2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09732BD1-AF99-2747-BB8E-07A2863B1C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1981200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1F2CB051-4E9C-C040-A5DC-3CEA3760E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8288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B968763E-ED27-E440-AB9B-0EAF9F017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8288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8" name="文字方塊 8">
            <a:extLst>
              <a:ext uri="{FF2B5EF4-FFF2-40B4-BE49-F238E27FC236}">
                <a16:creationId xmlns:a16="http://schemas.microsoft.com/office/drawing/2014/main" id="{DF12A45D-4DAE-934E-9A73-4800C35C3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536" y="3328100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 altLang="en-US" dirty="0"/>
              <a:t>還記得，</a:t>
            </a:r>
            <a:r>
              <a:rPr lang="zh-TW" altLang="en-US" dirty="0"/>
              <a:t>一維運動中的力是保守力！</a:t>
            </a:r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55CE652D-C665-5942-80DB-28A5C9CA0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828800"/>
            <a:ext cx="304800" cy="304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7">
                <a:extLst>
                  <a:ext uri="{FF2B5EF4-FFF2-40B4-BE49-F238E27FC236}">
                    <a16:creationId xmlns:a16="http://schemas.microsoft.com/office/drawing/2014/main" id="{77150A70-FFDF-1844-BD29-3DDD84D2DC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73736" y="1764268"/>
                <a:ext cx="457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</m:oMath>
                  </m:oMathPara>
                </a14:m>
                <a:endParaRPr lang="en-US" altLang="zh-TW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 Box 7">
                <a:extLst>
                  <a:ext uri="{FF2B5EF4-FFF2-40B4-BE49-F238E27FC236}">
                    <a16:creationId xmlns:a16="http://schemas.microsoft.com/office/drawing/2014/main" id="{77150A70-FFDF-1844-BD29-3DDD84D2D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3736" y="1764268"/>
                <a:ext cx="45720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8">
                <a:extLst>
                  <a:ext uri="{FF2B5EF4-FFF2-40B4-BE49-F238E27FC236}">
                    <a16:creationId xmlns:a16="http://schemas.microsoft.com/office/drawing/2014/main" id="{E785C92E-479F-4B44-8A8A-CB4507ADBE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3664" y="2323528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i="1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2" name="Text Box 8">
                <a:extLst>
                  <a:ext uri="{FF2B5EF4-FFF2-40B4-BE49-F238E27FC236}">
                    <a16:creationId xmlns:a16="http://schemas.microsoft.com/office/drawing/2014/main" id="{E785C92E-479F-4B44-8A8A-CB4507ADB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3664" y="2323528"/>
                <a:ext cx="457200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9">
                <a:extLst>
                  <a:ext uri="{FF2B5EF4-FFF2-40B4-BE49-F238E27FC236}">
                    <a16:creationId xmlns:a16="http://schemas.microsoft.com/office/drawing/2014/main" id="{8E500ED2-F8AC-0248-9297-8C8BCA7F69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0400" y="2744152"/>
                <a:ext cx="4572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  <m:r>
                        <a:rPr lang="en-US" altLang="zh-TW" i="1" baseline="-25000" dirty="0" err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3" name="Text Box 9">
                <a:extLst>
                  <a:ext uri="{FF2B5EF4-FFF2-40B4-BE49-F238E27FC236}">
                    <a16:creationId xmlns:a16="http://schemas.microsoft.com/office/drawing/2014/main" id="{8E500ED2-F8AC-0248-9297-8C8BCA7F6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0400" y="2744152"/>
                <a:ext cx="457200" cy="366713"/>
              </a:xfrm>
              <a:prstGeom prst="rect">
                <a:avLst/>
              </a:prstGeom>
              <a:blipFill>
                <a:blip r:embed="rId4"/>
                <a:stretch>
                  <a:fillRect b="-1379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4DECFD57-AEA3-7444-9082-A6E14A77640C}"/>
                  </a:ext>
                </a:extLst>
              </p:cNvPr>
              <p:cNvSpPr txBox="1"/>
              <p:nvPr/>
            </p:nvSpPr>
            <p:spPr>
              <a:xfrm>
                <a:off x="2120083" y="4769291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4DECFD57-AEA3-7444-9082-A6E14A776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083" y="4769291"/>
                <a:ext cx="1232717" cy="818879"/>
              </a:xfrm>
              <a:prstGeom prst="rect">
                <a:avLst/>
              </a:prstGeom>
              <a:blipFill>
                <a:blip r:embed="rId5"/>
                <a:stretch>
                  <a:fillRect l="-67347" t="-132308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>
            <a:extLst>
              <a:ext uri="{FF2B5EF4-FFF2-40B4-BE49-F238E27FC236}">
                <a16:creationId xmlns:a16="http://schemas.microsoft.com/office/drawing/2014/main" id="{BAE75DCF-2D4F-E040-854E-0FC1977E82CB}"/>
              </a:ext>
            </a:extLst>
          </p:cNvPr>
          <p:cNvSpPr txBox="1"/>
          <p:nvPr/>
        </p:nvSpPr>
        <p:spPr>
          <a:xfrm>
            <a:off x="2050536" y="3784501"/>
            <a:ext cx="489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固體的熱物理就是只有一個熱座標。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613A76F-469F-F74B-86E3-41E6D89DD292}"/>
                  </a:ext>
                </a:extLst>
              </p:cNvPr>
              <p:cNvSpPr txBox="1"/>
              <p:nvPr/>
            </p:nvSpPr>
            <p:spPr>
              <a:xfrm>
                <a:off x="2057400" y="4195424"/>
                <a:ext cx="6052317" cy="489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dirty="0"/>
                  <a:t>在一個循環中，加熱過程與對應的放熱過程的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𝑑𝑄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𝑇</m:t>
                        </m:r>
                      </m:den>
                    </m:f>
                  </m:oMath>
                </a14:m>
                <a:r>
                  <a:rPr kumimoji="1" lang="zh-TW" altLang="en-US" dirty="0"/>
                  <a:t>洽抵消。</a:t>
                </a:r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613A76F-469F-F74B-86E3-41E6D89DD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4195424"/>
                <a:ext cx="6052317" cy="489814"/>
              </a:xfrm>
              <a:prstGeom prst="rect">
                <a:avLst/>
              </a:prstGeom>
              <a:blipFill>
                <a:blip r:embed="rId6"/>
                <a:stretch>
                  <a:fillRect l="-837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6">
            <a:extLst>
              <a:ext uri="{FF2B5EF4-FFF2-40B4-BE49-F238E27FC236}">
                <a16:creationId xmlns:a16="http://schemas.microsoft.com/office/drawing/2014/main" id="{90C14F61-D386-F74C-96A7-A52B6CB01DEA}"/>
              </a:ext>
            </a:extLst>
          </p:cNvPr>
          <p:cNvSpPr txBox="1"/>
          <p:nvPr/>
        </p:nvSpPr>
        <p:spPr>
          <a:xfrm>
            <a:off x="2075672" y="5675239"/>
            <a:ext cx="544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因此以上結論對固體還是對的，固體也有熵。</a:t>
            </a:r>
          </a:p>
        </p:txBody>
      </p:sp>
    </p:spTree>
    <p:extLst>
      <p:ext uri="{BB962C8B-B14F-4D97-AF65-F5344CB8AC3E}">
        <p14:creationId xmlns:p14="http://schemas.microsoft.com/office/powerpoint/2010/main" val="386498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1666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21666 1.1111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9" grpId="0" animBg="1"/>
      <p:bldP spid="9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250px-Clausi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92696"/>
            <a:ext cx="2589659" cy="306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758949" y="1189222"/>
            <a:ext cx="3673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對於一個無限小的過程，熵的變化</a:t>
            </a:r>
          </a:p>
        </p:txBody>
      </p:sp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760205" y="652370"/>
            <a:ext cx="2928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Entropy,  1850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zh-TW" altLang="en-US" dirty="0">
                <a:solidFill>
                  <a:srgbClr val="FF0000"/>
                </a:solidFill>
              </a:rPr>
              <a:t>熵</a:t>
            </a:r>
            <a:endParaRPr lang="en-US" altLang="zh-TW" dirty="0">
              <a:solidFill>
                <a:srgbClr val="FF0000"/>
              </a:solidFill>
            </a:endParaRPr>
          </a:p>
        </p:txBody>
      </p:sp>
      <p:sp>
        <p:nvSpPr>
          <p:cNvPr id="63494" name="Rectangle 9"/>
          <p:cNvSpPr>
            <a:spLocks noChangeArrowheads="1"/>
          </p:cNvSpPr>
          <p:nvPr/>
        </p:nvSpPr>
        <p:spPr bwMode="auto">
          <a:xfrm>
            <a:off x="5588620" y="3983862"/>
            <a:ext cx="28119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Rudolf Clausius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1822–1888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496" name="文字方塊 8"/>
          <p:cNvSpPr txBox="1">
            <a:spLocks noChangeArrowheads="1"/>
          </p:cNvSpPr>
          <p:nvPr/>
        </p:nvSpPr>
        <p:spPr bwMode="auto">
          <a:xfrm>
            <a:off x="757350" y="1743538"/>
            <a:ext cx="4864596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熵如同內能、溫度等，是系統一個狀態的性質，一個狀態對應一個熵值。</a:t>
            </a:r>
          </a:p>
        </p:txBody>
      </p:sp>
      <p:sp>
        <p:nvSpPr>
          <p:cNvPr id="63497" name="矩形 14"/>
          <p:cNvSpPr>
            <a:spLocks noChangeArrowheads="1"/>
          </p:cNvSpPr>
          <p:nvPr/>
        </p:nvSpPr>
        <p:spPr bwMode="auto">
          <a:xfrm>
            <a:off x="619745" y="4489996"/>
            <a:ext cx="80645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zh-TW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propose to name the quantity </a:t>
            </a:r>
            <a:r>
              <a:rPr lang="en-US" altLang="zh-TW" sz="20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the entropy of the system, after the Greek word [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τρο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πη </a:t>
            </a:r>
            <a:r>
              <a:rPr lang="en-US" altLang="zh-TW" sz="2000" i="1" dirty="0">
                <a:latin typeface="Times New Roman" pitchFamily="18" charset="0"/>
                <a:cs typeface="Times New Roman" pitchFamily="18" charset="0"/>
              </a:rPr>
              <a:t>trope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], the </a:t>
            </a:r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transformation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have deliberately chosen the word entropy to be as similar as possible to the word energy: the two quantities to be named by these words are so closely related in physical significance 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that a certain similarity in their names appears to be appropriate.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8" name="文字方塊 9"/>
          <p:cNvSpPr txBox="1">
            <a:spLocks noChangeArrowheads="1"/>
          </p:cNvSpPr>
          <p:nvPr/>
        </p:nvSpPr>
        <p:spPr bwMode="auto">
          <a:xfrm>
            <a:off x="3045899" y="3949566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熱力學的創立者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4432425" y="1078349"/>
                <a:ext cx="910092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425" y="1078349"/>
                <a:ext cx="910092" cy="610936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4503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DABA62D-4A1A-BF45-8F99-622D81803191}"/>
              </a:ext>
            </a:extLst>
          </p:cNvPr>
          <p:cNvSpPr/>
          <p:nvPr/>
        </p:nvSpPr>
        <p:spPr>
          <a:xfrm>
            <a:off x="1419363" y="476672"/>
            <a:ext cx="6291572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1923年，德國科學家普朗克到中國講學用到entropy這個詞，胡剛復教授翻譯時靈機一動，把「商」字加火旁來意譯「entropy」這個字，創造了「熵」字（音讀：商），因為熵是Q（熱量）除以T（溫度）的商數。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5C7D455-60BC-E349-B238-F862C9AF8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353" y="2348880"/>
            <a:ext cx="2794000" cy="34671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0724BC2-363C-FB46-8A91-41425FC09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425079"/>
            <a:ext cx="2448272" cy="341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932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lh5.ggpht.com/_3vNeF2OJ7Vk/SHSPOFWgO3I/AAAAAAAAAOo/CkPoKULdtRE/s640/P1050510%E7%8E%89%E5%B1%B1%E9%A0%82%E6%9C%9B%E7%A8%9C%E7%B7%9A%E5%9C%93%E5%B3%B0-%E5%B0%8F%E5%8D%97%E5%B1%B1-%E5%8D%97%E7%8E%89%E5%B1%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32" y="2060575"/>
            <a:ext cx="46672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6" descr="3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t="16495" r="34610" b="5424"/>
          <a:stretch>
            <a:fillRect/>
          </a:stretch>
        </p:blipFill>
        <p:spPr bwMode="auto">
          <a:xfrm>
            <a:off x="5652120" y="2060575"/>
            <a:ext cx="300672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文字方塊 4"/>
          <p:cNvSpPr txBox="1">
            <a:spLocks noChangeArrowheads="1"/>
          </p:cNvSpPr>
          <p:nvPr/>
        </p:nvSpPr>
        <p:spPr bwMode="auto">
          <a:xfrm>
            <a:off x="5623273" y="4755435"/>
            <a:ext cx="357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b="1" dirty="0"/>
              <a:t>P</a:t>
            </a:r>
            <a:endParaRPr lang="zh-TW" altLang="en-US" b="1" dirty="0"/>
          </a:p>
        </p:txBody>
      </p:sp>
      <p:sp>
        <p:nvSpPr>
          <p:cNvPr id="64517" name="文字方塊 5"/>
          <p:cNvSpPr txBox="1">
            <a:spLocks noChangeArrowheads="1"/>
          </p:cNvSpPr>
          <p:nvPr/>
        </p:nvSpPr>
        <p:spPr bwMode="auto">
          <a:xfrm>
            <a:off x="8337352" y="3992302"/>
            <a:ext cx="28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b="1" dirty="0"/>
              <a:t>V</a:t>
            </a:r>
            <a:endParaRPr lang="zh-TW" altLang="en-US" b="1" dirty="0"/>
          </a:p>
        </p:txBody>
      </p:sp>
      <p:sp>
        <p:nvSpPr>
          <p:cNvPr id="64518" name="文字方塊 6"/>
          <p:cNvSpPr txBox="1">
            <a:spLocks noChangeArrowheads="1"/>
          </p:cNvSpPr>
          <p:nvPr/>
        </p:nvSpPr>
        <p:spPr bwMode="auto">
          <a:xfrm>
            <a:off x="6575956" y="2060575"/>
            <a:ext cx="357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b="1" dirty="0"/>
              <a:t>S</a:t>
            </a:r>
            <a:endParaRPr lang="zh-TW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519" name="Text Box 13"/>
              <p:cNvSpPr txBox="1">
                <a:spLocks noChangeArrowheads="1"/>
              </p:cNvSpPr>
              <p:nvPr/>
            </p:nvSpPr>
            <p:spPr bwMode="auto">
              <a:xfrm>
                <a:off x="1476375" y="425674"/>
                <a:ext cx="59753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𝑆</m:t>
                    </m:r>
                  </m:oMath>
                </a14:m>
                <a:r>
                  <a:rPr lang="zh-TW" altLang="en-US" dirty="0"/>
                  <a:t>為氣體狀態的性質，就像溫度與內能一樣，</a:t>
                </a:r>
              </a:p>
            </p:txBody>
          </p:sp>
        </mc:Choice>
        <mc:Fallback xmlns="">
          <p:sp>
            <p:nvSpPr>
              <p:cNvPr id="64519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6375" y="425674"/>
                <a:ext cx="5975350" cy="369888"/>
              </a:xfrm>
              <a:prstGeom prst="rect">
                <a:avLst/>
              </a:prstGeom>
              <a:blipFill>
                <a:blip r:embed="rId4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522" name="文字方塊 10"/>
          <p:cNvSpPr txBox="1">
            <a:spLocks noChangeArrowheads="1"/>
          </p:cNvSpPr>
          <p:nvPr/>
        </p:nvSpPr>
        <p:spPr bwMode="auto">
          <a:xfrm>
            <a:off x="1476375" y="5805488"/>
            <a:ext cx="5905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這個函數一找到，對同一個系統，就永久可重複使用！</a:t>
            </a:r>
          </a:p>
        </p:txBody>
      </p:sp>
      <p:sp>
        <p:nvSpPr>
          <p:cNvPr id="64523" name="矩形 10"/>
          <p:cNvSpPr>
            <a:spLocks noChangeArrowheads="1"/>
          </p:cNvSpPr>
          <p:nvPr/>
        </p:nvSpPr>
        <p:spPr bwMode="auto">
          <a:xfrm>
            <a:off x="1476375" y="836613"/>
            <a:ext cx="3184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因此也是壓力與溫度的函數！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507149" y="1367211"/>
                <a:ext cx="138082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149" y="1367211"/>
                <a:ext cx="1380827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3289023" y="1339616"/>
                <a:ext cx="137217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023" y="1339616"/>
                <a:ext cx="1372171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A9636B2-317C-BE40-8D97-443EA0186A59}"/>
                  </a:ext>
                </a:extLst>
              </p:cNvPr>
              <p:cNvSpPr txBox="1"/>
              <p:nvPr/>
            </p:nvSpPr>
            <p:spPr>
              <a:xfrm>
                <a:off x="5597549" y="1351160"/>
                <a:ext cx="113729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A9636B2-317C-BE40-8D97-443EA0186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549" y="1351160"/>
                <a:ext cx="113729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9B6A3BC3-1D6E-D042-9368-2B2BC4A06EAE}"/>
                  </a:ext>
                </a:extLst>
              </p:cNvPr>
              <p:cNvSpPr txBox="1"/>
              <p:nvPr/>
            </p:nvSpPr>
            <p:spPr>
              <a:xfrm>
                <a:off x="6883076" y="1346037"/>
                <a:ext cx="112255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9B6A3BC3-1D6E-D042-9368-2B2BC4A06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3076" y="1346037"/>
                <a:ext cx="112255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13">
                <a:extLst>
                  <a:ext uri="{FF2B5EF4-FFF2-40B4-BE49-F238E27FC236}">
                    <a16:creationId xmlns:a16="http://schemas.microsoft.com/office/drawing/2014/main" id="{EA03DCCC-D0C9-014B-BC28-0196581508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97548" y="811231"/>
                <a:ext cx="273980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𝑆</m:t>
                    </m:r>
                  </m:oMath>
                </a14:m>
                <a:r>
                  <a:rPr lang="zh-TW" altLang="en-US" dirty="0"/>
                  <a:t>也是固體的性質。</a:t>
                </a:r>
              </a:p>
            </p:txBody>
          </p:sp>
        </mc:Choice>
        <mc:Fallback xmlns="">
          <p:sp>
            <p:nvSpPr>
              <p:cNvPr id="15" name="Text Box 13">
                <a:extLst>
                  <a:ext uri="{FF2B5EF4-FFF2-40B4-BE49-F238E27FC236}">
                    <a16:creationId xmlns:a16="http://schemas.microsoft.com/office/drawing/2014/main" id="{EA03DCCC-D0C9-014B-BC28-01965815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7548" y="811231"/>
                <a:ext cx="2739803" cy="369888"/>
              </a:xfrm>
              <a:prstGeom prst="rect">
                <a:avLst/>
              </a:prstGeom>
              <a:blipFill>
                <a:blip r:embed="rId9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47582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ea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r="21173" b="52251"/>
          <a:stretch>
            <a:fillRect/>
          </a:stretch>
        </p:blipFill>
        <p:spPr bwMode="auto">
          <a:xfrm>
            <a:off x="1763713" y="549275"/>
            <a:ext cx="5421312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049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znet_hot_bath_tub_badestamp_andoey_energi_lite_bilde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12" y="1078913"/>
            <a:ext cx="3621087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827212" y="5013176"/>
            <a:ext cx="79932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dirty="0"/>
              <a:t>自然界最常見的不可逆過程：</a:t>
            </a:r>
            <a:r>
              <a:rPr lang="zh-TW" altLang="en-US" dirty="0"/>
              <a:t>熱量總是由高溫的地方傳導流向低溫的地方。</a:t>
            </a:r>
          </a:p>
        </p:txBody>
      </p:sp>
      <p:sp>
        <p:nvSpPr>
          <p:cNvPr id="2054" name="文字方塊 10"/>
          <p:cNvSpPr txBox="1">
            <a:spLocks noChangeArrowheads="1"/>
          </p:cNvSpPr>
          <p:nvPr/>
        </p:nvSpPr>
        <p:spPr bwMode="auto">
          <a:xfrm>
            <a:off x="827212" y="5409200"/>
            <a:ext cx="300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逆向的流動從未出現過！</a:t>
            </a:r>
          </a:p>
        </p:txBody>
      </p:sp>
      <p:pic>
        <p:nvPicPr>
          <p:cNvPr id="2055" name="Picture 9" descr="D:\Dropbox\Documents\課程\YoungTextBook\Images\Chapter20\A_Images\A_Figures_and_Photos\20_01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32309"/>
          <a:stretch>
            <a:fillRect/>
          </a:stretch>
        </p:blipFill>
        <p:spPr bwMode="auto">
          <a:xfrm>
            <a:off x="4860032" y="3401260"/>
            <a:ext cx="2901008" cy="133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42" y="1078913"/>
            <a:ext cx="3748954" cy="213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221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ropbox\Documents\課程\YoungTextBook\Images\Chapter19\A_Images\A_Figures_and_Photos\19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19"/>
          <a:stretch>
            <a:fillRect/>
          </a:stretch>
        </p:blipFill>
        <p:spPr bwMode="auto">
          <a:xfrm>
            <a:off x="1871530" y="1326704"/>
            <a:ext cx="51085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D:\Dropbox\Documents\課程\YoungTextBook\Images\Chapter19\A_Images\A_Figures_and_Photos\19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45" b="2773"/>
          <a:stretch>
            <a:fillRect/>
          </a:stretch>
        </p:blipFill>
        <p:spPr bwMode="auto">
          <a:xfrm>
            <a:off x="1871531" y="3846984"/>
            <a:ext cx="51085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203848" y="29200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吸熱時熵增加，放熱時熵減少。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203848" y="66133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作功則對熵沒有影響。（作功會影響內能）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866930" y="419734"/>
                <a:ext cx="1008557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930" y="419734"/>
                <a:ext cx="1008557" cy="61093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979712" y="2136038"/>
                <a:ext cx="100855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2136038"/>
                <a:ext cx="1008557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950255" y="5445224"/>
                <a:ext cx="100855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255" y="5445224"/>
                <a:ext cx="1008557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07415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圖片 1" descr="17_UnnumFig_p515-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6240463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文字方塊 2"/>
          <p:cNvSpPr txBox="1">
            <a:spLocks noChangeArrowheads="1"/>
          </p:cNvSpPr>
          <p:nvPr/>
        </p:nvSpPr>
        <p:spPr bwMode="auto">
          <a:xfrm>
            <a:off x="4211960" y="1340767"/>
            <a:ext cx="36724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狀態物理量，稱為狀態函數！</a:t>
            </a:r>
          </a:p>
        </p:txBody>
      </p:sp>
      <p:sp>
        <p:nvSpPr>
          <p:cNvPr id="59396" name="文字方塊 3"/>
          <p:cNvSpPr txBox="1">
            <a:spLocks noChangeArrowheads="1"/>
          </p:cNvSpPr>
          <p:nvPr/>
        </p:nvSpPr>
        <p:spPr bwMode="auto">
          <a:xfrm>
            <a:off x="1475656" y="1340768"/>
            <a:ext cx="143956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過程物理量</a:t>
            </a:r>
          </a:p>
        </p:txBody>
      </p:sp>
      <p:pic>
        <p:nvPicPr>
          <p:cNvPr id="5" name="Picture 12" descr="http://pic.nipic.com/2008-01-16/2008116143344764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752600"/>
            <a:ext cx="2193925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文字方塊 5"/>
          <p:cNvSpPr txBox="1">
            <a:spLocks noChangeArrowheads="1"/>
          </p:cNvSpPr>
          <p:nvPr/>
        </p:nvSpPr>
        <p:spPr bwMode="auto">
          <a:xfrm>
            <a:off x="2713364" y="836712"/>
            <a:ext cx="273556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物理量可以分成兩種：</a:t>
            </a:r>
          </a:p>
        </p:txBody>
      </p:sp>
      <p:sp>
        <p:nvSpPr>
          <p:cNvPr id="59399" name="文字方塊 6"/>
          <p:cNvSpPr txBox="1">
            <a:spLocks noChangeArrowheads="1"/>
          </p:cNvSpPr>
          <p:nvPr/>
        </p:nvSpPr>
        <p:spPr bwMode="auto">
          <a:xfrm>
            <a:off x="4500563" y="3500438"/>
            <a:ext cx="1366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位能 </a:t>
            </a:r>
            <a:r>
              <a:rPr lang="en-US" altLang="zh-TW" i="1"/>
              <a:t>U</a:t>
            </a:r>
            <a:endParaRPr lang="zh-TW" altLang="en-US" i="1"/>
          </a:p>
        </p:txBody>
      </p:sp>
    </p:spTree>
    <p:extLst>
      <p:ext uri="{BB962C8B-B14F-4D97-AF65-F5344CB8AC3E}">
        <p14:creationId xmlns:p14="http://schemas.microsoft.com/office/powerpoint/2010/main" val="9635124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文字方塊 20"/>
          <p:cNvSpPr txBox="1">
            <a:spLocks noChangeArrowheads="1"/>
          </p:cNvSpPr>
          <p:nvPr/>
        </p:nvSpPr>
        <p:spPr bwMode="auto">
          <a:xfrm>
            <a:off x="827088" y="1772816"/>
            <a:ext cx="6409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功與路徑有關，無法寫成一個狀態物理量的前後差！</a:t>
            </a:r>
          </a:p>
        </p:txBody>
      </p:sp>
      <p:sp>
        <p:nvSpPr>
          <p:cNvPr id="60420" name="文字方塊 21"/>
          <p:cNvSpPr txBox="1">
            <a:spLocks noChangeArrowheads="1"/>
          </p:cNvSpPr>
          <p:nvPr/>
        </p:nvSpPr>
        <p:spPr bwMode="auto">
          <a:xfrm>
            <a:off x="827088" y="2225675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熱也無法寫成一個狀態物理量的前後差！</a:t>
            </a:r>
          </a:p>
        </p:txBody>
      </p:sp>
      <p:sp>
        <p:nvSpPr>
          <p:cNvPr id="60421" name="文字方塊 22"/>
          <p:cNvSpPr txBox="1">
            <a:spLocks noChangeArrowheads="1"/>
          </p:cNvSpPr>
          <p:nvPr/>
        </p:nvSpPr>
        <p:spPr bwMode="auto">
          <a:xfrm>
            <a:off x="827088" y="2645410"/>
            <a:ext cx="701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但功加上熱卻可以寫成一個狀態物理量（內能）的前後差！</a:t>
            </a:r>
          </a:p>
        </p:txBody>
      </p:sp>
      <p:sp>
        <p:nvSpPr>
          <p:cNvPr id="18439" name="文字方塊 21"/>
          <p:cNvSpPr txBox="1">
            <a:spLocks noChangeArrowheads="1"/>
          </p:cNvSpPr>
          <p:nvPr/>
        </p:nvSpPr>
        <p:spPr bwMode="auto">
          <a:xfrm>
            <a:off x="900112" y="4652963"/>
            <a:ext cx="7272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熱無法寫成一個狀態物理量的前後差！但除以溫度之後就可以！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971600" y="3958836"/>
                <a:ext cx="1008557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958836"/>
                <a:ext cx="1008557" cy="61093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900112" y="1196752"/>
                <a:ext cx="172207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12" y="1196752"/>
                <a:ext cx="172207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5803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2" descr="F08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7" t="19176" r="8395" b="26695"/>
          <a:stretch>
            <a:fillRect/>
          </a:stretch>
        </p:blipFill>
        <p:spPr bwMode="auto">
          <a:xfrm>
            <a:off x="5292725" y="617984"/>
            <a:ext cx="187325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6"/>
          <p:cNvSpPr txBox="1">
            <a:spLocks noChangeArrowheads="1"/>
          </p:cNvSpPr>
          <p:nvPr/>
        </p:nvSpPr>
        <p:spPr bwMode="auto">
          <a:xfrm>
            <a:off x="7228222" y="3650443"/>
            <a:ext cx="1055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保守力</a:t>
            </a:r>
          </a:p>
        </p:txBody>
      </p:sp>
      <p:sp>
        <p:nvSpPr>
          <p:cNvPr id="17418" name="Text Box 7"/>
          <p:cNvSpPr txBox="1">
            <a:spLocks noChangeArrowheads="1"/>
          </p:cNvSpPr>
          <p:nvPr/>
        </p:nvSpPr>
        <p:spPr bwMode="auto">
          <a:xfrm>
            <a:off x="5221288" y="2202309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若是位能定義要唯一</a:t>
            </a:r>
          </a:p>
        </p:txBody>
      </p:sp>
      <p:sp>
        <p:nvSpPr>
          <p:cNvPr id="17420" name="Text Box 10"/>
          <p:cNvSpPr txBox="1">
            <a:spLocks noChangeArrowheads="1"/>
          </p:cNvSpPr>
          <p:nvPr/>
        </p:nvSpPr>
        <p:spPr bwMode="auto">
          <a:xfrm>
            <a:off x="5365750" y="437116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保守力才能定義位能！</a:t>
            </a:r>
          </a:p>
        </p:txBody>
      </p:sp>
      <p:sp>
        <p:nvSpPr>
          <p:cNvPr id="20490" name="Text Box 9"/>
          <p:cNvSpPr txBox="1">
            <a:spLocks noChangeArrowheads="1"/>
          </p:cNvSpPr>
          <p:nvPr/>
        </p:nvSpPr>
        <p:spPr bwMode="auto">
          <a:xfrm>
            <a:off x="1765300" y="3002743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所有的可逆循環：</a:t>
            </a:r>
          </a:p>
        </p:txBody>
      </p:sp>
      <p:sp>
        <p:nvSpPr>
          <p:cNvPr id="17422" name="AutoShape 15"/>
          <p:cNvSpPr>
            <a:spLocks noChangeArrowheads="1"/>
          </p:cNvSpPr>
          <p:nvPr/>
        </p:nvSpPr>
        <p:spPr bwMode="auto">
          <a:xfrm>
            <a:off x="3492500" y="3794905"/>
            <a:ext cx="1152525" cy="287338"/>
          </a:xfrm>
          <a:prstGeom prst="leftRightArrow">
            <a:avLst>
              <a:gd name="adj1" fmla="val 50000"/>
              <a:gd name="adj2" fmla="val 8022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3" name="Text Box 16"/>
          <p:cNvSpPr txBox="1">
            <a:spLocks noChangeArrowheads="1"/>
          </p:cNvSpPr>
          <p:nvPr/>
        </p:nvSpPr>
        <p:spPr bwMode="auto">
          <a:xfrm>
            <a:off x="323850" y="4371168"/>
            <a:ext cx="475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因此我們可以定義一個類似位能的狀態函數</a:t>
            </a:r>
            <a:r>
              <a:rPr lang="zh-TW" altLang="en-US" i="1"/>
              <a:t> </a:t>
            </a: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7424" name="AutoShape 19"/>
          <p:cNvSpPr>
            <a:spLocks noChangeArrowheads="1"/>
          </p:cNvSpPr>
          <p:nvPr/>
        </p:nvSpPr>
        <p:spPr bwMode="auto">
          <a:xfrm>
            <a:off x="3565525" y="5086003"/>
            <a:ext cx="1152525" cy="287337"/>
          </a:xfrm>
          <a:prstGeom prst="leftRightArrow">
            <a:avLst>
              <a:gd name="adj1" fmla="val 50000"/>
              <a:gd name="adj2" fmla="val 8022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20494" name="Picture 16" descr="2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5" b="2939"/>
          <a:stretch>
            <a:fillRect/>
          </a:stretch>
        </p:blipFill>
        <p:spPr bwMode="auto">
          <a:xfrm>
            <a:off x="1644650" y="560834"/>
            <a:ext cx="2284413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6" name="文字方塊 18"/>
          <p:cNvSpPr txBox="1">
            <a:spLocks noChangeArrowheads="1"/>
          </p:cNvSpPr>
          <p:nvPr/>
        </p:nvSpPr>
        <p:spPr bwMode="auto">
          <a:xfrm>
            <a:off x="1339850" y="5722658"/>
            <a:ext cx="726459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除了內能之外，物理系統竟然還有一個像</a:t>
            </a:r>
            <a:r>
              <a:rPr lang="zh-TW" altLang="en-US" dirty="0">
                <a:solidFill>
                  <a:srgbClr val="FF0000"/>
                </a:solidFill>
              </a:rPr>
              <a:t>位能</a:t>
            </a:r>
            <a:r>
              <a:rPr lang="zh-TW" altLang="en-US" dirty="0"/>
              <a:t>般的狀態物理量！</a:t>
            </a:r>
          </a:p>
        </p:txBody>
      </p:sp>
      <p:sp>
        <p:nvSpPr>
          <p:cNvPr id="18" name="橢圓 17"/>
          <p:cNvSpPr/>
          <p:nvPr/>
        </p:nvSpPr>
        <p:spPr>
          <a:xfrm>
            <a:off x="2628899" y="2309912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3341651" y="1204565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文字方塊 13"/>
          <p:cNvSpPr txBox="1">
            <a:spLocks noChangeArrowheads="1"/>
          </p:cNvSpPr>
          <p:nvPr/>
        </p:nvSpPr>
        <p:spPr bwMode="auto">
          <a:xfrm>
            <a:off x="2318848" y="2130872"/>
            <a:ext cx="142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21" name="文字方塊 14"/>
          <p:cNvSpPr txBox="1">
            <a:spLocks noChangeArrowheads="1"/>
          </p:cNvSpPr>
          <p:nvPr/>
        </p:nvSpPr>
        <p:spPr bwMode="auto">
          <a:xfrm>
            <a:off x="3492500" y="906114"/>
            <a:ext cx="27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/>
              <a:t>2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2030245" y="4951718"/>
                <a:ext cx="1008557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245" y="4951718"/>
                <a:ext cx="1008557" cy="6109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398116" y="5028205"/>
                <a:ext cx="1550148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116" y="5028205"/>
                <a:ext cx="1550148" cy="402931"/>
              </a:xfrm>
              <a:prstGeom prst="rect">
                <a:avLst/>
              </a:prstGeom>
              <a:blipFill rotWithShape="1">
                <a:blip r:embed="rId6"/>
                <a:stretch>
                  <a:fillRect t="-21212" r="-177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358100" y="3461829"/>
                <a:ext cx="1590164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100" y="3461829"/>
                <a:ext cx="1590164" cy="81887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012540" y="3424359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40" y="3424359"/>
                <a:ext cx="1232717" cy="81887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6363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62467" name="Picture 6" descr="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4967002" y="2380190"/>
            <a:ext cx="27051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4972997" y="651403"/>
            <a:ext cx="33023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zh-TW" altLang="en-US" dirty="0"/>
              <a:t>空間保守力的位能差等於功</a:t>
            </a:r>
          </a:p>
        </p:txBody>
      </p:sp>
      <p:sp>
        <p:nvSpPr>
          <p:cNvPr id="62469" name="Text Box 8"/>
          <p:cNvSpPr txBox="1">
            <a:spLocks noChangeArrowheads="1"/>
          </p:cNvSpPr>
          <p:nvPr/>
        </p:nvSpPr>
        <p:spPr bwMode="auto">
          <a:xfrm>
            <a:off x="5137644" y="1982183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沿任一路徑</a:t>
            </a:r>
          </a:p>
        </p:txBody>
      </p:sp>
      <p:sp>
        <p:nvSpPr>
          <p:cNvPr id="62472" name="Text Box 15"/>
          <p:cNvSpPr txBox="1">
            <a:spLocks noChangeArrowheads="1"/>
          </p:cNvSpPr>
          <p:nvPr/>
        </p:nvSpPr>
        <p:spPr bwMode="auto">
          <a:xfrm>
            <a:off x="1078570" y="651403"/>
            <a:ext cx="3888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定義兩個無限接近狀態間的熵差為：</a:t>
            </a:r>
          </a:p>
        </p:txBody>
      </p:sp>
      <p:pic>
        <p:nvPicPr>
          <p:cNvPr id="14" name="圖片 5" descr="afg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09" y="2364160"/>
            <a:ext cx="288448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6"/>
          <p:cNvSpPr txBox="1">
            <a:spLocks noChangeArrowheads="1"/>
          </p:cNvSpPr>
          <p:nvPr/>
        </p:nvSpPr>
        <p:spPr bwMode="auto">
          <a:xfrm>
            <a:off x="2402246" y="2507035"/>
            <a:ext cx="14287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可逆過程</a:t>
            </a:r>
          </a:p>
        </p:txBody>
      </p:sp>
      <p:sp>
        <p:nvSpPr>
          <p:cNvPr id="16" name="文字方塊 8"/>
          <p:cNvSpPr txBox="1">
            <a:spLocks noChangeArrowheads="1"/>
          </p:cNvSpPr>
          <p:nvPr/>
        </p:nvSpPr>
        <p:spPr bwMode="auto">
          <a:xfrm>
            <a:off x="3616684" y="3364285"/>
            <a:ext cx="2143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545121" y="3149973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771039" y="3252935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文字方塊 13"/>
          <p:cNvSpPr txBox="1">
            <a:spLocks noChangeArrowheads="1"/>
          </p:cNvSpPr>
          <p:nvPr/>
        </p:nvSpPr>
        <p:spPr bwMode="auto">
          <a:xfrm>
            <a:off x="2473684" y="3292848"/>
            <a:ext cx="142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20" name="文字方塊 14"/>
          <p:cNvSpPr txBox="1">
            <a:spLocks noChangeArrowheads="1"/>
          </p:cNvSpPr>
          <p:nvPr/>
        </p:nvSpPr>
        <p:spPr bwMode="auto">
          <a:xfrm>
            <a:off x="2616559" y="3364285"/>
            <a:ext cx="27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2</a:t>
            </a:r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6600539" y="2861047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7033952" y="2769950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文字方塊 13"/>
          <p:cNvSpPr txBox="1">
            <a:spLocks noChangeArrowheads="1"/>
          </p:cNvSpPr>
          <p:nvPr/>
        </p:nvSpPr>
        <p:spPr bwMode="auto">
          <a:xfrm>
            <a:off x="6529102" y="3003922"/>
            <a:ext cx="142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/>
              <a:t>1</a:t>
            </a:r>
            <a:endParaRPr lang="zh-TW" altLang="en-US"/>
          </a:p>
        </p:txBody>
      </p:sp>
      <p:sp>
        <p:nvSpPr>
          <p:cNvPr id="25" name="文字方塊 14"/>
          <p:cNvSpPr txBox="1">
            <a:spLocks noChangeArrowheads="1"/>
          </p:cNvSpPr>
          <p:nvPr/>
        </p:nvSpPr>
        <p:spPr bwMode="auto">
          <a:xfrm>
            <a:off x="7176827" y="2691979"/>
            <a:ext cx="27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dirty="0"/>
              <a:t>2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187809" y="1075996"/>
                <a:ext cx="1016360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809" y="1075996"/>
                <a:ext cx="1016360" cy="616451"/>
              </a:xfrm>
              <a:prstGeom prst="rect">
                <a:avLst/>
              </a:prstGeom>
              <a:blipFill>
                <a:blip r:embed="rId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4967002" y="1225120"/>
                <a:ext cx="1562100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002" y="1225120"/>
                <a:ext cx="1562100" cy="402931"/>
              </a:xfrm>
              <a:prstGeom prst="rect">
                <a:avLst/>
              </a:prstGeom>
              <a:blipFill rotWithShape="1">
                <a:blip r:embed="rId5"/>
                <a:stretch>
                  <a:fillRect t="-21212" r="-167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3616684" y="5250987"/>
                <a:ext cx="124264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684" y="5250987"/>
                <a:ext cx="1242648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接點 27"/>
          <p:cNvCxnSpPr/>
          <p:nvPr/>
        </p:nvCxnSpPr>
        <p:spPr>
          <a:xfrm>
            <a:off x="3812269" y="5374407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5778612" y="5682772"/>
                <a:ext cx="215822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612" y="5682772"/>
                <a:ext cx="2158220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187809" y="4736169"/>
            <a:ext cx="253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寫成微分的形式：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1302473" y="5250987"/>
                <a:ext cx="1104790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473" y="5250987"/>
                <a:ext cx="1104790" cy="61645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5778612" y="5066321"/>
                <a:ext cx="199067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𝑑𝑊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612" y="5066321"/>
                <a:ext cx="1990673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接點 31"/>
          <p:cNvCxnSpPr/>
          <p:nvPr/>
        </p:nvCxnSpPr>
        <p:spPr>
          <a:xfrm>
            <a:off x="6768646" y="5197199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7338752" y="5191202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D34677F0-4750-9E48-8241-C935DCF95696}"/>
              </a:ext>
            </a:extLst>
          </p:cNvPr>
          <p:cNvSpPr txBox="1"/>
          <p:nvPr/>
        </p:nvSpPr>
        <p:spPr>
          <a:xfrm>
            <a:off x="3598544" y="6036920"/>
            <a:ext cx="457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這個關係，只包含狀態物理量與熱座標！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A2D1CB9-BF64-C742-B232-A6DB285B81AD}"/>
              </a:ext>
            </a:extLst>
          </p:cNvPr>
          <p:cNvSpPr txBox="1"/>
          <p:nvPr/>
        </p:nvSpPr>
        <p:spPr>
          <a:xfrm>
            <a:off x="3598544" y="6406252"/>
            <a:ext cx="528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一般就是氣體熱力學的起點！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D50694-0BB7-4044-92A2-87E61D7321D0}"/>
              </a:ext>
            </a:extLst>
          </p:cNvPr>
          <p:cNvSpPr txBox="1"/>
          <p:nvPr/>
        </p:nvSpPr>
        <p:spPr>
          <a:xfrm>
            <a:off x="1187809" y="1844824"/>
            <a:ext cx="309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此式也適用於等溫的過程。</a:t>
            </a:r>
          </a:p>
        </p:txBody>
      </p:sp>
    </p:spTree>
    <p:extLst>
      <p:ext uri="{BB962C8B-B14F-4D97-AF65-F5344CB8AC3E}">
        <p14:creationId xmlns:p14="http://schemas.microsoft.com/office/powerpoint/2010/main" val="33186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2" grpId="0"/>
      <p:bldP spid="30" grpId="0" animBg="1"/>
      <p:bldP spid="31" grpId="0" animBg="1"/>
      <p:bldP spid="3" grpId="0"/>
      <p:bldP spid="3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4" name="圖片 5" descr="afg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04" y="3230526"/>
            <a:ext cx="288448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文字方塊 6"/>
          <p:cNvSpPr txBox="1">
            <a:spLocks noChangeArrowheads="1"/>
          </p:cNvSpPr>
          <p:nvPr/>
        </p:nvSpPr>
        <p:spPr bwMode="auto">
          <a:xfrm>
            <a:off x="2118841" y="3373401"/>
            <a:ext cx="14287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可逆過程</a:t>
            </a:r>
          </a:p>
        </p:txBody>
      </p:sp>
      <p:sp>
        <p:nvSpPr>
          <p:cNvPr id="78856" name="文字方塊 8"/>
          <p:cNvSpPr txBox="1">
            <a:spLocks noChangeArrowheads="1"/>
          </p:cNvSpPr>
          <p:nvPr/>
        </p:nvSpPr>
        <p:spPr bwMode="auto">
          <a:xfrm>
            <a:off x="3333279" y="4230651"/>
            <a:ext cx="2143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78857" name="文字方塊 9"/>
          <p:cNvSpPr txBox="1">
            <a:spLocks noChangeArrowheads="1"/>
          </p:cNvSpPr>
          <p:nvPr/>
        </p:nvSpPr>
        <p:spPr bwMode="auto">
          <a:xfrm>
            <a:off x="928652" y="980728"/>
            <a:ext cx="75723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dirty="0"/>
              <a:t>對於任意的兩個狀態 </a:t>
            </a:r>
            <a:r>
              <a:rPr lang="en-US" altLang="zh-TW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dirty="0"/>
              <a:t> →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TW" altLang="en-US" dirty="0"/>
              <a:t>，即可選</a:t>
            </a:r>
            <a:r>
              <a:rPr lang="zh-TW" altLang="en-US" dirty="0">
                <a:solidFill>
                  <a:srgbClr val="FF0000"/>
                </a:solidFill>
              </a:rPr>
              <a:t>任一可逆過程</a:t>
            </a:r>
            <a:r>
              <a:rPr lang="zh-TW" altLang="en-US" dirty="0"/>
              <a:t>，切成無限小段的組合</a:t>
            </a:r>
            <a:r>
              <a:rPr lang="en-US" altLang="zh-TW" dirty="0"/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zh-TW" altLang="en-US" dirty="0"/>
              <a:t>總熵差即是各段小熵差的和</a:t>
            </a:r>
          </a:p>
        </p:txBody>
      </p:sp>
      <p:sp>
        <p:nvSpPr>
          <p:cNvPr id="12" name="橢圓 11"/>
          <p:cNvSpPr/>
          <p:nvPr/>
        </p:nvSpPr>
        <p:spPr>
          <a:xfrm>
            <a:off x="2261716" y="4016339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504649" y="4123495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8863" name="文字方塊 14"/>
              <p:cNvSpPr txBox="1">
                <a:spLocks noChangeArrowheads="1"/>
              </p:cNvSpPr>
              <p:nvPr/>
            </p:nvSpPr>
            <p:spPr bwMode="auto">
              <a:xfrm>
                <a:off x="2261716" y="4266370"/>
                <a:ext cx="51915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>
          <p:sp>
            <p:nvSpPr>
              <p:cNvPr id="78863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1716" y="4266370"/>
                <a:ext cx="519158" cy="276999"/>
              </a:xfrm>
              <a:prstGeom prst="rect">
                <a:avLst/>
              </a:prstGeom>
              <a:blipFill>
                <a:blip r:embed="rId3"/>
                <a:stretch>
                  <a:fillRect b="-136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6" descr="fig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1"/>
          <a:stretch>
            <a:fillRect/>
          </a:stretch>
        </p:blipFill>
        <p:spPr bwMode="auto">
          <a:xfrm>
            <a:off x="4899669" y="4050153"/>
            <a:ext cx="27051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899669" y="1988840"/>
                <a:ext cx="2984699" cy="9561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669" y="1988840"/>
                <a:ext cx="2984699" cy="95615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字方塊 14"/>
              <p:cNvSpPr txBox="1"/>
              <p:nvPr/>
            </p:nvSpPr>
            <p:spPr>
              <a:xfrm>
                <a:off x="916738" y="1992072"/>
                <a:ext cx="3600400" cy="9353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𝑑𝑄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738" y="1992072"/>
                <a:ext cx="3600400" cy="935384"/>
              </a:xfrm>
              <a:prstGeom prst="rect">
                <a:avLst/>
              </a:prstGeom>
              <a:blipFill>
                <a:blip r:embed="rId6"/>
                <a:stretch>
                  <a:fillRect l="-3521" t="-101333" r="-3169" b="-16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橢圓 12">
            <a:extLst>
              <a:ext uri="{FF2B5EF4-FFF2-40B4-BE49-F238E27FC236}">
                <a16:creationId xmlns:a16="http://schemas.microsoft.com/office/drawing/2014/main" id="{58F588F9-604A-4E9D-712E-D6B5936D10A8}"/>
              </a:ext>
            </a:extLst>
          </p:cNvPr>
          <p:cNvSpPr/>
          <p:nvPr/>
        </p:nvSpPr>
        <p:spPr>
          <a:xfrm>
            <a:off x="2709436" y="4226682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27988114-3E80-F87A-0F49-32083C5044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7484" y="4153139"/>
                <a:ext cx="21431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27988114-3E80-F87A-0F49-32083C504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484" y="4153139"/>
                <a:ext cx="214312" cy="276999"/>
              </a:xfrm>
              <a:prstGeom prst="rect">
                <a:avLst/>
              </a:prstGeom>
              <a:blipFill>
                <a:blip r:embed="rId7"/>
                <a:stretch>
                  <a:fillRect r="-5556" b="-130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38092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" name="Text Box 9"/>
          <p:cNvSpPr txBox="1">
            <a:spLocks noChangeArrowheads="1"/>
          </p:cNvSpPr>
          <p:nvPr/>
        </p:nvSpPr>
        <p:spPr bwMode="auto">
          <a:xfrm>
            <a:off x="1363678" y="3899864"/>
            <a:ext cx="72300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將過程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倒著走，再與過程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TW" altLang="en-US" dirty="0"/>
              <a:t>合起來，就形成一個循環：</a:t>
            </a:r>
          </a:p>
        </p:txBody>
      </p:sp>
      <p:sp>
        <p:nvSpPr>
          <p:cNvPr id="17422" name="AutoShape 15"/>
          <p:cNvSpPr>
            <a:spLocks noChangeArrowheads="1"/>
          </p:cNvSpPr>
          <p:nvPr/>
        </p:nvSpPr>
        <p:spPr bwMode="auto">
          <a:xfrm>
            <a:off x="2926196" y="4740098"/>
            <a:ext cx="1152525" cy="287338"/>
          </a:xfrm>
          <a:prstGeom prst="leftRightArrow">
            <a:avLst>
              <a:gd name="adj1" fmla="val 50000"/>
              <a:gd name="adj2" fmla="val 8022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58513" name="Picture 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79" y="989026"/>
            <a:ext cx="2711765" cy="264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9"/>
              <p:cNvSpPr txBox="1">
                <a:spLocks noChangeArrowheads="1"/>
              </p:cNvSpPr>
              <p:nvPr/>
            </p:nvSpPr>
            <p:spPr bwMode="auto">
              <a:xfrm>
                <a:off x="1354369" y="332656"/>
                <a:ext cx="6674015" cy="507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zh-TW" altLang="en-US" dirty="0"/>
                  <a:t>但任意的兩個狀態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altLang="zh-TW" i="1" dirty="0">
                        <a:latin typeface="Cambria Math"/>
                      </a:rPr>
                      <m:t>→</m:t>
                    </m:r>
                    <m:r>
                      <a:rPr lang="en-US" altLang="zh-TW" i="1" dirty="0" smtClean="0">
                        <a:latin typeface="Cambria Math"/>
                        <a:cs typeface="Times New Roman" panose="02020603050405020304" pitchFamily="18" charset="0"/>
                      </a:rPr>
                      <m:t>𝑓</m:t>
                    </m:r>
                    <m:r>
                      <a:rPr lang="zh-TW" altLang="en-US" i="1" dirty="0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之間，有無限多條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可逆過程</a:t>
                </a:r>
                <a:r>
                  <a:rPr lang="zh-TW" altLang="en-US" dirty="0"/>
                  <a:t>可以選擇：</a:t>
                </a:r>
              </a:p>
            </p:txBody>
          </p:sp>
        </mc:Choice>
        <mc:Fallback xmlns="">
          <p:sp>
            <p:nvSpPr>
              <p:cNvPr id="21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4369" y="332656"/>
                <a:ext cx="6674015" cy="507831"/>
              </a:xfrm>
              <a:prstGeom prst="rect">
                <a:avLst/>
              </a:prstGeom>
              <a:blipFill rotWithShape="1">
                <a:blip r:embed="rId3"/>
                <a:stretch>
                  <a:fillRect l="-731" b="-108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1363679" y="5719056"/>
            <a:ext cx="564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在相同前後狀態之間，任何可逆路徑的熵差相同！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403648" y="616530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熵的定義是唯一的！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404624" y="967413"/>
                <a:ext cx="1656184" cy="9353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𝑑𝑄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624" y="967413"/>
                <a:ext cx="1656184" cy="9353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04624" y="1975525"/>
                <a:ext cx="1656184" cy="9353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𝑑𝑄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624" y="1975525"/>
                <a:ext cx="1656184" cy="93538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355976" y="4555432"/>
                <a:ext cx="204013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4555432"/>
                <a:ext cx="2040133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366642" y="5124955"/>
                <a:ext cx="122413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642" y="5124955"/>
                <a:ext cx="1224136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403648" y="4529067"/>
                <a:ext cx="123271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𝑑𝑄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4529067"/>
                <a:ext cx="1232717" cy="81887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7" name="文字方塊 9"/>
          <p:cNvSpPr txBox="1">
            <a:spLocks noChangeArrowheads="1"/>
          </p:cNvSpPr>
          <p:nvPr/>
        </p:nvSpPr>
        <p:spPr bwMode="auto">
          <a:xfrm>
            <a:off x="1065089" y="421850"/>
            <a:ext cx="39556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這樣的定義適用於任何的熱系統！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07E1838B-2CF0-D849-A429-481B5B0C6A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21" y="444086"/>
            <a:ext cx="3216119" cy="1832866"/>
          </a:xfrm>
          <a:prstGeom prst="rect">
            <a:avLst/>
          </a:prstGeom>
        </p:spPr>
      </p:pic>
      <p:pic>
        <p:nvPicPr>
          <p:cNvPr id="20" name="Picture 4" descr="untitled">
            <a:extLst>
              <a:ext uri="{FF2B5EF4-FFF2-40B4-BE49-F238E27FC236}">
                <a16:creationId xmlns:a16="http://schemas.microsoft.com/office/drawing/2014/main" id="{396CD848-C474-6C4B-B672-F8DB84BA6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9"/>
          <a:stretch/>
        </p:blipFill>
        <p:spPr bwMode="auto">
          <a:xfrm>
            <a:off x="5316322" y="2322656"/>
            <a:ext cx="3160413" cy="201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p0635ab">
            <a:extLst>
              <a:ext uri="{FF2B5EF4-FFF2-40B4-BE49-F238E27FC236}">
                <a16:creationId xmlns:a16="http://schemas.microsoft.com/office/drawing/2014/main" id="{12223C5B-B734-524B-A06D-E9F799352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9470" r="10629" b="7762"/>
          <a:stretch/>
        </p:blipFill>
        <p:spPr bwMode="auto">
          <a:xfrm>
            <a:off x="5316321" y="4365104"/>
            <a:ext cx="3012215" cy="233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CDA61D90-66DC-6C42-A7EC-441BF767FA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2782" r="58329" b="62246"/>
          <a:stretch/>
        </p:blipFill>
        <p:spPr>
          <a:xfrm>
            <a:off x="2561792" y="4465343"/>
            <a:ext cx="2118691" cy="157363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B63F0D1F-CF73-7045-880C-02FE5C591A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8" r="32262" b="39209"/>
          <a:stretch/>
        </p:blipFill>
        <p:spPr>
          <a:xfrm>
            <a:off x="1134135" y="4483114"/>
            <a:ext cx="1218108" cy="1509241"/>
          </a:xfrm>
          <a:prstGeom prst="rect">
            <a:avLst/>
          </a:prstGeom>
        </p:spPr>
      </p:pic>
      <p:sp>
        <p:nvSpPr>
          <p:cNvPr id="24" name="文字方塊 9">
            <a:extLst>
              <a:ext uri="{FF2B5EF4-FFF2-40B4-BE49-F238E27FC236}">
                <a16:creationId xmlns:a16="http://schemas.microsoft.com/office/drawing/2014/main" id="{306B45E4-EE33-6842-AE2B-78AC88A7F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089" y="796734"/>
            <a:ext cx="39556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任何的熱系統的任一狀態都有熵！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B69A76-DEE2-9B1E-B5B2-31DB4E0E7BAF}"/>
              </a:ext>
            </a:extLst>
          </p:cNvPr>
          <p:cNvSpPr txBox="1"/>
          <p:nvPr/>
        </p:nvSpPr>
        <p:spPr>
          <a:xfrm>
            <a:off x="1134134" y="6165304"/>
            <a:ext cx="263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熵究竟有什麼用</a:t>
            </a:r>
            <a:r>
              <a:rPr lang="en-US" dirty="0"/>
              <a:t>？</a:t>
            </a:r>
          </a:p>
        </p:txBody>
      </p:sp>
      <p:pic>
        <p:nvPicPr>
          <p:cNvPr id="3" name="圖片 5" descr="afg004.jpg">
            <a:extLst>
              <a:ext uri="{FF2B5EF4-FFF2-40B4-BE49-F238E27FC236}">
                <a16:creationId xmlns:a16="http://schemas.microsoft.com/office/drawing/2014/main" id="{46F6D81F-5D71-1196-BF16-C412F286A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00" y="2167416"/>
            <a:ext cx="288448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6">
            <a:extLst>
              <a:ext uri="{FF2B5EF4-FFF2-40B4-BE49-F238E27FC236}">
                <a16:creationId xmlns:a16="http://schemas.microsoft.com/office/drawing/2014/main" id="{341806A5-329D-BC6A-7CDE-ADDAEBFAD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237" y="2310291"/>
            <a:ext cx="14287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可逆過程</a:t>
            </a:r>
          </a:p>
        </p:txBody>
      </p:sp>
      <p:sp>
        <p:nvSpPr>
          <p:cNvPr id="5" name="文字方塊 8">
            <a:extLst>
              <a:ext uri="{FF2B5EF4-FFF2-40B4-BE49-F238E27FC236}">
                <a16:creationId xmlns:a16="http://schemas.microsoft.com/office/drawing/2014/main" id="{0EAB375E-EFEA-A3EC-10CD-A32A71160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675" y="3167541"/>
            <a:ext cx="2143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" name="橢圓 11">
            <a:extLst>
              <a:ext uri="{FF2B5EF4-FFF2-40B4-BE49-F238E27FC236}">
                <a16:creationId xmlns:a16="http://schemas.microsoft.com/office/drawing/2014/main" id="{42957F72-4FE6-2C48-1BDA-8F2F7604BA38}"/>
              </a:ext>
            </a:extLst>
          </p:cNvPr>
          <p:cNvSpPr/>
          <p:nvPr/>
        </p:nvSpPr>
        <p:spPr>
          <a:xfrm>
            <a:off x="2479112" y="2953229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12">
            <a:extLst>
              <a:ext uri="{FF2B5EF4-FFF2-40B4-BE49-F238E27FC236}">
                <a16:creationId xmlns:a16="http://schemas.microsoft.com/office/drawing/2014/main" id="{4D8E05A7-9F6F-6AE2-BF07-C9405EB4F15F}"/>
              </a:ext>
            </a:extLst>
          </p:cNvPr>
          <p:cNvSpPr/>
          <p:nvPr/>
        </p:nvSpPr>
        <p:spPr>
          <a:xfrm>
            <a:off x="2722045" y="3060385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1E3623B7-872A-3860-F0FD-83D29EBCA2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9112" y="3203260"/>
                <a:ext cx="51915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1E3623B7-872A-3860-F0FD-83D29EBCA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9112" y="3203260"/>
                <a:ext cx="519158" cy="276999"/>
              </a:xfrm>
              <a:prstGeom prst="rect">
                <a:avLst/>
              </a:prstGeom>
              <a:blipFill>
                <a:blip r:embed="rId8"/>
                <a:stretch>
                  <a:fillRect b="-869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DF5B8FE8-B87B-A31B-D86A-D85B28F0B90A}"/>
                  </a:ext>
                </a:extLst>
              </p:cNvPr>
              <p:cNvSpPr txBox="1"/>
              <p:nvPr/>
            </p:nvSpPr>
            <p:spPr>
              <a:xfrm>
                <a:off x="1121800" y="1158488"/>
                <a:ext cx="3600400" cy="9353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𝑑𝑄</m:t>
                          </m:r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DF5B8FE8-B87B-A31B-D86A-D85B28F0B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800" y="1158488"/>
                <a:ext cx="3600400" cy="935384"/>
              </a:xfrm>
              <a:prstGeom prst="rect">
                <a:avLst/>
              </a:prstGeom>
              <a:blipFill>
                <a:blip r:embed="rId9"/>
                <a:stretch>
                  <a:fillRect l="-3521" t="-104054" r="-3521" b="-16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橢圓 12">
            <a:extLst>
              <a:ext uri="{FF2B5EF4-FFF2-40B4-BE49-F238E27FC236}">
                <a16:creationId xmlns:a16="http://schemas.microsoft.com/office/drawing/2014/main" id="{33A436AE-89D2-5985-ACF3-6DE32C2CD8D0}"/>
              </a:ext>
            </a:extLst>
          </p:cNvPr>
          <p:cNvSpPr/>
          <p:nvPr/>
        </p:nvSpPr>
        <p:spPr>
          <a:xfrm>
            <a:off x="2926832" y="3163572"/>
            <a:ext cx="142875" cy="1428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14">
                <a:extLst>
                  <a:ext uri="{FF2B5EF4-FFF2-40B4-BE49-F238E27FC236}">
                    <a16:creationId xmlns:a16="http://schemas.microsoft.com/office/drawing/2014/main" id="{9589BFE6-BBE0-9AA5-5411-F8110AE759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4880" y="3090029"/>
                <a:ext cx="21431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zh-TW" altLang="en-US" sz="1200" dirty="0"/>
              </a:p>
            </p:txBody>
          </p:sp>
        </mc:Choice>
        <mc:Fallback>
          <p:sp>
            <p:nvSpPr>
              <p:cNvPr id="11" name="文字方塊 14">
                <a:extLst>
                  <a:ext uri="{FF2B5EF4-FFF2-40B4-BE49-F238E27FC236}">
                    <a16:creationId xmlns:a16="http://schemas.microsoft.com/office/drawing/2014/main" id="{9589BFE6-BBE0-9AA5-5411-F8110AE75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4880" y="3090029"/>
                <a:ext cx="214312" cy="276999"/>
              </a:xfrm>
              <a:prstGeom prst="rect">
                <a:avLst/>
              </a:prstGeom>
              <a:blipFill>
                <a:blip r:embed="rId10"/>
                <a:stretch>
                  <a:fillRect b="-136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82401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2051720" y="3898060"/>
                <a:ext cx="3791507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gas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H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L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3898060"/>
                <a:ext cx="3791507" cy="65806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610" name="Text Box 6"/>
          <p:cNvSpPr txBox="1">
            <a:spLocks noChangeArrowheads="1"/>
          </p:cNvSpPr>
          <p:nvPr/>
        </p:nvSpPr>
        <p:spPr bwMode="auto">
          <a:xfrm>
            <a:off x="611188" y="836613"/>
            <a:ext cx="7705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引擎是一個循環，經歷一個循環後，氣體的狀態不變。</a:t>
            </a:r>
            <a:r>
              <a:rPr lang="zh-TW" altLang="en-US" dirty="0">
                <a:solidFill>
                  <a:srgbClr val="FF3300"/>
                </a:solidFill>
              </a:rPr>
              <a:t>氣體的熵不變！</a:t>
            </a:r>
            <a:endParaRPr lang="en-US" altLang="zh-TW" dirty="0">
              <a:solidFill>
                <a:srgbClr val="FF3300"/>
              </a:solidFill>
            </a:endParaRPr>
          </a:p>
        </p:txBody>
      </p:sp>
      <p:sp>
        <p:nvSpPr>
          <p:cNvPr id="23564" name="Text Box 7"/>
          <p:cNvSpPr txBox="1">
            <a:spLocks noChangeArrowheads="1"/>
          </p:cNvSpPr>
          <p:nvPr/>
        </p:nvSpPr>
        <p:spPr bwMode="auto">
          <a:xfrm>
            <a:off x="611188" y="1295577"/>
            <a:ext cx="6017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但熱庫卻有了熱量的交換，因此，狀態改變。熵改變。</a:t>
            </a:r>
          </a:p>
        </p:txBody>
      </p:sp>
      <p:pic>
        <p:nvPicPr>
          <p:cNvPr id="68612" name="Picture 8" descr="F20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5"/>
          <a:stretch>
            <a:fillRect/>
          </a:stretch>
        </p:blipFill>
        <p:spPr bwMode="auto">
          <a:xfrm>
            <a:off x="7215188" y="1500188"/>
            <a:ext cx="151447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 Box 10"/>
          <p:cNvSpPr txBox="1">
            <a:spLocks noChangeArrowheads="1"/>
          </p:cNvSpPr>
          <p:nvPr/>
        </p:nvSpPr>
        <p:spPr bwMode="auto">
          <a:xfrm>
            <a:off x="611188" y="1930723"/>
            <a:ext cx="2160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較熱的熱庫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TW" altLang="en-US" dirty="0"/>
              <a:t> 變化</a:t>
            </a:r>
          </a:p>
        </p:txBody>
      </p:sp>
      <p:sp>
        <p:nvSpPr>
          <p:cNvPr id="20492" name="Text Box 14"/>
          <p:cNvSpPr txBox="1">
            <a:spLocks noChangeArrowheads="1"/>
          </p:cNvSpPr>
          <p:nvPr/>
        </p:nvSpPr>
        <p:spPr bwMode="auto">
          <a:xfrm>
            <a:off x="611188" y="2721679"/>
            <a:ext cx="2160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較冷的熱庫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TW" altLang="en-US" dirty="0"/>
              <a:t> 變化</a:t>
            </a:r>
          </a:p>
        </p:txBody>
      </p:sp>
      <p:sp>
        <p:nvSpPr>
          <p:cNvPr id="68619" name="Text Box 18"/>
          <p:cNvSpPr txBox="1">
            <a:spLocks noChangeArrowheads="1"/>
          </p:cNvSpPr>
          <p:nvPr/>
        </p:nvSpPr>
        <p:spPr bwMode="auto">
          <a:xfrm>
            <a:off x="611188" y="289488"/>
            <a:ext cx="76332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我們已知道引擎可逆與否的條件，讓我們計算引擎的熵變化！</a:t>
            </a:r>
          </a:p>
        </p:txBody>
      </p:sp>
      <p:sp>
        <p:nvSpPr>
          <p:cNvPr id="20497" name="Text Box 6"/>
          <p:cNvSpPr txBox="1">
            <a:spLocks noChangeArrowheads="1"/>
          </p:cNvSpPr>
          <p:nvPr/>
        </p:nvSpPr>
        <p:spPr bwMode="auto">
          <a:xfrm>
            <a:off x="1095375" y="6147356"/>
            <a:ext cx="7797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這個結果暗示：封閉系統</a:t>
            </a:r>
            <a:r>
              <a:rPr lang="zh-TW" altLang="en-US" dirty="0"/>
              <a:t>（熱庫加氣體）的性質</a:t>
            </a:r>
            <a:r>
              <a:rPr lang="zh-TW" altLang="en-US" dirty="0">
                <a:solidFill>
                  <a:srgbClr val="FF3300"/>
                </a:solidFill>
              </a:rPr>
              <a:t>熵</a:t>
            </a:r>
            <a:r>
              <a:rPr lang="zh-TW" altLang="en-US" dirty="0"/>
              <a:t>決定了反應</a:t>
            </a:r>
            <a:r>
              <a:rPr lang="zh-TW" altLang="en-US" dirty="0">
                <a:solidFill>
                  <a:srgbClr val="FF3300"/>
                </a:solidFill>
              </a:rPr>
              <a:t>是否可逆。</a:t>
            </a:r>
          </a:p>
        </p:txBody>
      </p:sp>
      <p:pic>
        <p:nvPicPr>
          <p:cNvPr id="20" name="Picture 4" descr="F20_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5"/>
          <a:stretch>
            <a:fillRect/>
          </a:stretch>
        </p:blipFill>
        <p:spPr bwMode="auto">
          <a:xfrm>
            <a:off x="4966493" y="1811338"/>
            <a:ext cx="2017713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611188" y="4005263"/>
            <a:ext cx="2305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總熵的變化</a:t>
            </a:r>
          </a:p>
        </p:txBody>
      </p:sp>
      <p:sp>
        <p:nvSpPr>
          <p:cNvPr id="22" name="橢圓 21"/>
          <p:cNvSpPr/>
          <p:nvPr/>
        </p:nvSpPr>
        <p:spPr>
          <a:xfrm>
            <a:off x="4535339" y="3795292"/>
            <a:ext cx="1584325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文字方塊 22"/>
          <p:cNvSpPr txBox="1">
            <a:spLocks noChangeArrowheads="1"/>
          </p:cNvSpPr>
          <p:nvPr/>
        </p:nvSpPr>
        <p:spPr bwMode="auto">
          <a:xfrm>
            <a:off x="6443663" y="4005263"/>
            <a:ext cx="1081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老朋友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7812360" y="836613"/>
                <a:ext cx="1224136" cy="39549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gas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360" y="836613"/>
                <a:ext cx="1224136" cy="395493"/>
              </a:xfrm>
              <a:prstGeom prst="rect">
                <a:avLst/>
              </a:prstGeom>
              <a:blipFill rotWithShape="1">
                <a:blip r:embed="rId5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2843808" y="1811719"/>
                <a:ext cx="1367730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1811719"/>
                <a:ext cx="1367730" cy="6580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2843808" y="2607469"/>
                <a:ext cx="1181701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2607469"/>
                <a:ext cx="1181701" cy="6580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6012160" y="4566023"/>
                <a:ext cx="2623171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可逆</m:t>
                      </m:r>
                      <m:r>
                        <a:rPr lang="zh-TW" altLang="en-US" i="1">
                          <a:latin typeface="Cambria Math"/>
                        </a:rPr>
                        <m:t>引擎</m:t>
                      </m:r>
                      <m:r>
                        <a:rPr lang="zh-TW" altLang="en-US" b="0" i="1" smtClean="0">
                          <a:latin typeface="Cambria Math"/>
                        </a:rPr>
                        <m:t>：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4566023"/>
                <a:ext cx="2623171" cy="6580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5976210" y="5374152"/>
                <a:ext cx="2916270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b="0" i="1" smtClean="0">
                          <a:latin typeface="Cambria Math"/>
                        </a:rPr>
                        <m:t>不</m:t>
                      </m:r>
                      <m:r>
                        <a:rPr lang="zh-TW" altLang="en-US" i="1" smtClean="0">
                          <a:latin typeface="Cambria Math"/>
                        </a:rPr>
                        <m:t>可逆</m:t>
                      </m:r>
                      <m:r>
                        <a:rPr lang="zh-TW" altLang="en-US" i="1">
                          <a:latin typeface="Cambria Math"/>
                        </a:rPr>
                        <m:t>引擎</m:t>
                      </m:r>
                      <m:r>
                        <a:rPr lang="zh-TW" altLang="en-US" b="0" i="1" smtClean="0">
                          <a:latin typeface="Cambria Math"/>
                        </a:rPr>
                        <m:t>：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210" y="5374152"/>
                <a:ext cx="2916270" cy="6580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向左箭號 1"/>
          <p:cNvSpPr/>
          <p:nvPr/>
        </p:nvSpPr>
        <p:spPr>
          <a:xfrm>
            <a:off x="3947473" y="5085184"/>
            <a:ext cx="912559" cy="504056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1227274" y="4729625"/>
                <a:ext cx="16889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274" y="4729625"/>
                <a:ext cx="1688964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>
              <a:xfrm>
                <a:off x="1201664" y="5224088"/>
                <a:ext cx="193017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不可逆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664" y="5224088"/>
                <a:ext cx="1930176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064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564" grpId="0"/>
      <p:bldP spid="20491" grpId="0"/>
      <p:bldP spid="20492" grpId="0"/>
      <p:bldP spid="20497" grpId="0"/>
      <p:bldP spid="21" grpId="0"/>
      <p:bldP spid="22" grpId="0" animBg="1"/>
      <p:bldP spid="23" grpId="0"/>
      <p:bldP spid="25" grpId="0" animBg="1"/>
      <p:bldP spid="26" grpId="0" animBg="1"/>
      <p:bldP spid="29" grpId="0" animBg="1"/>
      <p:bldP spid="30" grpId="0" animBg="1"/>
      <p:bldP spid="2" grpId="0" animBg="1"/>
      <p:bldP spid="31" grpId="0" animBg="1"/>
      <p:bldP spid="3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1146175" y="1124744"/>
            <a:ext cx="5256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熵是決定一個過程</a:t>
            </a:r>
            <a:r>
              <a:rPr lang="zh-TW" altLang="en-US" dirty="0">
                <a:solidFill>
                  <a:srgbClr val="FF3300"/>
                </a:solidFill>
              </a:rPr>
              <a:t>可逆與否</a:t>
            </a:r>
            <a:r>
              <a:rPr lang="zh-TW" altLang="en-US" dirty="0"/>
              <a:t>的物理量！</a:t>
            </a:r>
          </a:p>
        </p:txBody>
      </p:sp>
      <p:sp>
        <p:nvSpPr>
          <p:cNvPr id="66563" name="Text Box 9"/>
          <p:cNvSpPr txBox="1">
            <a:spLocks noChangeArrowheads="1"/>
          </p:cNvSpPr>
          <p:nvPr/>
        </p:nvSpPr>
        <p:spPr bwMode="auto">
          <a:xfrm>
            <a:off x="1146175" y="3563938"/>
            <a:ext cx="6048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所有的不可逆過程：</a:t>
            </a:r>
          </a:p>
        </p:txBody>
      </p:sp>
      <p:sp>
        <p:nvSpPr>
          <p:cNvPr id="66565" name="Text Box 9"/>
          <p:cNvSpPr txBox="1">
            <a:spLocks noChangeArrowheads="1"/>
          </p:cNvSpPr>
          <p:nvPr/>
        </p:nvSpPr>
        <p:spPr bwMode="auto">
          <a:xfrm>
            <a:off x="1146175" y="2135188"/>
            <a:ext cx="6048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所有的可逆過程：</a:t>
            </a:r>
          </a:p>
        </p:txBody>
      </p:sp>
      <p:pic>
        <p:nvPicPr>
          <p:cNvPr id="66567" name="Picture 4" descr="znet_hot_bath_tub_badestamp_andoey_energi_lite_bilde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10912"/>
            <a:ext cx="3000375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 Box 4"/>
          <p:cNvSpPr txBox="1">
            <a:spLocks noChangeArrowheads="1"/>
          </p:cNvSpPr>
          <p:nvPr/>
        </p:nvSpPr>
        <p:spPr bwMode="auto">
          <a:xfrm>
            <a:off x="1217613" y="5207000"/>
            <a:ext cx="1857375" cy="3698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FF3300"/>
                </a:solidFill>
              </a:rPr>
              <a:t>熱力學第二定律</a:t>
            </a:r>
          </a:p>
        </p:txBody>
      </p:sp>
      <p:sp>
        <p:nvSpPr>
          <p:cNvPr id="66569" name="文字方塊 9"/>
          <p:cNvSpPr txBox="1">
            <a:spLocks noChangeArrowheads="1"/>
          </p:cNvSpPr>
          <p:nvPr/>
        </p:nvSpPr>
        <p:spPr bwMode="auto">
          <a:xfrm>
            <a:off x="1137422" y="1643540"/>
            <a:ext cx="328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對於</a:t>
            </a:r>
            <a:r>
              <a:rPr lang="zh-TW" altLang="en-US" dirty="0">
                <a:solidFill>
                  <a:srgbClr val="FF0000"/>
                </a:solidFill>
              </a:rPr>
              <a:t>孤立系統</a:t>
            </a:r>
            <a:r>
              <a:rPr lang="zh-TW" altLang="en-US" dirty="0"/>
              <a:t>：</a:t>
            </a:r>
          </a:p>
        </p:txBody>
      </p:sp>
      <p:sp>
        <p:nvSpPr>
          <p:cNvPr id="66570" name="文字方塊 10"/>
          <p:cNvSpPr txBox="1">
            <a:spLocks noChangeArrowheads="1"/>
          </p:cNvSpPr>
          <p:nvPr/>
        </p:nvSpPr>
        <p:spPr bwMode="auto">
          <a:xfrm>
            <a:off x="1137422" y="635477"/>
            <a:ext cx="2214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熵有甚麼用處？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218500" y="2520551"/>
                <a:ext cx="92780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0" y="2520551"/>
                <a:ext cx="92780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17613" y="4007644"/>
                <a:ext cx="92868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613" y="4007644"/>
                <a:ext cx="928687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F2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5"/>
          <a:stretch>
            <a:fillRect/>
          </a:stretch>
        </p:blipFill>
        <p:spPr bwMode="auto">
          <a:xfrm>
            <a:off x="3492734" y="1556792"/>
            <a:ext cx="16541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文字方塊 3"/>
          <p:cNvSpPr txBox="1">
            <a:spLocks noChangeArrowheads="1"/>
          </p:cNvSpPr>
          <p:nvPr/>
        </p:nvSpPr>
        <p:spPr bwMode="auto">
          <a:xfrm>
            <a:off x="1359121" y="836712"/>
            <a:ext cx="73893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我們將這個事實提升為一個定律：規定以下的過程不可能發生。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74882" y="5427192"/>
            <a:ext cx="6194235" cy="3693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熱力學第二定律</a:t>
            </a:r>
            <a:r>
              <a:rPr lang="zh-TW" altLang="en-US" dirty="0"/>
              <a:t>：熱量不能由</a:t>
            </a:r>
            <a:r>
              <a:rPr lang="zh-TW" altLang="en-US" dirty="0">
                <a:solidFill>
                  <a:srgbClr val="FF0000"/>
                </a:solidFill>
              </a:rPr>
              <a:t>低溫</a:t>
            </a:r>
            <a:r>
              <a:rPr lang="zh-TW" altLang="en-US" dirty="0"/>
              <a:t>的地方流到</a:t>
            </a:r>
            <a:r>
              <a:rPr lang="zh-TW" altLang="en-US" dirty="0">
                <a:solidFill>
                  <a:srgbClr val="FF0000"/>
                </a:solidFill>
              </a:rPr>
              <a:t>高溫</a:t>
            </a:r>
            <a:r>
              <a:rPr lang="zh-TW" altLang="en-US" dirty="0"/>
              <a:t>的地方。</a:t>
            </a:r>
          </a:p>
        </p:txBody>
      </p:sp>
      <p:sp>
        <p:nvSpPr>
          <p:cNvPr id="3" name="乘號 2"/>
          <p:cNvSpPr/>
          <p:nvPr/>
        </p:nvSpPr>
        <p:spPr>
          <a:xfrm>
            <a:off x="2339752" y="1879735"/>
            <a:ext cx="1584176" cy="2733303"/>
          </a:xfrm>
          <a:prstGeom prst="mathMultiply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579D67-8BAF-3CEC-E5C4-9F29D920E470}"/>
              </a:ext>
            </a:extLst>
          </p:cNvPr>
          <p:cNvSpPr txBox="1"/>
          <p:nvPr/>
        </p:nvSpPr>
        <p:spPr>
          <a:xfrm>
            <a:off x="1474882" y="5949280"/>
            <a:ext cx="662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我們將發現這個定律將可以被改寫為適用範圍更廣的形式</a:t>
            </a:r>
            <a:r>
              <a:rPr lang="en-US" dirty="0"/>
              <a:t>！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3671193" y="264899"/>
            <a:ext cx="122555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完美引擎</a:t>
            </a:r>
          </a:p>
        </p:txBody>
      </p:sp>
      <p:pic>
        <p:nvPicPr>
          <p:cNvPr id="34822" name="Picture 5" descr="F20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7"/>
          <a:stretch>
            <a:fillRect/>
          </a:stretch>
        </p:blipFill>
        <p:spPr bwMode="auto">
          <a:xfrm>
            <a:off x="789814" y="709399"/>
            <a:ext cx="1512495" cy="226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6" descr="F2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157" y="711619"/>
            <a:ext cx="20574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 Box 9"/>
          <p:cNvSpPr txBox="1">
            <a:spLocks noChangeArrowheads="1"/>
          </p:cNvSpPr>
          <p:nvPr/>
        </p:nvSpPr>
        <p:spPr bwMode="auto">
          <a:xfrm>
            <a:off x="4709405" y="2395423"/>
            <a:ext cx="31685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不可能！沒有完美引擎。</a:t>
            </a:r>
          </a:p>
        </p:txBody>
      </p:sp>
      <p:sp>
        <p:nvSpPr>
          <p:cNvPr id="77833" name="文字方塊 9"/>
          <p:cNvSpPr txBox="1">
            <a:spLocks noChangeArrowheads="1"/>
          </p:cNvSpPr>
          <p:nvPr/>
        </p:nvSpPr>
        <p:spPr bwMode="auto">
          <a:xfrm>
            <a:off x="687455" y="4494625"/>
            <a:ext cx="659986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熱力學第二定律不容許熱被完全轉換為功（熵將被消滅）！</a:t>
            </a:r>
          </a:p>
        </p:txBody>
      </p:sp>
      <p:sp>
        <p:nvSpPr>
          <p:cNvPr id="77835" name="文字方塊 12"/>
          <p:cNvSpPr txBox="1">
            <a:spLocks noChangeArrowheads="1"/>
          </p:cNvSpPr>
          <p:nvPr/>
        </p:nvSpPr>
        <p:spPr bwMode="auto">
          <a:xfrm>
            <a:off x="4630501" y="1099279"/>
            <a:ext cx="4104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若有效率為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，無須放熱</a:t>
            </a:r>
            <a:r>
              <a:rPr lang="zh-TW" altLang="en-US" dirty="0"/>
              <a:t>的完美引擎，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55855" y="3056490"/>
            <a:ext cx="3357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功所對應的能量是不帶熵的，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7"/>
              <p:cNvSpPr>
                <a:spLocks noChangeArrowheads="1"/>
              </p:cNvSpPr>
              <p:nvPr/>
            </p:nvSpPr>
            <p:spPr bwMode="auto">
              <a:xfrm>
                <a:off x="655855" y="3487205"/>
                <a:ext cx="6424618" cy="485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熱所對應的能量是帶著熵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𝑆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。這是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Clausius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原始的想法！</a:t>
                </a:r>
              </a:p>
            </p:txBody>
          </p:sp>
        </mc:Choice>
        <mc:Fallback xmlns="">
          <p:sp>
            <p:nvSpPr>
              <p:cNvPr id="12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855" y="3487205"/>
                <a:ext cx="6424618" cy="485774"/>
              </a:xfrm>
              <a:prstGeom prst="rect">
                <a:avLst/>
              </a:prstGeom>
              <a:blipFill>
                <a:blip r:embed="rId4"/>
                <a:stretch>
                  <a:fillRect l="-789" b="-76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8"/>
          <p:cNvSpPr>
            <a:spLocks noChangeArrowheads="1"/>
          </p:cNvSpPr>
          <p:nvPr/>
        </p:nvSpPr>
        <p:spPr bwMode="auto">
          <a:xfrm>
            <a:off x="655855" y="4033806"/>
            <a:ext cx="6627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這是功與熱最基本的分別。熱進行轉換時熵會有變化！功不會！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709405" y="1603335"/>
                <a:ext cx="1656184" cy="6580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&lt;0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405" y="1603335"/>
                <a:ext cx="1656184" cy="6580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5" descr="250px-Clausius">
            <a:extLst>
              <a:ext uri="{FF2B5EF4-FFF2-40B4-BE49-F238E27FC236}">
                <a16:creationId xmlns:a16="http://schemas.microsoft.com/office/drawing/2014/main" id="{04A87F77-9821-CC44-95D6-E73241CEA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473" y="2884666"/>
            <a:ext cx="1594915" cy="188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65E311-5A5D-5789-557C-F927E67C55E7}"/>
                  </a:ext>
                </a:extLst>
              </p:cNvPr>
              <p:cNvSpPr txBox="1"/>
              <p:nvPr/>
            </p:nvSpPr>
            <p:spPr>
              <a:xfrm>
                <a:off x="683568" y="5085184"/>
                <a:ext cx="8306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左圖可逆引擎熵必須守恆，吸收的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必須與放出的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對熱庫造成相等熵變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65E311-5A5D-5789-557C-F927E67C5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085184"/>
                <a:ext cx="8306557" cy="369332"/>
              </a:xfrm>
              <a:prstGeom prst="rect">
                <a:avLst/>
              </a:prstGeom>
              <a:blipFill>
                <a:blip r:embed="rId7"/>
                <a:stretch>
                  <a:fillRect l="-611" t="-6667" r="-15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3452F185-9EC8-963F-067E-F448E76CCDF5}"/>
                  </a:ext>
                </a:extLst>
              </p:cNvPr>
              <p:cNvSpPr txBox="1"/>
              <p:nvPr/>
            </p:nvSpPr>
            <p:spPr>
              <a:xfrm>
                <a:off x="789814" y="5531960"/>
                <a:ext cx="1255837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3452F185-9EC8-963F-067E-F448E76CC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14" y="5531960"/>
                <a:ext cx="1255837" cy="6580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F1AAF5-F05D-CE52-DE2F-A2D8846FD305}"/>
              </a:ext>
            </a:extLst>
          </p:cNvPr>
          <p:cNvSpPr txBox="1"/>
          <p:nvPr/>
        </p:nvSpPr>
        <p:spPr>
          <a:xfrm>
            <a:off x="2195736" y="566124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這就是卡諾定理</a:t>
            </a:r>
            <a:r>
              <a:rPr lang="en-US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379C65-32DE-61F8-21D2-ADE44C47A690}"/>
                  </a:ext>
                </a:extLst>
              </p:cNvPr>
              <p:cNvSpPr txBox="1"/>
              <p:nvPr/>
            </p:nvSpPr>
            <p:spPr>
              <a:xfrm>
                <a:off x="789813" y="6291152"/>
                <a:ext cx="79451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若要產生正功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，必須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L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L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低溫放熱，高溫吸熱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379C65-32DE-61F8-21D2-ADE44C47A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13" y="6291152"/>
                <a:ext cx="7945144" cy="369332"/>
              </a:xfrm>
              <a:prstGeom prst="rect">
                <a:avLst/>
              </a:prstGeom>
              <a:blipFill>
                <a:blip r:embed="rId9"/>
                <a:stretch>
                  <a:fillRect l="-63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30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971600" y="1988840"/>
            <a:ext cx="4968552" cy="3693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熱量不能自動地由低溫的地方流到高溫的地方。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971600" y="3819376"/>
            <a:ext cx="6480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封閉系統</a:t>
            </a:r>
            <a:r>
              <a:rPr lang="zh-TW" altLang="en-US" dirty="0"/>
              <a:t>的</a:t>
            </a:r>
            <a:r>
              <a:rPr lang="zh-TW" altLang="en-US" dirty="0">
                <a:solidFill>
                  <a:srgbClr val="FF3300"/>
                </a:solidFill>
              </a:rPr>
              <a:t>熵</a:t>
            </a:r>
            <a:r>
              <a:rPr lang="zh-TW" altLang="en-US" dirty="0"/>
              <a:t>決定了反應</a:t>
            </a:r>
            <a:r>
              <a:rPr lang="zh-TW" altLang="en-US" dirty="0">
                <a:solidFill>
                  <a:srgbClr val="FF3300"/>
                </a:solidFill>
              </a:rPr>
              <a:t>是否可逆：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字方塊 3"/>
              <p:cNvSpPr txBox="1"/>
              <p:nvPr/>
            </p:nvSpPr>
            <p:spPr>
              <a:xfrm>
                <a:off x="1033499" y="4313976"/>
                <a:ext cx="16889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99" y="4313976"/>
                <a:ext cx="1688964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4"/>
              <p:cNvSpPr txBox="1"/>
              <p:nvPr/>
            </p:nvSpPr>
            <p:spPr>
              <a:xfrm>
                <a:off x="2963675" y="4313976"/>
                <a:ext cx="193017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不可逆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675" y="4313976"/>
                <a:ext cx="193017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18"/>
          <p:cNvSpPr txBox="1">
            <a:spLocks noChangeArrowheads="1"/>
          </p:cNvSpPr>
          <p:nvPr/>
        </p:nvSpPr>
        <p:spPr bwMode="auto">
          <a:xfrm>
            <a:off x="971600" y="3377872"/>
            <a:ext cx="646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熱物理系統存在一個狀態物理量</a:t>
            </a:r>
            <a:r>
              <a:rPr lang="zh-TW" altLang="en-US" dirty="0">
                <a:solidFill>
                  <a:srgbClr val="FF3300"/>
                </a:solidFill>
              </a:rPr>
              <a:t>熵。</a:t>
            </a:r>
            <a:endParaRPr lang="zh-TW" altLang="en-US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A7C7DB59-AC3A-819D-0660-F80EA6123B20}"/>
              </a:ext>
            </a:extLst>
          </p:cNvPr>
          <p:cNvSpPr/>
          <p:nvPr/>
        </p:nvSpPr>
        <p:spPr>
          <a:xfrm>
            <a:off x="2483768" y="2564904"/>
            <a:ext cx="479907" cy="57606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CC07F5-7D77-7836-4B85-EEABB3B246B1}"/>
              </a:ext>
            </a:extLst>
          </p:cNvPr>
          <p:cNvSpPr txBox="1"/>
          <p:nvPr/>
        </p:nvSpPr>
        <p:spPr>
          <a:xfrm>
            <a:off x="6012160" y="1988840"/>
            <a:ext cx="250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FF3300"/>
                </a:solidFill>
              </a:rPr>
              <a:t>熱力學第二定律</a:t>
            </a:r>
            <a:r>
              <a:rPr lang="en-US" altLang="zh-TW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  <a:endParaRPr lang="zh-TW" altLang="en-US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03278-35BB-E630-1DD4-DD14C4BF1140}"/>
              </a:ext>
            </a:extLst>
          </p:cNvPr>
          <p:cNvSpPr txBox="1"/>
          <p:nvPr/>
        </p:nvSpPr>
        <p:spPr>
          <a:xfrm>
            <a:off x="5148064" y="3372511"/>
            <a:ext cx="250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FF3300"/>
                </a:solidFill>
              </a:rPr>
              <a:t>熱力學第二定律</a:t>
            </a:r>
            <a:r>
              <a:rPr lang="en-US" altLang="zh-TW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2.0</a:t>
            </a:r>
            <a:endParaRPr lang="zh-TW" altLang="en-US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650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360B0-160D-164D-84DD-801B76E4D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32656"/>
            <a:ext cx="4404719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76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A509C1-55CE-EE4D-B7E9-6609E1E6F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378" y="0"/>
            <a:ext cx="5169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015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882B3F-73E9-1C49-AB84-9D5C5A58C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51"/>
          <a:stretch/>
        </p:blipFill>
        <p:spPr>
          <a:xfrm>
            <a:off x="786496" y="130929"/>
            <a:ext cx="3929520" cy="6727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15B894-0D73-014F-84DB-20FB39C0A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060848"/>
            <a:ext cx="28702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675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67C103-AEDC-5343-BB20-DE949C64C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0" y="1098550"/>
            <a:ext cx="65405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999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6499DC-F1ED-204F-AA65-49EBD4AAD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636" y="0"/>
            <a:ext cx="5772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80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35E851-FB00-FB47-98B9-A41F5214F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0"/>
            <a:ext cx="377828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3B34C5-CBCD-3A40-AF7E-F820E54D1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980728"/>
            <a:ext cx="2181989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206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F20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5"/>
          <a:stretch>
            <a:fillRect/>
          </a:stretch>
        </p:blipFill>
        <p:spPr bwMode="auto">
          <a:xfrm>
            <a:off x="3383139" y="1997064"/>
            <a:ext cx="1312768" cy="268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6"/>
          <p:cNvSpPr txBox="1">
            <a:spLocks noChangeArrowheads="1"/>
          </p:cNvSpPr>
          <p:nvPr/>
        </p:nvSpPr>
        <p:spPr bwMode="auto">
          <a:xfrm>
            <a:off x="4710467" y="3260019"/>
            <a:ext cx="4248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這是熱力學第二定律不允許的！</a:t>
            </a:r>
          </a:p>
        </p:txBody>
      </p:sp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4710467" y="3763256"/>
            <a:ext cx="4248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因此熱量總是由高溫系統流向低溫系統。</a:t>
            </a:r>
          </a:p>
        </p:txBody>
      </p:sp>
      <p:sp>
        <p:nvSpPr>
          <p:cNvPr id="73735" name="Text Box 9"/>
          <p:cNvSpPr txBox="1">
            <a:spLocks noChangeArrowheads="1"/>
          </p:cNvSpPr>
          <p:nvPr/>
        </p:nvSpPr>
        <p:spPr bwMode="auto">
          <a:xfrm>
            <a:off x="3571210" y="991117"/>
            <a:ext cx="93662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3300"/>
                </a:solidFill>
              </a:rPr>
              <a:t>熱流動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06011" y="5575938"/>
            <a:ext cx="7470886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TW" altLang="en-US" dirty="0"/>
              <a:t>熱力學第二定律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2.0</a:t>
            </a:r>
            <a:r>
              <a:rPr lang="zh-TW" altLang="en-US" dirty="0"/>
              <a:t>：導出熱力學第二定律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  <a:r>
              <a:rPr lang="zh-TW" altLang="en-US" dirty="0"/>
              <a:t>！</a:t>
            </a:r>
          </a:p>
        </p:txBody>
      </p:sp>
      <p:pic>
        <p:nvPicPr>
          <p:cNvPr id="73737" name="Picture 4" descr="znet_hot_bath_tub_badestamp_andoey_energi_lite_bilde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64" y="1997064"/>
            <a:ext cx="2658126" cy="268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8" name="文字方塊 10"/>
          <p:cNvSpPr txBox="1">
            <a:spLocks noChangeArrowheads="1"/>
          </p:cNvSpPr>
          <p:nvPr/>
        </p:nvSpPr>
        <p:spPr bwMode="auto">
          <a:xfrm>
            <a:off x="4710467" y="1963031"/>
            <a:ext cx="2592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若熱由低溫流向高溫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4800453" y="2420888"/>
                <a:ext cx="203408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&lt;0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453" y="2420888"/>
                <a:ext cx="2034089" cy="6580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800454" y="4211125"/>
                <a:ext cx="93610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454" y="4211125"/>
                <a:ext cx="936104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23831D9A-30BD-A840-9411-41B0BAE24EDE}"/>
              </a:ext>
            </a:extLst>
          </p:cNvPr>
          <p:cNvSpPr txBox="1"/>
          <p:nvPr/>
        </p:nvSpPr>
        <p:spPr>
          <a:xfrm>
            <a:off x="606011" y="4886149"/>
            <a:ext cx="6228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根據熵的定義，溫度高低唯一決定了熱的流向。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043608" y="755412"/>
            <a:ext cx="4968552" cy="3693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熱量不能自動地由低溫的地方流到高溫的地方。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43608" y="2585948"/>
            <a:ext cx="6480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3300"/>
                </a:solidFill>
              </a:rPr>
              <a:t>封閉系統</a:t>
            </a:r>
            <a:r>
              <a:rPr lang="zh-TW" altLang="en-US" dirty="0"/>
              <a:t>的</a:t>
            </a:r>
            <a:r>
              <a:rPr lang="zh-TW" altLang="en-US" dirty="0">
                <a:solidFill>
                  <a:srgbClr val="FF3300"/>
                </a:solidFill>
              </a:rPr>
              <a:t>熵</a:t>
            </a:r>
            <a:r>
              <a:rPr lang="zh-TW" altLang="en-US" dirty="0"/>
              <a:t>決定了反應</a:t>
            </a:r>
            <a:r>
              <a:rPr lang="zh-TW" altLang="en-US" dirty="0">
                <a:solidFill>
                  <a:srgbClr val="FF3300"/>
                </a:solidFill>
              </a:rPr>
              <a:t>是否可逆：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105507" y="3080548"/>
                <a:ext cx="168896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507" y="3080548"/>
                <a:ext cx="1688964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035683" y="3080548"/>
                <a:ext cx="193017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+mj-ea"/>
                        </a:rPr>
                        <m:t>不可逆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：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683" y="3080548"/>
                <a:ext cx="193017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9"/>
          <p:cNvSpPr txBox="1">
            <a:spLocks noChangeArrowheads="1"/>
          </p:cNvSpPr>
          <p:nvPr/>
        </p:nvSpPr>
        <p:spPr bwMode="auto">
          <a:xfrm>
            <a:off x="1043608" y="4581128"/>
            <a:ext cx="4608512" cy="369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熱不能被完全轉換為功！完美引擎不存在！</a:t>
            </a:r>
          </a:p>
        </p:txBody>
      </p:sp>
      <p:sp>
        <p:nvSpPr>
          <p:cNvPr id="7" name="文字方塊 18"/>
          <p:cNvSpPr txBox="1">
            <a:spLocks noChangeArrowheads="1"/>
          </p:cNvSpPr>
          <p:nvPr/>
        </p:nvSpPr>
        <p:spPr bwMode="auto">
          <a:xfrm>
            <a:off x="1043608" y="2144444"/>
            <a:ext cx="646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熱物理系統存在一個狀態物理量</a:t>
            </a:r>
            <a:r>
              <a:rPr lang="zh-TW" altLang="en-US" dirty="0">
                <a:solidFill>
                  <a:srgbClr val="FF3300"/>
                </a:solidFill>
              </a:rPr>
              <a:t>熵。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043608" y="5733256"/>
            <a:ext cx="4762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以上三個熱力學第二定律的形式是等價的。</a:t>
            </a:r>
          </a:p>
        </p:txBody>
      </p:sp>
      <p:sp>
        <p:nvSpPr>
          <p:cNvPr id="9" name="上-下雙向箭號 8"/>
          <p:cNvSpPr/>
          <p:nvPr/>
        </p:nvSpPr>
        <p:spPr>
          <a:xfrm>
            <a:off x="2675643" y="1268760"/>
            <a:ext cx="360040" cy="875684"/>
          </a:xfrm>
          <a:prstGeom prst="up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上-下雙向箭號 9"/>
          <p:cNvSpPr/>
          <p:nvPr/>
        </p:nvSpPr>
        <p:spPr>
          <a:xfrm>
            <a:off x="2664841" y="3573016"/>
            <a:ext cx="360040" cy="875684"/>
          </a:xfrm>
          <a:prstGeom prst="up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9EFE0-A362-A26F-7B64-E83CB0CC7036}"/>
              </a:ext>
            </a:extLst>
          </p:cNvPr>
          <p:cNvSpPr txBox="1"/>
          <p:nvPr/>
        </p:nvSpPr>
        <p:spPr>
          <a:xfrm>
            <a:off x="6256896" y="775434"/>
            <a:ext cx="250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FF3300"/>
                </a:solidFill>
              </a:rPr>
              <a:t>熱力學第二定律</a:t>
            </a:r>
            <a:r>
              <a:rPr lang="en-US" altLang="zh-TW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  <a:endParaRPr lang="zh-TW" altLang="en-US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D6A12D-BC2B-0A4B-9451-30C0318598DF}"/>
              </a:ext>
            </a:extLst>
          </p:cNvPr>
          <p:cNvSpPr txBox="1"/>
          <p:nvPr/>
        </p:nvSpPr>
        <p:spPr>
          <a:xfrm>
            <a:off x="5392800" y="2159105"/>
            <a:ext cx="250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FF3300"/>
                </a:solidFill>
              </a:rPr>
              <a:t>熱力學第二定律</a:t>
            </a:r>
            <a:r>
              <a:rPr lang="en-US" altLang="zh-TW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2.0</a:t>
            </a:r>
            <a:endParaRPr lang="zh-TW" altLang="en-US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302309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11109</TotalTime>
  <Words>8152</Words>
  <Application>Microsoft Macintosh PowerPoint</Application>
  <PresentationFormat>On-screen Show (4:3)</PresentationFormat>
  <Paragraphs>936</Paragraphs>
  <Slides>171</Slides>
  <Notes>0</Notes>
  <HiddenSlides>15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171</vt:i4>
      </vt:variant>
    </vt:vector>
  </HeadingPairs>
  <TitlesOfParts>
    <vt:vector size="178" baseType="lpstr">
      <vt:lpstr>新細明體</vt:lpstr>
      <vt:lpstr>Arial</vt:lpstr>
      <vt:lpstr>Cambria Math</vt:lpstr>
      <vt:lpstr>Times New Roman</vt:lpstr>
      <vt:lpstr>預設簡報設計</vt:lpstr>
      <vt:lpstr>方程式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622</cp:revision>
  <cp:lastPrinted>2024-02-25T08:18:28Z</cp:lastPrinted>
  <dcterms:created xsi:type="dcterms:W3CDTF">2006-12-05T02:53:45Z</dcterms:created>
  <dcterms:modified xsi:type="dcterms:W3CDTF">2024-03-02T12:35:18Z</dcterms:modified>
</cp:coreProperties>
</file>