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61" r:id="rId3"/>
    <p:sldId id="353" r:id="rId4"/>
    <p:sldId id="510" r:id="rId5"/>
    <p:sldId id="356" r:id="rId6"/>
    <p:sldId id="433" r:id="rId7"/>
    <p:sldId id="434" r:id="rId8"/>
    <p:sldId id="288" r:id="rId9"/>
    <p:sldId id="406" r:id="rId10"/>
    <p:sldId id="435" r:id="rId11"/>
    <p:sldId id="389" r:id="rId12"/>
    <p:sldId id="390" r:id="rId13"/>
    <p:sldId id="458" r:id="rId14"/>
    <p:sldId id="511" r:id="rId15"/>
    <p:sldId id="442" r:id="rId16"/>
    <p:sldId id="478" r:id="rId17"/>
    <p:sldId id="446" r:id="rId18"/>
    <p:sldId id="443" r:id="rId19"/>
    <p:sldId id="447" r:id="rId20"/>
    <p:sldId id="444" r:id="rId21"/>
    <p:sldId id="445" r:id="rId22"/>
    <p:sldId id="402" r:id="rId23"/>
    <p:sldId id="436" r:id="rId24"/>
    <p:sldId id="395" r:id="rId25"/>
    <p:sldId id="289" r:id="rId26"/>
    <p:sldId id="515" r:id="rId27"/>
    <p:sldId id="396" r:id="rId28"/>
    <p:sldId id="423" r:id="rId29"/>
    <p:sldId id="437" r:id="rId30"/>
    <p:sldId id="410" r:id="rId31"/>
    <p:sldId id="424" r:id="rId32"/>
    <p:sldId id="448" r:id="rId33"/>
    <p:sldId id="465" r:id="rId34"/>
    <p:sldId id="464" r:id="rId35"/>
    <p:sldId id="399" r:id="rId36"/>
    <p:sldId id="449" r:id="rId37"/>
    <p:sldId id="450" r:id="rId38"/>
    <p:sldId id="382" r:id="rId39"/>
    <p:sldId id="383" r:id="rId40"/>
    <p:sldId id="294" r:id="rId41"/>
    <p:sldId id="295" r:id="rId42"/>
    <p:sldId id="414" r:id="rId43"/>
    <p:sldId id="291" r:id="rId44"/>
    <p:sldId id="452" r:id="rId45"/>
    <p:sldId id="484" r:id="rId46"/>
    <p:sldId id="296" r:id="rId47"/>
    <p:sldId id="384" r:id="rId48"/>
    <p:sldId id="485" r:id="rId49"/>
    <p:sldId id="486" r:id="rId50"/>
    <p:sldId id="487" r:id="rId51"/>
    <p:sldId id="488" r:id="rId52"/>
    <p:sldId id="489" r:id="rId53"/>
    <p:sldId id="490" r:id="rId54"/>
    <p:sldId id="416" r:id="rId55"/>
    <p:sldId id="505" r:id="rId56"/>
    <p:sldId id="501" r:id="rId57"/>
    <p:sldId id="500" r:id="rId58"/>
    <p:sldId id="504" r:id="rId59"/>
    <p:sldId id="502" r:id="rId60"/>
    <p:sldId id="297" r:id="rId61"/>
    <p:sldId id="506" r:id="rId62"/>
    <p:sldId id="481" r:id="rId63"/>
    <p:sldId id="482" r:id="rId64"/>
    <p:sldId id="393" r:id="rId65"/>
    <p:sldId id="499" r:id="rId66"/>
    <p:sldId id="503" r:id="rId67"/>
    <p:sldId id="412" r:id="rId68"/>
    <p:sldId id="480" r:id="rId69"/>
    <p:sldId id="521" r:id="rId70"/>
    <p:sldId id="520" r:id="rId71"/>
    <p:sldId id="516" r:id="rId72"/>
    <p:sldId id="298" r:id="rId73"/>
    <p:sldId id="417" r:id="rId74"/>
    <p:sldId id="299" r:id="rId75"/>
    <p:sldId id="497" r:id="rId76"/>
    <p:sldId id="498" r:id="rId77"/>
    <p:sldId id="514" r:id="rId78"/>
    <p:sldId id="336" r:id="rId79"/>
    <p:sldId id="513" r:id="rId80"/>
    <p:sldId id="512" r:id="rId81"/>
    <p:sldId id="300" r:id="rId82"/>
    <p:sldId id="426" r:id="rId83"/>
    <p:sldId id="310" r:id="rId84"/>
    <p:sldId id="418" r:id="rId85"/>
    <p:sldId id="301" r:id="rId86"/>
    <p:sldId id="473" r:id="rId87"/>
    <p:sldId id="311" r:id="rId88"/>
    <p:sldId id="302" r:id="rId89"/>
    <p:sldId id="304" r:id="rId90"/>
    <p:sldId id="303" r:id="rId91"/>
    <p:sldId id="427" r:id="rId92"/>
    <p:sldId id="428" r:id="rId93"/>
    <p:sldId id="429" r:id="rId94"/>
    <p:sldId id="431" r:id="rId95"/>
    <p:sldId id="430" r:id="rId96"/>
    <p:sldId id="432" r:id="rId97"/>
    <p:sldId id="517" r:id="rId98"/>
    <p:sldId id="518" r:id="rId99"/>
    <p:sldId id="519" r:id="rId100"/>
    <p:sldId id="472" r:id="rId101"/>
    <p:sldId id="387" r:id="rId102"/>
    <p:sldId id="459" r:id="rId103"/>
    <p:sldId id="471" r:id="rId104"/>
    <p:sldId id="468" r:id="rId105"/>
    <p:sldId id="469" r:id="rId106"/>
    <p:sldId id="441" r:id="rId107"/>
    <p:sldId id="438" r:id="rId108"/>
    <p:sldId id="460" r:id="rId109"/>
    <p:sldId id="461" r:id="rId110"/>
    <p:sldId id="495" r:id="rId111"/>
    <p:sldId id="496" r:id="rId112"/>
    <p:sldId id="474" r:id="rId113"/>
    <p:sldId id="475" r:id="rId114"/>
    <p:sldId id="494" r:id="rId115"/>
    <p:sldId id="491" r:id="rId116"/>
    <p:sldId id="492" r:id="rId117"/>
    <p:sldId id="493" r:id="rId118"/>
    <p:sldId id="509" r:id="rId119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00"/>
    <a:srgbClr val="FFFA87"/>
    <a:srgbClr val="FFFFCC"/>
    <a:srgbClr val="33CC3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35" autoAdjust="0"/>
    <p:restoredTop sz="94882" autoAdjust="0"/>
  </p:normalViewPr>
  <p:slideViewPr>
    <p:cSldViewPr>
      <p:cViewPr varScale="1">
        <p:scale>
          <a:sx n="123" d="100"/>
          <a:sy n="123" d="100"/>
        </p:scale>
        <p:origin x="1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3F6CC-7BD0-4FA9-BAD0-6581958EEC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093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4F436-5BBD-4F3E-BF37-4807A382013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760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D65C26-5888-4CBC-A0CC-D42E82874B8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983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9B00D-C5A0-409E-962C-F7F9577A77F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36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4203C-6923-4E26-B0AC-655B0E58D0D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9558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470136-5E69-4047-BE7B-03423504754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411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E6328-D4B8-42E5-B599-39DE9F753C1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86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45DD7B-7965-4DF5-A648-8287F4A0301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050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4DC011-BF26-45A6-9C7E-994CE9E852B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762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47626-B09B-48AD-8DAC-85D8555EF5C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9429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7114D-25D3-43C9-AE5E-938F68F62E1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83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/>
            </a:lvl1pPr>
          </a:lstStyle>
          <a:p>
            <a:fld id="{E91EBD93-6032-4C78-90A2-30788D57033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0.png"/><Relationship Id="rId13" Type="http://schemas.openxmlformats.org/officeDocument/2006/relationships/image" Target="../media/image1631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1590.png"/><Relationship Id="rId12" Type="http://schemas.openxmlformats.org/officeDocument/2006/relationships/image" Target="../media/image1730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0.png"/><Relationship Id="rId11" Type="http://schemas.openxmlformats.org/officeDocument/2006/relationships/image" Target="../media/image1621.png"/><Relationship Id="rId15" Type="http://schemas.openxmlformats.org/officeDocument/2006/relationships/image" Target="../media/image194.wmf"/><Relationship Id="rId10" Type="http://schemas.openxmlformats.org/officeDocument/2006/relationships/image" Target="../media/image1710.png"/><Relationship Id="rId4" Type="http://schemas.openxmlformats.org/officeDocument/2006/relationships/image" Target="../media/image193.wmf"/><Relationship Id="rId9" Type="http://schemas.openxmlformats.org/officeDocument/2006/relationships/image" Target="../media/image1611.png"/><Relationship Id="rId14" Type="http://schemas.openxmlformats.org/officeDocument/2006/relationships/oleObject" Target="../embeddings/oleObject8.bin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0.png"/><Relationship Id="rId13" Type="http://schemas.openxmlformats.org/officeDocument/2006/relationships/image" Target="../media/image1640.png"/><Relationship Id="rId3" Type="http://schemas.openxmlformats.org/officeDocument/2006/relationships/oleObject" Target="../embeddings/oleObject9.bin"/><Relationship Id="rId12" Type="http://schemas.openxmlformats.org/officeDocument/2006/relationships/image" Target="../media/image1630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wmf"/><Relationship Id="rId11" Type="http://schemas.openxmlformats.org/officeDocument/2006/relationships/image" Target="../media/image196.wmf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193.wmf"/><Relationship Id="rId9" Type="http://schemas.openxmlformats.org/officeDocument/2006/relationships/image" Target="../media/image162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0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0.png"/><Relationship Id="rId5" Type="http://schemas.openxmlformats.org/officeDocument/2006/relationships/image" Target="../media/image1740.png"/><Relationship Id="rId4" Type="http://schemas.openxmlformats.org/officeDocument/2006/relationships/image" Target="../media/image166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09.w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220.wmf"/><Relationship Id="rId26" Type="http://schemas.openxmlformats.org/officeDocument/2006/relationships/image" Target="../media/image224.wmf"/><Relationship Id="rId3" Type="http://schemas.openxmlformats.org/officeDocument/2006/relationships/oleObject" Target="../embeddings/oleObject15.bin"/><Relationship Id="rId21" Type="http://schemas.openxmlformats.org/officeDocument/2006/relationships/oleObject" Target="../embeddings/oleObject24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217.wmf"/><Relationship Id="rId17" Type="http://schemas.openxmlformats.org/officeDocument/2006/relationships/oleObject" Target="../embeddings/oleObject22.bin"/><Relationship Id="rId25" Type="http://schemas.openxmlformats.org/officeDocument/2006/relationships/oleObject" Target="../embeddings/oleObject26.bin"/><Relationship Id="rId2" Type="http://schemas.openxmlformats.org/officeDocument/2006/relationships/image" Target="../media/image212.jpeg"/><Relationship Id="rId16" Type="http://schemas.openxmlformats.org/officeDocument/2006/relationships/image" Target="../media/image219.wmf"/><Relationship Id="rId20" Type="http://schemas.openxmlformats.org/officeDocument/2006/relationships/image" Target="../media/image22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wmf"/><Relationship Id="rId11" Type="http://schemas.openxmlformats.org/officeDocument/2006/relationships/oleObject" Target="../embeddings/oleObject19.bin"/><Relationship Id="rId24" Type="http://schemas.openxmlformats.org/officeDocument/2006/relationships/image" Target="../media/image223.wmf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23" Type="http://schemas.openxmlformats.org/officeDocument/2006/relationships/oleObject" Target="../embeddings/oleObject25.bin"/><Relationship Id="rId10" Type="http://schemas.openxmlformats.org/officeDocument/2006/relationships/image" Target="../media/image216.wmf"/><Relationship Id="rId19" Type="http://schemas.openxmlformats.org/officeDocument/2006/relationships/oleObject" Target="../embeddings/oleObject23.bin"/><Relationship Id="rId4" Type="http://schemas.openxmlformats.org/officeDocument/2006/relationships/image" Target="../media/image213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218.wmf"/><Relationship Id="rId22" Type="http://schemas.openxmlformats.org/officeDocument/2006/relationships/image" Target="../media/image222.w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0.png"/><Relationship Id="rId3" Type="http://schemas.openxmlformats.org/officeDocument/2006/relationships/image" Target="../media/image1860.png"/><Relationship Id="rId7" Type="http://schemas.openxmlformats.org/officeDocument/2006/relationships/image" Target="../media/image1900.png"/><Relationship Id="rId2" Type="http://schemas.openxmlformats.org/officeDocument/2006/relationships/image" Target="../media/image18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0.png"/><Relationship Id="rId11" Type="http://schemas.openxmlformats.org/officeDocument/2006/relationships/image" Target="../media/image1111.png"/><Relationship Id="rId5" Type="http://schemas.openxmlformats.org/officeDocument/2006/relationships/image" Target="../media/image1880.png"/><Relationship Id="rId10" Type="http://schemas.openxmlformats.org/officeDocument/2006/relationships/image" Target="../media/image1950.png"/><Relationship Id="rId4" Type="http://schemas.openxmlformats.org/officeDocument/2006/relationships/image" Target="../media/image1870.png"/><Relationship Id="rId9" Type="http://schemas.openxmlformats.org/officeDocument/2006/relationships/image" Target="../media/image1940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2080.png"/><Relationship Id="rId7" Type="http://schemas.openxmlformats.org/officeDocument/2006/relationships/image" Target="../media/image267.png"/><Relationship Id="rId2" Type="http://schemas.openxmlformats.org/officeDocument/2006/relationships/image" Target="../media/image20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11" Type="http://schemas.openxmlformats.org/officeDocument/2006/relationships/image" Target="../media/image270.png"/><Relationship Id="rId5" Type="http://schemas.openxmlformats.org/officeDocument/2006/relationships/image" Target="../media/image214.png"/><Relationship Id="rId10" Type="http://schemas.openxmlformats.org/officeDocument/2006/relationships/image" Target="../media/image269.png"/><Relationship Id="rId4" Type="http://schemas.openxmlformats.org/officeDocument/2006/relationships/image" Target="../media/image210.png"/><Relationship Id="rId9" Type="http://schemas.openxmlformats.org/officeDocument/2006/relationships/image" Target="../media/image276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image" Target="../media/image272.png"/><Relationship Id="rId7" Type="http://schemas.openxmlformats.org/officeDocument/2006/relationships/image" Target="../media/image1140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7.png"/><Relationship Id="rId5" Type="http://schemas.openxmlformats.org/officeDocument/2006/relationships/image" Target="../media/image1130.png"/><Relationship Id="rId4" Type="http://schemas.openxmlformats.org/officeDocument/2006/relationships/image" Target="../media/image1091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jpeg"/><Relationship Id="rId7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1.jpe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54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0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3" Type="http://schemas.openxmlformats.org/officeDocument/2006/relationships/image" Target="../media/image47.png"/><Relationship Id="rId12" Type="http://schemas.openxmlformats.org/officeDocument/2006/relationships/image" Target="../media/image4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3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0.png"/><Relationship Id="rId7" Type="http://schemas.openxmlformats.org/officeDocument/2006/relationships/image" Target="../media/image42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0.png"/><Relationship Id="rId11" Type="http://schemas.openxmlformats.org/officeDocument/2006/relationships/image" Target="../media/image55.png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7.jpe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3" Type="http://schemas.openxmlformats.org/officeDocument/2006/relationships/image" Target="../media/image43.png"/><Relationship Id="rId12" Type="http://schemas.openxmlformats.org/officeDocument/2006/relationships/image" Target="../media/image43.jpeg"/><Relationship Id="rId17" Type="http://schemas.openxmlformats.org/officeDocument/2006/relationships/image" Target="../media/image95.png"/><Relationship Id="rId2" Type="http://schemas.openxmlformats.org/officeDocument/2006/relationships/image" Target="../media/image550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80.png"/><Relationship Id="rId15" Type="http://schemas.openxmlformats.org/officeDocument/2006/relationships/image" Target="../media/image93.png"/><Relationship Id="rId1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7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66.pn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500.png"/><Relationship Id="rId4" Type="http://schemas.openxmlformats.org/officeDocument/2006/relationships/image" Target="../media/image48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74.png"/><Relationship Id="rId3" Type="http://schemas.openxmlformats.org/officeDocument/2006/relationships/image" Target="../media/image15.wmf"/><Relationship Id="rId7" Type="http://schemas.openxmlformats.org/officeDocument/2006/relationships/image" Target="../media/image72.png"/><Relationship Id="rId12" Type="http://schemas.openxmlformats.org/officeDocument/2006/relationships/image" Target="../media/image78.png"/><Relationship Id="rId2" Type="http://schemas.openxmlformats.org/officeDocument/2006/relationships/oleObject" Target="../embeddings/oleObject3.bin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7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76.png"/><Relationship Id="rId10" Type="http://schemas.openxmlformats.org/officeDocument/2006/relationships/image" Target="../media/image630.png"/><Relationship Id="rId4" Type="http://schemas.openxmlformats.org/officeDocument/2006/relationships/image" Target="../media/image16.jpeg"/><Relationship Id="rId1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wmf"/><Relationship Id="rId7" Type="http://schemas.openxmlformats.org/officeDocument/2006/relationships/image" Target="../media/image80.png"/><Relationship Id="rId12" Type="http://schemas.openxmlformats.org/officeDocument/2006/relationships/image" Target="../media/image89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103.png"/><Relationship Id="rId5" Type="http://schemas.openxmlformats.org/officeDocument/2006/relationships/image" Target="../media/image54.wmf"/><Relationship Id="rId10" Type="http://schemas.openxmlformats.org/officeDocument/2006/relationships/image" Target="../media/image102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741.png"/><Relationship Id="rId7" Type="http://schemas.openxmlformats.org/officeDocument/2006/relationships/image" Target="../media/image74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0.png"/><Relationship Id="rId5" Type="http://schemas.openxmlformats.org/officeDocument/2006/relationships/image" Target="../media/image940.png"/><Relationship Id="rId4" Type="http://schemas.openxmlformats.org/officeDocument/2006/relationships/image" Target="../media/image9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4.png"/><Relationship Id="rId7" Type="http://schemas.openxmlformats.org/officeDocument/2006/relationships/image" Target="../media/image13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10" Type="http://schemas.openxmlformats.org/officeDocument/2006/relationships/image" Target="../media/image138.png"/><Relationship Id="rId4" Type="http://schemas.openxmlformats.org/officeDocument/2006/relationships/image" Target="../media/image6.png"/><Relationship Id="rId9" Type="http://schemas.openxmlformats.org/officeDocument/2006/relationships/image" Target="../media/image13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1.png"/><Relationship Id="rId3" Type="http://schemas.openxmlformats.org/officeDocument/2006/relationships/image" Target="../media/image7.jpeg"/><Relationship Id="rId7" Type="http://schemas.openxmlformats.org/officeDocument/2006/relationships/image" Target="../media/image11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0.png"/><Relationship Id="rId5" Type="http://schemas.openxmlformats.org/officeDocument/2006/relationships/image" Target="../media/image1080.png"/><Relationship Id="rId4" Type="http://schemas.openxmlformats.org/officeDocument/2006/relationships/image" Target="../media/image1070.png"/><Relationship Id="rId9" Type="http://schemas.openxmlformats.org/officeDocument/2006/relationships/image" Target="../media/image89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2.png"/><Relationship Id="rId2" Type="http://schemas.openxmlformats.org/officeDocument/2006/relationships/image" Target="../media/image10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08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tiff"/><Relationship Id="rId4" Type="http://schemas.openxmlformats.org/officeDocument/2006/relationships/image" Target="../media/image111.tif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0.tiff"/><Relationship Id="rId7" Type="http://schemas.openxmlformats.org/officeDocument/2006/relationships/image" Target="../media/image121.png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7" Type="http://schemas.openxmlformats.org/officeDocument/2006/relationships/image" Target="../media/image116.tiff"/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tiff"/><Relationship Id="rId5" Type="http://schemas.openxmlformats.org/officeDocument/2006/relationships/image" Target="../media/image114.tiff"/><Relationship Id="rId4" Type="http://schemas.openxmlformats.org/officeDocument/2006/relationships/image" Target="../media/image12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31.png"/><Relationship Id="rId4" Type="http://schemas.openxmlformats.org/officeDocument/2006/relationships/image" Target="../media/image112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1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1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2.png"/><Relationship Id="rId2" Type="http://schemas.openxmlformats.org/officeDocument/2006/relationships/image" Target="../media/image13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28.jpeg"/><Relationship Id="rId4" Type="http://schemas.openxmlformats.org/officeDocument/2006/relationships/image" Target="../media/image1392.png"/></Relationships>
</file>

<file path=ppt/slides/_rels/slide6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21.png"/><Relationship Id="rId3" Type="http://schemas.openxmlformats.org/officeDocument/2006/relationships/image" Target="../media/image124.jpeg"/><Relationship Id="rId17" Type="http://schemas.openxmlformats.org/officeDocument/2006/relationships/image" Target="../media/image145.png"/><Relationship Id="rId2" Type="http://schemas.openxmlformats.org/officeDocument/2006/relationships/image" Target="../media/image123.jpeg"/><Relationship Id="rId16" Type="http://schemas.openxmlformats.org/officeDocument/2006/relationships/image" Target="../media/image130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210.png"/><Relationship Id="rId4" Type="http://schemas.openxmlformats.org/officeDocument/2006/relationships/image" Target="../media/image125.jpeg"/><Relationship Id="rId14" Type="http://schemas.openxmlformats.org/officeDocument/2006/relationships/image" Target="../media/image120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1.png"/><Relationship Id="rId3" Type="http://schemas.openxmlformats.org/officeDocument/2006/relationships/image" Target="../media/image124.jpeg"/><Relationship Id="rId7" Type="http://schemas.openxmlformats.org/officeDocument/2006/relationships/image" Target="../media/image1251.png"/><Relationship Id="rId12" Type="http://schemas.openxmlformats.org/officeDocument/2006/relationships/image" Target="../media/image147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1.png"/><Relationship Id="rId11" Type="http://schemas.openxmlformats.org/officeDocument/2006/relationships/image" Target="../media/image1281.png"/><Relationship Id="rId10" Type="http://schemas.openxmlformats.org/officeDocument/2006/relationships/image" Target="../media/image1391.png"/><Relationship Id="rId4" Type="http://schemas.openxmlformats.org/officeDocument/2006/relationships/image" Target="../media/image126.jpeg"/><Relationship Id="rId9" Type="http://schemas.openxmlformats.org/officeDocument/2006/relationships/image" Target="../media/image14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0.png"/><Relationship Id="rId7" Type="http://schemas.openxmlformats.org/officeDocument/2006/relationships/image" Target="../media/image15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0.png"/><Relationship Id="rId3" Type="http://schemas.openxmlformats.org/officeDocument/2006/relationships/image" Target="../media/image124.jpeg"/><Relationship Id="rId7" Type="http://schemas.openxmlformats.org/officeDocument/2006/relationships/image" Target="../media/image1310.png"/><Relationship Id="rId12" Type="http://schemas.openxmlformats.org/officeDocument/2006/relationships/image" Target="../media/image136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0.png"/><Relationship Id="rId11" Type="http://schemas.openxmlformats.org/officeDocument/2006/relationships/image" Target="../media/image1350.png"/><Relationship Id="rId5" Type="http://schemas.openxmlformats.org/officeDocument/2006/relationships/image" Target="../media/image153.jpeg"/><Relationship Id="rId10" Type="http://schemas.openxmlformats.org/officeDocument/2006/relationships/image" Target="../media/image1340.png"/><Relationship Id="rId4" Type="http://schemas.openxmlformats.org/officeDocument/2006/relationships/image" Target="../media/image152.jpeg"/><Relationship Id="rId9" Type="http://schemas.openxmlformats.org/officeDocument/2006/relationships/image" Target="../media/image13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0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0.png"/><Relationship Id="rId5" Type="http://schemas.openxmlformats.org/officeDocument/2006/relationships/image" Target="../media/image1400.png"/><Relationship Id="rId4" Type="http://schemas.openxmlformats.org/officeDocument/2006/relationships/image" Target="../media/image15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1.png"/><Relationship Id="rId3" Type="http://schemas.openxmlformats.org/officeDocument/2006/relationships/image" Target="../media/image1380.png"/><Relationship Id="rId7" Type="http://schemas.openxmlformats.org/officeDocument/2006/relationships/image" Target="../media/image1410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1.png"/><Relationship Id="rId5" Type="http://schemas.openxmlformats.org/officeDocument/2006/relationships/image" Target="../media/image1400.png"/><Relationship Id="rId4" Type="http://schemas.openxmlformats.org/officeDocument/2006/relationships/image" Target="../media/image139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95.png"/><Relationship Id="rId7" Type="http://schemas.openxmlformats.org/officeDocument/2006/relationships/image" Target="../media/image23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211.png"/><Relationship Id="rId4" Type="http://schemas.openxmlformats.org/officeDocument/2006/relationships/image" Target="../media/image20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0.pn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60.png"/><Relationship Id="rId3" Type="http://schemas.openxmlformats.org/officeDocument/2006/relationships/image" Target="../media/image164.jpe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1.png"/><Relationship Id="rId11" Type="http://schemas.openxmlformats.org/officeDocument/2006/relationships/image" Target="../media/image156.png"/><Relationship Id="rId5" Type="http://schemas.openxmlformats.org/officeDocument/2006/relationships/image" Target="../media/image1500.png"/><Relationship Id="rId10" Type="http://schemas.openxmlformats.org/officeDocument/2006/relationships/image" Target="../media/image1550.png"/><Relationship Id="rId4" Type="http://schemas.openxmlformats.org/officeDocument/2006/relationships/image" Target="../media/image1490.png"/><Relationship Id="rId9" Type="http://schemas.openxmlformats.org/officeDocument/2006/relationships/image" Target="../media/image15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70.png"/><Relationship Id="rId12" Type="http://schemas.openxmlformats.org/officeDocument/2006/relationships/image" Target="../media/image1681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1671.png"/><Relationship Id="rId5" Type="http://schemas.openxmlformats.org/officeDocument/2006/relationships/image" Target="../media/image168.png"/><Relationship Id="rId10" Type="http://schemas.openxmlformats.org/officeDocument/2006/relationships/image" Target="../media/image166.png"/><Relationship Id="rId4" Type="http://schemas.openxmlformats.org/officeDocument/2006/relationships/image" Target="../media/image167.png"/><Relationship Id="rId9" Type="http://schemas.openxmlformats.org/officeDocument/2006/relationships/image" Target="../media/image16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0.png"/><Relationship Id="rId13" Type="http://schemas.openxmlformats.org/officeDocument/2006/relationships/image" Target="../media/image173.png"/><Relationship Id="rId3" Type="http://schemas.openxmlformats.org/officeDocument/2006/relationships/image" Target="../media/image124.jpeg"/><Relationship Id="rId7" Type="http://schemas.openxmlformats.org/officeDocument/2006/relationships/image" Target="../media/image1670.png"/><Relationship Id="rId12" Type="http://schemas.openxmlformats.org/officeDocument/2006/relationships/image" Target="../media/image171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1.png"/><Relationship Id="rId11" Type="http://schemas.openxmlformats.org/officeDocument/2006/relationships/image" Target="../media/image1270.png"/><Relationship Id="rId5" Type="http://schemas.openxmlformats.org/officeDocument/2006/relationships/image" Target="../media/image1651.png"/><Relationship Id="rId10" Type="http://schemas.openxmlformats.org/officeDocument/2006/relationships/image" Target="../media/image1700.png"/><Relationship Id="rId4" Type="http://schemas.openxmlformats.org/officeDocument/2006/relationships/image" Target="../media/image1642.png"/><Relationship Id="rId9" Type="http://schemas.openxmlformats.org/officeDocument/2006/relationships/image" Target="../media/image1690.png"/></Relationships>
</file>

<file path=ppt/slides/_rels/slide8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51.png"/><Relationship Id="rId3" Type="http://schemas.openxmlformats.org/officeDocument/2006/relationships/image" Target="../media/image172.png"/><Relationship Id="rId12" Type="http://schemas.openxmlformats.org/officeDocument/2006/relationships/image" Target="../media/image17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4.png"/><Relationship Id="rId10" Type="http://schemas.openxmlformats.org/officeDocument/2006/relationships/image" Target="../media/image163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baloon%20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47434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20031026-baloon-in-utsunomi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3724275"/>
            <a:ext cx="21240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6019799" y="1371600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 b="1" dirty="0">
                <a:solidFill>
                  <a:srgbClr val="FF0000"/>
                </a:solidFill>
              </a:rPr>
              <a:t>氣體 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endParaRPr lang="zh-TW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2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 bwMode="auto">
          <a:xfrm>
            <a:off x="2593975" y="2286000"/>
            <a:ext cx="395605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291" name="Text Box 7"/>
              <p:cNvSpPr txBox="1">
                <a:spLocks noChangeArrowheads="1"/>
              </p:cNvSpPr>
              <p:nvPr/>
            </p:nvSpPr>
            <p:spPr bwMode="auto">
              <a:xfrm>
                <a:off x="1066800" y="1219200"/>
                <a:ext cx="7315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一個緩慢過程，隨時處於平衡態，因此一定對應一條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𝑃</m:t>
                    </m:r>
                    <m:r>
                      <a:rPr lang="en-US" altLang="zh-TW" sz="1800" b="0" i="1" dirty="0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sz="1800" dirty="0"/>
                  <a:t>圖上的路徑。</a:t>
                </a:r>
              </a:p>
            </p:txBody>
          </p:sp>
        </mc:Choice>
        <mc:Fallback xmlns="">
          <p:sp>
            <p:nvSpPr>
              <p:cNvPr id="1229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1219200"/>
                <a:ext cx="7315200" cy="369332"/>
              </a:xfrm>
              <a:prstGeom prst="rect">
                <a:avLst/>
              </a:prstGeom>
              <a:blipFill>
                <a:blip r:embed="rId3"/>
                <a:stretch>
                  <a:fillRect l="-694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05DF59F2-0F7E-9F42-8442-32082A2D7337}"/>
              </a:ext>
            </a:extLst>
          </p:cNvPr>
          <p:cNvSpPr/>
          <p:nvPr/>
        </p:nvSpPr>
        <p:spPr>
          <a:xfrm>
            <a:off x="3232531" y="1622060"/>
            <a:ext cx="290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稱為準靜過程</a:t>
            </a:r>
            <a:r>
              <a:rPr lang="zh-TW" alt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quasi-static</a:t>
            </a:r>
            <a:r>
              <a:rPr lang="zh-TW" alt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GB" altLang="zh-TW" i="0" u="none" strike="noStrike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810000" y="2286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一系列的例題：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79468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19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8"/>
          <a:stretch>
            <a:fillRect/>
          </a:stretch>
        </p:blipFill>
        <p:spPr bwMode="auto">
          <a:xfrm>
            <a:off x="682651" y="475890"/>
            <a:ext cx="332910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文字方塊 5"/>
          <p:cNvSpPr txBox="1">
            <a:spLocks noChangeArrowheads="1"/>
          </p:cNvSpPr>
          <p:nvPr/>
        </p:nvSpPr>
        <p:spPr bwMode="auto">
          <a:xfrm>
            <a:off x="590307" y="3092006"/>
            <a:ext cx="541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由各個狀態的壓力與體積即可算出其溫度</a:t>
            </a:r>
          </a:p>
        </p:txBody>
      </p:sp>
      <p:graphicFrame>
        <p:nvGraphicFramePr>
          <p:cNvPr id="542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784156"/>
              </p:ext>
            </p:extLst>
          </p:nvPr>
        </p:nvGraphicFramePr>
        <p:xfrm>
          <a:off x="4953000" y="2985643"/>
          <a:ext cx="7889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533169" imgH="393529" progId="Equation.3">
                  <p:embed/>
                </p:oleObj>
              </mc:Choice>
              <mc:Fallback>
                <p:oleObj name="方程式" r:id="rId3" imgW="533169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985643"/>
                        <a:ext cx="788988" cy="58261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98082" y="3657600"/>
                <a:ext cx="2645018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1×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=1203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82" y="3657600"/>
                <a:ext cx="2645018" cy="61651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503349" y="3686228"/>
                <a:ext cx="2497158" cy="61093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2000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×4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1×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=962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349" y="3686228"/>
                <a:ext cx="2497158" cy="6109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705898" y="4878309"/>
                <a:ext cx="534575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</a:rPr>
                            <m:t>ab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𝑛𝑅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8.31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1203~35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98" y="4878309"/>
                <a:ext cx="5345759" cy="6090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101811" y="3665304"/>
                <a:ext cx="2647328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×4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1×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/>
                        </a:rPr>
                        <m:t>2406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811" y="3665304"/>
                <a:ext cx="2647328" cy="61651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705898" y="4421109"/>
                <a:ext cx="3305855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𝑎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𝑏</m:t>
                    </m:r>
                  </m:oMath>
                </a14:m>
                <a:r>
                  <a:rPr lang="zh-TW" altLang="en-US" dirty="0"/>
                  <a:t>是定壓：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98" y="4421109"/>
                <a:ext cx="3305855" cy="381000"/>
              </a:xfrm>
              <a:prstGeom prst="rect">
                <a:avLst/>
              </a:prstGeom>
              <a:blipFill rotWithShape="1">
                <a:blip r:embed="rId10"/>
                <a:stretch>
                  <a:fillRect t="-6349" b="-2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58851" y="6021309"/>
                <a:ext cx="5439887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</a:rPr>
                            <m:t>bc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𝑛𝑅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8.31</m:t>
                      </m:r>
                      <m:r>
                        <a:rPr lang="el-GR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1544~−30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51" y="6021309"/>
                <a:ext cx="5439887" cy="61651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758851" y="5564109"/>
                <a:ext cx="3305855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𝑏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r>
                  <a:rPr lang="zh-TW" altLang="en-US" dirty="0"/>
                  <a:t>是定容：</a:t>
                </a: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51" y="5564109"/>
                <a:ext cx="3305855" cy="381000"/>
              </a:xfrm>
              <a:prstGeom prst="rect">
                <a:avLst/>
              </a:prstGeom>
              <a:blipFill rotWithShape="1">
                <a:blip r:embed="rId12"/>
                <a:stretch>
                  <a:fillRect t="-6452" b="-2419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4315873" y="1062589"/>
                <a:ext cx="1785938" cy="3891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計算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TW">
                            <a:latin typeface="Cambria Math"/>
                          </a:rPr>
                          <m:t>ab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TW">
                            <a:latin typeface="Cambria Math"/>
                          </a:rPr>
                          <m:t>bc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873" y="1062589"/>
                <a:ext cx="1785938" cy="389145"/>
              </a:xfrm>
              <a:prstGeom prst="rect">
                <a:avLst/>
              </a:prstGeom>
              <a:blipFill rotWithShape="1">
                <a:blip r:embed="rId13"/>
                <a:stretch>
                  <a:fillRect l="-3072" t="-6250" r="-1706" b="-203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4"/>
          <p:cNvSpPr txBox="1">
            <a:spLocks noChangeArrowheads="1"/>
          </p:cNvSpPr>
          <p:nvPr/>
        </p:nvSpPr>
        <p:spPr bwMode="auto">
          <a:xfrm>
            <a:off x="661869" y="100042"/>
            <a:ext cx="4943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一莫耳理想氣體：雙原子分子組成</a:t>
            </a:r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233357"/>
              </p:ext>
            </p:extLst>
          </p:nvPr>
        </p:nvGraphicFramePr>
        <p:xfrm>
          <a:off x="6471076" y="4867985"/>
          <a:ext cx="2278063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1460160" imgH="393480" progId="Equation.3">
                  <p:embed/>
                </p:oleObj>
              </mc:Choice>
              <mc:Fallback>
                <p:oleObj name="方程式" r:id="rId14" imgW="1460160" imgH="393480" progId="Equation.3">
                  <p:embed/>
                  <p:pic>
                    <p:nvPicPr>
                      <p:cNvPr id="0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1076" y="4867985"/>
                        <a:ext cx="2278063" cy="61277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19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8"/>
          <a:stretch>
            <a:fillRect/>
          </a:stretch>
        </p:blipFill>
        <p:spPr bwMode="auto">
          <a:xfrm>
            <a:off x="1227415" y="206020"/>
            <a:ext cx="332910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文字方塊 5"/>
          <p:cNvSpPr txBox="1">
            <a:spLocks noChangeArrowheads="1"/>
          </p:cNvSpPr>
          <p:nvPr/>
        </p:nvSpPr>
        <p:spPr bwMode="auto">
          <a:xfrm>
            <a:off x="1141529" y="2949220"/>
            <a:ext cx="541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由各個狀態的壓力與體積即可算出其溫度</a:t>
            </a:r>
          </a:p>
        </p:txBody>
      </p:sp>
      <p:sp>
        <p:nvSpPr>
          <p:cNvPr id="54279" name="文字方塊 6"/>
          <p:cNvSpPr txBox="1">
            <a:spLocks noChangeArrowheads="1"/>
          </p:cNvSpPr>
          <p:nvPr/>
        </p:nvSpPr>
        <p:spPr bwMode="auto">
          <a:xfrm>
            <a:off x="1120809" y="4706770"/>
            <a:ext cx="342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由溫度即可算出內能！</a:t>
            </a:r>
          </a:p>
        </p:txBody>
      </p:sp>
      <p:graphicFrame>
        <p:nvGraphicFramePr>
          <p:cNvPr id="542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461034"/>
              </p:ext>
            </p:extLst>
          </p:nvPr>
        </p:nvGraphicFramePr>
        <p:xfrm>
          <a:off x="5713529" y="2796820"/>
          <a:ext cx="7889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533169" imgH="393529" progId="Equation.3">
                  <p:embed/>
                </p:oleObj>
              </mc:Choice>
              <mc:Fallback>
                <p:oleObj name="方程式" r:id="rId3" imgW="53316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3529" y="2796820"/>
                        <a:ext cx="788988" cy="58261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790122"/>
              </p:ext>
            </p:extLst>
          </p:nvPr>
        </p:nvGraphicFramePr>
        <p:xfrm>
          <a:off x="3559209" y="4590882"/>
          <a:ext cx="198120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269449" imgH="393529" progId="Equation.3">
                  <p:embed/>
                </p:oleObj>
              </mc:Choice>
              <mc:Fallback>
                <p:oleObj name="方程式" r:id="rId5" imgW="126944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9209" y="4590882"/>
                        <a:ext cx="1981200" cy="61277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50662" y="3482620"/>
                <a:ext cx="2645019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=1203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662" y="3482620"/>
                <a:ext cx="2645019" cy="61651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4056450" y="3482619"/>
                <a:ext cx="2497158" cy="61093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2000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×4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=962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450" y="3482619"/>
                <a:ext cx="2497158" cy="61093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391409"/>
              </p:ext>
            </p:extLst>
          </p:nvPr>
        </p:nvGraphicFramePr>
        <p:xfrm>
          <a:off x="5676900" y="4591050"/>
          <a:ext cx="245745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1574640" imgH="393480" progId="Equation.3">
                  <p:embed/>
                </p:oleObj>
              </mc:Choice>
              <mc:Fallback>
                <p:oleObj name="方程式" r:id="rId10" imgW="1574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6900" y="4591050"/>
                        <a:ext cx="2457450" cy="61277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168033" y="5486400"/>
                <a:ext cx="6119752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TW">
                              <a:latin typeface="Cambria Math"/>
                            </a:rPr>
                            <m:t>ac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ac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ac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=−5000+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5000+2000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×2=2000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33" y="5486400"/>
                <a:ext cx="6119752" cy="61651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000777" y="828257"/>
                <a:ext cx="12582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計算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TW">
                            <a:latin typeface="Cambria Math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altLang="zh-TW" b="0" i="0" smtClean="0">
                            <a:latin typeface="Cambria Math"/>
                          </a:rPr>
                          <m:t>c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777" y="828257"/>
                <a:ext cx="1258230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3865" t="-6667" r="-2899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4267200" y="6102915"/>
            <a:ext cx="1362692" cy="3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梯形面積</a:t>
            </a:r>
          </a:p>
        </p:txBody>
      </p:sp>
    </p:spTree>
    <p:extLst>
      <p:ext uri="{BB962C8B-B14F-4D97-AF65-F5344CB8AC3E}">
        <p14:creationId xmlns:p14="http://schemas.microsoft.com/office/powerpoint/2010/main" val="42789709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19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8"/>
          <a:stretch>
            <a:fillRect/>
          </a:stretch>
        </p:blipFill>
        <p:spPr bwMode="auto">
          <a:xfrm>
            <a:off x="982091" y="1108752"/>
            <a:ext cx="332910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02623" y="533400"/>
                <a:ext cx="50853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計算一個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i="0" dirty="0" smtClean="0">
                        <a:latin typeface="Cambria Math"/>
                      </a:rPr>
                      <m:t>a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Cambria Math"/>
                      </a:rPr>
                      <m:t>b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Cambria Math"/>
                      </a:rPr>
                      <m:t>c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nor/>
                      </m:rPr>
                      <a:rPr lang="en-US" altLang="zh-TW" b="0" i="0" dirty="0" smtClean="0">
                        <a:latin typeface="Cambria Math"/>
                        <a:ea typeface="Cambria Math"/>
                      </a:rPr>
                      <m:t>a</m:t>
                    </m:r>
                  </m:oMath>
                </a14:m>
                <a:r>
                  <a:rPr lang="zh-TW" altLang="en-US" dirty="0"/>
                  <a:t>循環後氣體所作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的功</m:t>
                    </m:r>
                    <m:r>
                      <a:rPr lang="en-US" altLang="zh-TW" i="1" smtClean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23" y="533400"/>
                <a:ext cx="5085303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079" t="-6667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878798" y="3842266"/>
                <a:ext cx="5581400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=三角形面積=(5000−2000)×2×0.5=3000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98" y="3842266"/>
                <a:ext cx="558140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838200" y="4497457"/>
            <a:ext cx="482279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另一算法：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838200" y="5029200"/>
                <a:ext cx="7693836" cy="38914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TW">
                              <a:latin typeface="Cambria Math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</a:rPr>
                            <m:t>ab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</a:rPr>
                            <m:t>bc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=−2000+35000−30000=3000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29200"/>
                <a:ext cx="7693836" cy="389145"/>
              </a:xfrm>
              <a:prstGeom prst="rect">
                <a:avLst/>
              </a:prstGeom>
              <a:blipFill rotWithShape="1">
                <a:blip r:embed="rId5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838200" y="5638800"/>
                <a:ext cx="541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此循環將熱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dirty="0"/>
                  <a:t>變為功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𝑊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，這就是一個引擎。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638800"/>
                <a:ext cx="541020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15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0016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56"/>
            <a:ext cx="9144000" cy="63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472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275938"/>
            <a:ext cx="9144000" cy="39293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4191000"/>
            <a:ext cx="9144000" cy="23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33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157288"/>
            <a:ext cx="71818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942091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055833" cy="639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78038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1124744"/>
            <a:ext cx="82200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2192338"/>
            <a:ext cx="7739063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600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3400" y="973578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定容過程：</a:t>
            </a:r>
            <a:endParaRPr lang="zh-TW" altLang="en-US" sz="1800" dirty="0"/>
          </a:p>
        </p:txBody>
      </p:sp>
      <p:pic>
        <p:nvPicPr>
          <p:cNvPr id="13315" name="Picture 5" descr="F19_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5" b="9302"/>
          <a:stretch/>
        </p:blipFill>
        <p:spPr bwMode="auto">
          <a:xfrm>
            <a:off x="3057674" y="4191213"/>
            <a:ext cx="2581275" cy="234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20_30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13"/>
          <a:stretch/>
        </p:blipFill>
        <p:spPr>
          <a:xfrm>
            <a:off x="2971800" y="264886"/>
            <a:ext cx="5374640" cy="360651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533400" y="1430778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Isochoric process (Fixed Volume)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437"/>
            <a:ext cx="9144000" cy="614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191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778" b="40774"/>
          <a:stretch/>
        </p:blipFill>
        <p:spPr>
          <a:xfrm>
            <a:off x="-14514" y="1752600"/>
            <a:ext cx="9398000" cy="319121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65" r="357"/>
          <a:stretch/>
        </p:blipFill>
        <p:spPr>
          <a:xfrm>
            <a:off x="1814" y="4446705"/>
            <a:ext cx="9111343" cy="5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004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0"/>
            <a:ext cx="7353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68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12261"/>
              </p:ext>
            </p:extLst>
          </p:nvPr>
        </p:nvGraphicFramePr>
        <p:xfrm>
          <a:off x="3429000" y="1143000"/>
          <a:ext cx="175260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787058" imgH="253890" progId="Equation.3">
                  <p:embed/>
                </p:oleObj>
              </mc:Choice>
              <mc:Fallback>
                <p:oleObj name="方程式" r:id="rId3" imgW="787058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143000"/>
                        <a:ext cx="1752600" cy="5667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3429000" y="1828800"/>
          <a:ext cx="226060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015559" imgH="253890" progId="Equation.3">
                  <p:embed/>
                </p:oleObj>
              </mc:Choice>
              <mc:Fallback>
                <p:oleObj name="方程式" r:id="rId5" imgW="1015559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828800"/>
                        <a:ext cx="2260600" cy="5667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432461"/>
              </p:ext>
            </p:extLst>
          </p:nvPr>
        </p:nvGraphicFramePr>
        <p:xfrm>
          <a:off x="5867400" y="1905000"/>
          <a:ext cx="221615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180588" imgH="253890" progId="Equation.3">
                  <p:embed/>
                </p:oleObj>
              </mc:Choice>
              <mc:Fallback>
                <p:oleObj name="方程式" r:id="rId7" imgW="1180588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905000"/>
                        <a:ext cx="2216150" cy="4778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851431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fig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3"/>
          <a:stretch>
            <a:fillRect/>
          </a:stretch>
        </p:blipFill>
        <p:spPr bwMode="auto">
          <a:xfrm>
            <a:off x="2438400" y="1247775"/>
            <a:ext cx="42957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707" name="Object 5"/>
          <p:cNvGraphicFramePr>
            <a:graphicFrameLocks noChangeAspect="1"/>
          </p:cNvGraphicFramePr>
          <p:nvPr/>
        </p:nvGraphicFramePr>
        <p:xfrm>
          <a:off x="1752600" y="4038600"/>
          <a:ext cx="5318125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806700" imgH="228600" progId="Equation.3">
                  <p:embed/>
                </p:oleObj>
              </mc:Choice>
              <mc:Fallback>
                <p:oleObj name="方程式" r:id="rId3" imgW="280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038600"/>
                        <a:ext cx="5318125" cy="4333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3754438" y="4648200"/>
          <a:ext cx="97313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583947" imgH="228501" progId="Equation.3">
                  <p:embed/>
                </p:oleObj>
              </mc:Choice>
              <mc:Fallback>
                <p:oleObj name="方程式" r:id="rId5" imgW="583947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4438" y="4648200"/>
                        <a:ext cx="973137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1" name="Object 6"/>
          <p:cNvGraphicFramePr>
            <a:graphicFrameLocks noChangeAspect="1"/>
          </p:cNvGraphicFramePr>
          <p:nvPr/>
        </p:nvGraphicFramePr>
        <p:xfrm>
          <a:off x="3200400" y="5181600"/>
          <a:ext cx="19812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939392" imgH="253890" progId="Equation.3">
                  <p:embed/>
                </p:oleObj>
              </mc:Choice>
              <mc:Fallback>
                <p:oleObj name="方程式" r:id="rId7" imgW="939392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181600"/>
                        <a:ext cx="1981200" cy="5349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2" name="Object 5"/>
          <p:cNvGraphicFramePr>
            <a:graphicFrameLocks noChangeAspect="1"/>
          </p:cNvGraphicFramePr>
          <p:nvPr/>
        </p:nvGraphicFramePr>
        <p:xfrm>
          <a:off x="3187700" y="5803900"/>
          <a:ext cx="200818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952087" imgH="241195" progId="Equation.3">
                  <p:embed/>
                </p:oleObj>
              </mc:Choice>
              <mc:Fallback>
                <p:oleObj name="方程式" r:id="rId9" imgW="95208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7700" y="5803900"/>
                        <a:ext cx="2008188" cy="508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3" name="Object 7"/>
          <p:cNvGraphicFramePr>
            <a:graphicFrameLocks noChangeAspect="1"/>
          </p:cNvGraphicFramePr>
          <p:nvPr/>
        </p:nvGraphicFramePr>
        <p:xfrm>
          <a:off x="6019800" y="5867400"/>
          <a:ext cx="2746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165028" imgH="228501" progId="Equation.3">
                  <p:embed/>
                </p:oleObj>
              </mc:Choice>
              <mc:Fallback>
                <p:oleObj name="方程式" r:id="rId11" imgW="165028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5867400"/>
                        <a:ext cx="274638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向右箭號 7"/>
          <p:cNvSpPr/>
          <p:nvPr/>
        </p:nvSpPr>
        <p:spPr>
          <a:xfrm>
            <a:off x="5334000" y="5943600"/>
            <a:ext cx="4572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60424" name="Object 8"/>
          <p:cNvGraphicFramePr>
            <a:graphicFrameLocks noChangeAspect="1"/>
          </p:cNvGraphicFramePr>
          <p:nvPr/>
        </p:nvGraphicFramePr>
        <p:xfrm>
          <a:off x="7815263" y="5867400"/>
          <a:ext cx="2762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165028" imgH="228501" progId="Equation.3">
                  <p:embed/>
                </p:oleObj>
              </mc:Choice>
              <mc:Fallback>
                <p:oleObj name="方程式" r:id="rId13" imgW="165028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5263" y="5867400"/>
                        <a:ext cx="276225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向右箭號 9"/>
          <p:cNvSpPr/>
          <p:nvPr/>
        </p:nvSpPr>
        <p:spPr>
          <a:xfrm>
            <a:off x="6858000" y="5943600"/>
            <a:ext cx="4572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12" name="Object 9"/>
          <p:cNvGraphicFramePr>
            <a:graphicFrameLocks noChangeAspect="1"/>
          </p:cNvGraphicFramePr>
          <p:nvPr/>
        </p:nvGraphicFramePr>
        <p:xfrm>
          <a:off x="6705600" y="5410200"/>
          <a:ext cx="1016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761669" imgH="228501" progId="Equation.3">
                  <p:embed/>
                </p:oleObj>
              </mc:Choice>
              <mc:Fallback>
                <p:oleObj name="方程式" r:id="rId15" imgW="761669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410200"/>
                        <a:ext cx="1016000" cy="304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6" name="文字方塊 12"/>
          <p:cNvSpPr txBox="1">
            <a:spLocks noChangeArrowheads="1"/>
          </p:cNvSpPr>
          <p:nvPr/>
        </p:nvSpPr>
        <p:spPr bwMode="auto">
          <a:xfrm>
            <a:off x="2514600" y="685800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1 mol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monoatomic gas</a:t>
            </a:r>
            <a:endParaRPr lang="zh-TW" altLang="en-US" sz="1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Object 10"/>
          <p:cNvGraphicFramePr>
            <a:graphicFrameLocks noChangeAspect="1"/>
          </p:cNvGraphicFramePr>
          <p:nvPr/>
        </p:nvGraphicFramePr>
        <p:xfrm>
          <a:off x="7162800" y="381000"/>
          <a:ext cx="85248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7" imgW="774364" imgH="761669" progId="Equation.3">
                  <p:embed/>
                </p:oleObj>
              </mc:Choice>
              <mc:Fallback>
                <p:oleObj name="方程式" r:id="rId17" imgW="774364" imgH="7616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381000"/>
                        <a:ext cx="852488" cy="8382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向右箭號 15"/>
          <p:cNvSpPr/>
          <p:nvPr/>
        </p:nvSpPr>
        <p:spPr>
          <a:xfrm>
            <a:off x="4876800" y="762000"/>
            <a:ext cx="3810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17" name="Object 11"/>
          <p:cNvGraphicFramePr>
            <a:graphicFrameLocks noChangeAspect="1"/>
          </p:cNvGraphicFramePr>
          <p:nvPr/>
        </p:nvGraphicFramePr>
        <p:xfrm>
          <a:off x="5715000" y="609600"/>
          <a:ext cx="11017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9" imgW="812447" imgH="393529" progId="Equation.3">
                  <p:embed/>
                </p:oleObj>
              </mc:Choice>
              <mc:Fallback>
                <p:oleObj name="方程式" r:id="rId19" imgW="81244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609600"/>
                        <a:ext cx="1101725" cy="5334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1"/>
          <p:cNvGraphicFramePr>
            <a:graphicFrameLocks noChangeAspect="1"/>
          </p:cNvGraphicFramePr>
          <p:nvPr/>
        </p:nvGraphicFramePr>
        <p:xfrm>
          <a:off x="1893888" y="5867400"/>
          <a:ext cx="29686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1" imgW="177646" imgH="228402" progId="Equation.3">
                  <p:embed/>
                </p:oleObj>
              </mc:Choice>
              <mc:Fallback>
                <p:oleObj name="方程式" r:id="rId21" imgW="177646" imgH="2284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3888" y="5867400"/>
                        <a:ext cx="296862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向右箭號 18"/>
          <p:cNvSpPr/>
          <p:nvPr/>
        </p:nvSpPr>
        <p:spPr>
          <a:xfrm>
            <a:off x="1219200" y="5943600"/>
            <a:ext cx="4572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20" name="Object 12"/>
          <p:cNvGraphicFramePr>
            <a:graphicFrameLocks noChangeAspect="1"/>
          </p:cNvGraphicFramePr>
          <p:nvPr/>
        </p:nvGraphicFramePr>
        <p:xfrm>
          <a:off x="674688" y="5867400"/>
          <a:ext cx="2984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3" imgW="177646" imgH="228402" progId="Equation.3">
                  <p:embed/>
                </p:oleObj>
              </mc:Choice>
              <mc:Fallback>
                <p:oleObj name="方程式" r:id="rId23" imgW="177646" imgH="2284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5867400"/>
                        <a:ext cx="298450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向右箭號 20"/>
          <p:cNvSpPr/>
          <p:nvPr/>
        </p:nvSpPr>
        <p:spPr>
          <a:xfrm>
            <a:off x="2438400" y="5943600"/>
            <a:ext cx="4572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22" name="Object 13"/>
          <p:cNvGraphicFramePr>
            <a:graphicFrameLocks noChangeAspect="1"/>
          </p:cNvGraphicFramePr>
          <p:nvPr/>
        </p:nvGraphicFramePr>
        <p:xfrm>
          <a:off x="982663" y="5410200"/>
          <a:ext cx="103346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5" imgW="774364" imgH="228501" progId="Equation.3">
                  <p:embed/>
                </p:oleObj>
              </mc:Choice>
              <mc:Fallback>
                <p:oleObj name="方程式" r:id="rId25" imgW="774364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663" y="5410200"/>
                        <a:ext cx="1033462" cy="304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084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 animBg="1"/>
      <p:bldP spid="19" grpId="0" animBg="1"/>
      <p:bldP spid="21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14600" y="1752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例如熱力學與偏微分</a:t>
            </a:r>
          </a:p>
        </p:txBody>
      </p:sp>
    </p:spTree>
    <p:extLst>
      <p:ext uri="{BB962C8B-B14F-4D97-AF65-F5344CB8AC3E}">
        <p14:creationId xmlns:p14="http://schemas.microsoft.com/office/powerpoint/2010/main" val="19224465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267854" y="2653995"/>
                <a:ext cx="6963060" cy="485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因此將狀態方程式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(</m:t>
                    </m:r>
                    <m:r>
                      <a:rPr lang="zh-TW" altLang="en-US" i="1">
                        <a:latin typeface="Cambria Math"/>
                      </a:rPr>
                      <m:t>例如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/>
                          </a:rPr>
                          <m:t>𝑛𝑅𝑇</m:t>
                        </m:r>
                      </m:num>
                      <m:den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den>
                    </m:f>
                    <m:r>
                      <a:rPr lang="en-US" altLang="zh-TW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代入</m:t>
                    </m:r>
                    <m:r>
                      <a:rPr lang="en-US" altLang="zh-TW" i="1" smtClean="0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𝑃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4" y="2653995"/>
                <a:ext cx="6963060" cy="485774"/>
              </a:xfrm>
              <a:prstGeom prst="rect">
                <a:avLst/>
              </a:prstGeom>
              <a:blipFill rotWithShape="1">
                <a:blip r:embed="rId2"/>
                <a:stretch>
                  <a:fillRect l="-788" b="-7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360337" y="4724124"/>
                <a:ext cx="2468817" cy="7523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337" y="4724124"/>
                <a:ext cx="2468817" cy="75238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305956" y="744075"/>
                <a:ext cx="2471702" cy="7523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956" y="744075"/>
                <a:ext cx="2471702" cy="75238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接點 9"/>
          <p:cNvCxnSpPr/>
          <p:nvPr/>
        </p:nvCxnSpPr>
        <p:spPr>
          <a:xfrm>
            <a:off x="2145162" y="862572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28850" y="239526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定容過程的熱交換：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439554" y="235128"/>
                <a:ext cx="192492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554" y="235128"/>
                <a:ext cx="1924926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67855" y="1628800"/>
                <a:ext cx="54647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這個符號是指體積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不變下，內能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𝑈</m:t>
                    </m:r>
                  </m:oMath>
                </a14:m>
                <a:r>
                  <a:rPr lang="zh-TW" altLang="en-US" dirty="0"/>
                  <a:t>對溫度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的微分！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5" y="1628800"/>
                <a:ext cx="5464777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04" t="-6557" r="-781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67854" y="2046552"/>
                <a:ext cx="55367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如此將內能由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的函數表示為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的函數更加方便！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4" y="2046552"/>
                <a:ext cx="5536785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991" t="-6667" r="-881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67855" y="3212976"/>
                <a:ext cx="6599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定容比熱等於將多變數函數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5" y="3212976"/>
                <a:ext cx="6599052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831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1267855" y="3641570"/>
                <a:ext cx="44546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固定一個變數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  <m:r>
                      <a:rPr lang="en-US" altLang="zh-TW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，對另一個變數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作微分：</a:t>
                </a: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5" y="3641570"/>
                <a:ext cx="4454617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1231" t="-6557" r="-410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/>
          <p:nvPr/>
        </p:nvSpPr>
        <p:spPr>
          <a:xfrm>
            <a:off x="1267854" y="4293096"/>
            <a:ext cx="681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這樣的演算非常有用，因此給予一個新的名字與符號：</a:t>
            </a:r>
            <a:r>
              <a:rPr lang="zh-TW" altLang="en-US" dirty="0">
                <a:solidFill>
                  <a:srgbClr val="FF0000"/>
                </a:solidFill>
              </a:rPr>
              <a:t>偏微分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357720" y="5936762"/>
                <a:ext cx="1957715" cy="7523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720" y="5936762"/>
                <a:ext cx="1957715" cy="75238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439554" y="6128288"/>
                <a:ext cx="46403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固定溫度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下，內能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𝑈</m:t>
                    </m:r>
                  </m:oMath>
                </a14:m>
                <a:r>
                  <a:rPr lang="zh-TW" altLang="en-US" dirty="0"/>
                  <a:t>隨體積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的變化率！</a:t>
                </a: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554" y="6128288"/>
                <a:ext cx="4640363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1051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1305956" y="5567430"/>
            <a:ext cx="192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同理可以定義：</a:t>
            </a:r>
          </a:p>
        </p:txBody>
      </p:sp>
    </p:spTree>
    <p:extLst>
      <p:ext uri="{BB962C8B-B14F-4D97-AF65-F5344CB8AC3E}">
        <p14:creationId xmlns:p14="http://schemas.microsoft.com/office/powerpoint/2010/main" val="7733117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60918" y="188640"/>
                <a:ext cx="5328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一個雙變數函數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zh-TW" altLang="en-US" dirty="0"/>
                  <a:t>可以定義兩個偏微分：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918" y="188640"/>
                <a:ext cx="5328592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030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88955" y="575754"/>
                <a:ext cx="2463110" cy="7832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955" y="575754"/>
                <a:ext cx="2463110" cy="78322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3935221" y="606725"/>
                <a:ext cx="2499466" cy="75225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221" y="606725"/>
                <a:ext cx="2499466" cy="75225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260918" y="1967509"/>
            <a:ext cx="396044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/>
          <p:nvPr/>
        </p:nvCxnSpPr>
        <p:spPr>
          <a:xfrm flipV="1">
            <a:off x="1908990" y="2255541"/>
            <a:ext cx="936104" cy="79208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908990" y="3047629"/>
            <a:ext cx="93610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2868691" y="2327549"/>
            <a:ext cx="0" cy="72008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585863" y="3119637"/>
                <a:ext cx="791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" y="3119637"/>
                <a:ext cx="79117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899305" y="2070875"/>
                <a:ext cx="1882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305" y="2070875"/>
                <a:ext cx="1882567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701078" y="3119637"/>
                <a:ext cx="1335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078" y="3119637"/>
                <a:ext cx="133517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60918" y="3818634"/>
                <a:ext cx="7467600" cy="201542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918" y="3818634"/>
                <a:ext cx="7467600" cy="201542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260918" y="5949280"/>
                <a:ext cx="2579670" cy="6663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918" y="5949280"/>
                <a:ext cx="2579670" cy="66633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3935221" y="609230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這對應單變數函數的類似公式：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7253921" y="5973004"/>
                <a:ext cx="1491907" cy="61888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921" y="5973004"/>
                <a:ext cx="1491907" cy="61888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1331640" y="1484784"/>
            <a:ext cx="741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如同一般微分，偏微分是由一雙變數函數得到另一雙變數函數的運算！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431722" y="1964579"/>
                <a:ext cx="3029996" cy="6771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722" y="1964579"/>
                <a:ext cx="3029996" cy="67717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5431722" y="2795601"/>
            <a:ext cx="295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偏微分可以計算函數差！</a:t>
            </a:r>
          </a:p>
        </p:txBody>
      </p:sp>
    </p:spTree>
    <p:extLst>
      <p:ext uri="{BB962C8B-B14F-4D97-AF65-F5344CB8AC3E}">
        <p14:creationId xmlns:p14="http://schemas.microsoft.com/office/powerpoint/2010/main" val="353043913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000149" y="421542"/>
                <a:ext cx="34596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將此式運用於內能函數：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49" y="421542"/>
                <a:ext cx="3459665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408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038250" y="821801"/>
                <a:ext cx="3107454" cy="7523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250" y="821801"/>
                <a:ext cx="3107454" cy="75238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000149" y="1954906"/>
                <a:ext cx="2503827" cy="7523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49" y="1954906"/>
                <a:ext cx="2503827" cy="7523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接點 7"/>
          <p:cNvCxnSpPr/>
          <p:nvPr/>
        </p:nvCxnSpPr>
        <p:spPr>
          <a:xfrm>
            <a:off x="2899519" y="2069086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000149" y="3329659"/>
                <a:ext cx="184467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49" y="3329659"/>
                <a:ext cx="1844672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接點 13"/>
          <p:cNvCxnSpPr/>
          <p:nvPr/>
        </p:nvCxnSpPr>
        <p:spPr>
          <a:xfrm>
            <a:off x="2785219" y="3447143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977183" y="4146347"/>
                <a:ext cx="3731598" cy="81073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𝑑𝑄</m:t>
                      </m:r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𝑑𝑇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183" y="4146347"/>
                <a:ext cx="3731598" cy="81073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接點 15"/>
          <p:cNvCxnSpPr/>
          <p:nvPr/>
        </p:nvCxnSpPr>
        <p:spPr>
          <a:xfrm>
            <a:off x="2209800" y="441960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905000" y="5183553"/>
                <a:ext cx="4831432" cy="12312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183553"/>
                <a:ext cx="4831432" cy="12312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接點 17"/>
          <p:cNvCxnSpPr/>
          <p:nvPr/>
        </p:nvCxnSpPr>
        <p:spPr>
          <a:xfrm>
            <a:off x="2906527" y="525780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1955882" y="2888914"/>
            <a:ext cx="535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運用第一定律，定壓比熱也可以類似算式表示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730755" y="288606"/>
                <a:ext cx="2579670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755" y="288606"/>
                <a:ext cx="2579670" cy="66633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955882" y="1567178"/>
            <a:ext cx="422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定容比熱可寫成內能的偏微分：</a:t>
            </a:r>
          </a:p>
        </p:txBody>
      </p:sp>
    </p:spTree>
    <p:extLst>
      <p:ext uri="{BB962C8B-B14F-4D97-AF65-F5344CB8AC3E}">
        <p14:creationId xmlns:p14="http://schemas.microsoft.com/office/powerpoint/2010/main" val="18490985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70F3A30-5FAE-2A46-A75F-1ADCA2329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59774"/>
            <a:ext cx="4800600" cy="65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4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85030" y="4601647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化學反應多在定壓下進行：</a:t>
            </a: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0" name="Picture 13" descr="F19_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8" b="6850"/>
          <a:stretch/>
        </p:blipFill>
        <p:spPr bwMode="auto">
          <a:xfrm>
            <a:off x="4030788" y="4572000"/>
            <a:ext cx="2605088" cy="209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14"/>
          <p:cNvSpPr txBox="1">
            <a:spLocks noChangeArrowheads="1"/>
          </p:cNvSpPr>
          <p:nvPr/>
        </p:nvSpPr>
        <p:spPr bwMode="auto">
          <a:xfrm>
            <a:off x="985030" y="950904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定壓過程：</a:t>
            </a:r>
            <a:endParaRPr lang="zh-TW" altLang="en-US" sz="1800" dirty="0"/>
          </a:p>
        </p:txBody>
      </p:sp>
      <p:pic>
        <p:nvPicPr>
          <p:cNvPr id="14342" name="Picture 8" descr="D:\Dropbox\Documents\課程\YoungTextBook\Images\Chapter19\A_Images\A_Figures_and_Photos\19_15_Fig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72" y="5017717"/>
            <a:ext cx="2438400" cy="168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0_34_FigureA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4033030" y="487929"/>
            <a:ext cx="4469457" cy="389649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985030" y="1332131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Isobaric Process (Constant Pressure)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914400" y="690055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定溫過程：</a:t>
            </a:r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914400" y="107128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Isothermal Process (Constant Temperature)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20_35_Figure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4076700" y="457200"/>
            <a:ext cx="3615538" cy="3579992"/>
          </a:xfrm>
          <a:prstGeom prst="rect">
            <a:avLst/>
          </a:prstGeom>
        </p:spPr>
      </p:pic>
      <p:pic>
        <p:nvPicPr>
          <p:cNvPr id="5" name="Picture 4" descr="2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48200"/>
            <a:ext cx="2133600" cy="193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628900" y="5105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理想氣體：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916641" y="4114800"/>
            <a:ext cx="734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緩慢進行，使氣體可以與周圍定溫熱庫一直達處於熱平衡狀態。</a:t>
            </a:r>
          </a:p>
        </p:txBody>
      </p:sp>
    </p:spTree>
    <p:extLst>
      <p:ext uri="{BB962C8B-B14F-4D97-AF65-F5344CB8AC3E}">
        <p14:creationId xmlns:p14="http://schemas.microsoft.com/office/powerpoint/2010/main" val="24256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1143000" y="866061"/>
            <a:ext cx="2938335" cy="443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219200" y="5410200"/>
            <a:ext cx="25146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可同時交換熱量並作功</a:t>
            </a:r>
          </a:p>
        </p:txBody>
      </p:sp>
      <p:pic>
        <p:nvPicPr>
          <p:cNvPr id="7" name="Picture 4" descr="2004">
            <a:extLst>
              <a:ext uri="{FF2B5EF4-FFF2-40B4-BE49-F238E27FC236}">
                <a16:creationId xmlns:a16="http://schemas.microsoft.com/office/drawing/2014/main" id="{9DA5C1D5-ED4A-5543-9360-CA90D2107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13788"/>
            <a:ext cx="395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2BF0E38D-546B-C14C-99E6-A823A5135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416550"/>
            <a:ext cx="2057400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氣體有兩個熱座標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12">
                <a:extLst>
                  <a:ext uri="{FF2B5EF4-FFF2-40B4-BE49-F238E27FC236}">
                    <a16:creationId xmlns:a16="http://schemas.microsoft.com/office/drawing/2014/main" id="{6C6FCDA5-1243-C844-A0A6-BBF47C04C0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3600" y="5991939"/>
                <a:ext cx="52409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氣體對外所作的功在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𝑃𝑉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圖上可以很容易計算</a:t>
                </a:r>
                <a:r>
                  <a:rPr lang="zh-TW" altLang="en-US" sz="1800" dirty="0"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 Box 12">
                <a:extLst>
                  <a:ext uri="{FF2B5EF4-FFF2-40B4-BE49-F238E27FC236}">
                    <a16:creationId xmlns:a16="http://schemas.microsoft.com/office/drawing/2014/main" id="{6C6FCDA5-1243-C844-A0A6-BBF47C04C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600" y="5991939"/>
                <a:ext cx="5240925" cy="369332"/>
              </a:xfrm>
              <a:prstGeom prst="rect">
                <a:avLst/>
              </a:prstGeom>
              <a:blipFill>
                <a:blip r:embed="rId4"/>
                <a:stretch>
                  <a:fillRect l="-969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091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31904" y="1039107"/>
            <a:ext cx="385603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1230836" y="6274036"/>
            <a:ext cx="654409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一個過程所作的功即該過程所對應的路徑下所包圍的面積。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3" name="Text Box 12"/>
              <p:cNvSpPr txBox="1">
                <a:spLocks noChangeArrowheads="1"/>
              </p:cNvSpPr>
              <p:nvPr/>
            </p:nvSpPr>
            <p:spPr bwMode="auto">
              <a:xfrm>
                <a:off x="1230836" y="557024"/>
                <a:ext cx="52409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2"/>
                    </a:solidFill>
                  </a:rPr>
                  <a:t>在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2"/>
                        </a:solidFill>
                        <a:latin typeface="Cambria Math"/>
                        <a:cs typeface="Times New Roman" pitchFamily="18" charset="0"/>
                      </a:rPr>
                      <m:t>𝑃𝑉</m:t>
                    </m:r>
                  </m:oMath>
                </a14:m>
                <a:r>
                  <a:rPr lang="zh-TW" altLang="en-US" sz="1800" dirty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chemeClr val="tx2"/>
                    </a:solidFill>
                    <a:cs typeface="Times New Roman" pitchFamily="18" charset="0"/>
                  </a:rPr>
                  <a:t>圖上計算</a:t>
                </a:r>
                <a:r>
                  <a:rPr lang="zh-TW" altLang="en-US" sz="1800" dirty="0">
                    <a:solidFill>
                      <a:schemeClr val="tx2"/>
                    </a:solidFill>
                  </a:rPr>
                  <a:t>氣體對外所作的功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chemeClr val="tx2"/>
                        </a:solidFill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sz="1800" dirty="0">
                    <a:solidFill>
                      <a:schemeClr val="tx2"/>
                    </a:solidFill>
                    <a:cs typeface="Times New Roman" pitchFamily="18" charset="0"/>
                  </a:rPr>
                  <a:t>：</a:t>
                </a:r>
                <a:endParaRPr lang="en-US" altLang="zh-TW" sz="1800" dirty="0">
                  <a:solidFill>
                    <a:schemeClr val="tx2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3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0836" y="557024"/>
                <a:ext cx="5240925" cy="369332"/>
              </a:xfrm>
              <a:prstGeom prst="rect">
                <a:avLst/>
              </a:prstGeom>
              <a:blipFill>
                <a:blip r:embed="rId2"/>
                <a:stretch>
                  <a:fillRect l="-96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52" name="Picture 8" descr="F19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6"/>
          <a:stretch>
            <a:fillRect/>
          </a:stretch>
        </p:blipFill>
        <p:spPr bwMode="auto">
          <a:xfrm>
            <a:off x="5884275" y="3409315"/>
            <a:ext cx="2346458" cy="243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文字方塊 9"/>
          <p:cNvSpPr txBox="1">
            <a:spLocks noChangeArrowheads="1"/>
          </p:cNvSpPr>
          <p:nvPr/>
        </p:nvSpPr>
        <p:spPr bwMode="auto">
          <a:xfrm>
            <a:off x="1208675" y="3465513"/>
            <a:ext cx="4366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在無限小過程，氣體對外所作的功：</a:t>
            </a:r>
          </a:p>
        </p:txBody>
      </p:sp>
      <p:sp>
        <p:nvSpPr>
          <p:cNvPr id="6155" name="文字方塊 10"/>
          <p:cNvSpPr txBox="1">
            <a:spLocks noChangeArrowheads="1"/>
          </p:cNvSpPr>
          <p:nvPr/>
        </p:nvSpPr>
        <p:spPr bwMode="auto">
          <a:xfrm>
            <a:off x="1218200" y="43434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有限的過程是無限多段、無限小過程的和：</a:t>
            </a:r>
          </a:p>
        </p:txBody>
      </p:sp>
      <p:pic>
        <p:nvPicPr>
          <p:cNvPr id="9231" name="Picture 15" descr="D:\Dropbox\Documents\課程\YoungTextBook\Images\Chapter19\A_Images\A_Figures_and_Photos\19_05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" b="4585"/>
          <a:stretch>
            <a:fillRect/>
          </a:stretch>
        </p:blipFill>
        <p:spPr bwMode="auto">
          <a:xfrm>
            <a:off x="2331904" y="1210432"/>
            <a:ext cx="385603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4129917" y="1071932"/>
                <a:ext cx="43844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917" y="1071932"/>
                <a:ext cx="438444" cy="276999"/>
              </a:xfrm>
              <a:prstGeom prst="rect">
                <a:avLst/>
              </a:prstGeom>
              <a:blipFill rotWithShape="1">
                <a:blip r:embed="rId5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230836" y="5847950"/>
            <a:ext cx="509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氣體所作的功即為壓力函數對體積的積分！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96847" y="3875649"/>
                <a:ext cx="2796728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847" y="3875649"/>
                <a:ext cx="2796728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32002" y="3886200"/>
                <a:ext cx="121655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002" y="3886200"/>
                <a:ext cx="121655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181600" y="4775990"/>
                <a:ext cx="4223207" cy="107189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  <m:brk m:alnAt="1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l</m:t>
                              </m:r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im</m:t>
                              </m:r>
                              <m:r>
                                <m:rPr>
                                  <m:brk m:alnAt="1"/>
                                </m:rP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⁡</m:t>
                              </m:r>
                            </m:e>
                            <m:e>
                              <m:r>
                                <m:rPr>
                                  <m:brk m:alnAt="1"/>
                                </m:rP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→0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→∞</m:t>
                              </m:r>
                            </m:e>
                          </m:eqArr>
                        </m:e>
                      </m:groupCh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600" y="4775990"/>
                <a:ext cx="4223207" cy="1071897"/>
              </a:xfrm>
              <a:prstGeom prst="rect">
                <a:avLst/>
              </a:prstGeom>
              <a:blipFill>
                <a:blip r:embed="rId8"/>
                <a:stretch>
                  <a:fillRect l="-4491" t="-88235" b="-1341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200357" y="4789419"/>
                <a:ext cx="1982200" cy="9871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357" y="4789419"/>
                <a:ext cx="1982200" cy="987130"/>
              </a:xfrm>
              <a:prstGeom prst="rect">
                <a:avLst/>
              </a:prstGeom>
              <a:blipFill>
                <a:blip r:embed="rId9"/>
                <a:stretch>
                  <a:fillRect l="-16561" t="-94937" b="-1518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3" grpId="0"/>
      <p:bldP spid="6155" grpId="0"/>
      <p:bldP spid="5" grpId="0"/>
      <p:bldP spid="4" grpId="0" animBg="1"/>
      <p:bldP spid="4" grpId="1" animBg="1"/>
      <p:bldP spid="17" grpId="0" animBg="1"/>
      <p:bldP spid="18" grpId="0" animBg="1"/>
      <p:bldP spid="18" grpId="1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ropbox\Documents\課程\YoungTextBook\Images\Chapter19\A_Images\A_Figures_and_Photos\19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19"/>
          <a:stretch>
            <a:fillRect/>
          </a:stretch>
        </p:blipFill>
        <p:spPr bwMode="auto">
          <a:xfrm>
            <a:off x="903898" y="953773"/>
            <a:ext cx="4504684" cy="208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D:\Dropbox\Documents\課程\YoungTextBook\Images\Chapter19\A_Images\A_Figures_and_Photos\19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45" b="2773"/>
          <a:stretch>
            <a:fillRect/>
          </a:stretch>
        </p:blipFill>
        <p:spPr bwMode="auto">
          <a:xfrm>
            <a:off x="885609" y="3706368"/>
            <a:ext cx="4510780" cy="208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字方塊 3"/>
          <p:cNvSpPr txBox="1">
            <a:spLocks noChangeArrowheads="1"/>
          </p:cNvSpPr>
          <p:nvPr/>
        </p:nvSpPr>
        <p:spPr bwMode="auto">
          <a:xfrm>
            <a:off x="938622" y="3153462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對外作功為正。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8">
                <a:extLst>
                  <a:ext uri="{FF2B5EF4-FFF2-40B4-BE49-F238E27FC236}">
                    <a16:creationId xmlns:a16="http://schemas.microsoft.com/office/drawing/2014/main" id="{2643A74E-6EF3-8C47-99A1-F9A246C4F4E4}"/>
                  </a:ext>
                </a:extLst>
              </p:cNvPr>
              <p:cNvSpPr txBox="1"/>
              <p:nvPr/>
            </p:nvSpPr>
            <p:spPr>
              <a:xfrm>
                <a:off x="5593079" y="1501688"/>
                <a:ext cx="1982200" cy="9871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8">
                <a:extLst>
                  <a:ext uri="{FF2B5EF4-FFF2-40B4-BE49-F238E27FC236}">
                    <a16:creationId xmlns:a16="http://schemas.microsoft.com/office/drawing/2014/main" id="{2643A74E-6EF3-8C47-99A1-F9A246C4F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079" y="1501688"/>
                <a:ext cx="1982200" cy="987130"/>
              </a:xfrm>
              <a:prstGeom prst="rect">
                <a:avLst/>
              </a:prstGeom>
              <a:blipFill>
                <a:blip r:embed="rId3"/>
                <a:stretch>
                  <a:fillRect l="-16561" t="-97436" b="-15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5" descr="D:\Dropbox\Documents\課程\YoungTextBook\Images\Chapter19\A_Images\A_Figures_and_Photos\19_05_Figure.jpg">
            <a:extLst>
              <a:ext uri="{FF2B5EF4-FFF2-40B4-BE49-F238E27FC236}">
                <a16:creationId xmlns:a16="http://schemas.microsoft.com/office/drawing/2014/main" id="{8D903B3B-8A85-CF47-8E21-DBF2A4105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" r="17512" b="4585"/>
          <a:stretch/>
        </p:blipFill>
        <p:spPr bwMode="auto">
          <a:xfrm>
            <a:off x="5562600" y="3733800"/>
            <a:ext cx="3034952" cy="208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id="{1A540393-751F-2145-87F5-F6CF24CCC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09" y="5904227"/>
            <a:ext cx="4235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若壓縮氣體，功為負，外界對氣體作功。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1F657C-BDAC-8C4A-BEF6-D72B0D153340}"/>
              </a:ext>
            </a:extLst>
          </p:cNvPr>
          <p:cNvSpPr/>
          <p:nvPr/>
        </p:nvSpPr>
        <p:spPr>
          <a:xfrm>
            <a:off x="7294553" y="3858768"/>
            <a:ext cx="38597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5278F61-56DB-B149-970D-04BFC1A21FC3}"/>
              </a:ext>
            </a:extLst>
          </p:cNvPr>
          <p:cNvCxnSpPr>
            <a:cxnSpLocks/>
          </p:cNvCxnSpPr>
          <p:nvPr/>
        </p:nvCxnSpPr>
        <p:spPr>
          <a:xfrm flipH="1">
            <a:off x="7294553" y="3934968"/>
            <a:ext cx="3859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B411B885-A1D2-3942-B379-EE0FDED458CE}"/>
              </a:ext>
            </a:extLst>
          </p:cNvPr>
          <p:cNvSpPr/>
          <p:nvPr/>
        </p:nvSpPr>
        <p:spPr>
          <a:xfrm>
            <a:off x="7987951" y="4239768"/>
            <a:ext cx="317848" cy="228600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621579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字方塊 5"/>
          <p:cNvSpPr txBox="1">
            <a:spLocks noChangeArrowheads="1"/>
          </p:cNvSpPr>
          <p:nvPr/>
        </p:nvSpPr>
        <p:spPr bwMode="auto">
          <a:xfrm>
            <a:off x="2391029" y="5098593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一個循環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r>
              <a:rPr lang="zh-TW" altLang="en-US" sz="1800" dirty="0"/>
              <a:t> 對應一個封閉路徑，</a:t>
            </a:r>
          </a:p>
        </p:txBody>
      </p:sp>
      <p:pic>
        <p:nvPicPr>
          <p:cNvPr id="19459" name="Picture 5" descr="D:\Dropbox\Documents\課程\YoungTextBook\Images\Chapter19\A_Images\A_Figures_and_Photos\19_1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04" y="1075038"/>
            <a:ext cx="3962401" cy="369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矩形 5"/>
          <p:cNvSpPr>
            <a:spLocks noChangeArrowheads="1"/>
          </p:cNvSpPr>
          <p:nvPr/>
        </p:nvSpPr>
        <p:spPr bwMode="auto">
          <a:xfrm>
            <a:off x="2391029" y="5555793"/>
            <a:ext cx="434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路徑內所包圍面積即是該循環所作的功。</a:t>
            </a:r>
          </a:p>
        </p:txBody>
      </p:sp>
      <p:pic>
        <p:nvPicPr>
          <p:cNvPr id="5" name="Picture 5" descr="D:\Dropbox\Documents\課程\YoungTextBook\Images\Chapter19\A_Images\A_Figures_and_Photos\19_06_Figure.jpg">
            <a:extLst>
              <a:ext uri="{FF2B5EF4-FFF2-40B4-BE49-F238E27FC236}">
                <a16:creationId xmlns:a16="http://schemas.microsoft.com/office/drawing/2014/main" id="{7A9A7F16-EB43-5141-B76F-6F8B6DB29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1" t="18869" r="34196"/>
          <a:stretch/>
        </p:blipFill>
        <p:spPr bwMode="auto">
          <a:xfrm>
            <a:off x="762000" y="1075038"/>
            <a:ext cx="3662020" cy="369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5465F7E-12CB-D841-BC8C-7A3998CAD21E}"/>
              </a:ext>
            </a:extLst>
          </p:cNvPr>
          <p:cNvCxnSpPr>
            <a:cxnSpLocks/>
          </p:cNvCxnSpPr>
          <p:nvPr/>
        </p:nvCxnSpPr>
        <p:spPr>
          <a:xfrm>
            <a:off x="7010400" y="1981200"/>
            <a:ext cx="457200" cy="228600"/>
          </a:xfrm>
          <a:prstGeom prst="straightConnector1">
            <a:avLst/>
          </a:prstGeom>
          <a:ln w="88900">
            <a:solidFill>
              <a:srgbClr val="00B0F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1E6E4C-1898-CF40-9832-E6446A2EB771}"/>
              </a:ext>
            </a:extLst>
          </p:cNvPr>
          <p:cNvCxnSpPr>
            <a:cxnSpLocks/>
          </p:cNvCxnSpPr>
          <p:nvPr/>
        </p:nvCxnSpPr>
        <p:spPr>
          <a:xfrm flipH="1" flipV="1">
            <a:off x="6353429" y="2655631"/>
            <a:ext cx="545592" cy="268224"/>
          </a:xfrm>
          <a:prstGeom prst="straightConnector1">
            <a:avLst/>
          </a:prstGeom>
          <a:ln w="88900">
            <a:solidFill>
              <a:srgbClr val="00B0F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5" descr="D:\Dropbox\Documents\課程\YoungTextBook\Images\Chapter19\A_Images\A_Figures_and_Photos\19_0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8" r="67579"/>
          <a:stretch/>
        </p:blipFill>
        <p:spPr bwMode="auto">
          <a:xfrm>
            <a:off x="2388013" y="3031075"/>
            <a:ext cx="3479387" cy="36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文字方塊 1"/>
          <p:cNvSpPr txBox="1">
            <a:spLocks noChangeArrowheads="1"/>
          </p:cNvSpPr>
          <p:nvPr/>
        </p:nvSpPr>
        <p:spPr bwMode="auto">
          <a:xfrm>
            <a:off x="2286000" y="2129716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此計算功的積分必須指定一個特定的過程，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90" name="文字方塊 2"/>
              <p:cNvSpPr txBox="1">
                <a:spLocks noChangeArrowheads="1"/>
              </p:cNvSpPr>
              <p:nvPr/>
            </p:nvSpPr>
            <p:spPr bwMode="auto">
              <a:xfrm>
                <a:off x="2286000" y="2526268"/>
                <a:ext cx="6781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對於特定過程，壓力才是體積的一個函數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。積分</a:t>
                </a:r>
                <a:r>
                  <a:rPr lang="zh-TW" altLang="en-US" sz="1800" dirty="0"/>
                  <a:t>才能定義。</a:t>
                </a:r>
                <a:endParaRPr lang="zh-TW" alt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390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2526268"/>
                <a:ext cx="6781800" cy="369332"/>
              </a:xfrm>
              <a:prstGeom prst="rect">
                <a:avLst/>
              </a:prstGeom>
              <a:blipFill>
                <a:blip r:embed="rId3"/>
                <a:stretch>
                  <a:fillRect l="-748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758716" y="381000"/>
                <a:ext cx="1982200" cy="9871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716" y="381000"/>
                <a:ext cx="1982200" cy="9871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2">
            <a:extLst>
              <a:ext uri="{FF2B5EF4-FFF2-40B4-BE49-F238E27FC236}">
                <a16:creationId xmlns:a16="http://schemas.microsoft.com/office/drawing/2014/main" id="{730BEF87-2D86-F047-A65E-95410D8C4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330607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注意：壓力與體積原來是獨立的熱座標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文字方塊 2">
            <a:extLst>
              <a:ext uri="{FF2B5EF4-FFF2-40B4-BE49-F238E27FC236}">
                <a16:creationId xmlns:a16="http://schemas.microsoft.com/office/drawing/2014/main" id="{0010A16C-D518-7B46-985D-0112D93F8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741167"/>
            <a:ext cx="632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積分則是一個函數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對它的變數的運算。獨立變數無法積分！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198604" y="2456114"/>
            <a:ext cx="353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經由不同路徑所作的功不相等！</a:t>
            </a:r>
          </a:p>
        </p:txBody>
      </p:sp>
      <p:sp>
        <p:nvSpPr>
          <p:cNvPr id="20483" name="文字方塊 3"/>
          <p:cNvSpPr txBox="1">
            <a:spLocks noChangeArrowheads="1"/>
          </p:cNvSpPr>
          <p:nvPr/>
        </p:nvSpPr>
        <p:spPr bwMode="auto">
          <a:xfrm>
            <a:off x="1198604" y="1524000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相同的起點與終點之間，</a:t>
            </a:r>
          </a:p>
        </p:txBody>
      </p:sp>
      <p:pic>
        <p:nvPicPr>
          <p:cNvPr id="20484" name="Picture 5" descr="D:\Dropbox\Documents\課程\YoungTextBook\Images\Chapter19\A_Images\A_Figures_and_Photos\19_0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3"/>
          <a:stretch/>
        </p:blipFill>
        <p:spPr bwMode="auto">
          <a:xfrm>
            <a:off x="5278397" y="244444"/>
            <a:ext cx="2749551" cy="636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:\Dropbox\Documents\課程\YoungTextBook\Images\Chapter19\A_Images\A_Figures_and_Photos\19_07_Figure.jpg">
            <a:extLst>
              <a:ext uri="{FF2B5EF4-FFF2-40B4-BE49-F238E27FC236}">
                <a16:creationId xmlns:a16="http://schemas.microsoft.com/office/drawing/2014/main" id="{F57CFDAB-071D-A643-A048-824F7D448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" r="7143" b="76137"/>
          <a:stretch/>
        </p:blipFill>
        <p:spPr bwMode="auto">
          <a:xfrm>
            <a:off x="1235673" y="3048000"/>
            <a:ext cx="325855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3">
            <a:extLst>
              <a:ext uri="{FF2B5EF4-FFF2-40B4-BE49-F238E27FC236}">
                <a16:creationId xmlns:a16="http://schemas.microsoft.com/office/drawing/2014/main" id="{884FEC7D-CCF2-5142-8A40-A4169C759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604" y="1990676"/>
            <a:ext cx="353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氣體可以經由不同的過程，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D0956-D1AB-5D9C-909A-8A38C791BCB5}"/>
              </a:ext>
            </a:extLst>
          </p:cNvPr>
          <p:cNvSpPr txBox="1"/>
          <p:nvPr/>
        </p:nvSpPr>
        <p:spPr>
          <a:xfrm>
            <a:off x="1235673" y="1066800"/>
            <a:ext cx="287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功的計算必須指定過程。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848112" y="5638800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氣體可與外界同時有熱交互作用及力學交互作用。</a:t>
            </a:r>
          </a:p>
        </p:txBody>
      </p:sp>
      <p:pic>
        <p:nvPicPr>
          <p:cNvPr id="5" name="Picture 1" descr="20_04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7852"/>
          <a:stretch/>
        </p:blipFill>
        <p:spPr>
          <a:xfrm>
            <a:off x="4781812" y="1474717"/>
            <a:ext cx="4057388" cy="2552142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D8E90987-5BBB-C24E-9230-9AFCF34A1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112" y="5139391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因此還能對外做功。</a:t>
            </a:r>
          </a:p>
        </p:txBody>
      </p:sp>
      <p:pic>
        <p:nvPicPr>
          <p:cNvPr id="8" name="Picture 2" descr="20_34_FigureA.jpg">
            <a:extLst>
              <a:ext uri="{FF2B5EF4-FFF2-40B4-BE49-F238E27FC236}">
                <a16:creationId xmlns:a16="http://schemas.microsoft.com/office/drawing/2014/main" id="{15A725E1-4C6D-1748-90E8-8797853A97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5" b="2804"/>
          <a:stretch/>
        </p:blipFill>
        <p:spPr>
          <a:xfrm>
            <a:off x="304800" y="1474717"/>
            <a:ext cx="4096899" cy="2552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DF52F3-3B61-BFE1-5CB6-81A6316F42B6}"/>
              </a:ext>
            </a:extLst>
          </p:cNvPr>
          <p:cNvSpPr txBox="1"/>
          <p:nvPr/>
        </p:nvSpPr>
        <p:spPr>
          <a:xfrm>
            <a:off x="1848112" y="4640538"/>
            <a:ext cx="587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但定壓下</a:t>
            </a:r>
            <a:r>
              <a:rPr lang="en-TW"/>
              <a:t>氣體吸熱放熱時，體積會大幅度膨脹與收縮</a:t>
            </a:r>
            <a:r>
              <a:rPr lang="en-TW" dirty="0"/>
              <a:t>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0CC8E1-749D-DFFA-891A-DB5EC8FD68C3}"/>
              </a:ext>
            </a:extLst>
          </p:cNvPr>
          <p:cNvSpPr txBox="1"/>
          <p:nvPr/>
        </p:nvSpPr>
        <p:spPr>
          <a:xfrm>
            <a:off x="7042222" y="3602660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熱交互作用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F554FA-558A-68F6-25D0-7149ED69A399}"/>
              </a:ext>
            </a:extLst>
          </p:cNvPr>
          <p:cNvSpPr txBox="1"/>
          <p:nvPr/>
        </p:nvSpPr>
        <p:spPr>
          <a:xfrm>
            <a:off x="1887455" y="3641562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力學交互作用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A0D9F1-DE21-1B48-EB3D-B68C2CEC749F}"/>
              </a:ext>
            </a:extLst>
          </p:cNvPr>
          <p:cNvSpPr txBox="1"/>
          <p:nvPr/>
        </p:nvSpPr>
        <p:spPr>
          <a:xfrm>
            <a:off x="1835602" y="4206446"/>
            <a:ext cx="587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定容下</a:t>
            </a:r>
            <a:r>
              <a:rPr lang="en-TW"/>
              <a:t>氣體</a:t>
            </a:r>
            <a:r>
              <a:rPr lang="en-GB" dirty="0" err="1"/>
              <a:t>可以</a:t>
            </a:r>
            <a:r>
              <a:rPr lang="en-TW"/>
              <a:t>吸熱放熱</a:t>
            </a:r>
            <a:r>
              <a:rPr lang="en-GB" dirty="0"/>
              <a:t>，</a:t>
            </a:r>
            <a:r>
              <a:rPr lang="en-GB" dirty="0" err="1"/>
              <a:t>與固體類似</a:t>
            </a:r>
            <a:r>
              <a:rPr lang="en-TW"/>
              <a:t>！</a:t>
            </a:r>
            <a:endParaRPr lang="en-TW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524000" y="16764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定容過程：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Isochoric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5" descr="F19_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7" b="11201"/>
          <a:stretch/>
        </p:blipFill>
        <p:spPr bwMode="auto">
          <a:xfrm>
            <a:off x="4572000" y="3984170"/>
            <a:ext cx="2371725" cy="200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20_30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3" b="3113"/>
          <a:stretch/>
        </p:blipFill>
        <p:spPr>
          <a:xfrm>
            <a:off x="3940629" y="1066800"/>
            <a:ext cx="4384040" cy="2447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600200" y="2133600"/>
                <a:ext cx="1712648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=0,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133600"/>
                <a:ext cx="171264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51DDC4-361B-2A90-DE79-56DA82721199}"/>
              </a:ext>
            </a:extLst>
          </p:cNvPr>
          <p:cNvSpPr txBox="1"/>
          <p:nvPr/>
        </p:nvSpPr>
        <p:spPr>
          <a:xfrm>
            <a:off x="1600200" y="533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幾個典型過程的功：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914400" y="1632744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化學反應多在定壓下進行：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7" name="Picture 13" descr="F19_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1" b="6850"/>
          <a:stretch/>
        </p:blipFill>
        <p:spPr bwMode="auto">
          <a:xfrm>
            <a:off x="5181599" y="3886200"/>
            <a:ext cx="2646363" cy="214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14"/>
          <p:cNvSpPr txBox="1">
            <a:spLocks noChangeArrowheads="1"/>
          </p:cNvSpPr>
          <p:nvPr/>
        </p:nvSpPr>
        <p:spPr bwMode="auto">
          <a:xfrm>
            <a:off x="914400" y="1175544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定壓過程：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Isobaric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20_34_Figur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9" b="2804"/>
          <a:stretch/>
        </p:blipFill>
        <p:spPr>
          <a:xfrm>
            <a:off x="5030380" y="1066800"/>
            <a:ext cx="3446706" cy="2598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936812" y="2209800"/>
                <a:ext cx="3887380" cy="987130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2" y="2209800"/>
                <a:ext cx="3887380" cy="9871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baloon%20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2628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F18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9" b="31403"/>
          <a:stretch>
            <a:fillRect/>
          </a:stretch>
        </p:blipFill>
        <p:spPr bwMode="auto">
          <a:xfrm>
            <a:off x="914400" y="3581400"/>
            <a:ext cx="2830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文字方塊 3"/>
          <p:cNvSpPr txBox="1">
            <a:spLocks noChangeArrowheads="1"/>
          </p:cNvSpPr>
          <p:nvPr/>
        </p:nvSpPr>
        <p:spPr bwMode="auto">
          <a:xfrm>
            <a:off x="2286000" y="5715000"/>
            <a:ext cx="556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固體的熱力學定律可以直接翻譯為氣體的熱力學定律</a:t>
            </a:r>
          </a:p>
        </p:txBody>
      </p:sp>
      <p:sp>
        <p:nvSpPr>
          <p:cNvPr id="5" name="向右箭號 4"/>
          <p:cNvSpPr/>
          <p:nvPr/>
        </p:nvSpPr>
        <p:spPr>
          <a:xfrm>
            <a:off x="4343400" y="3657600"/>
            <a:ext cx="381000" cy="228600"/>
          </a:xfrm>
          <a:prstGeom prst="right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286000" y="914400"/>
            <a:ext cx="443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現在正式進入氣體的熱學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600200" y="2376488"/>
            <a:ext cx="716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溫度為熱座標的函數，控制了固體與其他系統的熱平衡關係！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1" name="Text Box 3"/>
              <p:cNvSpPr txBox="1">
                <a:spLocks noChangeArrowheads="1"/>
              </p:cNvSpPr>
              <p:nvPr/>
            </p:nvSpPr>
            <p:spPr bwMode="auto">
              <a:xfrm>
                <a:off x="1447800" y="2986088"/>
                <a:ext cx="10668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2253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7800" y="2986088"/>
                <a:ext cx="1066800" cy="366712"/>
              </a:xfrm>
              <a:prstGeom prst="rect">
                <a:avLst/>
              </a:prstGeom>
              <a:blipFill rotWithShape="1">
                <a:blip r:embed="rId2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90800" y="3214688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5" name="Text Box 8"/>
              <p:cNvSpPr txBox="1">
                <a:spLocks noChangeArrowheads="1"/>
              </p:cNvSpPr>
              <p:nvPr/>
            </p:nvSpPr>
            <p:spPr bwMode="auto">
              <a:xfrm>
                <a:off x="4724400" y="3031332"/>
                <a:ext cx="1905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熱座標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5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3031332"/>
                <a:ext cx="1905000" cy="369332"/>
              </a:xfrm>
              <a:prstGeom prst="rect">
                <a:avLst/>
              </a:prstGeom>
              <a:blipFill>
                <a:blip r:embed="rId3"/>
                <a:stretch>
                  <a:fillRect l="-264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6" name="Line 10"/>
          <p:cNvSpPr>
            <a:spLocks noChangeShapeType="1"/>
          </p:cNvSpPr>
          <p:nvPr/>
        </p:nvSpPr>
        <p:spPr bwMode="auto">
          <a:xfrm>
            <a:off x="2438400" y="48768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7" name="Oval 11"/>
          <p:cNvSpPr>
            <a:spLocks noChangeArrowheads="1"/>
          </p:cNvSpPr>
          <p:nvPr/>
        </p:nvSpPr>
        <p:spPr bwMode="auto">
          <a:xfrm>
            <a:off x="3962400" y="4800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8" name="Text Box 12"/>
              <p:cNvSpPr txBox="1">
                <a:spLocks noChangeArrowheads="1"/>
              </p:cNvSpPr>
              <p:nvPr/>
            </p:nvSpPr>
            <p:spPr bwMode="auto">
              <a:xfrm>
                <a:off x="6781800" y="4648200"/>
                <a:ext cx="762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1800" y="4648200"/>
                <a:ext cx="762000" cy="3667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3886200" y="44196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sp>
        <p:nvSpPr>
          <p:cNvPr id="22540" name="Text Box 4"/>
          <p:cNvSpPr txBox="1">
            <a:spLocks noChangeArrowheads="1"/>
          </p:cNvSpPr>
          <p:nvPr/>
        </p:nvSpPr>
        <p:spPr bwMode="auto">
          <a:xfrm>
            <a:off x="3276600" y="1740015"/>
            <a:ext cx="297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固體的熱力學第零定律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890184" y="810603"/>
            <a:ext cx="556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兩個熱座標決定狀態，一個狀態只有一個溫度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280584" y="140274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>
                <a:cs typeface="Times New Roman" pitchFamily="18" charset="0"/>
              </a:rPr>
              <a:t> </a:t>
            </a:r>
            <a:r>
              <a:rPr lang="zh-TW" altLang="en-US" sz="1800">
                <a:cs typeface="Times New Roman" pitchFamily="18" charset="0"/>
              </a:rPr>
              <a:t>溫度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252384" y="140274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2423584" y="163134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>
            <a:off x="5014384" y="163134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5928784" y="140274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熱座標 </a:t>
            </a:r>
          </a:p>
        </p:txBody>
      </p:sp>
      <p:sp>
        <p:nvSpPr>
          <p:cNvPr id="23560" name="Text Box 4"/>
          <p:cNvSpPr txBox="1">
            <a:spLocks noChangeArrowheads="1"/>
          </p:cNvSpPr>
          <p:nvPr/>
        </p:nvSpPr>
        <p:spPr bwMode="auto">
          <a:xfrm>
            <a:off x="2956984" y="3048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氣體的熱力學第零定律</a:t>
            </a:r>
          </a:p>
        </p:txBody>
      </p:sp>
      <p:pic>
        <p:nvPicPr>
          <p:cNvPr id="23563" name="Picture 6" descr="F2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8"/>
          <a:stretch>
            <a:fillRect/>
          </a:stretch>
        </p:blipFill>
        <p:spPr bwMode="auto">
          <a:xfrm>
            <a:off x="2359648" y="1937544"/>
            <a:ext cx="28209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文字方塊 13"/>
          <p:cNvSpPr txBox="1">
            <a:spLocks noChangeArrowheads="1"/>
          </p:cNvSpPr>
          <p:nvPr/>
        </p:nvSpPr>
        <p:spPr bwMode="auto">
          <a:xfrm>
            <a:off x="5335328" y="2819400"/>
            <a:ext cx="31228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每一個點必定有一個溫度！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308118" y="4737075"/>
            <a:ext cx="403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因此溫度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zh-TW" altLang="en-US" sz="1800" dirty="0">
                <a:cs typeface="Times New Roman" pitchFamily="18" charset="0"/>
              </a:rPr>
              <a:t>是壓力與體積的函數。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993326" y="5266543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狀態方程式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4328584" y="5281636"/>
            <a:ext cx="320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Equation of State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文字方塊 14"/>
          <p:cNvSpPr txBox="1">
            <a:spLocks noChangeArrowheads="1"/>
          </p:cNvSpPr>
          <p:nvPr/>
        </p:nvSpPr>
        <p:spPr bwMode="auto">
          <a:xfrm>
            <a:off x="1302175" y="5791200"/>
            <a:ext cx="548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溫度函數控制了氣體與其他系統的熱平衡關係！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1318684" y="4331491"/>
                <a:ext cx="5562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</a:rPr>
                  <a:t>兩個熱座標的組合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sz="1800" dirty="0"/>
                  <a:t>對應一溫度。</a:t>
                </a:r>
                <a:endParaRPr lang="zh-TW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8684" y="4331491"/>
                <a:ext cx="5562600" cy="369332"/>
              </a:xfrm>
              <a:prstGeom prst="rect">
                <a:avLst/>
              </a:prstGeom>
              <a:blipFill>
                <a:blip r:embed="rId3"/>
                <a:stretch>
                  <a:fillRect l="-91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7131549" y="1386674"/>
                <a:ext cx="79458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549" y="1386674"/>
                <a:ext cx="794580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6383772" y="4324305"/>
                <a:ext cx="129195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772" y="4324305"/>
                <a:ext cx="129195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345578" y="5254958"/>
                <a:ext cx="138995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578" y="5254958"/>
                <a:ext cx="1389956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8" descr="F19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6176303" y="3553478"/>
            <a:ext cx="2009164" cy="238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3265325" y="1800068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理想氣體</a:t>
            </a:r>
          </a:p>
        </p:txBody>
      </p:sp>
      <p:sp>
        <p:nvSpPr>
          <p:cNvPr id="24585" name="文字方塊 8"/>
          <p:cNvSpPr txBox="1">
            <a:spLocks noChangeArrowheads="1"/>
          </p:cNvSpPr>
          <p:nvPr/>
        </p:nvSpPr>
        <p:spPr bwMode="auto">
          <a:xfrm>
            <a:off x="4764566" y="6019800"/>
            <a:ext cx="396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定溫的狀態形成一條一條的等溫線！</a:t>
            </a: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1269023" y="5162749"/>
            <a:ext cx="223617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587" name="Oval 11"/>
          <p:cNvSpPr>
            <a:spLocks noChangeArrowheads="1"/>
          </p:cNvSpPr>
          <p:nvPr/>
        </p:nvSpPr>
        <p:spPr bwMode="auto">
          <a:xfrm>
            <a:off x="2259623" y="5086549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8" name="Text Box 12"/>
              <p:cNvSpPr txBox="1">
                <a:spLocks noChangeArrowheads="1"/>
              </p:cNvSpPr>
              <p:nvPr/>
            </p:nvSpPr>
            <p:spPr bwMode="auto">
              <a:xfrm>
                <a:off x="3631223" y="4948437"/>
                <a:ext cx="7620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58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1223" y="4948437"/>
                <a:ext cx="762000" cy="36671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1676400" y="4705549"/>
            <a:ext cx="14976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定溫狀態</a:t>
            </a:r>
          </a:p>
        </p:txBody>
      </p:sp>
      <p:sp>
        <p:nvSpPr>
          <p:cNvPr id="14" name="向右箭號 13"/>
          <p:cNvSpPr/>
          <p:nvPr/>
        </p:nvSpPr>
        <p:spPr>
          <a:xfrm>
            <a:off x="4735537" y="4934149"/>
            <a:ext cx="946126" cy="381000"/>
          </a:xfrm>
          <a:prstGeom prst="right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4593" name="文字方塊 16"/>
          <p:cNvSpPr txBox="1">
            <a:spLocks noChangeArrowheads="1"/>
          </p:cNvSpPr>
          <p:nvPr/>
        </p:nvSpPr>
        <p:spPr bwMode="auto">
          <a:xfrm>
            <a:off x="4794263" y="254373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Van der Waals </a:t>
            </a:r>
            <a:r>
              <a:rPr lang="zh-TW" altLang="en-US" sz="1800" dirty="0">
                <a:cs typeface="Times New Roman" pitchFamily="18" charset="0"/>
              </a:rPr>
              <a:t>氣體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541600" y="688975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狀態方程式</a:t>
            </a:r>
          </a:p>
        </p:txBody>
      </p:sp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3879863" y="685800"/>
            <a:ext cx="320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Equation of State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539204" y="1219200"/>
                <a:ext cx="138995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204" y="1219200"/>
                <a:ext cx="1389956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459523" y="1787372"/>
                <a:ext cx="12192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523" y="1787372"/>
                <a:ext cx="1219200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459523" y="2368512"/>
                <a:ext cx="2895600" cy="72032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𝑛𝑏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523" y="2368512"/>
                <a:ext cx="2895600" cy="72032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text&#10;&#10;Description automatically generated">
            <a:extLst>
              <a:ext uri="{FF2B5EF4-FFF2-40B4-BE49-F238E27FC236}">
                <a16:creationId xmlns:a16="http://schemas.microsoft.com/office/drawing/2014/main" id="{5458646C-4E40-DC82-B256-7C50C7D47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772400" cy="2402377"/>
          </a:xfrm>
          <a:prstGeom prst="rect">
            <a:avLst/>
          </a:prstGeom>
        </p:spPr>
      </p:pic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F0FAE53-D508-A201-D626-89F74C3D0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0"/>
            <a:ext cx="7772400" cy="240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5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>
            <a:fillRect/>
          </a:stretch>
        </p:blipFill>
        <p:spPr bwMode="auto">
          <a:xfrm>
            <a:off x="2819400" y="914400"/>
            <a:ext cx="330835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10"/>
          <p:cNvSpPr txBox="1">
            <a:spLocks noChangeArrowheads="1"/>
          </p:cNvSpPr>
          <p:nvPr/>
        </p:nvSpPr>
        <p:spPr bwMode="auto">
          <a:xfrm>
            <a:off x="3124200" y="381000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固體的熱力學第一定律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1798638" y="3657600"/>
            <a:ext cx="6735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在熱過程中，系統進行熱量交換，熱量的進出造成內能的變化。</a:t>
            </a:r>
          </a:p>
        </p:txBody>
      </p:sp>
      <p:sp>
        <p:nvSpPr>
          <p:cNvPr id="25606" name="Line 7"/>
          <p:cNvSpPr>
            <a:spLocks noChangeShapeType="1"/>
          </p:cNvSpPr>
          <p:nvPr/>
        </p:nvSpPr>
        <p:spPr bwMode="auto">
          <a:xfrm>
            <a:off x="2286000" y="5702105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3810000" y="562590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08" name="Text Box 9"/>
              <p:cNvSpPr txBox="1">
                <a:spLocks noChangeArrowheads="1"/>
              </p:cNvSpPr>
              <p:nvPr/>
            </p:nvSpPr>
            <p:spPr bwMode="auto">
              <a:xfrm>
                <a:off x="6477000" y="5473505"/>
                <a:ext cx="762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608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7000" y="5473505"/>
                <a:ext cx="762000" cy="3667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3733800" y="5244905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11" name="Text Box 3"/>
              <p:cNvSpPr txBox="1">
                <a:spLocks noChangeArrowheads="1"/>
              </p:cNvSpPr>
              <p:nvPr/>
            </p:nvSpPr>
            <p:spPr bwMode="auto">
              <a:xfrm>
                <a:off x="2590800" y="4787706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2561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0800" y="4787706"/>
                <a:ext cx="1066800" cy="366713"/>
              </a:xfrm>
              <a:prstGeom prst="rect">
                <a:avLst/>
              </a:prstGeom>
              <a:blipFill>
                <a:blip r:embed="rId4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12" name="Line 5"/>
          <p:cNvSpPr>
            <a:spLocks noChangeShapeType="1"/>
          </p:cNvSpPr>
          <p:nvPr/>
        </p:nvSpPr>
        <p:spPr bwMode="auto">
          <a:xfrm>
            <a:off x="3429000" y="5016306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14" name="Text Box 3"/>
              <p:cNvSpPr txBox="1">
                <a:spLocks noChangeArrowheads="1"/>
              </p:cNvSpPr>
              <p:nvPr/>
            </p:nvSpPr>
            <p:spPr bwMode="auto">
              <a:xfrm>
                <a:off x="5181600" y="4787705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m:rPr>
                        <m:sty m:val="p"/>
                      </m:rPr>
                      <a:rPr lang="en-US" altLang="zh-TW" sz="1800" i="0" baseline="-25000" dirty="0" err="1">
                        <a:latin typeface="Cambria Math"/>
                        <a:cs typeface="Times New Roman" pitchFamily="18" charset="0"/>
                      </a:rPr>
                      <m:t>int</m:t>
                    </m:r>
                  </m:oMath>
                </a14:m>
                <a:r>
                  <a:rPr lang="en-US" altLang="zh-TW" sz="1800" baseline="-25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內能</a:t>
                </a:r>
              </a:p>
            </p:txBody>
          </p:sp>
        </mc:Choice>
        <mc:Fallback xmlns="">
          <p:sp>
            <p:nvSpPr>
              <p:cNvPr id="2561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1600" y="4787705"/>
                <a:ext cx="1066800" cy="366713"/>
              </a:xfrm>
              <a:prstGeom prst="rect">
                <a:avLst/>
              </a:prstGeom>
              <a:blipFill>
                <a:blip r:embed="rId5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16" name="文字方塊 17"/>
          <p:cNvSpPr txBox="1">
            <a:spLocks noChangeArrowheads="1"/>
          </p:cNvSpPr>
          <p:nvPr/>
        </p:nvSpPr>
        <p:spPr bwMode="auto">
          <a:xfrm>
            <a:off x="1798638" y="4112517"/>
            <a:ext cx="670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每一個狀態只有一個內能！內能是溫度的函數。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798638" y="5981476"/>
            <a:ext cx="67357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因此在熱過程中，熱量交換會造成溫度的變化。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810000" y="3124200"/>
                <a:ext cx="125417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124200"/>
                <a:ext cx="1254176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391400" y="5468685"/>
                <a:ext cx="94217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5468685"/>
                <a:ext cx="942176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258888" y="990600"/>
            <a:ext cx="556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兩個熱座標決定狀態，一個狀態必定只有一個內能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4192588" y="1514476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>
            <a:off x="2363788" y="1743076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29" name="Line 7"/>
          <p:cNvSpPr>
            <a:spLocks noChangeShapeType="1"/>
          </p:cNvSpPr>
          <p:nvPr/>
        </p:nvSpPr>
        <p:spPr bwMode="auto">
          <a:xfrm>
            <a:off x="4954588" y="1743076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5868988" y="1507004"/>
            <a:ext cx="190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熱座標 </a:t>
            </a:r>
          </a:p>
        </p:txBody>
      </p:sp>
      <p:sp>
        <p:nvSpPr>
          <p:cNvPr id="26632" name="Text Box 4"/>
          <p:cNvSpPr txBox="1">
            <a:spLocks noChangeArrowheads="1"/>
          </p:cNvSpPr>
          <p:nvPr/>
        </p:nvSpPr>
        <p:spPr bwMode="auto">
          <a:xfrm>
            <a:off x="3125788" y="490538"/>
            <a:ext cx="297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氣體的熱力學第一定律</a:t>
            </a:r>
          </a:p>
        </p:txBody>
      </p:sp>
      <p:sp>
        <p:nvSpPr>
          <p:cNvPr id="26633" name="文字方塊 9"/>
          <p:cNvSpPr txBox="1">
            <a:spLocks noChangeArrowheads="1"/>
          </p:cNvSpPr>
          <p:nvPr/>
        </p:nvSpPr>
        <p:spPr bwMode="auto">
          <a:xfrm>
            <a:off x="2516188" y="1743076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每一個狀態有一個內能</a:t>
            </a:r>
          </a:p>
        </p:txBody>
      </p:sp>
      <p:pic>
        <p:nvPicPr>
          <p:cNvPr id="26636" name="Picture 6" descr="F2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8"/>
          <a:stretch>
            <a:fillRect/>
          </a:stretch>
        </p:blipFill>
        <p:spPr bwMode="auto">
          <a:xfrm>
            <a:off x="2234078" y="2389407"/>
            <a:ext cx="28209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文字方塊 13"/>
          <p:cNvSpPr txBox="1">
            <a:spLocks noChangeArrowheads="1"/>
          </p:cNvSpPr>
          <p:nvPr/>
        </p:nvSpPr>
        <p:spPr bwMode="auto">
          <a:xfrm>
            <a:off x="5221288" y="3271263"/>
            <a:ext cx="3160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每一個點必定有一個內能！</a:t>
            </a:r>
          </a:p>
        </p:txBody>
      </p:sp>
      <p:sp>
        <p:nvSpPr>
          <p:cNvPr id="26638" name="Text Box 3"/>
          <p:cNvSpPr txBox="1">
            <a:spLocks noChangeArrowheads="1"/>
          </p:cNvSpPr>
          <p:nvPr/>
        </p:nvSpPr>
        <p:spPr bwMode="auto">
          <a:xfrm>
            <a:off x="1220788" y="1514476"/>
            <a:ext cx="106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int </a:t>
            </a:r>
            <a:r>
              <a:rPr lang="zh-TW" altLang="en-US" sz="1800">
                <a:cs typeface="Times New Roman" pitchFamily="18" charset="0"/>
              </a:rPr>
              <a:t>內能</a:t>
            </a:r>
          </a:p>
        </p:txBody>
      </p:sp>
      <p:sp>
        <p:nvSpPr>
          <p:cNvPr id="26640" name="矩形 12"/>
          <p:cNvSpPr>
            <a:spLocks noChangeArrowheads="1"/>
          </p:cNvSpPr>
          <p:nvPr/>
        </p:nvSpPr>
        <p:spPr bwMode="auto">
          <a:xfrm>
            <a:off x="1335088" y="5244307"/>
            <a:ext cx="3468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內能為壓力與體積的一個函數。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2932943" y="4753739"/>
                <a:ext cx="5562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</a:rPr>
                  <a:t>兩個熱座標的組合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對應</a:t>
                </a:r>
                <a:r>
                  <a:rPr lang="zh-TW" altLang="en-US" sz="1800" dirty="0"/>
                  <a:t>一內能。</a:t>
                </a:r>
                <a:endParaRPr lang="zh-TW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2943" y="4753739"/>
                <a:ext cx="5562600" cy="369332"/>
              </a:xfrm>
              <a:prstGeom prst="rect">
                <a:avLst/>
              </a:prstGeom>
              <a:blipFill>
                <a:blip r:embed="rId3"/>
                <a:stretch>
                  <a:fillRect l="-68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4"/>
          <p:cNvSpPr txBox="1">
            <a:spLocks noChangeArrowheads="1"/>
          </p:cNvSpPr>
          <p:nvPr/>
        </p:nvSpPr>
        <p:spPr bwMode="auto">
          <a:xfrm>
            <a:off x="1335088" y="5693570"/>
            <a:ext cx="6132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內能函數控制了氣體在達到熱平衡的過程中的熱量交換！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6934200" y="1495470"/>
                <a:ext cx="79458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495470"/>
                <a:ext cx="794580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419614" y="4753739"/>
                <a:ext cx="1516505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614" y="4753739"/>
                <a:ext cx="1516505" cy="369332"/>
              </a:xfrm>
              <a:prstGeom prst="rect">
                <a:avLst/>
              </a:prstGeom>
              <a:blipFill>
                <a:blip r:embed="rId1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4667635" y="5244307"/>
                <a:ext cx="16407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635" y="5244307"/>
                <a:ext cx="1640706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0" grpId="0"/>
      <p:bldP spid="17" grpId="0"/>
      <p:bldP spid="18" grpId="0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11"/>
          <p:cNvSpPr>
            <a:spLocks noChangeShapeType="1"/>
          </p:cNvSpPr>
          <p:nvPr/>
        </p:nvSpPr>
        <p:spPr bwMode="auto">
          <a:xfrm flipH="1">
            <a:off x="4475629" y="296253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1" name="Line 12"/>
          <p:cNvSpPr>
            <a:spLocks noChangeShapeType="1"/>
          </p:cNvSpPr>
          <p:nvPr/>
        </p:nvSpPr>
        <p:spPr bwMode="auto">
          <a:xfrm>
            <a:off x="4475629" y="364833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2" name="Line 13"/>
          <p:cNvSpPr>
            <a:spLocks noChangeShapeType="1"/>
          </p:cNvSpPr>
          <p:nvPr/>
        </p:nvSpPr>
        <p:spPr bwMode="auto">
          <a:xfrm flipV="1">
            <a:off x="4780429" y="296253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3" name="Rectangle 14"/>
          <p:cNvSpPr>
            <a:spLocks noChangeArrowheads="1"/>
          </p:cNvSpPr>
          <p:nvPr/>
        </p:nvSpPr>
        <p:spPr bwMode="auto">
          <a:xfrm>
            <a:off x="4475629" y="3343537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4" name="Text Box 15"/>
              <p:cNvSpPr txBox="1">
                <a:spLocks noChangeArrowheads="1"/>
              </p:cNvSpPr>
              <p:nvPr/>
            </p:nvSpPr>
            <p:spPr bwMode="auto">
              <a:xfrm>
                <a:off x="4780429" y="3267337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7654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0429" y="3267337"/>
                <a:ext cx="685800" cy="366713"/>
              </a:xfrm>
              <a:prstGeom prst="rect">
                <a:avLst/>
              </a:prstGeom>
              <a:blipFill rotWithShape="1">
                <a:blip r:embed="rId2"/>
                <a:stretch>
                  <a:fillRect b="-1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5" name="Line 16"/>
          <p:cNvSpPr>
            <a:spLocks noChangeShapeType="1"/>
          </p:cNvSpPr>
          <p:nvPr/>
        </p:nvSpPr>
        <p:spPr bwMode="auto">
          <a:xfrm flipH="1">
            <a:off x="7599829" y="303873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6" name="Line 17"/>
          <p:cNvSpPr>
            <a:spLocks noChangeShapeType="1"/>
          </p:cNvSpPr>
          <p:nvPr/>
        </p:nvSpPr>
        <p:spPr bwMode="auto">
          <a:xfrm>
            <a:off x="7599829" y="372453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7" name="Line 18"/>
          <p:cNvSpPr>
            <a:spLocks noChangeShapeType="1"/>
          </p:cNvSpPr>
          <p:nvPr/>
        </p:nvSpPr>
        <p:spPr bwMode="auto">
          <a:xfrm flipV="1">
            <a:off x="7904629" y="303873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8" name="Rectangle 19"/>
          <p:cNvSpPr>
            <a:spLocks noChangeArrowheads="1"/>
          </p:cNvSpPr>
          <p:nvPr/>
        </p:nvSpPr>
        <p:spPr bwMode="auto">
          <a:xfrm>
            <a:off x="7599829" y="3267337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9" name="Text Box 20"/>
              <p:cNvSpPr txBox="1">
                <a:spLocks noChangeArrowheads="1"/>
              </p:cNvSpPr>
              <p:nvPr/>
            </p:nvSpPr>
            <p:spPr bwMode="auto">
              <a:xfrm>
                <a:off x="7904629" y="3281624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𝑡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7659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04629" y="3281624"/>
                <a:ext cx="685800" cy="366713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1" name="AutoShape 23"/>
          <p:cNvSpPr>
            <a:spLocks noChangeArrowheads="1"/>
          </p:cNvSpPr>
          <p:nvPr/>
        </p:nvSpPr>
        <p:spPr bwMode="auto">
          <a:xfrm>
            <a:off x="5008532" y="2081865"/>
            <a:ext cx="381000" cy="7620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A8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7663" name="Line 25"/>
          <p:cNvSpPr>
            <a:spLocks noChangeShapeType="1"/>
          </p:cNvSpPr>
          <p:nvPr/>
        </p:nvSpPr>
        <p:spPr bwMode="auto">
          <a:xfrm>
            <a:off x="5694829" y="3495937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65" name="AutoShape 23"/>
          <p:cNvSpPr>
            <a:spLocks noChangeArrowheads="1"/>
          </p:cNvSpPr>
          <p:nvPr/>
        </p:nvSpPr>
        <p:spPr bwMode="auto">
          <a:xfrm flipV="1">
            <a:off x="3942229" y="2200537"/>
            <a:ext cx="381000" cy="3810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A8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27666" name="Picture 4" descr="F18_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881960" y="1580682"/>
            <a:ext cx="18684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7" name="文字方塊 13"/>
          <p:cNvSpPr txBox="1">
            <a:spLocks noChangeArrowheads="1"/>
          </p:cNvSpPr>
          <p:nvPr/>
        </p:nvSpPr>
        <p:spPr bwMode="auto">
          <a:xfrm>
            <a:off x="3313579" y="666477"/>
            <a:ext cx="323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熱與功都會造成內能的變化！</a:t>
            </a:r>
          </a:p>
        </p:txBody>
      </p:sp>
      <p:sp>
        <p:nvSpPr>
          <p:cNvPr id="27668" name="文字方塊 1"/>
          <p:cNvSpPr txBox="1">
            <a:spLocks noChangeArrowheads="1"/>
          </p:cNvSpPr>
          <p:nvPr/>
        </p:nvSpPr>
        <p:spPr bwMode="auto">
          <a:xfrm>
            <a:off x="3313579" y="238387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氣體與固體不同：</a:t>
            </a:r>
          </a:p>
        </p:txBody>
      </p:sp>
      <p:sp>
        <p:nvSpPr>
          <p:cNvPr id="27669" name="Text Box 8"/>
          <p:cNvSpPr txBox="1">
            <a:spLocks noChangeArrowheads="1"/>
          </p:cNvSpPr>
          <p:nvPr/>
        </p:nvSpPr>
        <p:spPr bwMode="auto">
          <a:xfrm>
            <a:off x="846043" y="4484449"/>
            <a:ext cx="7635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在熱過程中，系統進行的熱量交換，及所作的功，造成內能的變化。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5713118" y="4055272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氣體的熱力學第一定律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654868" y="4055827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868" y="4055827"/>
                <a:ext cx="1722074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3942229" y="1579247"/>
                <a:ext cx="381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229" y="1579247"/>
                <a:ext cx="3810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5003084" y="1551975"/>
                <a:ext cx="35047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084" y="1551975"/>
                <a:ext cx="350474" cy="369332"/>
              </a:xfrm>
              <a:prstGeom prst="rect">
                <a:avLst/>
              </a:prstGeom>
              <a:blipFill>
                <a:blip r:embed="rId7"/>
                <a:stretch>
                  <a:fillRect l="-3571"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3950639" y="5826381"/>
                <a:ext cx="20562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639" y="5826381"/>
                <a:ext cx="2056269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894229" y="5394435"/>
                <a:ext cx="5657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dirty="0"/>
                  <a:t>可以表示為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𝑃</m:t>
                    </m:r>
                    <m:r>
                      <a:rPr lang="en-US" altLang="zh-TW" b="0" i="1" dirty="0" smtClean="0">
                        <a:latin typeface="Cambria Math"/>
                      </a:rPr>
                      <m:t>𝑑𝑉</m:t>
                    </m:r>
                  </m:oMath>
                </a14:m>
                <a:r>
                  <a:rPr lang="zh-TW" altLang="en-US" dirty="0"/>
                  <a:t>，此式可以以微分形式表示為：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29" y="5394435"/>
                <a:ext cx="5657850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接點 3"/>
          <p:cNvCxnSpPr/>
          <p:nvPr/>
        </p:nvCxnSpPr>
        <p:spPr>
          <a:xfrm>
            <a:off x="4940673" y="5957259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891988" y="6363267"/>
                <a:ext cx="83259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𝑑𝑄</m:t>
                    </m:r>
                  </m:oMath>
                </a14:m>
                <a:r>
                  <a:rPr lang="zh-TW" altLang="en-US" dirty="0"/>
                  <a:t>如同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𝑑𝑊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/>
                      </a:rPr>
                      <m:t>𝑃𝑑𝑉</m:t>
                    </m:r>
                  </m:oMath>
                </a14:m>
                <a:r>
                  <a:rPr lang="zh-TW" altLang="en-US" dirty="0"/>
                  <a:t>，並不是一個狀態物理量函數的差，只是微小熱量交換！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88" y="6363267"/>
                <a:ext cx="8325972" cy="369332"/>
              </a:xfrm>
              <a:prstGeom prst="rect">
                <a:avLst/>
              </a:prstGeom>
              <a:blipFill>
                <a:blip r:embed="rId10"/>
                <a:stretch>
                  <a:fillRect l="-610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接點 26"/>
          <p:cNvCxnSpPr/>
          <p:nvPr/>
        </p:nvCxnSpPr>
        <p:spPr>
          <a:xfrm>
            <a:off x="1493745" y="6506738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2255745" y="6506738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15">
                <a:extLst>
                  <a:ext uri="{FF2B5EF4-FFF2-40B4-BE49-F238E27FC236}">
                    <a16:creationId xmlns:a16="http://schemas.microsoft.com/office/drawing/2014/main" id="{6012C67C-0636-B842-AFC2-021B4009CCF8}"/>
                  </a:ext>
                </a:extLst>
              </p:cNvPr>
              <p:cNvSpPr/>
              <p:nvPr/>
            </p:nvSpPr>
            <p:spPr>
              <a:xfrm>
                <a:off x="5444893" y="171886"/>
                <a:ext cx="125417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矩形 15">
                <a:extLst>
                  <a:ext uri="{FF2B5EF4-FFF2-40B4-BE49-F238E27FC236}">
                    <a16:creationId xmlns:a16="http://schemas.microsoft.com/office/drawing/2014/main" id="{6012C67C-0636-B842-AFC2-021B4009CC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893" y="171886"/>
                <a:ext cx="1254176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13">
            <a:extLst>
              <a:ext uri="{FF2B5EF4-FFF2-40B4-BE49-F238E27FC236}">
                <a16:creationId xmlns:a16="http://schemas.microsoft.com/office/drawing/2014/main" id="{3F3EA8AC-6EED-2B9D-5736-2712089AD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580" y="1074283"/>
            <a:ext cx="4591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熱與功本質相同，兩者可以加總！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806F23-EB01-F54B-92C1-0E8A330598C4}"/>
              </a:ext>
            </a:extLst>
          </p:cNvPr>
          <p:cNvSpPr txBox="1"/>
          <p:nvPr/>
        </p:nvSpPr>
        <p:spPr>
          <a:xfrm>
            <a:off x="881960" y="4896879"/>
            <a:ext cx="702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吸熱後如果有作等值的功，內能不會變，溫度就可能不變。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F18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2"/>
          <a:stretch>
            <a:fillRect/>
          </a:stretch>
        </p:blipFill>
        <p:spPr bwMode="auto">
          <a:xfrm>
            <a:off x="2424112" y="1143000"/>
            <a:ext cx="3924300" cy="190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Text Box 6"/>
              <p:cNvSpPr txBox="1">
                <a:spLocks noChangeArrowheads="1"/>
              </p:cNvSpPr>
              <p:nvPr/>
            </p:nvSpPr>
            <p:spPr bwMode="auto">
              <a:xfrm>
                <a:off x="2286000" y="533400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5123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533400"/>
                <a:ext cx="1066800" cy="366713"/>
              </a:xfrm>
              <a:prstGeom prst="rect">
                <a:avLst/>
              </a:prstGeom>
              <a:blipFill rotWithShape="1">
                <a:blip r:embed="rId3"/>
                <a:stretch>
                  <a:fillRect t="-6667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24" name="Text Box 7"/>
              <p:cNvSpPr txBox="1">
                <a:spLocks noChangeArrowheads="1"/>
              </p:cNvSpPr>
              <p:nvPr/>
            </p:nvSpPr>
            <p:spPr bwMode="auto">
              <a:xfrm>
                <a:off x="5257800" y="533400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長度</a:t>
                </a:r>
              </a:p>
            </p:txBody>
          </p:sp>
        </mc:Choice>
        <mc:Fallback xmlns="">
          <p:sp>
            <p:nvSpPr>
              <p:cNvPr id="512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7800" y="533400"/>
                <a:ext cx="1295400" cy="366713"/>
              </a:xfrm>
              <a:prstGeom prst="rect">
                <a:avLst/>
              </a:prstGeom>
              <a:blipFill rotWithShape="1">
                <a:blip r:embed="rId4"/>
                <a:stretch>
                  <a:fillRect t="-6667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5" name="Line 8"/>
          <p:cNvSpPr>
            <a:spLocks noChangeShapeType="1"/>
          </p:cNvSpPr>
          <p:nvPr/>
        </p:nvSpPr>
        <p:spPr bwMode="auto">
          <a:xfrm>
            <a:off x="3429000" y="762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6" name="Text Box 13"/>
          <p:cNvSpPr txBox="1">
            <a:spLocks noChangeArrowheads="1"/>
          </p:cNvSpPr>
          <p:nvPr/>
        </p:nvSpPr>
        <p:spPr bwMode="auto">
          <a:xfrm>
            <a:off x="3223260" y="60960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固體膨脹所作的功太小！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29000"/>
            <a:ext cx="52673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"/>
          <p:cNvSpPr txBox="1">
            <a:spLocks noChangeArrowheads="1"/>
          </p:cNvSpPr>
          <p:nvPr/>
        </p:nvSpPr>
        <p:spPr bwMode="auto">
          <a:xfrm>
            <a:off x="4495800" y="2286000"/>
            <a:ext cx="449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相同的前後狀態，</a:t>
            </a:r>
          </a:p>
        </p:txBody>
      </p:sp>
      <p:sp>
        <p:nvSpPr>
          <p:cNvPr id="31747" name="文字方塊 3"/>
          <p:cNvSpPr txBox="1">
            <a:spLocks noChangeArrowheads="1"/>
          </p:cNvSpPr>
          <p:nvPr/>
        </p:nvSpPr>
        <p:spPr bwMode="auto">
          <a:xfrm>
            <a:off x="4495800" y="29718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不同的路徑所做的功顯然不同！</a:t>
            </a:r>
          </a:p>
        </p:txBody>
      </p:sp>
      <p:pic>
        <p:nvPicPr>
          <p:cNvPr id="31749" name="Picture 5" descr="D:\Dropbox\Documents\課程\YoungTextBook\Images\Chapter19\A_Images\A_Figures_and_Photos\19_0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2222500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1672713" y="1569106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相同起末點，經由不同路徑所吸收或放出的的熱也不相等！</a:t>
            </a:r>
          </a:p>
        </p:txBody>
      </p:sp>
      <p:pic>
        <p:nvPicPr>
          <p:cNvPr id="32772" name="Picture 3" descr="D:\Dropbox\Documents\課程\YoungTextBook\Images\Chapter19\A_Images\A_Figures_and_Photos\19_08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30607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D:\Dropbox\Documents\課程\YoungTextBook\Images\Chapter19\A_Images\A_Figures_and_Photos\19_08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3163888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F18_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5"/>
          <a:stretch>
            <a:fillRect/>
          </a:stretch>
        </p:blipFill>
        <p:spPr bwMode="auto">
          <a:xfrm>
            <a:off x="2971800" y="22098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4038600" y="27432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Text Box 7"/>
              <p:cNvSpPr txBox="1">
                <a:spLocks noChangeArrowheads="1"/>
              </p:cNvSpPr>
              <p:nvPr/>
            </p:nvSpPr>
            <p:spPr bwMode="auto">
              <a:xfrm>
                <a:off x="1752600" y="4343400"/>
                <a:ext cx="6019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但無論採那一條路徑，相同前後狀態的內能差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∆</m:t>
                    </m:r>
                    <m:r>
                      <a:rPr lang="en-US" altLang="zh-TW" sz="1800" b="0" i="1" smtClean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是一樣的</a:t>
                </a:r>
              </a:p>
            </p:txBody>
          </p:sp>
        </mc:Choice>
        <mc:Fallback xmlns="">
          <p:sp>
            <p:nvSpPr>
              <p:cNvPr id="3379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4343400"/>
                <a:ext cx="601980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912" t="-6667" r="-101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10"/>
          <p:cNvCxnSpPr/>
          <p:nvPr/>
        </p:nvCxnSpPr>
        <p:spPr>
          <a:xfrm rot="5400000" flipH="1" flipV="1">
            <a:off x="4038600" y="2743200"/>
            <a:ext cx="228600" cy="228600"/>
          </a:xfrm>
          <a:prstGeom prst="straightConnector1">
            <a:avLst/>
          </a:prstGeom>
          <a:ln w="63500">
            <a:solidFill>
              <a:srgbClr val="CC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5029200" y="26670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15" name="直線單箭頭接點 14"/>
          <p:cNvCxnSpPr/>
          <p:nvPr/>
        </p:nvCxnSpPr>
        <p:spPr>
          <a:xfrm>
            <a:off x="5029200" y="2667000"/>
            <a:ext cx="304800" cy="152400"/>
          </a:xfrm>
          <a:prstGeom prst="straightConnector1">
            <a:avLst/>
          </a:prstGeom>
          <a:ln w="63500">
            <a:solidFill>
              <a:srgbClr val="CC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715706" y="1535668"/>
                <a:ext cx="16407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706" y="1535668"/>
                <a:ext cx="1640706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16"/>
          <p:cNvSpPr>
            <a:spLocks noChangeShapeType="1"/>
          </p:cNvSpPr>
          <p:nvPr/>
        </p:nvSpPr>
        <p:spPr bwMode="auto">
          <a:xfrm flipH="1">
            <a:off x="14478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7" name="Line 17"/>
          <p:cNvSpPr>
            <a:spLocks noChangeShapeType="1"/>
          </p:cNvSpPr>
          <p:nvPr/>
        </p:nvSpPr>
        <p:spPr bwMode="auto">
          <a:xfrm>
            <a:off x="14478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8" name="Line 18"/>
          <p:cNvSpPr>
            <a:spLocks noChangeShapeType="1"/>
          </p:cNvSpPr>
          <p:nvPr/>
        </p:nvSpPr>
        <p:spPr bwMode="auto">
          <a:xfrm flipV="1">
            <a:off x="17526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9" name="Rectangle 19"/>
          <p:cNvSpPr>
            <a:spLocks noChangeArrowheads="1"/>
          </p:cNvSpPr>
          <p:nvPr/>
        </p:nvSpPr>
        <p:spPr bwMode="auto">
          <a:xfrm>
            <a:off x="1447800" y="464820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0" name="Line 20"/>
          <p:cNvSpPr>
            <a:spLocks noChangeShapeType="1"/>
          </p:cNvSpPr>
          <p:nvPr/>
        </p:nvSpPr>
        <p:spPr bwMode="auto">
          <a:xfrm flipH="1">
            <a:off x="54102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1" name="Line 21"/>
          <p:cNvSpPr>
            <a:spLocks noChangeShapeType="1"/>
          </p:cNvSpPr>
          <p:nvPr/>
        </p:nvSpPr>
        <p:spPr bwMode="auto">
          <a:xfrm>
            <a:off x="54102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2" name="Line 22"/>
          <p:cNvSpPr>
            <a:spLocks noChangeShapeType="1"/>
          </p:cNvSpPr>
          <p:nvPr/>
        </p:nvSpPr>
        <p:spPr bwMode="auto">
          <a:xfrm flipV="1">
            <a:off x="57150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3" name="Rectangle 23"/>
          <p:cNvSpPr>
            <a:spLocks noChangeArrowheads="1"/>
          </p:cNvSpPr>
          <p:nvPr/>
        </p:nvSpPr>
        <p:spPr bwMode="auto">
          <a:xfrm>
            <a:off x="5410200" y="4953000"/>
            <a:ext cx="3048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4" name="Text Box 24"/>
          <p:cNvSpPr txBox="1">
            <a:spLocks noChangeArrowheads="1"/>
          </p:cNvSpPr>
          <p:nvPr/>
        </p:nvSpPr>
        <p:spPr bwMode="auto">
          <a:xfrm>
            <a:off x="18288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41995" name="Text Box 25"/>
          <p:cNvSpPr txBox="1">
            <a:spLocks noChangeArrowheads="1"/>
          </p:cNvSpPr>
          <p:nvPr/>
        </p:nvSpPr>
        <p:spPr bwMode="auto">
          <a:xfrm>
            <a:off x="57150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1996" name="Line 26"/>
          <p:cNvSpPr>
            <a:spLocks noChangeShapeType="1"/>
          </p:cNvSpPr>
          <p:nvPr/>
        </p:nvSpPr>
        <p:spPr bwMode="auto">
          <a:xfrm flipH="1">
            <a:off x="64770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7" name="Line 27"/>
          <p:cNvSpPr>
            <a:spLocks noChangeShapeType="1"/>
          </p:cNvSpPr>
          <p:nvPr/>
        </p:nvSpPr>
        <p:spPr bwMode="auto">
          <a:xfrm>
            <a:off x="64770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8" name="Line 28"/>
          <p:cNvSpPr>
            <a:spLocks noChangeShapeType="1"/>
          </p:cNvSpPr>
          <p:nvPr/>
        </p:nvSpPr>
        <p:spPr bwMode="auto">
          <a:xfrm flipV="1">
            <a:off x="67818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9" name="Rectangle 29"/>
          <p:cNvSpPr>
            <a:spLocks noChangeArrowheads="1"/>
          </p:cNvSpPr>
          <p:nvPr/>
        </p:nvSpPr>
        <p:spPr bwMode="auto">
          <a:xfrm>
            <a:off x="6477000" y="4648200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2000" name="Text Box 30"/>
          <p:cNvSpPr txBox="1">
            <a:spLocks noChangeArrowheads="1"/>
          </p:cNvSpPr>
          <p:nvPr/>
        </p:nvSpPr>
        <p:spPr bwMode="auto">
          <a:xfrm>
            <a:off x="67818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2001" name="Line 31"/>
          <p:cNvSpPr>
            <a:spLocks noChangeShapeType="1"/>
          </p:cNvSpPr>
          <p:nvPr/>
        </p:nvSpPr>
        <p:spPr bwMode="auto">
          <a:xfrm flipH="1">
            <a:off x="25146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2" name="Line 32"/>
          <p:cNvSpPr>
            <a:spLocks noChangeShapeType="1"/>
          </p:cNvSpPr>
          <p:nvPr/>
        </p:nvSpPr>
        <p:spPr bwMode="auto">
          <a:xfrm>
            <a:off x="25146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3" name="Line 33"/>
          <p:cNvSpPr>
            <a:spLocks noChangeShapeType="1"/>
          </p:cNvSpPr>
          <p:nvPr/>
        </p:nvSpPr>
        <p:spPr bwMode="auto">
          <a:xfrm flipV="1">
            <a:off x="28194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4" name="Rectangle 34"/>
          <p:cNvSpPr>
            <a:spLocks noChangeArrowheads="1"/>
          </p:cNvSpPr>
          <p:nvPr/>
        </p:nvSpPr>
        <p:spPr bwMode="auto">
          <a:xfrm>
            <a:off x="2514600" y="4953000"/>
            <a:ext cx="3048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2005" name="Text Box 35"/>
          <p:cNvSpPr txBox="1">
            <a:spLocks noChangeArrowheads="1"/>
          </p:cNvSpPr>
          <p:nvPr/>
        </p:nvSpPr>
        <p:spPr bwMode="auto">
          <a:xfrm>
            <a:off x="28194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42006" name="AutoShape 36"/>
          <p:cNvSpPr>
            <a:spLocks noChangeArrowheads="1"/>
          </p:cNvSpPr>
          <p:nvPr/>
        </p:nvSpPr>
        <p:spPr bwMode="auto">
          <a:xfrm>
            <a:off x="1600200" y="4038600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42007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56146" b="14285"/>
          <a:stretch>
            <a:fillRect/>
          </a:stretch>
        </p:blipFill>
        <p:spPr bwMode="auto">
          <a:xfrm>
            <a:off x="2133600" y="213360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8" name="AutoShape 6"/>
          <p:cNvSpPr>
            <a:spLocks noChangeArrowheads="1"/>
          </p:cNvSpPr>
          <p:nvPr/>
        </p:nvSpPr>
        <p:spPr bwMode="auto">
          <a:xfrm>
            <a:off x="2362200" y="1219200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2009" name="Text Box 7"/>
          <p:cNvSpPr txBox="1">
            <a:spLocks noChangeArrowheads="1"/>
          </p:cNvSpPr>
          <p:nvPr/>
        </p:nvSpPr>
        <p:spPr bwMode="auto">
          <a:xfrm>
            <a:off x="2209800" y="7620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pic>
        <p:nvPicPr>
          <p:cNvPr id="42010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8" t="61224" r="20265" b="14285"/>
          <a:stretch>
            <a:fillRect/>
          </a:stretch>
        </p:blipFill>
        <p:spPr bwMode="auto">
          <a:xfrm>
            <a:off x="6019800" y="2133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1" name="文字方塊 28"/>
          <p:cNvSpPr txBox="1">
            <a:spLocks noChangeArrowheads="1"/>
          </p:cNvSpPr>
          <p:nvPr/>
        </p:nvSpPr>
        <p:spPr bwMode="auto">
          <a:xfrm>
            <a:off x="3124200" y="3429000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功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/>
              <a:t>是一個</a:t>
            </a:r>
            <a:r>
              <a:rPr lang="zh-TW" altLang="en-US">
                <a:solidFill>
                  <a:srgbClr val="FF0000"/>
                </a:solidFill>
              </a:rPr>
              <a:t>過程</a:t>
            </a:r>
            <a:r>
              <a:rPr lang="zh-TW" altLang="en-US"/>
              <a:t>的物理量。</a:t>
            </a:r>
          </a:p>
        </p:txBody>
      </p:sp>
      <p:sp>
        <p:nvSpPr>
          <p:cNvPr id="42012" name="文字方塊 31"/>
          <p:cNvSpPr txBox="1">
            <a:spLocks noChangeArrowheads="1"/>
          </p:cNvSpPr>
          <p:nvPr/>
        </p:nvSpPr>
        <p:spPr bwMode="auto">
          <a:xfrm>
            <a:off x="2895600" y="56388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位能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zh-TW" altLang="en-US"/>
              <a:t> 則是屬於</a:t>
            </a:r>
            <a:r>
              <a:rPr lang="zh-TW" altLang="en-US">
                <a:solidFill>
                  <a:srgbClr val="FF0000"/>
                </a:solidFill>
              </a:rPr>
              <a:t>狀態</a:t>
            </a:r>
            <a:r>
              <a:rPr lang="zh-TW" altLang="en-US"/>
              <a:t>的物理量！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276600" y="94535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回憶在力學中功與能量的討論！</a:t>
            </a:r>
          </a:p>
        </p:txBody>
      </p:sp>
    </p:spTree>
    <p:extLst>
      <p:ext uri="{BB962C8B-B14F-4D97-AF65-F5344CB8AC3E}">
        <p14:creationId xmlns:p14="http://schemas.microsoft.com/office/powerpoint/2010/main" val="2466691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0977" name="文字方塊 16"/>
              <p:cNvSpPr txBox="1">
                <a:spLocks noChangeArrowheads="1"/>
              </p:cNvSpPr>
              <p:nvPr/>
            </p:nvSpPr>
            <p:spPr bwMode="auto">
              <a:xfrm>
                <a:off x="1524001" y="3797588"/>
                <a:ext cx="6096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功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是一個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過程</a:t>
                </a:r>
                <a:r>
                  <a:rPr lang="zh-TW" altLang="en-US" dirty="0"/>
                  <a:t>的物理量。原則上與過程的細節相關！</a:t>
                </a:r>
              </a:p>
            </p:txBody>
          </p:sp>
        </mc:Choice>
        <mc:Fallback xmlns="">
          <p:sp>
            <p:nvSpPr>
              <p:cNvPr id="4097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1" y="3797588"/>
                <a:ext cx="609600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800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78" name="文字方塊 17"/>
          <p:cNvSpPr txBox="1">
            <a:spLocks noChangeArrowheads="1"/>
          </p:cNvSpPr>
          <p:nvPr/>
        </p:nvSpPr>
        <p:spPr bwMode="auto">
          <a:xfrm>
            <a:off x="1524001" y="4275570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但對一維的力以及保守力，功只與前後狀態有關！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81" name="文字方塊 19"/>
              <p:cNvSpPr txBox="1">
                <a:spLocks noChangeArrowheads="1"/>
              </p:cNvSpPr>
              <p:nvPr/>
            </p:nvSpPr>
            <p:spPr bwMode="auto">
              <a:xfrm>
                <a:off x="2923310" y="5353482"/>
                <a:ext cx="3657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位能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 則是屬於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狀態</a:t>
                </a:r>
                <a:r>
                  <a:rPr lang="zh-TW" altLang="en-US" dirty="0"/>
                  <a:t>的物理量！</a:t>
                </a:r>
              </a:p>
            </p:txBody>
          </p:sp>
        </mc:Choice>
        <mc:Fallback xmlns="">
          <p:sp>
            <p:nvSpPr>
              <p:cNvPr id="40981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3310" y="5353482"/>
                <a:ext cx="3657600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1500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1524000" y="4808970"/>
            <a:ext cx="6417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在此特殊情況下，一個過程的功恰好是一個物理量的前後差：</a:t>
            </a:r>
          </a:p>
        </p:txBody>
      </p:sp>
      <p:pic>
        <p:nvPicPr>
          <p:cNvPr id="23" name="Picture 2" descr="F08_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 b="25000"/>
          <a:stretch>
            <a:fillRect/>
          </a:stretch>
        </p:blipFill>
        <p:spPr bwMode="auto">
          <a:xfrm>
            <a:off x="1475510" y="1147185"/>
            <a:ext cx="5105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2514600" y="3048000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048000"/>
                <a:ext cx="1066800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4028210" y="2895600"/>
                <a:ext cx="14478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210" y="2895600"/>
                <a:ext cx="1447800" cy="8188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638300" y="5353482"/>
                <a:ext cx="128501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5353482"/>
                <a:ext cx="1285010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9167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834" name="文字方塊 22"/>
              <p:cNvSpPr txBox="1">
                <a:spLocks noChangeArrowheads="1"/>
              </p:cNvSpPr>
              <p:nvPr/>
            </p:nvSpPr>
            <p:spPr bwMode="auto">
              <a:xfrm>
                <a:off x="1233356" y="4227513"/>
                <a:ext cx="74534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但在熱現象中，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sz="1800" dirty="0"/>
                  <a:t>加上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sz="1800" dirty="0"/>
                  <a:t>卻可以寫成一個狀態物理量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sz="1800" dirty="0"/>
                  <a:t>的前後差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34834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3356" y="4227513"/>
                <a:ext cx="7453443" cy="369332"/>
              </a:xfrm>
              <a:prstGeom prst="rect">
                <a:avLst/>
              </a:prstGeom>
              <a:blipFill>
                <a:blip r:embed="rId2"/>
                <a:stretch>
                  <a:fillRect l="-510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37" name="Text Box 10"/>
              <p:cNvSpPr txBox="1">
                <a:spLocks noChangeArrowheads="1"/>
              </p:cNvSpPr>
              <p:nvPr/>
            </p:nvSpPr>
            <p:spPr bwMode="auto">
              <a:xfrm>
                <a:off x="1258757" y="4711701"/>
                <a:ext cx="66326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根據定義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sz="1800" dirty="0"/>
                  <a:t>只與前後的狀態有關，與路徑無關。</a:t>
                </a:r>
              </a:p>
            </p:txBody>
          </p:sp>
        </mc:Choice>
        <mc:Fallback xmlns="">
          <p:sp>
            <p:nvSpPr>
              <p:cNvPr id="34837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8757" y="4711701"/>
                <a:ext cx="6632652" cy="369332"/>
              </a:xfrm>
              <a:prstGeom prst="rect">
                <a:avLst/>
              </a:prstGeom>
              <a:blipFill>
                <a:blip r:embed="rId3"/>
                <a:stretch>
                  <a:fillRect l="-573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38" name="Text Box 13"/>
              <p:cNvSpPr txBox="1">
                <a:spLocks noChangeArrowheads="1"/>
              </p:cNvSpPr>
              <p:nvPr/>
            </p:nvSpPr>
            <p:spPr bwMode="auto">
              <a:xfrm>
                <a:off x="1258757" y="3743325"/>
                <a:ext cx="29718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/>
                      </a:rPr>
                      <m:t>𝑄</m:t>
                    </m:r>
                    <m:r>
                      <a:rPr lang="en-US" altLang="zh-TW" sz="2000" i="1" dirty="0" smtClean="0">
                        <a:latin typeface="Cambria Math"/>
                      </a:rPr>
                      <m:t>,</m:t>
                    </m:r>
                    <m:r>
                      <a:rPr lang="en-US" altLang="zh-TW" sz="2000" i="1" dirty="0" smtClean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sz="1800" dirty="0"/>
                  <a:t>與路徑有關。</a:t>
                </a:r>
              </a:p>
            </p:txBody>
          </p:sp>
        </mc:Choice>
        <mc:Fallback xmlns="">
          <p:sp>
            <p:nvSpPr>
              <p:cNvPr id="34838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8757" y="3743325"/>
                <a:ext cx="2971800" cy="396875"/>
              </a:xfrm>
              <a:prstGeom prst="rect">
                <a:avLst/>
              </a:prstGeom>
              <a:blipFill rotWithShape="1">
                <a:blip r:embed="rId11"/>
                <a:stretch>
                  <a:fillRect l="-410" b="-246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273044" y="5192712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無論採那一條路徑，相同前後狀態的內能差是一樣的</a:t>
            </a:r>
          </a:p>
        </p:txBody>
      </p:sp>
      <p:sp>
        <p:nvSpPr>
          <p:cNvPr id="25" name="文字方塊 11"/>
          <p:cNvSpPr txBox="1">
            <a:spLocks noChangeArrowheads="1"/>
          </p:cNvSpPr>
          <p:nvPr/>
        </p:nvSpPr>
        <p:spPr bwMode="auto">
          <a:xfrm>
            <a:off x="1286466" y="5867400"/>
            <a:ext cx="662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做一次實驗所找到的某物件的內能適用於任何的情況！</a:t>
            </a:r>
          </a:p>
        </p:txBody>
      </p:sp>
      <p:pic>
        <p:nvPicPr>
          <p:cNvPr id="26" name="Picture 5" descr="F18_4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5"/>
          <a:stretch>
            <a:fillRect/>
          </a:stretch>
        </p:blipFill>
        <p:spPr bwMode="auto">
          <a:xfrm>
            <a:off x="5562600" y="1838325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6"/>
          <p:cNvSpPr/>
          <p:nvPr/>
        </p:nvSpPr>
        <p:spPr>
          <a:xfrm>
            <a:off x="6629400" y="2371725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28" name="直線單箭頭接點 27"/>
          <p:cNvCxnSpPr/>
          <p:nvPr/>
        </p:nvCxnSpPr>
        <p:spPr>
          <a:xfrm rot="5400000" flipH="1" flipV="1">
            <a:off x="6629400" y="2371725"/>
            <a:ext cx="228600" cy="228600"/>
          </a:xfrm>
          <a:prstGeom prst="straightConnector1">
            <a:avLst/>
          </a:prstGeom>
          <a:ln w="63500">
            <a:solidFill>
              <a:srgbClr val="CC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620000" y="2295525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30" name="直線單箭頭接點 29"/>
          <p:cNvCxnSpPr/>
          <p:nvPr/>
        </p:nvCxnSpPr>
        <p:spPr>
          <a:xfrm>
            <a:off x="7620000" y="2326481"/>
            <a:ext cx="228600" cy="34058"/>
          </a:xfrm>
          <a:prstGeom prst="straightConnector1">
            <a:avLst/>
          </a:prstGeom>
          <a:ln w="63500">
            <a:solidFill>
              <a:srgbClr val="CC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1457615" y="217912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1457615" y="286492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V="1">
            <a:off x="1762415" y="217912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1457615" y="2560124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 Box 15"/>
              <p:cNvSpPr txBox="1">
                <a:spLocks noChangeArrowheads="1"/>
              </p:cNvSpPr>
              <p:nvPr/>
            </p:nvSpPr>
            <p:spPr bwMode="auto">
              <a:xfrm>
                <a:off x="1762415" y="2483924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2415" y="2483924"/>
                <a:ext cx="685800" cy="36671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ine 16"/>
          <p:cNvSpPr>
            <a:spLocks noChangeShapeType="1"/>
          </p:cNvSpPr>
          <p:nvPr/>
        </p:nvSpPr>
        <p:spPr bwMode="auto">
          <a:xfrm flipH="1">
            <a:off x="4581815" y="225532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" name="Line 17"/>
          <p:cNvSpPr>
            <a:spLocks noChangeShapeType="1"/>
          </p:cNvSpPr>
          <p:nvPr/>
        </p:nvSpPr>
        <p:spPr bwMode="auto">
          <a:xfrm>
            <a:off x="4581815" y="294112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 flipV="1">
            <a:off x="4886615" y="225532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" name="Rectangle 19"/>
          <p:cNvSpPr>
            <a:spLocks noChangeArrowheads="1"/>
          </p:cNvSpPr>
          <p:nvPr/>
        </p:nvSpPr>
        <p:spPr bwMode="auto">
          <a:xfrm>
            <a:off x="4581815" y="2483924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20"/>
              <p:cNvSpPr txBox="1">
                <a:spLocks noChangeArrowheads="1"/>
              </p:cNvSpPr>
              <p:nvPr/>
            </p:nvSpPr>
            <p:spPr bwMode="auto">
              <a:xfrm>
                <a:off x="4886615" y="2498211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𝑡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0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6615" y="2498211"/>
                <a:ext cx="685800" cy="366713"/>
              </a:xfrm>
              <a:prstGeom prst="rect">
                <a:avLst/>
              </a:prstGeom>
              <a:blipFill rotWithShape="1">
                <a:blip r:embed="rId14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AutoShape 23"/>
          <p:cNvSpPr>
            <a:spLocks noChangeArrowheads="1"/>
          </p:cNvSpPr>
          <p:nvPr/>
        </p:nvSpPr>
        <p:spPr bwMode="auto">
          <a:xfrm>
            <a:off x="2103074" y="1228725"/>
            <a:ext cx="381000" cy="7620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A8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2" name="Line 25"/>
          <p:cNvSpPr>
            <a:spLocks noChangeShapeType="1"/>
          </p:cNvSpPr>
          <p:nvPr/>
        </p:nvSpPr>
        <p:spPr bwMode="auto">
          <a:xfrm>
            <a:off x="2676815" y="271252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 flipV="1">
            <a:off x="1036274" y="1533525"/>
            <a:ext cx="381000" cy="3810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A8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2819400" y="3225190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氣體的熱力學第一定律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761150" y="3225745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50" y="3225745"/>
                <a:ext cx="1722074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/>
              <p:cNvSpPr txBox="1"/>
              <p:nvPr/>
            </p:nvSpPr>
            <p:spPr>
              <a:xfrm>
                <a:off x="1036274" y="466725"/>
                <a:ext cx="381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6" name="文字方塊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274" y="466725"/>
                <a:ext cx="381000" cy="369332"/>
              </a:xfrm>
              <a:prstGeom prst="rect">
                <a:avLst/>
              </a:prstGeom>
              <a:blipFill rotWithShape="1">
                <a:blip r:embed="rId16"/>
                <a:stretch>
                  <a:fillRect r="-32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46"/>
              <p:cNvSpPr txBox="1"/>
              <p:nvPr/>
            </p:nvSpPr>
            <p:spPr>
              <a:xfrm>
                <a:off x="2103074" y="466725"/>
                <a:ext cx="35047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7" name="文字方塊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074" y="466725"/>
                <a:ext cx="350474" cy="369332"/>
              </a:xfrm>
              <a:prstGeom prst="rect">
                <a:avLst/>
              </a:prstGeom>
              <a:blipFill rotWithShape="1">
                <a:blip r:embed="rId17"/>
                <a:stretch>
                  <a:fillRect l="-3509" r="-1754"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7" grpId="0"/>
      <p:bldP spid="2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文字方塊 26"/>
          <p:cNvSpPr txBox="1">
            <a:spLocks noChangeArrowheads="1"/>
          </p:cNvSpPr>
          <p:nvPr/>
        </p:nvSpPr>
        <p:spPr bwMode="auto">
          <a:xfrm>
            <a:off x="4901275" y="4813092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對固體來說熱量就等於內能變化：</a:t>
            </a:r>
          </a:p>
        </p:txBody>
      </p:sp>
      <p:pic>
        <p:nvPicPr>
          <p:cNvPr id="29700" name="Picture 4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1628031" y="1447800"/>
            <a:ext cx="171698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文字方塊 1"/>
          <p:cNvSpPr txBox="1">
            <a:spLocks noChangeArrowheads="1"/>
          </p:cNvSpPr>
          <p:nvPr/>
        </p:nvSpPr>
        <p:spPr bwMode="auto">
          <a:xfrm>
            <a:off x="1191125" y="4813092"/>
            <a:ext cx="2590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氣體則必須另外加入功。</a:t>
            </a:r>
          </a:p>
        </p:txBody>
      </p:sp>
      <p:sp>
        <p:nvSpPr>
          <p:cNvPr id="29702" name="文字方塊 2"/>
          <p:cNvSpPr txBox="1">
            <a:spLocks noChangeArrowheads="1"/>
          </p:cNvSpPr>
          <p:nvPr/>
        </p:nvSpPr>
        <p:spPr bwMode="auto">
          <a:xfrm>
            <a:off x="4901274" y="5270292"/>
            <a:ext cx="4242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找到溫度決定的內能後，熱量就能算了。</a:t>
            </a:r>
          </a:p>
        </p:txBody>
      </p:sp>
      <p:pic>
        <p:nvPicPr>
          <p:cNvPr id="29703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11" b="28802"/>
          <a:stretch>
            <a:fillRect/>
          </a:stretch>
        </p:blipFill>
        <p:spPr bwMode="auto">
          <a:xfrm>
            <a:off x="5587075" y="1447800"/>
            <a:ext cx="18129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34728" y="850692"/>
            <a:ext cx="762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熱力學第一定律的內能函數，最有用的就是計算熱過程中交換的熱量。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622187" y="4267200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187" y="4267200"/>
                <a:ext cx="1722074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715000" y="4234934"/>
                <a:ext cx="121770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4234934"/>
                <a:ext cx="1217705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600200" y="5434426"/>
                <a:ext cx="20562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434426"/>
                <a:ext cx="2056269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接點 12"/>
          <p:cNvCxnSpPr/>
          <p:nvPr/>
        </p:nvCxnSpPr>
        <p:spPr>
          <a:xfrm>
            <a:off x="2590234" y="5565304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55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10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5" descr="D:\Dropbox\Documents\課程\YoungTextBook\Images\Chapter19\A_Images\A_Figures_and_Photos\19_0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8" r="70514" b="4509"/>
          <a:stretch>
            <a:fillRect/>
          </a:stretch>
        </p:blipFill>
        <p:spPr bwMode="auto">
          <a:xfrm>
            <a:off x="2362200" y="2667000"/>
            <a:ext cx="2933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724" name="文字方塊 1"/>
              <p:cNvSpPr txBox="1">
                <a:spLocks noChangeArrowheads="1"/>
              </p:cNvSpPr>
              <p:nvPr/>
            </p:nvSpPr>
            <p:spPr bwMode="auto">
              <a:xfrm>
                <a:off x="2338234" y="914400"/>
                <a:ext cx="440546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但功可以由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dirty="0"/>
                  <a:t> 圖上的路徑計算：</a:t>
                </a:r>
              </a:p>
            </p:txBody>
          </p:sp>
        </mc:Choice>
        <mc:Fallback xmlns="">
          <p:sp>
            <p:nvSpPr>
              <p:cNvPr id="30724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8234" y="914400"/>
                <a:ext cx="4405466" cy="369332"/>
              </a:xfrm>
              <a:prstGeom prst="rect">
                <a:avLst/>
              </a:prstGeom>
              <a:blipFill>
                <a:blip r:embed="rId3"/>
                <a:stretch>
                  <a:fillRect l="-115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394818" y="1371600"/>
                <a:ext cx="1982200" cy="9871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18" y="1371600"/>
                <a:ext cx="1982200" cy="987130"/>
              </a:xfrm>
              <a:prstGeom prst="rect">
                <a:avLst/>
              </a:prstGeom>
              <a:blipFill>
                <a:blip r:embed="rId4"/>
                <a:stretch>
                  <a:fillRect l="-16561" t="-97436" b="-1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7092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705464" y="700186"/>
                <a:ext cx="172207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464" y="700186"/>
                <a:ext cx="1722073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7" name="Picture 9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1788140"/>
            <a:ext cx="1497012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20T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192952"/>
            <a:ext cx="1163637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橢圓 10"/>
          <p:cNvSpPr/>
          <p:nvPr/>
        </p:nvSpPr>
        <p:spPr>
          <a:xfrm>
            <a:off x="3055937" y="580052"/>
            <a:ext cx="68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6871" name="文字方塊 11"/>
          <p:cNvSpPr txBox="1">
            <a:spLocks noChangeArrowheads="1"/>
          </p:cNvSpPr>
          <p:nvPr/>
        </p:nvSpPr>
        <p:spPr bwMode="auto">
          <a:xfrm>
            <a:off x="2370137" y="1418252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可查</a:t>
            </a:r>
          </a:p>
        </p:txBody>
      </p:sp>
      <p:cxnSp>
        <p:nvCxnSpPr>
          <p:cNvPr id="14" name="直線接點 13"/>
          <p:cNvCxnSpPr>
            <a:stCxn id="36871" idx="0"/>
            <a:endCxn id="11" idx="3"/>
          </p:cNvCxnSpPr>
          <p:nvPr/>
        </p:nvCxnSpPr>
        <p:spPr>
          <a:xfrm rot="5400000" flipH="1" flipV="1">
            <a:off x="2813844" y="1076145"/>
            <a:ext cx="317500" cy="3667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/>
          <p:cNvSpPr/>
          <p:nvPr/>
        </p:nvSpPr>
        <p:spPr>
          <a:xfrm>
            <a:off x="3894137" y="580052"/>
            <a:ext cx="68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6874" name="文字方塊 15"/>
          <p:cNvSpPr txBox="1">
            <a:spLocks noChangeArrowheads="1"/>
          </p:cNvSpPr>
          <p:nvPr/>
        </p:nvSpPr>
        <p:spPr bwMode="auto">
          <a:xfrm>
            <a:off x="4122737" y="1494452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可算</a:t>
            </a:r>
          </a:p>
        </p:txBody>
      </p:sp>
      <p:cxnSp>
        <p:nvCxnSpPr>
          <p:cNvPr id="17" name="直線接點 16"/>
          <p:cNvCxnSpPr/>
          <p:nvPr/>
        </p:nvCxnSpPr>
        <p:spPr>
          <a:xfrm rot="16200000" flipV="1">
            <a:off x="4275137" y="1189652"/>
            <a:ext cx="304800" cy="304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876" name="文字方塊 20"/>
              <p:cNvSpPr txBox="1">
                <a:spLocks noChangeArrowheads="1"/>
              </p:cNvSpPr>
              <p:nvPr/>
            </p:nvSpPr>
            <p:spPr bwMode="auto">
              <a:xfrm>
                <a:off x="1843086" y="4633000"/>
                <a:ext cx="198120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就可以得到了！</a:t>
                </a:r>
              </a:p>
            </p:txBody>
          </p:sp>
        </mc:Choice>
        <mc:Fallback xmlns="">
          <p:sp>
            <p:nvSpPr>
              <p:cNvPr id="36876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3086" y="4633000"/>
                <a:ext cx="1981200" cy="369887"/>
              </a:xfrm>
              <a:prstGeom prst="rect">
                <a:avLst/>
              </a:prstGeom>
              <a:blipFill>
                <a:blip r:embed="rId5"/>
                <a:stretch>
                  <a:fillRect t="-6452" r="-1274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877" name="Picture 5" descr="D:\Dropbox\Documents\課程\YoungTextBook\Images\Chapter19\A_Images\A_Figures_and_Photos\19_06_Fig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8" r="69620" b="4509"/>
          <a:stretch>
            <a:fillRect/>
          </a:stretch>
        </p:blipFill>
        <p:spPr bwMode="auto">
          <a:xfrm>
            <a:off x="4821237" y="411777"/>
            <a:ext cx="16002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1843086" y="5440977"/>
                <a:ext cx="684371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以後就能利用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找到的函數</a:t>
                </a:r>
                <a:r>
                  <a:rPr lang="zh-TW" altLang="en-US" sz="1800" dirty="0"/>
                  <a:t>決定該物質任一個過程的熱量交換 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zh-TW" altLang="en-US" sz="2000" i="1" dirty="0">
                    <a:latin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3086" y="5440977"/>
                <a:ext cx="6843713" cy="400110"/>
              </a:xfrm>
              <a:prstGeom prst="rect">
                <a:avLst/>
              </a:prstGeom>
              <a:blipFill>
                <a:blip r:embed="rId7"/>
                <a:stretch>
                  <a:fillRect l="-556" t="-9375" b="-281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5"/>
          <p:cNvSpPr>
            <a:spLocks noChangeArrowheads="1"/>
          </p:cNvSpPr>
          <p:nvPr/>
        </p:nvSpPr>
        <p:spPr bwMode="auto">
          <a:xfrm>
            <a:off x="1843087" y="5059977"/>
            <a:ext cx="4801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對於一種物質，作</a:t>
            </a:r>
            <a:r>
              <a:rPr lang="zh-TW" altLang="en-US" sz="1800" dirty="0">
                <a:solidFill>
                  <a:srgbClr val="FF0000"/>
                </a:solidFill>
              </a:rPr>
              <a:t>一次實驗</a:t>
            </a:r>
            <a:r>
              <a:rPr lang="zh-TW" altLang="en-US" sz="1800" dirty="0"/>
              <a:t>找到此內能函數，</a:t>
            </a:r>
          </a:p>
        </p:txBody>
      </p:sp>
      <p:sp>
        <p:nvSpPr>
          <p:cNvPr id="19" name="矩形 17"/>
          <p:cNvSpPr>
            <a:spLocks noChangeArrowheads="1"/>
          </p:cNvSpPr>
          <p:nvPr/>
        </p:nvSpPr>
        <p:spPr bwMode="auto">
          <a:xfrm>
            <a:off x="1843087" y="5898177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itchFamily="18" charset="0"/>
              </a:rPr>
              <a:t>就像地圖或列表！</a:t>
            </a:r>
            <a:endParaRPr lang="zh-TW" altLang="en-US" sz="1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ea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16931"/>
          <a:stretch>
            <a:fillRect/>
          </a:stretch>
        </p:blipFill>
        <p:spPr bwMode="auto">
          <a:xfrm>
            <a:off x="2438400" y="457200"/>
            <a:ext cx="41703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AD6CD06-BE38-B645-804C-30EDE41BFADE}"/>
              </a:ext>
            </a:extLst>
          </p:cNvPr>
          <p:cNvSpPr/>
          <p:nvPr/>
        </p:nvSpPr>
        <p:spPr>
          <a:xfrm>
            <a:off x="3352800" y="838200"/>
            <a:ext cx="533400" cy="5791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8578CCE-9400-1840-B8C4-D7AE5B0F4C2A}"/>
              </a:ext>
            </a:extLst>
          </p:cNvPr>
          <p:cNvSpPr/>
          <p:nvPr/>
        </p:nvSpPr>
        <p:spPr>
          <a:xfrm>
            <a:off x="5181600" y="838200"/>
            <a:ext cx="533400" cy="5791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2910014" y="474154"/>
            <a:ext cx="2938335" cy="443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866900" y="5074547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氣體可與外界同時有熱交互作用及力學交互作用。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873078" y="5609605"/>
            <a:ext cx="25146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可同時交換熱量並作功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16973A2-17D4-9F43-BB2A-750F15E21DD5}"/>
              </a:ext>
            </a:extLst>
          </p:cNvPr>
          <p:cNvSpPr txBox="1"/>
          <p:nvPr/>
        </p:nvSpPr>
        <p:spPr>
          <a:xfrm>
            <a:off x="1866900" y="6137703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定溫</a:t>
            </a:r>
            <a:r>
              <a:rPr kumimoji="1" lang="zh-TW" altLang="en-US" dirty="0"/>
              <a:t>熱庫 </a:t>
            </a:r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Reservoir</a:t>
            </a:r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使熱量交換在定溫下進行！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F2D3C94-1A79-1048-84F9-FDD0CC62EB9E}"/>
              </a:ext>
            </a:extLst>
          </p:cNvPr>
          <p:cNvSpPr txBox="1"/>
          <p:nvPr/>
        </p:nvSpPr>
        <p:spPr>
          <a:xfrm>
            <a:off x="6030468" y="2438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引擎</a:t>
            </a:r>
            <a:r>
              <a:rPr kumimoji="1" lang="zh-TW" altLang="en-US" dirty="0"/>
              <a:t> </a:t>
            </a:r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1447800" y="914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定容過程的熱交換：</a:t>
            </a:r>
            <a:endParaRPr lang="zh-TW" altLang="en-US" sz="1800"/>
          </a:p>
        </p:txBody>
      </p:sp>
      <p:pic>
        <p:nvPicPr>
          <p:cNvPr id="38917" name="Picture 7" descr="F19_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6" b="10526"/>
          <a:stretch/>
        </p:blipFill>
        <p:spPr bwMode="auto">
          <a:xfrm>
            <a:off x="5025775" y="3372542"/>
            <a:ext cx="3546946" cy="30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文字方塊 5"/>
          <p:cNvSpPr txBox="1">
            <a:spLocks noChangeArrowheads="1"/>
          </p:cNvSpPr>
          <p:nvPr/>
        </p:nvSpPr>
        <p:spPr bwMode="auto">
          <a:xfrm>
            <a:off x="1447800" y="28956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定容的熱交換即是內能差！</a:t>
            </a:r>
          </a:p>
        </p:txBody>
      </p:sp>
      <p:pic>
        <p:nvPicPr>
          <p:cNvPr id="7" name="Picture 2" descr="20_30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13"/>
          <a:stretch/>
        </p:blipFill>
        <p:spPr>
          <a:xfrm>
            <a:off x="5029200" y="914400"/>
            <a:ext cx="3503728" cy="23510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524000" y="2286000"/>
                <a:ext cx="121770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286000"/>
                <a:ext cx="121770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524000" y="1650111"/>
                <a:ext cx="1712648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=0, 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650111"/>
                <a:ext cx="171264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15">
            <a:extLst>
              <a:ext uri="{FF2B5EF4-FFF2-40B4-BE49-F238E27FC236}">
                <a16:creationId xmlns:a16="http://schemas.microsoft.com/office/drawing/2014/main" id="{2C2B5965-B9CE-362E-F29C-3A02C97BF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372542"/>
            <a:ext cx="3647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查到前後態的內能差就是吸放熱！</a:t>
            </a:r>
          </a:p>
        </p:txBody>
      </p:sp>
      <p:pic>
        <p:nvPicPr>
          <p:cNvPr id="4" name="Picture 2" descr="heat01">
            <a:extLst>
              <a:ext uri="{FF2B5EF4-FFF2-40B4-BE49-F238E27FC236}">
                <a16:creationId xmlns:a16="http://schemas.microsoft.com/office/drawing/2014/main" id="{75F69F3F-3B6A-EAD2-F0F8-65BEB6D53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60764"/>
          <a:stretch/>
        </p:blipFill>
        <p:spPr bwMode="auto">
          <a:xfrm>
            <a:off x="1066800" y="3955298"/>
            <a:ext cx="3583634" cy="250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133194"/>
              </p:ext>
            </p:extLst>
          </p:nvPr>
        </p:nvGraphicFramePr>
        <p:xfrm>
          <a:off x="4362450" y="243894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2450" y="2438947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2" name="Picture 15" descr="F19_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52045" b="8086"/>
          <a:stretch/>
        </p:blipFill>
        <p:spPr bwMode="auto">
          <a:xfrm>
            <a:off x="5866474" y="2154040"/>
            <a:ext cx="2815703" cy="244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694612"/>
              </p:ext>
            </p:extLst>
          </p:nvPr>
        </p:nvGraphicFramePr>
        <p:xfrm>
          <a:off x="4362450" y="243894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14151" imgH="215619" progId="Equation.3">
                  <p:embed/>
                </p:oleObj>
              </mc:Choice>
              <mc:Fallback>
                <p:oleObj name="方程式" r:id="rId5" imgW="114151" imgH="21561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2450" y="2438947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492" name="Text Box 9"/>
              <p:cNvSpPr txBox="1">
                <a:spLocks noChangeArrowheads="1"/>
              </p:cNvSpPr>
              <p:nvPr/>
            </p:nvSpPr>
            <p:spPr bwMode="auto">
              <a:xfrm>
                <a:off x="1219200" y="2994914"/>
                <a:ext cx="3886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在定壓下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∆</m:t>
                    </m:r>
                    <m:r>
                      <a:rPr lang="en-US" altLang="zh-TW" sz="1800" b="0" i="1" smtClean="0">
                        <a:latin typeface="Cambria Math"/>
                      </a:rPr>
                      <m:t>𝑃</m:t>
                    </m:r>
                    <m:r>
                      <a:rPr lang="en-US" altLang="zh-TW" sz="1800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zh-TW" altLang="en-US" sz="1800" dirty="0"/>
                  <a:t>，因此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𝑃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𝑉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=∆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𝑃𝑉</m:t>
                        </m:r>
                      </m:e>
                    </m:d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0492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200" y="2994914"/>
                <a:ext cx="3886200" cy="369332"/>
              </a:xfrm>
              <a:prstGeom prst="rect">
                <a:avLst/>
              </a:prstGeom>
              <a:blipFill>
                <a:blip r:embed="rId6"/>
                <a:stretch>
                  <a:fillRect l="-1303" t="-6667" r="-684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93" name="Text Box 13"/>
              <p:cNvSpPr txBox="1">
                <a:spLocks noChangeArrowheads="1"/>
              </p:cNvSpPr>
              <p:nvPr/>
            </p:nvSpPr>
            <p:spPr bwMode="auto">
              <a:xfrm>
                <a:off x="1289679" y="4510784"/>
                <a:ext cx="46482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zh-TW" altLang="en-US" sz="1800" dirty="0"/>
                  <a:t>如內能亦為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的函數，稱為焓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Enthalpy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493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9679" y="4510784"/>
                <a:ext cx="4648201" cy="369332"/>
              </a:xfrm>
              <a:prstGeom prst="rect">
                <a:avLst/>
              </a:prstGeom>
              <a:blipFill>
                <a:blip r:embed="rId7"/>
                <a:stretch>
                  <a:fillRect t="-6667" r="-272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94" name="文字方塊 14"/>
          <p:cNvSpPr txBox="1">
            <a:spLocks noChangeArrowheads="1"/>
          </p:cNvSpPr>
          <p:nvPr/>
        </p:nvSpPr>
        <p:spPr bwMode="auto">
          <a:xfrm>
            <a:off x="1289679" y="4953017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定壓的熱交換即是焓差！</a:t>
            </a:r>
          </a:p>
        </p:txBody>
      </p:sp>
      <p:sp>
        <p:nvSpPr>
          <p:cNvPr id="39950" name="Text Box 4"/>
          <p:cNvSpPr txBox="1">
            <a:spLocks noChangeArrowheads="1"/>
          </p:cNvSpPr>
          <p:nvPr/>
        </p:nvSpPr>
        <p:spPr bwMode="auto">
          <a:xfrm>
            <a:off x="1295400" y="533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定壓過程的熱交換：</a:t>
            </a:r>
            <a:endParaRPr lang="zh-TW" altLang="en-US" sz="1800"/>
          </a:p>
        </p:txBody>
      </p:sp>
      <p:pic>
        <p:nvPicPr>
          <p:cNvPr id="15" name="Picture 2" descr="20_34_FigureA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9" b="2804"/>
          <a:stretch/>
        </p:blipFill>
        <p:spPr>
          <a:xfrm>
            <a:off x="5862465" y="146183"/>
            <a:ext cx="2631457" cy="198353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219200" y="2528531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此熱似乎不能寫成一個量的前後差，但</a:t>
            </a:r>
            <a:r>
              <a:rPr lang="en-US" altLang="zh-TW" dirty="0"/>
              <a:t>…..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371601" y="1066800"/>
                <a:ext cx="1143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1" y="1066800"/>
                <a:ext cx="1143000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371601" y="1601369"/>
                <a:ext cx="28194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1" y="1601369"/>
                <a:ext cx="2819400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367119" y="2133600"/>
                <a:ext cx="1905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119" y="2133600"/>
                <a:ext cx="1905000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349187" y="3461297"/>
                <a:ext cx="2689413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int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𝑃𝑉</m:t>
                          </m:r>
                          <m:r>
                            <m:rPr>
                              <m:nor/>
                            </m:rPr>
                            <a:rPr lang="zh-TW" altLang="en-US" i="1" dirty="0"/>
                            <m:t> 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𝐻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187" y="3461297"/>
                <a:ext cx="2689413" cy="369332"/>
              </a:xfrm>
              <a:prstGeom prst="rect">
                <a:avLst/>
              </a:prstGeom>
              <a:blipFill>
                <a:blip r:embed="rId1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317811" y="4070897"/>
                <a:ext cx="279698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811" y="4070897"/>
                <a:ext cx="2796989" cy="369332"/>
              </a:xfrm>
              <a:prstGeom prst="rect">
                <a:avLst/>
              </a:prstGeom>
              <a:blipFill>
                <a:blip r:embed="rId1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032879" y="4948209"/>
                <a:ext cx="99508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𝐻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879" y="4948209"/>
                <a:ext cx="995081" cy="369332"/>
              </a:xfrm>
              <a:prstGeom prst="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15">
            <a:extLst>
              <a:ext uri="{FF2B5EF4-FFF2-40B4-BE49-F238E27FC236}">
                <a16:creationId xmlns:a16="http://schemas.microsoft.com/office/drawing/2014/main" id="{5D93371B-A712-1D75-2C19-DF55BB725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993" y="5367898"/>
            <a:ext cx="3416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查到前後態的焓差就是吸放熱！</a:t>
            </a:r>
          </a:p>
        </p:txBody>
      </p:sp>
      <p:pic>
        <p:nvPicPr>
          <p:cNvPr id="5" name="Picture 2" descr="heat01">
            <a:extLst>
              <a:ext uri="{FF2B5EF4-FFF2-40B4-BE49-F238E27FC236}">
                <a16:creationId xmlns:a16="http://schemas.microsoft.com/office/drawing/2014/main" id="{3AF6BC8B-73EC-8C70-E044-011EC97A7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60764"/>
          <a:stretch/>
        </p:blipFill>
        <p:spPr bwMode="auto">
          <a:xfrm>
            <a:off x="5862465" y="4638791"/>
            <a:ext cx="2922295" cy="204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3">
            <a:extLst>
              <a:ext uri="{FF2B5EF4-FFF2-40B4-BE49-F238E27FC236}">
                <a16:creationId xmlns:a16="http://schemas.microsoft.com/office/drawing/2014/main" id="{CAD1177C-3ED9-E782-56FE-7D59C13DB63D}"/>
              </a:ext>
            </a:extLst>
          </p:cNvPr>
          <p:cNvSpPr/>
          <p:nvPr/>
        </p:nvSpPr>
        <p:spPr>
          <a:xfrm>
            <a:off x="6781800" y="4948208"/>
            <a:ext cx="381000" cy="17573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/>
      <p:bldP spid="20493" grpId="0"/>
      <p:bldP spid="20494" grpId="0"/>
      <p:bldP spid="21" grpId="0" animBg="1"/>
      <p:bldP spid="22" grpId="0" animBg="1"/>
      <p:bldP spid="23" grpId="0" animBg="1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1524000" y="12192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定容過程的熱交換：</a:t>
            </a:r>
            <a:endParaRPr lang="zh-TW" altLang="en-US" sz="1800"/>
          </a:p>
        </p:txBody>
      </p:sp>
      <p:pic>
        <p:nvPicPr>
          <p:cNvPr id="40964" name="Picture 7" descr="F19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2" b="10526"/>
          <a:stretch>
            <a:fillRect/>
          </a:stretch>
        </p:blipFill>
        <p:spPr bwMode="auto">
          <a:xfrm>
            <a:off x="5257800" y="1219200"/>
            <a:ext cx="24050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文字方塊 5"/>
          <p:cNvSpPr txBox="1">
            <a:spLocks noChangeArrowheads="1"/>
          </p:cNvSpPr>
          <p:nvPr/>
        </p:nvSpPr>
        <p:spPr bwMode="auto">
          <a:xfrm>
            <a:off x="1524000" y="23622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定容的熱交換即是內能差！</a:t>
            </a:r>
          </a:p>
        </p:txBody>
      </p:sp>
      <p:pic>
        <p:nvPicPr>
          <p:cNvPr id="40966" name="Picture 15" descr="F19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52341" b="8086"/>
          <a:stretch>
            <a:fillRect/>
          </a:stretch>
        </p:blipFill>
        <p:spPr bwMode="auto">
          <a:xfrm>
            <a:off x="5257800" y="3429000"/>
            <a:ext cx="23891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 Box 4"/>
          <p:cNvSpPr txBox="1">
            <a:spLocks noChangeArrowheads="1"/>
          </p:cNvSpPr>
          <p:nvPr/>
        </p:nvSpPr>
        <p:spPr bwMode="auto">
          <a:xfrm>
            <a:off x="1524000" y="3200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定壓過程的熱交換：</a:t>
            </a:r>
            <a:endParaRPr lang="zh-TW" altLang="en-US" sz="1800"/>
          </a:p>
        </p:txBody>
      </p:sp>
      <p:sp>
        <p:nvSpPr>
          <p:cNvPr id="40969" name="文字方塊 9"/>
          <p:cNvSpPr txBox="1">
            <a:spLocks noChangeArrowheads="1"/>
          </p:cNvSpPr>
          <p:nvPr/>
        </p:nvSpPr>
        <p:spPr bwMode="auto">
          <a:xfrm>
            <a:off x="1524000" y="44196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定壓的熱交換即是焓差！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600200" y="1764268"/>
                <a:ext cx="117661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764268"/>
                <a:ext cx="117661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600201" y="3810000"/>
                <a:ext cx="2590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int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𝑃𝑉</m:t>
                          </m:r>
                          <m:r>
                            <m:rPr>
                              <m:nor/>
                            </m:rPr>
                            <a:rPr lang="zh-TW" altLang="en-US" i="1" dirty="0"/>
                            <m:t> 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𝐻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1" y="3810000"/>
                <a:ext cx="259080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959080" y="1891876"/>
            <a:ext cx="53655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但比熱與路徑有關。</a:t>
            </a:r>
            <a:r>
              <a:rPr lang="en-TW" sz="1800" dirty="0"/>
              <a:t>同樣溫度變化對應不同熱量。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graphicFrame>
        <p:nvGraphicFramePr>
          <p:cNvPr id="430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496319"/>
              </p:ext>
            </p:extLst>
          </p:nvPr>
        </p:nvGraphicFramePr>
        <p:xfrm>
          <a:off x="990600" y="3200400"/>
          <a:ext cx="15240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838200" imgH="228600" progId="Equation.3">
                  <p:embed/>
                </p:oleObj>
              </mc:Choice>
              <mc:Fallback>
                <p:oleObj name="方程式" r:id="rId2" imgW="8382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200400"/>
                        <a:ext cx="1524000" cy="415925"/>
                      </a:xfrm>
                      <a:prstGeom prst="rect">
                        <a:avLst/>
                      </a:prstGeom>
                      <a:solidFill>
                        <a:srgbClr val="FFFA87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959081" y="2743199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定容過程</a:t>
            </a:r>
          </a:p>
        </p:txBody>
      </p:sp>
      <p:graphicFrame>
        <p:nvGraphicFramePr>
          <p:cNvPr id="43014" name="Object 12"/>
          <p:cNvGraphicFramePr>
            <a:graphicFrameLocks noChangeAspect="1"/>
          </p:cNvGraphicFramePr>
          <p:nvPr/>
        </p:nvGraphicFramePr>
        <p:xfrm>
          <a:off x="990600" y="5029200"/>
          <a:ext cx="150177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825142" imgH="215806" progId="Equation.3">
                  <p:embed/>
                </p:oleObj>
              </mc:Choice>
              <mc:Fallback>
                <p:oleObj name="方程式" r:id="rId4" imgW="825142" imgH="215806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029200"/>
                        <a:ext cx="1501775" cy="3937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6" name="Text Box 14"/>
          <p:cNvSpPr txBox="1">
            <a:spLocks noChangeArrowheads="1"/>
          </p:cNvSpPr>
          <p:nvPr/>
        </p:nvSpPr>
        <p:spPr bwMode="auto">
          <a:xfrm>
            <a:off x="959081" y="4582173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定壓過程</a:t>
            </a:r>
          </a:p>
        </p:txBody>
      </p:sp>
      <p:pic>
        <p:nvPicPr>
          <p:cNvPr id="43017" name="Picture 16" descr="21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7540"/>
            <a:ext cx="2301636" cy="2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018" name="文字方塊 10"/>
              <p:cNvSpPr txBox="1">
                <a:spLocks noChangeArrowheads="1"/>
              </p:cNvSpPr>
              <p:nvPr/>
            </p:nvSpPr>
            <p:spPr bwMode="auto">
              <a:xfrm>
                <a:off x="962890" y="457200"/>
                <a:ext cx="38377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氣體也可以定義莫耳比熱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3018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890" y="457200"/>
                <a:ext cx="3837709" cy="369332"/>
              </a:xfrm>
              <a:prstGeom prst="rect">
                <a:avLst/>
              </a:prstGeom>
              <a:blipFill>
                <a:blip r:embed="rId7"/>
                <a:stretch>
                  <a:fillRect l="-990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019" name="Picture 12" descr="D:\Dropbox\Documents\課程\YoungTextBook\Images\Chapter19\A_Images\A_Figures_and_Photos\19_18_Figure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9"/>
          <a:stretch>
            <a:fillRect/>
          </a:stretch>
        </p:blipFill>
        <p:spPr bwMode="auto">
          <a:xfrm>
            <a:off x="4253345" y="2707680"/>
            <a:ext cx="17748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3" descr="D:\Dropbox\Documents\課程\YoungTextBook\Images\Chapter19\A_Images\A_Figures_and_Photos\19_18_Figure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b="729"/>
          <a:stretch>
            <a:fillRect/>
          </a:stretch>
        </p:blipFill>
        <p:spPr bwMode="auto">
          <a:xfrm>
            <a:off x="4239491" y="4741908"/>
            <a:ext cx="17367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743200" y="3200400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200400"/>
                <a:ext cx="137160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743200" y="5029200"/>
                <a:ext cx="12793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029200"/>
                <a:ext cx="1279364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476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0">
            <a:extLst>
              <a:ext uri="{FF2B5EF4-FFF2-40B4-BE49-F238E27FC236}">
                <a16:creationId xmlns:a16="http://schemas.microsoft.com/office/drawing/2014/main" id="{56E20887-CC6A-1045-A9A7-3A786FF72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91" y="2307842"/>
            <a:ext cx="2881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有兩個比熱特別有用。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DA7F9F-5272-214B-BA48-9B9709590856}"/>
              </a:ext>
            </a:extLst>
          </p:cNvPr>
          <p:cNvSpPr txBox="1"/>
          <p:nvPr/>
        </p:nvSpPr>
        <p:spPr>
          <a:xfrm>
            <a:off x="959080" y="835581"/>
            <a:ext cx="506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單位莫耳數氣體，單位溫度變化對應的熱量。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2C41151-7E0F-0C44-AC3D-0BD175FD4871}"/>
                  </a:ext>
                </a:extLst>
              </p:cNvPr>
              <p:cNvSpPr txBox="1"/>
              <p:nvPr/>
            </p:nvSpPr>
            <p:spPr>
              <a:xfrm>
                <a:off x="1027883" y="1270920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𝑛𝑐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2C41151-7E0F-0C44-AC3D-0BD175FD4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883" y="1270920"/>
                <a:ext cx="1371600" cy="369332"/>
              </a:xfrm>
              <a:prstGeom prst="rect">
                <a:avLst/>
              </a:prstGeom>
              <a:blipFill>
                <a:blip r:embed="rId12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7"/>
          <a:stretch/>
        </p:blipFill>
        <p:spPr bwMode="auto">
          <a:xfrm>
            <a:off x="1832753" y="1170709"/>
            <a:ext cx="4356681" cy="30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832753" y="650708"/>
                <a:ext cx="2843471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測量</m:t>
                    </m:r>
                    <m:r>
                      <a:rPr lang="zh-TW" altLang="en-US" i="1" smtClean="0">
                        <a:latin typeface="Cambria Math"/>
                      </a:rPr>
                      <m:t>給定</m:t>
                    </m:r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𝑎𝑏</m:t>
                        </m:r>
                      </m:sub>
                    </m:sSub>
                    <m:r>
                      <a:rPr lang="en-US" altLang="zh-TW" b="0" i="1" smtClean="0">
                        <a:solidFill>
                          <a:srgbClr val="00B05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𝑏𝑐</m:t>
                        </m:r>
                      </m:sub>
                    </m:sSub>
                  </m:oMath>
                </a14:m>
                <a:r>
                  <a:rPr lang="zh-TW" altLang="en-US" dirty="0"/>
                  <a:t>，求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753" y="650708"/>
                <a:ext cx="2843471" cy="369332"/>
              </a:xfrm>
              <a:prstGeom prst="rect">
                <a:avLst/>
              </a:prstGeom>
              <a:blipFill>
                <a:blip r:embed="rId3"/>
                <a:stretch>
                  <a:fillRect l="-889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832753" y="4763403"/>
                <a:ext cx="360258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𝑎𝑐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𝑎𝑐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𝑎𝑐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+8000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753" y="4763403"/>
                <a:ext cx="3602589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338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822117" y="5715000"/>
                <a:ext cx="4608313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𝑎𝑐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0099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009900"/>
                              </a:solidFill>
                              <a:latin typeface="Cambria Math"/>
                            </a:rPr>
                            <m:t>𝑎𝑏</m:t>
                          </m:r>
                        </m:sub>
                      </m:sSub>
                      <m:r>
                        <a:rPr lang="en-US" altLang="zh-TW" b="0" i="0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009900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009900"/>
                                  </a:solidFill>
                                  <a:latin typeface="Cambria Math"/>
                                </a:rPr>
                                <m:t>𝑏𝑐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−4000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</a:rPr>
                            <m:t>J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7" y="5715000"/>
                <a:ext cx="460831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822117" y="4267200"/>
                <a:ext cx="3740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將熱力學第一定律運用於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𝑎𝑐</m:t>
                    </m:r>
                  </m:oMath>
                </a14:m>
                <a:r>
                  <a:rPr lang="zh-TW" altLang="en-US" dirty="0"/>
                  <a:t>過程。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7" y="4267200"/>
                <a:ext cx="3740483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466" t="-655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681164" y="4761672"/>
                <a:ext cx="15833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需要知道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𝑎𝑐</m:t>
                        </m:r>
                      </m:sub>
                    </m:sSub>
                  </m:oMath>
                </a14:m>
                <a:endParaRPr lang="zh-CN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164" y="4761672"/>
                <a:ext cx="1583382" cy="369332"/>
              </a:xfrm>
              <a:prstGeom prst="rect">
                <a:avLst/>
              </a:prstGeom>
              <a:blipFill>
                <a:blip r:embed="rId7"/>
                <a:stretch>
                  <a:fillRect l="-3175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822117" y="5283404"/>
                <a:ext cx="70668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𝑎𝑐</m:t>
                        </m:r>
                      </m:sub>
                    </m:sSub>
                  </m:oMath>
                </a14:m>
                <a:r>
                  <a:rPr lang="zh-TW" altLang="en-US" dirty="0"/>
                  <a:t>可以由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𝑎𝑏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𝑏𝑐</m:t>
                        </m:r>
                      </m:sub>
                    </m:sSub>
                  </m:oMath>
                </a14:m>
                <a:r>
                  <a:rPr lang="zh-TW" altLang="en-US" dirty="0"/>
                  <a:t>得出，將熱力學第一定律運用於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  <m:r>
                      <a:rPr lang="en-US" altLang="zh-TW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𝑏</m:t>
                    </m:r>
                    <m:r>
                      <a:rPr lang="en-US" altLang="zh-TW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zh-TW" altLang="en-US" dirty="0"/>
                  <a:t>過程。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7" y="5283404"/>
                <a:ext cx="7066871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6667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3162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750175" y="4401344"/>
                <a:ext cx="136300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175" y="4401344"/>
                <a:ext cx="1363002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708276" y="4457514"/>
                <a:ext cx="2666999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276" y="4457514"/>
                <a:ext cx="2666999" cy="411331"/>
              </a:xfrm>
              <a:prstGeom prst="rect">
                <a:avLst/>
              </a:prstGeom>
              <a:blipFill rotWithShape="1">
                <a:blip r:embed="rId3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/>
          <a:stretch>
            <a:fillRect/>
          </a:stretch>
        </p:blipFill>
        <p:spPr bwMode="auto">
          <a:xfrm>
            <a:off x="546869" y="2169650"/>
            <a:ext cx="4379213" cy="177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2"/>
          <a:stretch>
            <a:fillRect/>
          </a:stretch>
        </p:blipFill>
        <p:spPr bwMode="auto">
          <a:xfrm>
            <a:off x="1568822" y="729457"/>
            <a:ext cx="278904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 descr="20T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45958"/>
          <a:stretch>
            <a:fillRect/>
          </a:stretch>
        </p:blipFill>
        <p:spPr bwMode="auto">
          <a:xfrm>
            <a:off x="5455023" y="729457"/>
            <a:ext cx="34242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1898276" y="3944144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/>
              <a:t> </a:t>
            </a:r>
            <a:r>
              <a:rPr lang="zh-TW" altLang="en-US" sz="1800"/>
              <a:t>溫度</a:t>
            </a:r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>
            <a:off x="2736476" y="41727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79" name="Text Box 6"/>
              <p:cNvSpPr txBox="1">
                <a:spLocks noChangeArrowheads="1"/>
              </p:cNvSpPr>
              <p:nvPr/>
            </p:nvSpPr>
            <p:spPr bwMode="auto">
              <a:xfrm>
                <a:off x="907676" y="4858544"/>
                <a:ext cx="2819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溫度為長度的函數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27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7676" y="4858544"/>
                <a:ext cx="2819400" cy="366713"/>
              </a:xfrm>
              <a:prstGeom prst="rect">
                <a:avLst/>
              </a:prstGeom>
              <a:blipFill rotWithShape="1">
                <a:blip r:embed="rId7"/>
                <a:stretch>
                  <a:fillRect l="-1948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4336676" y="3944144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TW" sz="1800"/>
              <a:t> </a:t>
            </a:r>
            <a:r>
              <a:rPr lang="zh-TW" altLang="en-US" sz="1800"/>
              <a:t>長度</a:t>
            </a:r>
          </a:p>
        </p:txBody>
      </p:sp>
      <p:sp>
        <p:nvSpPr>
          <p:cNvPr id="8203" name="文字方塊 9"/>
          <p:cNvSpPr txBox="1">
            <a:spLocks noChangeArrowheads="1"/>
          </p:cNvSpPr>
          <p:nvPr/>
        </p:nvSpPr>
        <p:spPr bwMode="auto">
          <a:xfrm>
            <a:off x="1931894" y="6248400"/>
            <a:ext cx="5410200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有了這兩個係數，固體的所有熱性質都可以研究了！</a:t>
            </a:r>
          </a:p>
        </p:txBody>
      </p:sp>
      <p:sp>
        <p:nvSpPr>
          <p:cNvPr id="54284" name="Text Box 13"/>
          <p:cNvSpPr txBox="1">
            <a:spLocks noChangeArrowheads="1"/>
          </p:cNvSpPr>
          <p:nvPr/>
        </p:nvSpPr>
        <p:spPr bwMode="auto">
          <a:xfrm>
            <a:off x="5836023" y="196057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1898276" y="2286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熱力學第零定律</a:t>
            </a:r>
          </a:p>
        </p:txBody>
      </p:sp>
      <p:sp>
        <p:nvSpPr>
          <p:cNvPr id="14" name="橢圓 13"/>
          <p:cNvSpPr/>
          <p:nvPr/>
        </p:nvSpPr>
        <p:spPr>
          <a:xfrm>
            <a:off x="2355476" y="4401344"/>
            <a:ext cx="304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6414247" y="4477544"/>
            <a:ext cx="228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54288" name="Text Box 3"/>
          <p:cNvSpPr txBox="1">
            <a:spLocks noChangeArrowheads="1"/>
          </p:cNvSpPr>
          <p:nvPr/>
        </p:nvSpPr>
        <p:spPr bwMode="auto">
          <a:xfrm>
            <a:off x="6927476" y="3944144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int </a:t>
            </a:r>
            <a:r>
              <a:rPr lang="zh-TW" altLang="en-US" sz="1800"/>
              <a:t>內能</a:t>
            </a:r>
          </a:p>
        </p:txBody>
      </p:sp>
      <p:sp>
        <p:nvSpPr>
          <p:cNvPr id="54289" name="Line 5"/>
          <p:cNvSpPr>
            <a:spLocks noChangeShapeType="1"/>
          </p:cNvSpPr>
          <p:nvPr/>
        </p:nvSpPr>
        <p:spPr bwMode="auto">
          <a:xfrm>
            <a:off x="5174876" y="41727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90" name="Text Box 6"/>
              <p:cNvSpPr txBox="1">
                <a:spLocks noChangeArrowheads="1"/>
              </p:cNvSpPr>
              <p:nvPr/>
            </p:nvSpPr>
            <p:spPr bwMode="auto">
              <a:xfrm>
                <a:off x="4870076" y="4891087"/>
                <a:ext cx="37338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內能為長度也是溫度的函數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m:rPr>
                        <m:sty m:val="p"/>
                      </m:rPr>
                      <a:rPr lang="en-US" altLang="zh-TW" sz="1800" i="0" baseline="-25000" dirty="0" err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int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29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076" y="4891087"/>
                <a:ext cx="3733800" cy="369888"/>
              </a:xfrm>
              <a:prstGeom prst="rect">
                <a:avLst/>
              </a:prstGeom>
              <a:blipFill rotWithShape="1">
                <a:blip r:embed="rId8"/>
                <a:stretch>
                  <a:fillRect l="-147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91" name="文字方塊 20"/>
          <p:cNvSpPr txBox="1">
            <a:spLocks noChangeArrowheads="1"/>
          </p:cNvSpPr>
          <p:nvPr/>
        </p:nvSpPr>
        <p:spPr bwMode="auto">
          <a:xfrm>
            <a:off x="450476" y="4401344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熱平衡</a:t>
            </a:r>
          </a:p>
        </p:txBody>
      </p:sp>
      <p:sp>
        <p:nvSpPr>
          <p:cNvPr id="54292" name="文字方塊 21"/>
          <p:cNvSpPr txBox="1">
            <a:spLocks noChangeArrowheads="1"/>
          </p:cNvSpPr>
          <p:nvPr/>
        </p:nvSpPr>
        <p:spPr bwMode="auto">
          <a:xfrm>
            <a:off x="4870076" y="4456113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熱作用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76299" y="5787189"/>
            <a:ext cx="330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可以得出熱平衡的條件。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870077" y="5791200"/>
            <a:ext cx="429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可以得出交換熱量時，溫度變化的條件。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4912818" y="5334000"/>
                <a:ext cx="335409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818" y="5334000"/>
                <a:ext cx="3354090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983877" y="5334000"/>
                <a:ext cx="22165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77" y="5334000"/>
                <a:ext cx="2216524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35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  <p:bldP spid="14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6084" name="Text Box 6"/>
              <p:cNvSpPr txBox="1">
                <a:spLocks noChangeArrowheads="1"/>
              </p:cNvSpPr>
              <p:nvPr/>
            </p:nvSpPr>
            <p:spPr bwMode="auto">
              <a:xfrm>
                <a:off x="550623" y="3221893"/>
                <a:ext cx="846580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得到此兩函數，即能計算出</a:t>
                </a:r>
                <a:r>
                  <a:rPr lang="zh-TW" altLang="en-US" sz="1800" dirty="0">
                    <a:latin typeface="新細明體" pitchFamily="18" charset="-120"/>
                  </a:rPr>
                  <a:t>系統與外界的熱平衡關係，以及</a:t>
                </a:r>
                <a:r>
                  <a:rPr lang="zh-TW" altLang="en-US" sz="1800" dirty="0"/>
                  <a:t>熱過程的熱量交換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 panose="02040503050406030204" pitchFamily="18" charset="0"/>
                        <a:ea typeface="標楷體" pitchFamily="65" charset="-120"/>
                      </a:rPr>
                      <m:t>𝑄</m:t>
                    </m:r>
                  </m:oMath>
                </a14:m>
                <a:r>
                  <a:rPr lang="zh-TW" altLang="en-US" sz="1800" dirty="0">
                    <a:latin typeface="新細明體" pitchFamily="18" charset="-120"/>
                    <a:ea typeface="標楷體" pitchFamily="65" charset="-120"/>
                  </a:rPr>
                  <a:t>。</a:t>
                </a:r>
                <a:endParaRPr lang="en-US" altLang="zh-TW" sz="1800" dirty="0">
                  <a:latin typeface="新細明體" pitchFamily="18" charset="-120"/>
                  <a:ea typeface="標楷體" pitchFamily="65" charset="-120"/>
                </a:endParaRPr>
              </a:p>
            </p:txBody>
          </p:sp>
        </mc:Choice>
        <mc:Fallback xmlns="">
          <p:sp>
            <p:nvSpPr>
              <p:cNvPr id="4608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623" y="3221893"/>
                <a:ext cx="8465806" cy="400110"/>
              </a:xfrm>
              <a:prstGeom prst="rect">
                <a:avLst/>
              </a:prstGeom>
              <a:blipFill>
                <a:blip r:embed="rId2"/>
                <a:stretch>
                  <a:fillRect l="-600" b="-181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3962400" y="2046622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或</a:t>
            </a:r>
          </a:p>
        </p:txBody>
      </p:sp>
      <p:sp>
        <p:nvSpPr>
          <p:cNvPr id="46088" name="文字方塊 7"/>
          <p:cNvSpPr txBox="1">
            <a:spLocks noChangeArrowheads="1"/>
          </p:cNvSpPr>
          <p:nvPr/>
        </p:nvSpPr>
        <p:spPr bwMode="auto">
          <a:xfrm>
            <a:off x="550623" y="563675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對於氣體：</a:t>
            </a:r>
          </a:p>
        </p:txBody>
      </p:sp>
      <p:pic>
        <p:nvPicPr>
          <p:cNvPr id="46089" name="Picture 4" descr="F18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3713956" y="3806669"/>
            <a:ext cx="17160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5105400" y="994109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46091" name="Text Box 13"/>
          <p:cNvSpPr txBox="1">
            <a:spLocks noChangeArrowheads="1"/>
          </p:cNvSpPr>
          <p:nvPr/>
        </p:nvSpPr>
        <p:spPr bwMode="auto">
          <a:xfrm>
            <a:off x="1828800" y="994109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熱力學第零定律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5145741" y="1524924"/>
                <a:ext cx="16407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741" y="1524924"/>
                <a:ext cx="1640706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145741" y="2228669"/>
                <a:ext cx="157434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𝑗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741" y="2228669"/>
                <a:ext cx="157434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905000" y="1481914"/>
                <a:ext cx="140448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481914"/>
                <a:ext cx="1404487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906154" y="2228669"/>
                <a:ext cx="140333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h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154" y="2228669"/>
                <a:ext cx="1403333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960160" y="2746189"/>
                <a:ext cx="20562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160" y="2746189"/>
                <a:ext cx="2056269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接點 16"/>
          <p:cNvCxnSpPr/>
          <p:nvPr/>
        </p:nvCxnSpPr>
        <p:spPr>
          <a:xfrm>
            <a:off x="7950194" y="2877067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44">
                <a:extLst>
                  <a:ext uri="{FF2B5EF4-FFF2-40B4-BE49-F238E27FC236}">
                    <a16:creationId xmlns:a16="http://schemas.microsoft.com/office/drawing/2014/main" id="{BD03A242-93BB-5E4F-AC50-37347F0DEFFC}"/>
                  </a:ext>
                </a:extLst>
              </p:cNvPr>
              <p:cNvSpPr txBox="1"/>
              <p:nvPr/>
            </p:nvSpPr>
            <p:spPr>
              <a:xfrm>
                <a:off x="6960160" y="2228669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44">
                <a:extLst>
                  <a:ext uri="{FF2B5EF4-FFF2-40B4-BE49-F238E27FC236}">
                    <a16:creationId xmlns:a16="http://schemas.microsoft.com/office/drawing/2014/main" id="{BD03A242-93BB-5E4F-AC50-37347F0DE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160" y="2228669"/>
                <a:ext cx="1722074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16391" grpId="0"/>
      <p:bldP spid="13" grpId="0" animBg="1"/>
      <p:bldP spid="15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ea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16931"/>
          <a:stretch>
            <a:fillRect/>
          </a:stretch>
        </p:blipFill>
        <p:spPr bwMode="auto">
          <a:xfrm>
            <a:off x="2438400" y="457200"/>
            <a:ext cx="41703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5"/>
              <p:cNvSpPr txBox="1"/>
              <p:nvPr/>
            </p:nvSpPr>
            <p:spPr>
              <a:xfrm>
                <a:off x="724465" y="457200"/>
                <a:ext cx="20562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>
                <a:defPPr>
                  <a:defRPr lang="zh-TW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65" y="457200"/>
                <a:ext cx="2056269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線接點 2"/>
          <p:cNvCxnSpPr/>
          <p:nvPr/>
        </p:nvCxnSpPr>
        <p:spPr>
          <a:xfrm>
            <a:off x="1714499" y="588078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09451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752600" y="9906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and Thermodynamics,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Zemansky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zh-TW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124200" y="4572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同樣的熱力學也適用其他系統的冷熱現象：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867400" y="5638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可吸熱變溫的彈簧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D0AF7E-8D8A-694B-9B5B-39A31F618A01}"/>
              </a:ext>
            </a:extLst>
          </p:cNvPr>
          <p:cNvSpPr txBox="1"/>
          <p:nvPr/>
        </p:nvSpPr>
        <p:spPr>
          <a:xfrm>
            <a:off x="6400800" y="169699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彈簧或有彈力的金屬線！</a:t>
            </a:r>
          </a:p>
        </p:txBody>
      </p:sp>
    </p:spTree>
    <p:extLst>
      <p:ext uri="{BB962C8B-B14F-4D97-AF65-F5344CB8AC3E}">
        <p14:creationId xmlns:p14="http://schemas.microsoft.com/office/powerpoint/2010/main" val="25440494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034"/>
            <a:ext cx="9144000" cy="609993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971800" y="3436257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可吸熱變溫，具表面張力的表面。</a:t>
            </a:r>
          </a:p>
        </p:txBody>
      </p:sp>
    </p:spTree>
    <p:extLst>
      <p:ext uri="{BB962C8B-B14F-4D97-AF65-F5344CB8AC3E}">
        <p14:creationId xmlns:p14="http://schemas.microsoft.com/office/powerpoint/2010/main" val="866311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1066800" y="6096000"/>
            <a:ext cx="754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同溫度的氣體，可以有不同體積（壓力不同），顯然是處於不同的狀態！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7" name="Text Box 7"/>
              <p:cNvSpPr txBox="1">
                <a:spLocks noChangeArrowheads="1"/>
              </p:cNvSpPr>
              <p:nvPr/>
            </p:nvSpPr>
            <p:spPr bwMode="auto">
              <a:xfrm>
                <a:off x="5715000" y="4953000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614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000" y="4953000"/>
                <a:ext cx="1066800" cy="366713"/>
              </a:xfrm>
              <a:prstGeom prst="rect">
                <a:avLst/>
              </a:prstGeom>
              <a:blipFill>
                <a:blip r:embed="rId2"/>
                <a:stretch>
                  <a:fillRect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Text Box 8"/>
              <p:cNvSpPr txBox="1">
                <a:spLocks noChangeArrowheads="1"/>
              </p:cNvSpPr>
              <p:nvPr/>
            </p:nvSpPr>
            <p:spPr bwMode="auto">
              <a:xfrm>
                <a:off x="2362200" y="4953000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體積</a:t>
                </a:r>
              </a:p>
            </p:txBody>
          </p:sp>
        </mc:Choice>
        <mc:Fallback xmlns="">
          <p:sp>
            <p:nvSpPr>
              <p:cNvPr id="6148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2200" y="4953000"/>
                <a:ext cx="1295400" cy="366713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9" name="Line 9"/>
          <p:cNvSpPr>
            <a:spLocks noChangeShapeType="1"/>
          </p:cNvSpPr>
          <p:nvPr/>
        </p:nvSpPr>
        <p:spPr bwMode="auto">
          <a:xfrm>
            <a:off x="3810000" y="4593771"/>
            <a:ext cx="1600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0" name="Line 11"/>
          <p:cNvSpPr>
            <a:spLocks noChangeShapeType="1"/>
          </p:cNvSpPr>
          <p:nvPr/>
        </p:nvSpPr>
        <p:spPr bwMode="auto">
          <a:xfrm flipH="1">
            <a:off x="3810000" y="5257800"/>
            <a:ext cx="1600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6151" name="Picture 13" descr="787-dreamli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2" y="1524000"/>
            <a:ext cx="37338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5" descr="N0100429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r="34000"/>
          <a:stretch>
            <a:fillRect/>
          </a:stretch>
        </p:blipFill>
        <p:spPr bwMode="auto">
          <a:xfrm>
            <a:off x="5992812" y="1371600"/>
            <a:ext cx="865188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Line 16"/>
          <p:cNvSpPr>
            <a:spLocks noChangeShapeType="1"/>
          </p:cNvSpPr>
          <p:nvPr/>
        </p:nvSpPr>
        <p:spPr bwMode="auto">
          <a:xfrm>
            <a:off x="5459412" y="22098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4" name="Line 17"/>
          <p:cNvSpPr>
            <a:spLocks noChangeShapeType="1"/>
          </p:cNvSpPr>
          <p:nvPr/>
        </p:nvSpPr>
        <p:spPr bwMode="auto">
          <a:xfrm>
            <a:off x="5535612" y="2743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5" name="Line 18"/>
          <p:cNvSpPr>
            <a:spLocks noChangeShapeType="1"/>
          </p:cNvSpPr>
          <p:nvPr/>
        </p:nvSpPr>
        <p:spPr bwMode="auto">
          <a:xfrm flipV="1">
            <a:off x="5611812" y="30480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6" name="Line 19"/>
          <p:cNvSpPr>
            <a:spLocks noChangeShapeType="1"/>
          </p:cNvSpPr>
          <p:nvPr/>
        </p:nvSpPr>
        <p:spPr bwMode="auto">
          <a:xfrm flipH="1">
            <a:off x="6831012" y="2209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7" name="Line 20"/>
          <p:cNvSpPr>
            <a:spLocks noChangeShapeType="1"/>
          </p:cNvSpPr>
          <p:nvPr/>
        </p:nvSpPr>
        <p:spPr bwMode="auto">
          <a:xfrm flipH="1">
            <a:off x="6831012" y="274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8" name="Line 21"/>
          <p:cNvSpPr>
            <a:spLocks noChangeShapeType="1"/>
          </p:cNvSpPr>
          <p:nvPr/>
        </p:nvSpPr>
        <p:spPr bwMode="auto">
          <a:xfrm flipH="1" flipV="1">
            <a:off x="6754812" y="30480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61" name="文字方塊 18"/>
          <p:cNvSpPr txBox="1">
            <a:spLocks noChangeArrowheads="1"/>
          </p:cNvSpPr>
          <p:nvPr/>
        </p:nvSpPr>
        <p:spPr bwMode="auto">
          <a:xfrm>
            <a:off x="1066800" y="838200"/>
            <a:ext cx="6380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將一罐空氣帶上室溫與地面大致相等的飛機上，體積會膨脹！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3383678" y="4343400"/>
                <a:ext cx="42632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678" y="4343400"/>
                <a:ext cx="42632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383678" y="5606534"/>
                <a:ext cx="42632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678" y="5606534"/>
                <a:ext cx="42632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354449" y="4950381"/>
                <a:ext cx="96361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449" y="4950381"/>
                <a:ext cx="96361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6615906" y="4941238"/>
                <a:ext cx="92789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906" y="4941238"/>
                <a:ext cx="92789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CAEC989-1F50-FFA9-0A11-5C50F3547EE1}"/>
              </a:ext>
            </a:extLst>
          </p:cNvPr>
          <p:cNvSpPr txBox="1"/>
          <p:nvPr/>
        </p:nvSpPr>
        <p:spPr>
          <a:xfrm>
            <a:off x="1066800" y="406398"/>
            <a:ext cx="3251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氣體熱性質的另一個特徵</a:t>
            </a:r>
            <a:r>
              <a:rPr lang="en-US" dirty="0"/>
              <a:t>：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8" y="0"/>
            <a:ext cx="8770544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038600" y="990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可吸熱變溫的電池。</a:t>
            </a:r>
          </a:p>
        </p:txBody>
      </p:sp>
    </p:spTree>
    <p:extLst>
      <p:ext uri="{BB962C8B-B14F-4D97-AF65-F5344CB8AC3E}">
        <p14:creationId xmlns:p14="http://schemas.microsoft.com/office/powerpoint/2010/main" val="1151814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" b="16945"/>
          <a:stretch/>
        </p:blipFill>
        <p:spPr>
          <a:xfrm>
            <a:off x="304800" y="474196"/>
            <a:ext cx="8331200" cy="496751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441710"/>
            <a:ext cx="9144000" cy="93209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410200" y="2895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可吸熱變溫並磁化的磁性物質。</a:t>
            </a:r>
          </a:p>
        </p:txBody>
      </p:sp>
    </p:spTree>
    <p:extLst>
      <p:ext uri="{BB962C8B-B14F-4D97-AF65-F5344CB8AC3E}">
        <p14:creationId xmlns:p14="http://schemas.microsoft.com/office/powerpoint/2010/main" val="16837936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385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342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350322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81200" y="4875811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這些熱系統都可以以兩個獨立熱座標來描述！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981200" y="5406571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所有氣體的討論都可以直接運用於它們！</a:t>
            </a:r>
          </a:p>
        </p:txBody>
      </p:sp>
    </p:spTree>
    <p:extLst>
      <p:ext uri="{BB962C8B-B14F-4D97-AF65-F5344CB8AC3E}">
        <p14:creationId xmlns:p14="http://schemas.microsoft.com/office/powerpoint/2010/main" val="2235640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文字方塊 2"/>
          <p:cNvSpPr txBox="1">
            <a:spLocks noChangeArrowheads="1"/>
          </p:cNvSpPr>
          <p:nvPr/>
        </p:nvSpPr>
        <p:spPr bwMode="auto">
          <a:xfrm>
            <a:off x="1949278" y="1186934"/>
            <a:ext cx="556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以上是氣體熱物理學的通論，適用於任何氣體。</a:t>
            </a:r>
            <a:endParaRPr lang="en-US" altLang="zh-TW" sz="1800" dirty="0"/>
          </a:p>
        </p:txBody>
      </p:sp>
      <p:pic>
        <p:nvPicPr>
          <p:cNvPr id="48132" name="Picture 4" descr="baloon%20dre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2860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文字方塊 5"/>
          <p:cNvSpPr txBox="1">
            <a:spLocks noChangeArrowheads="1"/>
          </p:cNvSpPr>
          <p:nvPr/>
        </p:nvSpPr>
        <p:spPr bwMode="auto">
          <a:xfrm>
            <a:off x="1943100" y="54864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接著討論一個</a:t>
            </a:r>
            <a:r>
              <a:rPr lang="zh-TW" altLang="en-US" sz="1800" dirty="0">
                <a:solidFill>
                  <a:srgbClr val="FF0000"/>
                </a:solidFill>
              </a:rPr>
              <a:t>極普遍的特例</a:t>
            </a:r>
            <a:r>
              <a:rPr lang="zh-TW" altLang="en-US" sz="1800" dirty="0"/>
              <a:t>！</a:t>
            </a:r>
          </a:p>
        </p:txBody>
      </p:sp>
      <p:sp>
        <p:nvSpPr>
          <p:cNvPr id="2" name="矩形 1"/>
          <p:cNvSpPr/>
          <p:nvPr/>
        </p:nvSpPr>
        <p:spPr>
          <a:xfrm>
            <a:off x="1866900" y="16764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dirty="0"/>
              <a:t>（事實上適用於任何只有兩個熱座標的熱系統）！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629152" y="4814887"/>
                <a:ext cx="136300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152" y="4814887"/>
                <a:ext cx="13630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587253" y="4871057"/>
                <a:ext cx="2666999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253" y="4871057"/>
                <a:ext cx="2666999" cy="411331"/>
              </a:xfrm>
              <a:prstGeom prst="rect">
                <a:avLst/>
              </a:prstGeom>
              <a:blipFill>
                <a:blip r:embed="rId3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/>
          <a:stretch>
            <a:fillRect/>
          </a:stretch>
        </p:blipFill>
        <p:spPr bwMode="auto">
          <a:xfrm>
            <a:off x="425846" y="2583193"/>
            <a:ext cx="4379213" cy="177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2"/>
          <a:stretch>
            <a:fillRect/>
          </a:stretch>
        </p:blipFill>
        <p:spPr bwMode="auto">
          <a:xfrm>
            <a:off x="1447799" y="1143000"/>
            <a:ext cx="278904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 descr="20T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45958"/>
          <a:stretch>
            <a:fillRect/>
          </a:stretch>
        </p:blipFill>
        <p:spPr bwMode="auto">
          <a:xfrm>
            <a:off x="5334000" y="1143000"/>
            <a:ext cx="34242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1777253" y="4357687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/>
              <a:t> </a:t>
            </a:r>
            <a:r>
              <a:rPr lang="zh-TW" altLang="en-US" sz="1800"/>
              <a:t>溫度</a:t>
            </a:r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>
            <a:off x="2615453" y="4586287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4215653" y="4357687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TW" sz="1800"/>
              <a:t> </a:t>
            </a:r>
            <a:r>
              <a:rPr lang="zh-TW" altLang="en-US" sz="1800"/>
              <a:t>長度</a:t>
            </a:r>
          </a:p>
        </p:txBody>
      </p:sp>
      <p:sp>
        <p:nvSpPr>
          <p:cNvPr id="8203" name="文字方塊 9"/>
          <p:cNvSpPr txBox="1">
            <a:spLocks noChangeArrowheads="1"/>
          </p:cNvSpPr>
          <p:nvPr/>
        </p:nvSpPr>
        <p:spPr bwMode="auto">
          <a:xfrm>
            <a:off x="1866900" y="5382491"/>
            <a:ext cx="5410200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有了這兩個係數，固體的所有熱性質都可以研究了！</a:t>
            </a:r>
          </a:p>
        </p:txBody>
      </p:sp>
      <p:sp>
        <p:nvSpPr>
          <p:cNvPr id="54284" name="Text Box 13"/>
          <p:cNvSpPr txBox="1">
            <a:spLocks noChangeArrowheads="1"/>
          </p:cNvSpPr>
          <p:nvPr/>
        </p:nvSpPr>
        <p:spPr bwMode="auto">
          <a:xfrm>
            <a:off x="5715000" y="6096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1777253" y="642143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熱力學第零定律</a:t>
            </a:r>
          </a:p>
        </p:txBody>
      </p:sp>
      <p:sp>
        <p:nvSpPr>
          <p:cNvPr id="14" name="橢圓 13"/>
          <p:cNvSpPr/>
          <p:nvPr/>
        </p:nvSpPr>
        <p:spPr>
          <a:xfrm>
            <a:off x="2234453" y="4814887"/>
            <a:ext cx="304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6293224" y="4891087"/>
            <a:ext cx="228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54288" name="Text Box 3"/>
          <p:cNvSpPr txBox="1">
            <a:spLocks noChangeArrowheads="1"/>
          </p:cNvSpPr>
          <p:nvPr/>
        </p:nvSpPr>
        <p:spPr bwMode="auto">
          <a:xfrm>
            <a:off x="6806453" y="4357687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int </a:t>
            </a:r>
            <a:r>
              <a:rPr lang="zh-TW" altLang="en-US" sz="1800"/>
              <a:t>內能</a:t>
            </a:r>
          </a:p>
        </p:txBody>
      </p:sp>
      <p:sp>
        <p:nvSpPr>
          <p:cNvPr id="54289" name="Line 5"/>
          <p:cNvSpPr>
            <a:spLocks noChangeShapeType="1"/>
          </p:cNvSpPr>
          <p:nvPr/>
        </p:nvSpPr>
        <p:spPr bwMode="auto">
          <a:xfrm>
            <a:off x="5053853" y="4586287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1DB02A-05AF-584F-A403-B2A3F4FFAC23}"/>
              </a:ext>
            </a:extLst>
          </p:cNvPr>
          <p:cNvSpPr txBox="1"/>
          <p:nvPr/>
        </p:nvSpPr>
        <p:spPr>
          <a:xfrm>
            <a:off x="1866900" y="5842310"/>
            <a:ext cx="660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但這兩個係數對不同的固體差別很大，沒什麼普遍的規則可言。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354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E712D9D-C554-5B4E-ABF9-422C70A36747}"/>
              </a:ext>
            </a:extLst>
          </p:cNvPr>
          <p:cNvSpPr/>
          <p:nvPr/>
        </p:nvSpPr>
        <p:spPr>
          <a:xfrm>
            <a:off x="5486401" y="1214049"/>
            <a:ext cx="2800604" cy="3340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A92681F-C605-4946-810E-294F38530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07" y="1214049"/>
            <a:ext cx="4156354" cy="405244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1BA9967-CA26-284C-AFF4-9DBBFCA40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371600"/>
            <a:ext cx="3175000" cy="25783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8FD62F7-25D1-6744-855A-BB59BC35B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080847"/>
            <a:ext cx="2098397" cy="264207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B253964-DAE3-0248-99DE-CEA89D87C718}"/>
              </a:ext>
            </a:extLst>
          </p:cNvPr>
          <p:cNvSpPr txBox="1"/>
          <p:nvPr/>
        </p:nvSpPr>
        <p:spPr>
          <a:xfrm>
            <a:off x="1641198" y="546929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Boyle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對</a:t>
            </a:r>
            <a:r>
              <a:rPr lang="zh-CN" altLang="en-US" dirty="0"/>
              <a:t>空氣的實驗</a:t>
            </a:r>
            <a:r>
              <a:rPr lang="zh-TW" altLang="en-US" dirty="0"/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1662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161833DE-71A6-FA42-A77D-B46CED18E4D6}"/>
                  </a:ext>
                </a:extLst>
              </p:cNvPr>
              <p:cNvSpPr txBox="1"/>
              <p:nvPr/>
            </p:nvSpPr>
            <p:spPr>
              <a:xfrm>
                <a:off x="2669588" y="5987401"/>
                <a:ext cx="838819" cy="612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161833DE-71A6-FA42-A77D-B46CED18E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588" y="5987401"/>
                <a:ext cx="838819" cy="612796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DA52EE00-FE86-904D-9F20-06FC76DE95A0}"/>
              </a:ext>
            </a:extLst>
          </p:cNvPr>
          <p:cNvSpPr txBox="1"/>
          <p:nvPr/>
        </p:nvSpPr>
        <p:spPr>
          <a:xfrm>
            <a:off x="1211807" y="762000"/>
            <a:ext cx="69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測量氣體的壓力與體積的關係來了解氣體！</a:t>
            </a:r>
            <a:endParaRPr kumimoji="1"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791317F-C4BB-AF42-AEFB-F8D31F6312F0}"/>
              </a:ext>
            </a:extLst>
          </p:cNvPr>
          <p:cNvSpPr/>
          <p:nvPr/>
        </p:nvSpPr>
        <p:spPr>
          <a:xfrm>
            <a:off x="1193519" y="303879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氣體的行為似乎比固體與液體單純。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59245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CBD68AA-A271-614B-93E7-83D53DAB9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85" b="20513"/>
          <a:stretch/>
        </p:blipFill>
        <p:spPr>
          <a:xfrm>
            <a:off x="670489" y="314980"/>
            <a:ext cx="3860276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AFB382C-DAF1-A944-89A2-8FD5B682A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0" r="16249" b="22771"/>
          <a:stretch/>
        </p:blipFill>
        <p:spPr>
          <a:xfrm>
            <a:off x="670489" y="2279677"/>
            <a:ext cx="4282511" cy="314495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74C40AE-86D3-0E41-A7EE-F6EEBCB02408}"/>
              </a:ext>
            </a:extLst>
          </p:cNvPr>
          <p:cNvSpPr txBox="1"/>
          <p:nvPr/>
        </p:nvSpPr>
        <p:spPr>
          <a:xfrm>
            <a:off x="838200" y="5544385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</a:t>
            </a:r>
            <a:r>
              <a:rPr kumimoji="1" lang="zh-CN" altLang="en-US" dirty="0"/>
              <a:t>在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1782</a:t>
            </a:r>
            <a:r>
              <a:rPr kumimoji="1" lang="zh-CN" altLang="en-US" dirty="0"/>
              <a:t>年，在定壓下，變化溫度</a:t>
            </a:r>
            <a:r>
              <a:rPr lang="zh-CN" altLang="en-US" dirty="0"/>
              <a:t>後</a:t>
            </a:r>
            <a:r>
              <a:rPr kumimoji="1" lang="zh-CN" altLang="en-US" dirty="0"/>
              <a:t>測量了多種氣體的體積變化。</a:t>
            </a:r>
            <a:endParaRPr kumimoji="1"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BCD7B5-91F1-B041-A723-7B7293C3AD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455"/>
          <a:stretch/>
        </p:blipFill>
        <p:spPr>
          <a:xfrm>
            <a:off x="5870389" y="314980"/>
            <a:ext cx="2006776" cy="1905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0B40D98-B19B-4042-AFB3-6F9A0EF3BF49}"/>
              </a:ext>
            </a:extLst>
          </p:cNvPr>
          <p:cNvSpPr/>
          <p:nvPr/>
        </p:nvSpPr>
        <p:spPr>
          <a:xfrm>
            <a:off x="5816576" y="2261389"/>
            <a:ext cx="2327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Jacques Charles </a:t>
            </a:r>
            <a:r>
              <a:rPr lang="en-GB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1746 – 1823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C8FADD5-18F0-F04A-8C79-3025F2E1A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22" y="2565808"/>
            <a:ext cx="2088042" cy="285882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5A45BBA-CDFF-244C-B1E1-490E8760CDC0}"/>
              </a:ext>
            </a:extLst>
          </p:cNvPr>
          <p:cNvSpPr txBox="1"/>
          <p:nvPr/>
        </p:nvSpPr>
        <p:spPr>
          <a:xfrm>
            <a:off x="838200" y="5978811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發現在同樣的</a:t>
            </a:r>
            <a:r>
              <a:rPr kumimoji="1" lang="zh-CN" altLang="en-US" dirty="0"/>
              <a:t>溫度變化下，多種氣體的體積都變化一樣的比例。</a:t>
            </a:r>
            <a:endParaRPr kumimoji="1"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3F8C086-17A0-964A-8E78-5DF80AE4D110}"/>
              </a:ext>
            </a:extLst>
          </p:cNvPr>
          <p:cNvSpPr txBox="1"/>
          <p:nvPr/>
        </p:nvSpPr>
        <p:spPr>
          <a:xfrm>
            <a:off x="838200" y="6413238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大家開始認為氣體不像固體，是具有普遍適用的，可以了解的性質！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37191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CBD68AA-A271-614B-93E7-83D53DAB9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85" b="20513"/>
          <a:stretch/>
        </p:blipFill>
        <p:spPr>
          <a:xfrm>
            <a:off x="457200" y="1726393"/>
            <a:ext cx="3860276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AFB382C-DAF1-A944-89A2-8FD5B682A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0" r="16249" b="22771"/>
          <a:stretch/>
        </p:blipFill>
        <p:spPr>
          <a:xfrm>
            <a:off x="4419600" y="609600"/>
            <a:ext cx="4114800" cy="3021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C82D844-F3B5-D54A-B22C-7CFC8EF00ED3}"/>
                  </a:ext>
                </a:extLst>
              </p:cNvPr>
              <p:cNvSpPr txBox="1"/>
              <p:nvPr/>
            </p:nvSpPr>
            <p:spPr>
              <a:xfrm>
                <a:off x="1066800" y="5943600"/>
                <a:ext cx="222298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</a:rPr>
                            <m:t>K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℃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+273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C82D844-F3B5-D54A-B22C-7CFC8EF0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943600"/>
                <a:ext cx="222298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BDD6FC4-C483-FD48-A470-09CF84A5ACDB}"/>
                  </a:ext>
                </a:extLst>
              </p:cNvPr>
              <p:cNvSpPr txBox="1"/>
              <p:nvPr/>
            </p:nvSpPr>
            <p:spPr>
              <a:xfrm>
                <a:off x="3025487" y="4114389"/>
                <a:ext cx="172951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℃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BDD6FC4-C483-FD48-A470-09CF84A5A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487" y="4114389"/>
                <a:ext cx="172951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AEF69796-5673-EE45-86BE-CCD307032786}"/>
              </a:ext>
            </a:extLst>
          </p:cNvPr>
          <p:cNvSpPr txBox="1"/>
          <p:nvPr/>
        </p:nvSpPr>
        <p:spPr>
          <a:xfrm>
            <a:off x="990600" y="4997094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而且對幾乎所有狀態的所有氣體都是如此！</a:t>
            </a:r>
            <a:endParaRPr kumimoji="1"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0DCB7F9-453A-7C47-914E-06FAE9E31764}"/>
              </a:ext>
            </a:extLst>
          </p:cNvPr>
          <p:cNvSpPr/>
          <p:nvPr/>
        </p:nvSpPr>
        <p:spPr>
          <a:xfrm>
            <a:off x="990600" y="3745057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氣體的體積與溫度之間有普遍的線性關係：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DE4BA93-31EB-4146-AEB4-15BDDAAB9177}"/>
                  </a:ext>
                </a:extLst>
              </p:cNvPr>
              <p:cNvSpPr/>
              <p:nvPr/>
            </p:nvSpPr>
            <p:spPr>
              <a:xfrm>
                <a:off x="975599" y="4572533"/>
                <a:ext cx="73575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/>
                  <a:t>而且竟然發現線性關係的直線延伸後會與溫度軸交會於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i="1">
                        <a:latin typeface="Cambria Math"/>
                      </a:rPr>
                      <m:t>273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℃</m:t>
                        </m:r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。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DE4BA93-31EB-4146-AEB4-15BDDAAB9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99" y="4572533"/>
                <a:ext cx="7357592" cy="369332"/>
              </a:xfrm>
              <a:prstGeom prst="rect">
                <a:avLst/>
              </a:prstGeom>
              <a:blipFill>
                <a:blip r:embed="rId6"/>
                <a:stretch>
                  <a:fillRect l="-690" t="-6897" b="-241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51F9F7B-D054-4043-A009-E33CB3EA81C8}"/>
                  </a:ext>
                </a:extLst>
              </p:cNvPr>
              <p:cNvSpPr txBox="1"/>
              <p:nvPr/>
            </p:nvSpPr>
            <p:spPr>
              <a:xfrm>
                <a:off x="3834151" y="5943600"/>
                <a:ext cx="117089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/>
                            </a:rPr>
                            <m:t>K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51F9F7B-D054-4043-A009-E33CB3EA8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151" y="5943600"/>
                <a:ext cx="117089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2421E13-700E-1C4B-BD27-FAD9B7CE9717}"/>
                  </a:ext>
                </a:extLst>
              </p:cNvPr>
              <p:cNvSpPr txBox="1"/>
              <p:nvPr/>
            </p:nvSpPr>
            <p:spPr>
              <a:xfrm>
                <a:off x="990600" y="5408264"/>
                <a:ext cx="6400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如果選一個新的溫標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TW">
                            <a:latin typeface="Cambria Math"/>
                          </a:rPr>
                          <m:t>K</m:t>
                        </m:r>
                      </m:e>
                    </m:d>
                  </m:oMath>
                </a14:m>
                <a:r>
                  <a:rPr lang="zh-CN" altLang="en-US" dirty="0"/>
                  <a:t>，所有</a:t>
                </a:r>
                <a:r>
                  <a:rPr lang="zh-CN" altLang="en-US"/>
                  <a:t>氣體的體積都與溫度成正比！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2421E13-700E-1C4B-BD27-FAD9B7CE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408264"/>
                <a:ext cx="6400800" cy="369332"/>
              </a:xfrm>
              <a:prstGeom prst="rect">
                <a:avLst/>
              </a:prstGeom>
              <a:blipFill>
                <a:blip r:embed="rId8"/>
                <a:stretch>
                  <a:fillRect l="-792" t="-6667" r="-198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11146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889C17C-4812-064C-A31E-2EE5AF593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72" y="433248"/>
            <a:ext cx="3175000" cy="2252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9A4AD0C-E372-614D-8957-74DDF303C853}"/>
                  </a:ext>
                </a:extLst>
              </p:cNvPr>
              <p:cNvSpPr txBox="1"/>
              <p:nvPr/>
            </p:nvSpPr>
            <p:spPr>
              <a:xfrm>
                <a:off x="4495800" y="6172200"/>
                <a:ext cx="116762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/>
                            </a:rPr>
                            <m:t>K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9A4AD0C-E372-614D-8957-74DDF303C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6172200"/>
                <a:ext cx="11676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B015E242-4D6D-1948-9021-D969154E7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223" y="2743889"/>
            <a:ext cx="3175000" cy="3302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AF5C04D-6F01-9D4B-B09F-CC83F5589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2480" y="460680"/>
            <a:ext cx="1738177" cy="216306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D74759B-465D-3745-A78E-808ACE09D6A6}"/>
              </a:ext>
            </a:extLst>
          </p:cNvPr>
          <p:cNvSpPr/>
          <p:nvPr/>
        </p:nvSpPr>
        <p:spPr>
          <a:xfrm>
            <a:off x="4483608" y="2692579"/>
            <a:ext cx="3020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Joseph Louis Gay-Lussac</a:t>
            </a:r>
            <a:r>
              <a:rPr lang="zh-TW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1778 –1850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FA9FCC4-EAAA-A142-8AF2-B8485AB44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4396" y="370943"/>
            <a:ext cx="1539182" cy="225280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E11C96B-62B6-4A44-8FF6-08F598554F57}"/>
              </a:ext>
            </a:extLst>
          </p:cNvPr>
          <p:cNvSpPr/>
          <p:nvPr/>
        </p:nvSpPr>
        <p:spPr>
          <a:xfrm>
            <a:off x="4465140" y="2972778"/>
            <a:ext cx="411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1804 </a:t>
            </a:r>
            <a:r>
              <a: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hot-air balloon ascent to a height of 7,016 metres</a:t>
            </a:r>
          </a:p>
        </p:txBody>
      </p:sp>
      <p:pic>
        <p:nvPicPr>
          <p:cNvPr id="84994" name="Picture 2" descr="Gay-Lussac's Law Data | scatter chart made by Hmatter | plotly">
            <a:extLst>
              <a:ext uri="{FF2B5EF4-FFF2-40B4-BE49-F238E27FC236}">
                <a16:creationId xmlns:a16="http://schemas.microsoft.com/office/drawing/2014/main" id="{AB0A2395-5A50-8A40-A029-4FC05043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07" y="3306573"/>
            <a:ext cx="3835400" cy="273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75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18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2"/>
          <a:stretch>
            <a:fillRect/>
          </a:stretch>
        </p:blipFill>
        <p:spPr bwMode="auto">
          <a:xfrm>
            <a:off x="2209800" y="2544202"/>
            <a:ext cx="34178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Text Box 6"/>
              <p:cNvSpPr txBox="1">
                <a:spLocks noChangeArrowheads="1"/>
              </p:cNvSpPr>
              <p:nvPr/>
            </p:nvSpPr>
            <p:spPr bwMode="auto">
              <a:xfrm>
                <a:off x="2057400" y="2010802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8195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7400" y="2010802"/>
                <a:ext cx="1066800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96" name="Text Box 7"/>
              <p:cNvSpPr txBox="1">
                <a:spLocks noChangeArrowheads="1"/>
              </p:cNvSpPr>
              <p:nvPr/>
            </p:nvSpPr>
            <p:spPr bwMode="auto">
              <a:xfrm>
                <a:off x="5029200" y="2010802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長度</a:t>
                </a:r>
              </a:p>
            </p:txBody>
          </p:sp>
        </mc:Choice>
        <mc:Fallback xmlns="">
          <p:sp>
            <p:nvSpPr>
              <p:cNvPr id="819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29200" y="2010802"/>
                <a:ext cx="1295400" cy="3667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7" name="Line 8"/>
          <p:cNvSpPr>
            <a:spLocks noChangeShapeType="1"/>
          </p:cNvSpPr>
          <p:nvPr/>
        </p:nvSpPr>
        <p:spPr bwMode="auto">
          <a:xfrm>
            <a:off x="3200400" y="2239402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00" name="Line 10"/>
          <p:cNvSpPr>
            <a:spLocks noChangeShapeType="1"/>
          </p:cNvSpPr>
          <p:nvPr/>
        </p:nvSpPr>
        <p:spPr bwMode="auto">
          <a:xfrm>
            <a:off x="1752600" y="52578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01" name="Oval 11"/>
          <p:cNvSpPr>
            <a:spLocks noChangeArrowheads="1"/>
          </p:cNvSpPr>
          <p:nvPr/>
        </p:nvSpPr>
        <p:spPr bwMode="auto">
          <a:xfrm>
            <a:off x="3276600" y="5181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2" name="Text Box 12"/>
              <p:cNvSpPr txBox="1">
                <a:spLocks noChangeArrowheads="1"/>
              </p:cNvSpPr>
              <p:nvPr/>
            </p:nvSpPr>
            <p:spPr bwMode="auto">
              <a:xfrm>
                <a:off x="6019800" y="5029200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202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9800" y="5029200"/>
                <a:ext cx="609600" cy="366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3" name="Text Box 13"/>
          <p:cNvSpPr txBox="1">
            <a:spLocks noChangeArrowheads="1"/>
          </p:cNvSpPr>
          <p:nvPr/>
        </p:nvSpPr>
        <p:spPr bwMode="auto">
          <a:xfrm>
            <a:off x="3200400" y="48006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1524000" y="5715000"/>
            <a:ext cx="556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固體的熱物理是由單一變數（熱座標）控制的系統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68F8E-379C-8D38-2FE6-27A39D80559A}"/>
              </a:ext>
            </a:extLst>
          </p:cNvPr>
          <p:cNvSpPr txBox="1"/>
          <p:nvPr/>
        </p:nvSpPr>
        <p:spPr>
          <a:xfrm>
            <a:off x="1600200" y="1500699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這與固體很不一樣。同一塊</a:t>
            </a:r>
            <a:r>
              <a:rPr lang="zh-TW" altLang="en-US" sz="1800" dirty="0"/>
              <a:t>固體溫度與大小有一對一的對應！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01" grpId="0" animBg="1"/>
      <p:bldP spid="8202" grpId="0"/>
      <p:bldP spid="8203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3121399" y="533400"/>
            <a:ext cx="236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理想氣體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Ideal Gas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6" name="Text Box 13"/>
          <p:cNvSpPr txBox="1">
            <a:spLocks noChangeArrowheads="1"/>
          </p:cNvSpPr>
          <p:nvPr/>
        </p:nvSpPr>
        <p:spPr bwMode="auto">
          <a:xfrm>
            <a:off x="1828800" y="1125269"/>
            <a:ext cx="533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實驗得知</a:t>
            </a:r>
            <a:r>
              <a:rPr lang="zh-TW" altLang="en-US" sz="1800" dirty="0"/>
              <a:t>，對大部分氣體，在密度不大的情況下</a:t>
            </a:r>
            <a:r>
              <a:rPr lang="en-US" altLang="zh-TW" sz="1800" dirty="0"/>
              <a:t>:</a:t>
            </a:r>
          </a:p>
        </p:txBody>
      </p:sp>
      <p:sp>
        <p:nvSpPr>
          <p:cNvPr id="49157" name="文字方塊 13"/>
          <p:cNvSpPr txBox="1">
            <a:spLocks noChangeArrowheads="1"/>
          </p:cNvSpPr>
          <p:nvPr/>
        </p:nvSpPr>
        <p:spPr bwMode="auto">
          <a:xfrm>
            <a:off x="2968999" y="1808325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狀態方程式</a:t>
            </a:r>
          </a:p>
        </p:txBody>
      </p:sp>
      <p:pic>
        <p:nvPicPr>
          <p:cNvPr id="49158" name="Picture 8" descr="F19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1828800" y="3345615"/>
            <a:ext cx="25717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文字方塊 6"/>
          <p:cNvSpPr txBox="1">
            <a:spLocks noChangeArrowheads="1"/>
          </p:cNvSpPr>
          <p:nvPr/>
        </p:nvSpPr>
        <p:spPr bwMode="auto">
          <a:xfrm>
            <a:off x="4101611" y="2593162"/>
            <a:ext cx="175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（</a:t>
            </a: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Kelvin</a:t>
            </a:r>
            <a:r>
              <a:rPr lang="zh-TW" altLang="en-US" sz="1800" dirty="0"/>
              <a:t>溫標）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828800" y="2583615"/>
                <a:ext cx="222298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</a:rPr>
                            <m:t>K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=273+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℃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583615"/>
                <a:ext cx="222298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837765" y="1688731"/>
                <a:ext cx="98732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𝑛𝑅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765" y="1688731"/>
                <a:ext cx="987322" cy="6090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001612" y="1801698"/>
                <a:ext cx="19812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</a:rPr>
                        <m:t>8.31 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J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mol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612" y="1801698"/>
                <a:ext cx="198120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95" y="2402682"/>
            <a:ext cx="2265224" cy="3990933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ea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16931"/>
          <a:stretch>
            <a:fillRect/>
          </a:stretch>
        </p:blipFill>
        <p:spPr bwMode="auto">
          <a:xfrm>
            <a:off x="2641276" y="914400"/>
            <a:ext cx="386144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58ECBC9-9CB8-BF45-8403-ECF123425E41}"/>
              </a:ext>
            </a:extLst>
          </p:cNvPr>
          <p:cNvSpPr txBox="1"/>
          <p:nvPr/>
        </p:nvSpPr>
        <p:spPr>
          <a:xfrm>
            <a:off x="1600200" y="3810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並不是所有氣體都是理想氣體，但日常狀態下許多氣體都是！</a:t>
            </a:r>
          </a:p>
        </p:txBody>
      </p:sp>
    </p:spTree>
    <p:extLst>
      <p:ext uri="{BB962C8B-B14F-4D97-AF65-F5344CB8AC3E}">
        <p14:creationId xmlns:p14="http://schemas.microsoft.com/office/powerpoint/2010/main" val="41566365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3771730" cy="458724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08376"/>
            <a:ext cx="3950539" cy="2798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1183D57B-0FF2-2D4A-BA52-6FA8A8C621C3}"/>
                  </a:ext>
                </a:extLst>
              </p:cNvPr>
              <p:cNvSpPr txBox="1"/>
              <p:nvPr/>
            </p:nvSpPr>
            <p:spPr>
              <a:xfrm>
                <a:off x="4734697" y="1227438"/>
                <a:ext cx="98732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𝑛𝑅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1183D57B-0FF2-2D4A-BA52-6FA8A8C62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697" y="1227438"/>
                <a:ext cx="987322" cy="609077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47774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1" y="381000"/>
            <a:ext cx="8546592" cy="4998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981200" y="5486400"/>
                <a:ext cx="6400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引擎內空氣與汽油蒸氣混合後，壓縮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1/9</m:t>
                    </m:r>
                  </m:oMath>
                </a14:m>
                <a:r>
                  <a:rPr lang="zh-TW" altLang="en-US" dirty="0"/>
                  <a:t>後點燃。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486400"/>
                <a:ext cx="640080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762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981200" y="5943600"/>
                <a:ext cx="525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點燃前壓力為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21.7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Cambria Math"/>
                      </a:rPr>
                      <m:t>atm</m:t>
                    </m:r>
                  </m:oMath>
                </a14:m>
                <a:r>
                  <a:rPr lang="zh-TW" altLang="en-US" dirty="0"/>
                  <a:t>，溫度升高至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723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Cambria Math"/>
                      </a:rPr>
                      <m:t>K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943600"/>
                <a:ext cx="525780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927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6553200" y="5877028"/>
                <a:ext cx="1208279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常數</m:t>
                      </m:r>
                    </m:oMath>
                  </m:oMathPara>
                </a14:m>
                <a:endParaRPr lang="zh-TW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5877028"/>
                <a:ext cx="1208279" cy="609077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60189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505200" y="285770"/>
            <a:ext cx="213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理想氣體的內能</a:t>
            </a:r>
          </a:p>
        </p:txBody>
      </p:sp>
      <p:sp>
        <p:nvSpPr>
          <p:cNvPr id="50186" name="Text Box 13"/>
          <p:cNvSpPr txBox="1">
            <a:spLocks noChangeArrowheads="1"/>
          </p:cNvSpPr>
          <p:nvPr/>
        </p:nvSpPr>
        <p:spPr bwMode="auto">
          <a:xfrm>
            <a:off x="1746250" y="3960646"/>
            <a:ext cx="5087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CN" altLang="en-US" sz="1800" dirty="0"/>
              <a:t>將容器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連接，整個或分別置於水中。</a:t>
            </a:r>
            <a:endParaRPr lang="zh-TW" altLang="en-US" sz="1800" dirty="0"/>
          </a:p>
        </p:txBody>
      </p:sp>
      <p:sp>
        <p:nvSpPr>
          <p:cNvPr id="50189" name="文字方塊 12"/>
          <p:cNvSpPr txBox="1">
            <a:spLocks noChangeArrowheads="1"/>
          </p:cNvSpPr>
          <p:nvPr/>
        </p:nvSpPr>
        <p:spPr bwMode="auto">
          <a:xfrm>
            <a:off x="1746250" y="5261114"/>
            <a:ext cx="663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已知絕熱的自由擴散，體積增加，但並不會改變氣體的內能，</a:t>
            </a:r>
          </a:p>
        </p:txBody>
      </p:sp>
      <p:sp>
        <p:nvSpPr>
          <p:cNvPr id="3" name="矩形 2"/>
          <p:cNvSpPr/>
          <p:nvPr/>
        </p:nvSpPr>
        <p:spPr>
          <a:xfrm>
            <a:off x="1746250" y="5701542"/>
            <a:ext cx="7092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推知狀態改變之下，內能與溫度卻保持一對一對應關係！</a:t>
            </a:r>
            <a:endParaRPr lang="zh-CN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C0A9CAE-792B-5743-B1EA-35BB066ABCD3}"/>
              </a:ext>
            </a:extLst>
          </p:cNvPr>
          <p:cNvSpPr txBox="1"/>
          <p:nvPr/>
        </p:nvSpPr>
        <p:spPr>
          <a:xfrm>
            <a:off x="2642362" y="61718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Joule’s expansion experiment 1845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3B81FB-9968-814F-BDA2-84614F02C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1066800"/>
            <a:ext cx="5651500" cy="2667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0A8D0E5-36E3-FA49-BD33-702C28FE9128}"/>
              </a:ext>
            </a:extLst>
          </p:cNvPr>
          <p:cNvSpPr/>
          <p:nvPr/>
        </p:nvSpPr>
        <p:spPr>
          <a:xfrm>
            <a:off x="1746250" y="4380258"/>
            <a:ext cx="5352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原來封閉於容器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內</a:t>
            </a:r>
            <a:r>
              <a:rPr lang="zh-TW" altLang="en-US" dirty="0"/>
              <a:t>氣體，經過自由擴散進入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TW" altLang="en-US" dirty="0"/>
              <a:t>後，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6CCC24-F257-844B-8BF6-E8E36D0821B8}"/>
              </a:ext>
            </a:extLst>
          </p:cNvPr>
          <p:cNvSpPr/>
          <p:nvPr/>
        </p:nvSpPr>
        <p:spPr>
          <a:xfrm>
            <a:off x="1746250" y="4820686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測量水溫，與之前比較，發現水溫不變。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ED6DB149-7553-AB45-9B1A-F8723885BF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0850" y="6141970"/>
                <a:ext cx="63563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因此大膽推測：理想氣體的內能完全由溫度決定：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ED6DB149-7553-AB45-9B1A-F8723885B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0850" y="6141970"/>
                <a:ext cx="6356350" cy="369332"/>
              </a:xfrm>
              <a:prstGeom prst="rect">
                <a:avLst/>
              </a:prstGeom>
              <a:blipFill>
                <a:blip r:embed="rId3"/>
                <a:stretch>
                  <a:fillRect l="-79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039506" y="805406"/>
                <a:ext cx="7176388" cy="379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沒想到理想氣體的內能竟如同固體一般，完全由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</a:rPr>
                      <m:t>溫度決定</m:t>
                    </m:r>
                    <m:r>
                      <a:rPr lang="zh-TW" altLang="en-US" b="0" i="1" dirty="0" smtClean="0">
                        <a:latin typeface="Cambria Math"/>
                      </a:rPr>
                      <m:t>：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int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zh-TW" altLang="en-US" dirty="0"/>
                  <a:t>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506" y="805406"/>
                <a:ext cx="7176388" cy="379784"/>
              </a:xfrm>
              <a:prstGeom prst="rect">
                <a:avLst/>
              </a:prstGeom>
              <a:blipFill>
                <a:blip r:embed="rId2"/>
                <a:stretch>
                  <a:fillRect l="-883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5222C42A-97DC-DB4E-8D4C-F23EC1C82E99}"/>
                  </a:ext>
                </a:extLst>
              </p:cNvPr>
              <p:cNvSpPr txBox="1"/>
              <p:nvPr/>
            </p:nvSpPr>
            <p:spPr>
              <a:xfrm>
                <a:off x="1039506" y="1228730"/>
                <a:ext cx="5574323" cy="379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一般來說，氣體內能應由兩個變數決定：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int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𝑃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</a:t>
                </a:r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5222C42A-97DC-DB4E-8D4C-F23EC1C82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506" y="1228730"/>
                <a:ext cx="5574323" cy="379784"/>
              </a:xfrm>
              <a:prstGeom prst="rect">
                <a:avLst/>
              </a:prstGeom>
              <a:blipFill>
                <a:blip r:embed="rId3"/>
                <a:stretch>
                  <a:fillRect l="-1139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AB97D947-9D72-BB47-9C95-9AEECAFC28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8650" y="1664636"/>
                <a:ext cx="80953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理想氣體內能完全由溫度決定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zh-TW" altLang="en-US" sz="1800" dirty="0"/>
                  <a:t>：溫度固定時，內能與壓力或體積無關！</a:t>
                </a:r>
              </a:p>
            </p:txBody>
          </p:sp>
        </mc:Choice>
        <mc:Fallback xmlns="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AB97D947-9D72-BB47-9C95-9AEECAFC2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650" y="1664636"/>
                <a:ext cx="8095350" cy="369332"/>
              </a:xfrm>
              <a:prstGeom prst="rect">
                <a:avLst/>
              </a:prstGeom>
              <a:blipFill>
                <a:blip r:embed="rId4"/>
                <a:stretch>
                  <a:fillRect l="-62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8" descr="F19_01">
            <a:extLst>
              <a:ext uri="{FF2B5EF4-FFF2-40B4-BE49-F238E27FC236}">
                <a16:creationId xmlns:a16="http://schemas.microsoft.com/office/drawing/2014/main" id="{3FC66862-0E24-D144-97A2-E291F2A5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2971800" y="2559072"/>
            <a:ext cx="3124200" cy="370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2">
            <a:extLst>
              <a:ext uri="{FF2B5EF4-FFF2-40B4-BE49-F238E27FC236}">
                <a16:creationId xmlns:a16="http://schemas.microsoft.com/office/drawing/2014/main" id="{3565E91A-3D34-0B5D-C6E5-0E8D8B2E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506" y="2111854"/>
            <a:ext cx="4827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等內能線就是等溫線！</a:t>
            </a:r>
          </a:p>
        </p:txBody>
      </p:sp>
    </p:spTree>
    <p:extLst>
      <p:ext uri="{BB962C8B-B14F-4D97-AF65-F5344CB8AC3E}">
        <p14:creationId xmlns:p14="http://schemas.microsoft.com/office/powerpoint/2010/main" val="31862013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>
            <a:extLst>
              <a:ext uri="{FF2B5EF4-FFF2-40B4-BE49-F238E27FC236}">
                <a16:creationId xmlns:a16="http://schemas.microsoft.com/office/drawing/2014/main" id="{8690ADB0-4009-9443-A7CB-25245AD77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37" y="4748579"/>
            <a:ext cx="42452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在定容過程中（只有定容過程才對）：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21E5E67-87BA-7143-BE26-0DDB35EC49EE}"/>
                  </a:ext>
                </a:extLst>
              </p:cNvPr>
              <p:cNvSpPr txBox="1"/>
              <p:nvPr/>
            </p:nvSpPr>
            <p:spPr>
              <a:xfrm>
                <a:off x="4959759" y="4738127"/>
                <a:ext cx="212501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21E5E67-87BA-7143-BE26-0DDB35EC4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759" y="4738127"/>
                <a:ext cx="2125010" cy="369332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222ADF5-8465-2A4A-987F-19E02BF0549B}"/>
                  </a:ext>
                </a:extLst>
              </p:cNvPr>
              <p:cNvSpPr txBox="1"/>
              <p:nvPr/>
            </p:nvSpPr>
            <p:spPr>
              <a:xfrm>
                <a:off x="5255969" y="5329885"/>
                <a:ext cx="18288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222ADF5-8465-2A4A-987F-19E02BF05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969" y="5329885"/>
                <a:ext cx="18288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24F4124-E865-E240-B855-5AF21BE2C46A}"/>
                  </a:ext>
                </a:extLst>
              </p:cNvPr>
              <p:cNvSpPr/>
              <p:nvPr/>
            </p:nvSpPr>
            <p:spPr>
              <a:xfrm>
                <a:off x="691237" y="5329885"/>
                <a:ext cx="45799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理想氣體的內能完全由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</a:rPr>
                      <m:t>溫度決定</m:t>
                    </m:r>
                    <m:r>
                      <a:rPr lang="zh-TW" altLang="en-US" b="0" i="1" dirty="0" smtClean="0">
                        <a:latin typeface="Cambria Math"/>
                      </a:rPr>
                      <m:t>：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int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zh-CN" altLang="en-US" dirty="0"/>
                  <a:t>：</a:t>
                </a: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24F4124-E865-E240-B855-5AF21BE2C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37" y="5329885"/>
                <a:ext cx="4579972" cy="369332"/>
              </a:xfrm>
              <a:prstGeom prst="rect">
                <a:avLst/>
              </a:prstGeom>
              <a:blipFill>
                <a:blip r:embed="rId4"/>
                <a:stretch>
                  <a:fillRect l="-829" t="-10345" b="-206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>
            <a:extLst>
              <a:ext uri="{FF2B5EF4-FFF2-40B4-BE49-F238E27FC236}">
                <a16:creationId xmlns:a16="http://schemas.microsoft.com/office/drawing/2014/main" id="{1A3A69A7-BE1E-674F-98C4-655030481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235" y="5898783"/>
            <a:ext cx="571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量了定容比熱後，理想氣體的內能就完全知道了！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EC806FA-59A8-2449-B6C5-288A49AF52AA}"/>
              </a:ext>
            </a:extLst>
          </p:cNvPr>
          <p:cNvSpPr txBox="1"/>
          <p:nvPr/>
        </p:nvSpPr>
        <p:spPr>
          <a:xfrm>
            <a:off x="7084769" y="5329885"/>
            <a:ext cx="2086004" cy="379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對任何過程都對。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99A9837B-C115-3844-A257-61600D2BB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45" y="4245936"/>
            <a:ext cx="7784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最容易的是選擇定容過程來測量內能！因為此時內能差即交換的熱量！</a:t>
            </a:r>
          </a:p>
        </p:txBody>
      </p:sp>
      <p:pic>
        <p:nvPicPr>
          <p:cNvPr id="15" name="Picture 8" descr="F19_01">
            <a:extLst>
              <a:ext uri="{FF2B5EF4-FFF2-40B4-BE49-F238E27FC236}">
                <a16:creationId xmlns:a16="http://schemas.microsoft.com/office/drawing/2014/main" id="{B27529CC-9EF5-9D40-BC78-0CAF9C057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4592146" y="400891"/>
            <a:ext cx="2723053" cy="307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7AB0922C-8EEC-6D4F-A069-720EBA9A07F2}"/>
                  </a:ext>
                </a:extLst>
              </p:cNvPr>
              <p:cNvSpPr/>
              <p:nvPr/>
            </p:nvSpPr>
            <p:spPr>
              <a:xfrm>
                <a:off x="664465" y="3200400"/>
                <a:ext cx="388739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𝑃𝑉</m:t>
                    </m:r>
                  </m:oMath>
                </a14:m>
                <a:r>
                  <a:rPr lang="zh-TW" altLang="en-US" dirty="0"/>
                  <a:t>圖上的等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</a:rPr>
                      <m:t>溫</m:t>
                    </m:r>
                  </m:oMath>
                </a14:m>
                <a:r>
                  <a:rPr lang="zh-TW" altLang="en-US" dirty="0"/>
                  <a:t>線就是等內能線。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7AB0922C-8EEC-6D4F-A069-720EBA9A07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65" y="3200400"/>
                <a:ext cx="3887390" cy="369332"/>
              </a:xfrm>
              <a:prstGeom prst="rect">
                <a:avLst/>
              </a:prstGeom>
              <a:blipFill>
                <a:blip r:embed="rId6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CEFF26AC-A430-9047-BBA2-3E30513608D6}"/>
              </a:ext>
            </a:extLst>
          </p:cNvPr>
          <p:cNvCxnSpPr>
            <a:cxnSpLocks/>
          </p:cNvCxnSpPr>
          <p:nvPr/>
        </p:nvCxnSpPr>
        <p:spPr>
          <a:xfrm flipV="1">
            <a:off x="5867400" y="1315465"/>
            <a:ext cx="914797" cy="1503935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D156B7F-8630-B24C-B289-73A2107E1345}"/>
              </a:ext>
            </a:extLst>
          </p:cNvPr>
          <p:cNvCxnSpPr>
            <a:cxnSpLocks/>
          </p:cNvCxnSpPr>
          <p:nvPr/>
        </p:nvCxnSpPr>
        <p:spPr>
          <a:xfrm flipV="1">
            <a:off x="5486400" y="533401"/>
            <a:ext cx="0" cy="2209799"/>
          </a:xfrm>
          <a:prstGeom prst="line">
            <a:avLst/>
          </a:prstGeom>
          <a:ln w="19050">
            <a:solidFill>
              <a:srgbClr val="FF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769B6887-64C7-1946-A89D-FCE5F440D204}"/>
              </a:ext>
            </a:extLst>
          </p:cNvPr>
          <p:cNvSpPr/>
          <p:nvPr/>
        </p:nvSpPr>
        <p:spPr>
          <a:xfrm>
            <a:off x="663805" y="3664630"/>
            <a:ext cx="7342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可以選擇任一穿越等溫線的過程來測量各個溫度對應的內能。</a:t>
            </a:r>
          </a:p>
        </p:txBody>
      </p:sp>
    </p:spTree>
    <p:extLst>
      <p:ext uri="{BB962C8B-B14F-4D97-AF65-F5344CB8AC3E}">
        <p14:creationId xmlns:p14="http://schemas.microsoft.com/office/powerpoint/2010/main" val="163785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7"/>
          <p:cNvSpPr txBox="1">
            <a:spLocks noChangeArrowheads="1"/>
          </p:cNvSpPr>
          <p:nvPr/>
        </p:nvSpPr>
        <p:spPr bwMode="auto">
          <a:xfrm>
            <a:off x="1676400" y="32766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單原子分子組成的理想氣體</a:t>
            </a:r>
          </a:p>
        </p:txBody>
      </p:sp>
      <p:pic>
        <p:nvPicPr>
          <p:cNvPr id="51203" name="Picture 8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-900" r="32961" b="91615"/>
          <a:stretch>
            <a:fillRect/>
          </a:stretch>
        </p:blipFill>
        <p:spPr bwMode="auto">
          <a:xfrm>
            <a:off x="5466229" y="36464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 descr="2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6" b="74107"/>
          <a:stretch>
            <a:fillRect/>
          </a:stretch>
        </p:blipFill>
        <p:spPr bwMode="auto">
          <a:xfrm>
            <a:off x="5379850" y="4502080"/>
            <a:ext cx="101758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4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3" b="9872"/>
          <a:stretch>
            <a:fillRect/>
          </a:stretch>
        </p:blipFill>
        <p:spPr bwMode="auto">
          <a:xfrm>
            <a:off x="5379850" y="5410200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Text Box 7"/>
          <p:cNvSpPr txBox="1">
            <a:spLocks noChangeArrowheads="1"/>
          </p:cNvSpPr>
          <p:nvPr/>
        </p:nvSpPr>
        <p:spPr bwMode="auto">
          <a:xfrm>
            <a:off x="1676400" y="43434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雙原子分子組成的理想氣體</a:t>
            </a:r>
          </a:p>
        </p:txBody>
      </p:sp>
      <p:sp>
        <p:nvSpPr>
          <p:cNvPr id="51212" name="Text Box 7"/>
          <p:cNvSpPr txBox="1">
            <a:spLocks noChangeArrowheads="1"/>
          </p:cNvSpPr>
          <p:nvPr/>
        </p:nvSpPr>
        <p:spPr bwMode="auto">
          <a:xfrm>
            <a:off x="1651747" y="5354992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多原子分子組成的理想氣體</a:t>
            </a:r>
          </a:p>
        </p:txBody>
      </p:sp>
      <p:pic>
        <p:nvPicPr>
          <p:cNvPr id="51213" name="Picture 13" descr="D:\Dropbox\Documents\課程\YoungTextBook\Images\Chapter19\A_Images\B_Tables\19_01_Tab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" r="51816"/>
          <a:stretch>
            <a:fillRect/>
          </a:stretch>
        </p:blipFill>
        <p:spPr bwMode="auto">
          <a:xfrm>
            <a:off x="3205132" y="914400"/>
            <a:ext cx="273846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480547" y="3646488"/>
                <a:ext cx="1066800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547" y="3646488"/>
                <a:ext cx="1066800" cy="634789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480547" y="4733995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547" y="4733995"/>
                <a:ext cx="1066800" cy="61651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440206" y="5724880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=3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206" y="5724880"/>
                <a:ext cx="1066800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676399" y="457200"/>
                <a:ext cx="67571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測量得到：理想氣體定容比熱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zh-TW" altLang="en-US" dirty="0"/>
                  <a:t>幾乎是一個常數，與溫度無關。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399" y="457200"/>
                <a:ext cx="6757147" cy="369332"/>
              </a:xfrm>
              <a:prstGeom prst="rect">
                <a:avLst/>
              </a:prstGeom>
              <a:blipFill>
                <a:blip r:embed="rId17"/>
                <a:stretch>
                  <a:fillRect l="-752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6452347" y="2877671"/>
                <a:ext cx="19812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</a:rPr>
                        <m:t>8.31 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J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mol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347" y="2877671"/>
                <a:ext cx="1981200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7"/>
          <p:cNvSpPr txBox="1">
            <a:spLocks noChangeArrowheads="1"/>
          </p:cNvSpPr>
          <p:nvPr/>
        </p:nvSpPr>
        <p:spPr bwMode="auto">
          <a:xfrm>
            <a:off x="1641389" y="2380678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單原子分子組成的理想氣體</a:t>
            </a:r>
          </a:p>
        </p:txBody>
      </p:sp>
      <p:pic>
        <p:nvPicPr>
          <p:cNvPr id="51203" name="Picture 8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-900" r="32961" b="91615"/>
          <a:stretch>
            <a:fillRect/>
          </a:stretch>
        </p:blipFill>
        <p:spPr bwMode="auto">
          <a:xfrm>
            <a:off x="5451389" y="283936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 descr="2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6" b="74107"/>
          <a:stretch>
            <a:fillRect/>
          </a:stretch>
        </p:blipFill>
        <p:spPr bwMode="auto">
          <a:xfrm>
            <a:off x="5363088" y="3738347"/>
            <a:ext cx="101758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:\Users\Vincent\Downloads\Data\Knight\Media\Chapter18\Images\18_12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37" b="27779"/>
          <a:stretch>
            <a:fillRect/>
          </a:stretch>
        </p:blipFill>
        <p:spPr bwMode="auto">
          <a:xfrm>
            <a:off x="6908150" y="859337"/>
            <a:ext cx="1812925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4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3" b="9872"/>
          <a:stretch>
            <a:fillRect/>
          </a:stretch>
        </p:blipFill>
        <p:spPr bwMode="auto">
          <a:xfrm>
            <a:off x="5399795" y="4634412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Text Box 7"/>
          <p:cNvSpPr txBox="1">
            <a:spLocks noChangeArrowheads="1"/>
          </p:cNvSpPr>
          <p:nvPr/>
        </p:nvSpPr>
        <p:spPr bwMode="auto">
          <a:xfrm>
            <a:off x="1641389" y="3447478"/>
            <a:ext cx="337745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雙原子分子組成的理想氣體</a:t>
            </a:r>
          </a:p>
        </p:txBody>
      </p:sp>
      <p:sp>
        <p:nvSpPr>
          <p:cNvPr id="51212" name="Text Box 7"/>
          <p:cNvSpPr txBox="1">
            <a:spLocks noChangeArrowheads="1"/>
          </p:cNvSpPr>
          <p:nvPr/>
        </p:nvSpPr>
        <p:spPr bwMode="auto">
          <a:xfrm>
            <a:off x="1565189" y="4557934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多原子分子組成的理想氣體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445536" y="2750566"/>
                <a:ext cx="1066800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536" y="2750566"/>
                <a:ext cx="1066800" cy="6347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445536" y="3838073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536" y="3838073"/>
                <a:ext cx="1066800" cy="616515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387265" y="5021246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=3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65" y="5021246"/>
                <a:ext cx="10668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600200" y="3810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如同固體，理想氣體的內能可以寫成：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652210" y="1459373"/>
                <a:ext cx="50533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取絕對溫度為零時的內能為零，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𝐸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zh-TW" altLang="en-US" dirty="0"/>
                  <a:t>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210" y="1459373"/>
                <a:ext cx="5053390" cy="369332"/>
              </a:xfrm>
              <a:prstGeom prst="rect">
                <a:avLst/>
              </a:prstGeom>
              <a:blipFill>
                <a:blip r:embed="rId9"/>
                <a:stretch>
                  <a:fillRect l="-100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710017" y="1905000"/>
                <a:ext cx="149038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017" y="1905000"/>
                <a:ext cx="1490383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1641388" y="6284575"/>
            <a:ext cx="438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第三種旋轉因為轉動慣量為零，無動能。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EF84FC6-3437-A441-934D-D4BBCC4BB3CA}"/>
              </a:ext>
            </a:extLst>
          </p:cNvPr>
          <p:cNvSpPr txBox="1"/>
          <p:nvPr/>
        </p:nvSpPr>
        <p:spPr>
          <a:xfrm>
            <a:off x="1641389" y="5534013"/>
            <a:ext cx="3606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這是因內能來自氣體分子動能！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3E9855D9-1DC0-6F44-9ECA-FC4E94B6D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388" y="5903345"/>
            <a:ext cx="33774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雙原子分子多了兩種旋轉動能。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9E973A0-7155-5045-87CF-AD69B737324B}"/>
                  </a:ext>
                </a:extLst>
              </p:cNvPr>
              <p:cNvSpPr txBox="1"/>
              <p:nvPr/>
            </p:nvSpPr>
            <p:spPr>
              <a:xfrm>
                <a:off x="6587475" y="5941372"/>
                <a:ext cx="2133600" cy="6864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avg</m:t>
                          </m:r>
                          <m:r>
                            <a:rPr lang="en-US" altLang="zh-TW">
                              <a:latin typeface="Cambria Math"/>
                              <a:ea typeface="Cambria Math"/>
                            </a:rPr>
                            <m:t> 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9E973A0-7155-5045-87CF-AD69B7373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475" y="5941372"/>
                <a:ext cx="2133600" cy="686406"/>
              </a:xfrm>
              <a:prstGeom prst="rect">
                <a:avLst/>
              </a:prstGeom>
              <a:blipFill>
                <a:blip r:embed="rId11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52FFC695-DAC2-C004-F6D7-470A6026214C}"/>
                  </a:ext>
                </a:extLst>
              </p:cNvPr>
              <p:cNvSpPr txBox="1"/>
              <p:nvPr/>
            </p:nvSpPr>
            <p:spPr>
              <a:xfrm>
                <a:off x="1688996" y="822085"/>
                <a:ext cx="18288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52FFC695-DAC2-C004-F6D7-470A60262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996" y="822085"/>
                <a:ext cx="1828800" cy="369332"/>
              </a:xfrm>
              <a:prstGeom prst="rect">
                <a:avLst/>
              </a:prstGeom>
              <a:blipFill>
                <a:blip r:embed="rId1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77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9" grpId="0"/>
      <p:bldP spid="2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6EBA38-4752-98D7-1D5D-AD166D7391C8}"/>
              </a:ext>
            </a:extLst>
          </p:cNvPr>
          <p:cNvSpPr txBox="1"/>
          <p:nvPr/>
        </p:nvSpPr>
        <p:spPr>
          <a:xfrm>
            <a:off x="2362200" y="2667000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很抱歉因教室人數限制</a:t>
            </a:r>
            <a:r>
              <a:rPr lang="en-US" sz="3200" dirty="0"/>
              <a:t>，</a:t>
            </a:r>
          </a:p>
          <a:p>
            <a:r>
              <a:rPr lang="en-US" sz="3200" dirty="0" err="1"/>
              <a:t>本課程無法提供授權碼</a:t>
            </a:r>
            <a:r>
              <a:rPr lang="en-US" sz="32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8205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7400" y="1219200"/>
            <a:ext cx="4572000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18" name="Line 5"/>
          <p:cNvSpPr>
            <a:spLocks noChangeShapeType="1"/>
          </p:cNvSpPr>
          <p:nvPr/>
        </p:nvSpPr>
        <p:spPr bwMode="auto">
          <a:xfrm>
            <a:off x="2667000" y="41910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19" name="Line 6"/>
          <p:cNvSpPr>
            <a:spLocks noChangeShapeType="1"/>
          </p:cNvSpPr>
          <p:nvPr/>
        </p:nvSpPr>
        <p:spPr bwMode="auto">
          <a:xfrm flipV="1">
            <a:off x="2667000" y="15240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0" name="Text Box 7"/>
              <p:cNvSpPr txBox="1">
                <a:spLocks noChangeArrowheads="1"/>
              </p:cNvSpPr>
              <p:nvPr/>
            </p:nvSpPr>
            <p:spPr bwMode="auto">
              <a:xfrm>
                <a:off x="5867400" y="3962400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7400" y="3962400"/>
                <a:ext cx="457200" cy="3667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21" name="Text Box 8"/>
              <p:cNvSpPr txBox="1">
                <a:spLocks noChangeArrowheads="1"/>
              </p:cNvSpPr>
              <p:nvPr/>
            </p:nvSpPr>
            <p:spPr bwMode="auto">
              <a:xfrm>
                <a:off x="2209800" y="1295400"/>
                <a:ext cx="381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1295400"/>
                <a:ext cx="381000" cy="3667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2" name="Line 9"/>
          <p:cNvSpPr>
            <a:spLocks noChangeShapeType="1"/>
          </p:cNvSpPr>
          <p:nvPr/>
        </p:nvSpPr>
        <p:spPr bwMode="auto">
          <a:xfrm flipV="1">
            <a:off x="3657600" y="2438400"/>
            <a:ext cx="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3" name="Line 10"/>
          <p:cNvSpPr>
            <a:spLocks noChangeShapeType="1"/>
          </p:cNvSpPr>
          <p:nvPr/>
        </p:nvSpPr>
        <p:spPr bwMode="auto">
          <a:xfrm flipV="1">
            <a:off x="3657600" y="2895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4" name="Text Box 12"/>
              <p:cNvSpPr txBox="1">
                <a:spLocks noChangeArrowheads="1"/>
              </p:cNvSpPr>
              <p:nvPr/>
            </p:nvSpPr>
            <p:spPr bwMode="auto">
              <a:xfrm>
                <a:off x="2209800" y="2209800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itchFamily="18" charset="0"/>
                        </a:rPr>
                        <m:t>2</m:t>
                      </m:r>
                    </m:oMath>
                  </m:oMathPara>
                </a14:m>
                <a:endParaRPr lang="en-US" altLang="zh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4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2209800"/>
                <a:ext cx="457200" cy="3667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5" name="Line 13"/>
          <p:cNvSpPr>
            <a:spLocks noChangeShapeType="1"/>
          </p:cNvSpPr>
          <p:nvPr/>
        </p:nvSpPr>
        <p:spPr bwMode="auto">
          <a:xfrm>
            <a:off x="2590800" y="3429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6" name="Line 14"/>
          <p:cNvSpPr>
            <a:spLocks noChangeShapeType="1"/>
          </p:cNvSpPr>
          <p:nvPr/>
        </p:nvSpPr>
        <p:spPr bwMode="auto">
          <a:xfrm>
            <a:off x="2590800" y="2438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7" name="Text Box 15"/>
          <p:cNvSpPr txBox="1">
            <a:spLocks noChangeArrowheads="1"/>
          </p:cNvSpPr>
          <p:nvPr/>
        </p:nvSpPr>
        <p:spPr bwMode="auto">
          <a:xfrm>
            <a:off x="2209800" y="4953000"/>
            <a:ext cx="43434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氣體需要兩個變數來描述標定它的狀態。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9" name="Text Box 12"/>
              <p:cNvSpPr txBox="1">
                <a:spLocks noChangeArrowheads="1"/>
              </p:cNvSpPr>
              <p:nvPr/>
            </p:nvSpPr>
            <p:spPr bwMode="auto">
              <a:xfrm>
                <a:off x="2209800" y="3276599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1800" baseline="-250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9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3276599"/>
                <a:ext cx="457200" cy="3667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1F2A6D-A844-A741-8116-37F37450077A}"/>
                  </a:ext>
                </a:extLst>
              </p:cNvPr>
              <p:cNvSpPr txBox="1"/>
              <p:nvPr/>
            </p:nvSpPr>
            <p:spPr>
              <a:xfrm>
                <a:off x="2209800" y="5454134"/>
                <a:ext cx="6400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這兩個熱座標可以選擇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TW" dirty="0"/>
                  <a:t>或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en-TW" dirty="0"/>
                  <a:t>或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1F2A6D-A844-A741-8116-37F374500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454134"/>
                <a:ext cx="6400800" cy="369332"/>
              </a:xfrm>
              <a:prstGeom prst="rect">
                <a:avLst/>
              </a:prstGeom>
              <a:blipFill>
                <a:blip r:embed="rId6"/>
                <a:stretch>
                  <a:fillRect l="-99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8" name="文字方塊 7"/>
          <p:cNvSpPr txBox="1">
            <a:spLocks noChangeArrowheads="1"/>
          </p:cNvSpPr>
          <p:nvPr/>
        </p:nvSpPr>
        <p:spPr bwMode="auto">
          <a:xfrm>
            <a:off x="609600" y="536909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對於理想氣體：</a:t>
            </a:r>
          </a:p>
        </p:txBody>
      </p:sp>
      <p:pic>
        <p:nvPicPr>
          <p:cNvPr id="46089" name="Picture 4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7115013" y="3269328"/>
            <a:ext cx="1819645" cy="274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5105400" y="994109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46091" name="Text Box 13"/>
          <p:cNvSpPr txBox="1">
            <a:spLocks noChangeArrowheads="1"/>
          </p:cNvSpPr>
          <p:nvPr/>
        </p:nvSpPr>
        <p:spPr bwMode="auto">
          <a:xfrm>
            <a:off x="1828800" y="994109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熱力學第零定律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257800" y="1602422"/>
                <a:ext cx="141738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1602422"/>
                <a:ext cx="141738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944739" y="1482550"/>
                <a:ext cx="98732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𝑛𝑅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739" y="1482550"/>
                <a:ext cx="987322" cy="609077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6">
            <a:extLst>
              <a:ext uri="{FF2B5EF4-FFF2-40B4-BE49-F238E27FC236}">
                <a16:creationId xmlns:a16="http://schemas.microsoft.com/office/drawing/2014/main" id="{3B9333C9-A2ED-DC47-8C33-A0BFA110F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799" y="2160194"/>
            <a:ext cx="63516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利用這兩個式子，即能判斷</a:t>
            </a:r>
            <a:r>
              <a:rPr lang="zh-TW" altLang="en-US" sz="1800" dirty="0">
                <a:latin typeface="新細明體" pitchFamily="18" charset="-120"/>
              </a:rPr>
              <a:t>氣體與外界是否達到熱平衡，</a:t>
            </a:r>
            <a:endParaRPr lang="en-US" altLang="zh-TW" sz="1800" dirty="0">
              <a:latin typeface="新細明體" pitchFamily="18" charset="-120"/>
              <a:ea typeface="標楷體" pitchFamily="65" charset="-12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8E7529-2964-4D4A-4443-EEC32261C3C3}"/>
                  </a:ext>
                </a:extLst>
              </p:cNvPr>
              <p:cNvSpPr txBox="1"/>
              <p:nvPr/>
            </p:nvSpPr>
            <p:spPr>
              <a:xfrm>
                <a:off x="1522288" y="2574629"/>
                <a:ext cx="7008440" cy="392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新細明體" pitchFamily="18" charset="-120"/>
                  </a:rPr>
                  <a:t>以及計算在達到</a:t>
                </a:r>
                <a:r>
                  <a:rPr lang="zh-TW" altLang="en-US" sz="1800" dirty="0"/>
                  <a:t>熱平衡的熱過程中進行的、見不到的熱量交換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 panose="02040503050406030204" pitchFamily="18" charset="0"/>
                        <a:ea typeface="標楷體" pitchFamily="65" charset="-120"/>
                      </a:rPr>
                      <m:t>𝑄</m:t>
                    </m:r>
                  </m:oMath>
                </a14:m>
                <a:r>
                  <a:rPr lang="zh-TW" altLang="en-US" sz="1800" dirty="0">
                    <a:latin typeface="新細明體" pitchFamily="18" charset="-120"/>
                    <a:ea typeface="標楷體" pitchFamily="65" charset="-120"/>
                  </a:rPr>
                  <a:t>。</a:t>
                </a:r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8E7529-2964-4D4A-4443-EEC32261C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288" y="2574629"/>
                <a:ext cx="7008440" cy="392993"/>
              </a:xfrm>
              <a:prstGeom prst="rect">
                <a:avLst/>
              </a:prstGeom>
              <a:blipFill>
                <a:blip r:embed="rId5"/>
                <a:stretch>
                  <a:fillRect l="-906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 descr="baloon%20dream">
            <a:extLst>
              <a:ext uri="{FF2B5EF4-FFF2-40B4-BE49-F238E27FC236}">
                <a16:creationId xmlns:a16="http://schemas.microsoft.com/office/drawing/2014/main" id="{7D29F934-460B-8ACA-3982-AD1DE9B0D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2" y="3265810"/>
            <a:ext cx="2060397" cy="274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339D56-1715-F109-FD41-1F790A104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13" y="3259015"/>
            <a:ext cx="4710772" cy="27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550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text&#10;&#10;Description automatically generated">
            <a:extLst>
              <a:ext uri="{FF2B5EF4-FFF2-40B4-BE49-F238E27FC236}">
                <a16:creationId xmlns:a16="http://schemas.microsoft.com/office/drawing/2014/main" id="{5458646C-4E40-DC82-B256-7C50C7D47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772400" cy="2402377"/>
          </a:xfrm>
          <a:prstGeom prst="rect">
            <a:avLst/>
          </a:prstGeom>
        </p:spPr>
      </p:pic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F0FAE53-D508-A201-D626-89F74C3D0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0"/>
            <a:ext cx="7772400" cy="240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61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1022518" y="1062059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預測一：計算定壓過程的吸放熱，得出定壓比熱。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1050227" y="1524000"/>
            <a:ext cx="30922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在定壓下，熱等於焓差。</a:t>
            </a:r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1023401" y="4544378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根據定義</a:t>
            </a:r>
          </a:p>
        </p:txBody>
      </p:sp>
      <p:sp>
        <p:nvSpPr>
          <p:cNvPr id="52232" name="Text Box 10"/>
          <p:cNvSpPr txBox="1">
            <a:spLocks noChangeArrowheads="1"/>
          </p:cNvSpPr>
          <p:nvPr/>
        </p:nvSpPr>
        <p:spPr bwMode="auto">
          <a:xfrm>
            <a:off x="1041330" y="5596533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</a:t>
            </a:r>
          </a:p>
        </p:txBody>
      </p:sp>
      <p:pic>
        <p:nvPicPr>
          <p:cNvPr id="52234" name="Picture 12" descr="F19_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51482" b="8752"/>
          <a:stretch/>
        </p:blipFill>
        <p:spPr bwMode="auto">
          <a:xfrm>
            <a:off x="5631735" y="3325666"/>
            <a:ext cx="2526964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064081" y="2057400"/>
                <a:ext cx="602251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int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𝑃𝑉</m:t>
                          </m:r>
                          <m:r>
                            <m:rPr>
                              <m:nor/>
                            </m:rPr>
                            <a:rPr lang="zh-TW" altLang="en-US" i="1" dirty="0"/>
                            <m:t> 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𝑛𝑅𝑇</m:t>
                          </m:r>
                          <m:r>
                            <m:rPr>
                              <m:nor/>
                            </m:rPr>
                            <a:rPr lang="zh-TW" altLang="en-US" i="1" dirty="0"/>
                            <m:t> 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𝑛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81" y="2057400"/>
                <a:ext cx="6022519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1"/>
              <p:cNvSpPr txBox="1"/>
              <p:nvPr/>
            </p:nvSpPr>
            <p:spPr>
              <a:xfrm>
                <a:off x="1064965" y="5006319"/>
                <a:ext cx="1298118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965" y="5006319"/>
                <a:ext cx="1298118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字方塊 12"/>
              <p:cNvSpPr txBox="1"/>
              <p:nvPr/>
            </p:nvSpPr>
            <p:spPr>
              <a:xfrm>
                <a:off x="1752124" y="5575319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124" y="5575319"/>
                <a:ext cx="13716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/>
              <p:cNvSpPr txBox="1"/>
              <p:nvPr/>
            </p:nvSpPr>
            <p:spPr>
              <a:xfrm>
                <a:off x="1046763" y="2894897"/>
                <a:ext cx="51816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𝑃𝑉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763" y="2894897"/>
                <a:ext cx="5181600" cy="369332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143000" y="2514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或：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656ED507-28F9-A19F-F581-F9CEE5411072}"/>
                  </a:ext>
                </a:extLst>
              </p:cNvPr>
              <p:cNvSpPr txBox="1"/>
              <p:nvPr/>
            </p:nvSpPr>
            <p:spPr>
              <a:xfrm>
                <a:off x="1050227" y="3311843"/>
                <a:ext cx="4207573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𝑛𝑅𝑇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𝑛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656ED507-28F9-A19F-F581-F9CEE541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227" y="3311843"/>
                <a:ext cx="4207573" cy="3693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  <p:bldP spid="52232" grpId="0"/>
      <p:bldP spid="12" grpId="0" animBg="1"/>
      <p:bldP spid="13" grpId="0" animBg="1"/>
      <p:bldP spid="14" grpId="0" animBg="1"/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7"/>
          <p:cNvSpPr txBox="1">
            <a:spLocks noChangeArrowheads="1"/>
          </p:cNvSpPr>
          <p:nvPr/>
        </p:nvSpPr>
        <p:spPr bwMode="auto">
          <a:xfrm>
            <a:off x="2128838" y="585788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單原子分子組成的理想氣體</a:t>
            </a:r>
          </a:p>
        </p:txBody>
      </p:sp>
      <p:pic>
        <p:nvPicPr>
          <p:cNvPr id="53251" name="Picture 8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-900" r="32961" b="91615"/>
          <a:stretch>
            <a:fillRect/>
          </a:stretch>
        </p:blipFill>
        <p:spPr bwMode="auto">
          <a:xfrm>
            <a:off x="5557838" y="11953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2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6" b="74107"/>
          <a:stretch>
            <a:fillRect/>
          </a:stretch>
        </p:blipFill>
        <p:spPr bwMode="auto">
          <a:xfrm>
            <a:off x="5481638" y="2338388"/>
            <a:ext cx="1017587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4" descr="F19_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3" b="9872"/>
          <a:stretch>
            <a:fillRect/>
          </a:stretch>
        </p:blipFill>
        <p:spPr bwMode="auto">
          <a:xfrm>
            <a:off x="5562600" y="3352800"/>
            <a:ext cx="6286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Text Box 7"/>
          <p:cNvSpPr txBox="1">
            <a:spLocks noChangeArrowheads="1"/>
          </p:cNvSpPr>
          <p:nvPr/>
        </p:nvSpPr>
        <p:spPr bwMode="auto">
          <a:xfrm>
            <a:off x="2205038" y="1881188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雙原子分子組成的理想氣體</a:t>
            </a:r>
          </a:p>
        </p:txBody>
      </p:sp>
      <p:sp>
        <p:nvSpPr>
          <p:cNvPr id="53258" name="Text Box 7"/>
          <p:cNvSpPr txBox="1">
            <a:spLocks noChangeArrowheads="1"/>
          </p:cNvSpPr>
          <p:nvPr/>
        </p:nvSpPr>
        <p:spPr bwMode="auto">
          <a:xfrm>
            <a:off x="2290763" y="3070225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多原子分子組成的理想氣體</a:t>
            </a:r>
          </a:p>
        </p:txBody>
      </p:sp>
      <p:pic>
        <p:nvPicPr>
          <p:cNvPr id="53263" name="Picture 13" descr="D:\Dropbox\Documents\課程\YoungTextBook\Images\Chapter19\A_Images\B_Tables\19_01_Tab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4267200"/>
            <a:ext cx="53467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344551" y="1115369"/>
                <a:ext cx="1066800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551" y="1115369"/>
                <a:ext cx="1066800" cy="63478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310933" y="2338388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933" y="2338388"/>
                <a:ext cx="1066800" cy="616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293004" y="3520973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=3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004" y="3520973"/>
                <a:ext cx="1066800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117322" y="1115369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322" y="1115369"/>
                <a:ext cx="1066800" cy="61651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4083704" y="2338388"/>
                <a:ext cx="1066800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704" y="2338388"/>
                <a:ext cx="1066800" cy="6090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4065775" y="3520973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=4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775" y="3520973"/>
                <a:ext cx="1066800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310933" y="163144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933" y="163144"/>
                <a:ext cx="1371600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7" grpId="0"/>
      <p:bldP spid="53258" grpId="0"/>
      <p:bldP spid="17" grpId="0" animBg="1"/>
      <p:bldP spid="18" grpId="0" animBg="1"/>
      <p:bldP spid="20" grpId="0" animBg="1"/>
      <p:bldP spid="2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1600200" y="6096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預測二：定溫過程的吸放熱</a:t>
            </a:r>
          </a:p>
        </p:txBody>
      </p:sp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1600200" y="12954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</a:rPr>
              <a:t>T </a:t>
            </a:r>
            <a:r>
              <a:rPr lang="zh-TW" altLang="en-US" sz="1800"/>
              <a:t>是常數</a:t>
            </a:r>
          </a:p>
        </p:txBody>
      </p:sp>
      <p:sp>
        <p:nvSpPr>
          <p:cNvPr id="55302" name="Text Box 10"/>
          <p:cNvSpPr txBox="1">
            <a:spLocks noChangeArrowheads="1"/>
          </p:cNvSpPr>
          <p:nvPr/>
        </p:nvSpPr>
        <p:spPr bwMode="auto">
          <a:xfrm>
            <a:off x="3695700" y="1828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內能不變</a:t>
            </a:r>
          </a:p>
        </p:txBody>
      </p:sp>
      <p:pic>
        <p:nvPicPr>
          <p:cNvPr id="55306" name="Picture 11" descr="D:\Downloads\Data\Halliday8E-Figure-solution\Figure\CH19\afg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24526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711452" y="1310363"/>
                <a:ext cx="203087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常數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452" y="1310363"/>
                <a:ext cx="2030877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字方塊 12"/>
              <p:cNvSpPr txBox="1"/>
              <p:nvPr/>
            </p:nvSpPr>
            <p:spPr>
              <a:xfrm>
                <a:off x="1600200" y="1828800"/>
                <a:ext cx="210670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28800"/>
                <a:ext cx="2106706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607641" y="3044490"/>
                <a:ext cx="5515535" cy="987130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𝑛𝑅𝑇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𝑛𝑅𝑇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TW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641" y="3044490"/>
                <a:ext cx="5515535" cy="987130"/>
              </a:xfrm>
              <a:prstGeom prst="rect">
                <a:avLst/>
              </a:prstGeom>
              <a:blipFill>
                <a:blip r:embed="rId5"/>
                <a:stretch>
                  <a:fillRect t="-98701" r="-690" b="-1558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3D45F6D-E1B6-C742-A526-3E51EC956AC4}"/>
                  </a:ext>
                </a:extLst>
              </p:cNvPr>
              <p:cNvSpPr txBox="1"/>
              <p:nvPr/>
            </p:nvSpPr>
            <p:spPr>
              <a:xfrm>
                <a:off x="1600200" y="2365525"/>
                <a:ext cx="98798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3D45F6D-E1B6-C742-A526-3E51EC956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365525"/>
                <a:ext cx="987987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88473" y="381000"/>
                <a:ext cx="1519134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73" y="381000"/>
                <a:ext cx="1519134" cy="94051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19200" y="5410200"/>
                <a:ext cx="4513928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410200"/>
                <a:ext cx="4513928" cy="9405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95400" y="1828800"/>
                <a:ext cx="1533753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828800"/>
                <a:ext cx="1533753" cy="6182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288473" y="1371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證明：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295400" y="2604012"/>
                <a:ext cx="1117357" cy="38164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604012"/>
                <a:ext cx="1117357" cy="38164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743200" y="2604012"/>
                <a:ext cx="365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對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/>
                  <a:t>微分並使用連鎖律：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604012"/>
                <a:ext cx="365760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333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295400" y="3200400"/>
                <a:ext cx="2858731" cy="65748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200400"/>
                <a:ext cx="2858731" cy="65748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288473" y="4010288"/>
                <a:ext cx="3573927" cy="61824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73" y="4010288"/>
                <a:ext cx="3573927" cy="61824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943600" y="4010288"/>
                <a:ext cx="1533753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010288"/>
                <a:ext cx="1533753" cy="61824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4862400" y="4114800"/>
            <a:ext cx="10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得證：</a:t>
            </a:r>
          </a:p>
        </p:txBody>
      </p:sp>
    </p:spTree>
    <p:extLst>
      <p:ext uri="{BB962C8B-B14F-4D97-AF65-F5344CB8AC3E}">
        <p14:creationId xmlns:p14="http://schemas.microsoft.com/office/powerpoint/2010/main" val="194045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1600200" y="6096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預測二：定溫過程的吸放熱</a:t>
            </a:r>
          </a:p>
        </p:txBody>
      </p:sp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1600200" y="12954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</a:rPr>
              <a:t>T </a:t>
            </a:r>
            <a:r>
              <a:rPr lang="zh-TW" altLang="en-US" sz="1800"/>
              <a:t>是常數</a:t>
            </a:r>
          </a:p>
        </p:txBody>
      </p:sp>
      <p:sp>
        <p:nvSpPr>
          <p:cNvPr id="55302" name="Text Box 10"/>
          <p:cNvSpPr txBox="1">
            <a:spLocks noChangeArrowheads="1"/>
          </p:cNvSpPr>
          <p:nvPr/>
        </p:nvSpPr>
        <p:spPr bwMode="auto">
          <a:xfrm>
            <a:off x="3695700" y="1828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內能不變</a:t>
            </a:r>
          </a:p>
        </p:txBody>
      </p:sp>
      <p:sp>
        <p:nvSpPr>
          <p:cNvPr id="55304" name="Text Box 12"/>
          <p:cNvSpPr txBox="1">
            <a:spLocks noChangeArrowheads="1"/>
          </p:cNvSpPr>
          <p:nvPr/>
        </p:nvSpPr>
        <p:spPr bwMode="auto">
          <a:xfrm>
            <a:off x="1524000" y="5715000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和固體液體非常不同，氣體溫度不變時亦可吸熱而不相變，</a:t>
            </a:r>
          </a:p>
        </p:txBody>
      </p:sp>
      <p:pic>
        <p:nvPicPr>
          <p:cNvPr id="55306" name="Picture 11" descr="D:\Downloads\Data\Halliday8E-Figure-solution\Figure\CH19\afg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24526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24000" y="6172200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</a:rPr>
              <a:t>所吸收熱量轉化為對外界做功。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711452" y="1310363"/>
                <a:ext cx="203087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常數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452" y="1310363"/>
                <a:ext cx="2030877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600200" y="1828800"/>
                <a:ext cx="210670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28800"/>
                <a:ext cx="2106706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607641" y="3044490"/>
                <a:ext cx="5515535" cy="987130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𝑛𝑅𝑇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𝑛𝑅𝑇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TW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641" y="3044490"/>
                <a:ext cx="5515535" cy="987130"/>
              </a:xfrm>
              <a:prstGeom prst="rect">
                <a:avLst/>
              </a:prstGeom>
              <a:blipFill>
                <a:blip r:embed="rId5"/>
                <a:stretch>
                  <a:fillRect t="-98701" r="-690" b="-1558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600200" y="4868149"/>
                <a:ext cx="1883080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868149"/>
                <a:ext cx="1883080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3D45F6D-E1B6-C742-A526-3E51EC956AC4}"/>
                  </a:ext>
                </a:extLst>
              </p:cNvPr>
              <p:cNvSpPr txBox="1"/>
              <p:nvPr/>
            </p:nvSpPr>
            <p:spPr>
              <a:xfrm>
                <a:off x="1600200" y="2365525"/>
                <a:ext cx="98798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3D45F6D-E1B6-C742-A526-3E51EC956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365525"/>
                <a:ext cx="987987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58F7096-6B4B-CA4E-9455-6F2509F0722F}"/>
                  </a:ext>
                </a:extLst>
              </p:cNvPr>
              <p:cNvSpPr txBox="1"/>
              <p:nvPr/>
            </p:nvSpPr>
            <p:spPr>
              <a:xfrm>
                <a:off x="1607640" y="4090275"/>
                <a:ext cx="5515535" cy="665631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𝑛𝑅𝑇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i="0" smtClean="0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58F7096-6B4B-CA4E-9455-6F2509F07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640" y="4090275"/>
                <a:ext cx="5515535" cy="665631"/>
              </a:xfrm>
              <a:prstGeom prst="rect">
                <a:avLst/>
              </a:prstGeom>
              <a:blipFill>
                <a:blip r:embed="rId8"/>
                <a:stretch>
                  <a:fillRect t="-116981" b="-1792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52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4" grpId="0"/>
      <p:bldP spid="2" grpId="0"/>
      <p:bldP spid="1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>
            <a:spLocks noChangeArrowheads="1"/>
          </p:cNvSpPr>
          <p:nvPr/>
        </p:nvSpPr>
        <p:spPr bwMode="auto">
          <a:xfrm>
            <a:off x="2867025" y="609600"/>
            <a:ext cx="2738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熱量是能量的一種形式。</a:t>
            </a:r>
          </a:p>
        </p:txBody>
      </p:sp>
      <p:sp>
        <p:nvSpPr>
          <p:cNvPr id="11267" name="Line 34"/>
          <p:cNvSpPr>
            <a:spLocks noChangeShapeType="1"/>
          </p:cNvSpPr>
          <p:nvPr/>
        </p:nvSpPr>
        <p:spPr bwMode="auto">
          <a:xfrm flipH="1">
            <a:off x="3476625" y="3048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68" name="Line 35"/>
          <p:cNvSpPr>
            <a:spLocks noChangeShapeType="1"/>
          </p:cNvSpPr>
          <p:nvPr/>
        </p:nvSpPr>
        <p:spPr bwMode="auto">
          <a:xfrm>
            <a:off x="3476625" y="3733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69" name="Line 36"/>
          <p:cNvSpPr>
            <a:spLocks noChangeShapeType="1"/>
          </p:cNvSpPr>
          <p:nvPr/>
        </p:nvSpPr>
        <p:spPr bwMode="auto">
          <a:xfrm flipV="1">
            <a:off x="3781425" y="3048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0" name="Rectangle 37"/>
          <p:cNvSpPr>
            <a:spLocks noChangeArrowheads="1"/>
          </p:cNvSpPr>
          <p:nvPr/>
        </p:nvSpPr>
        <p:spPr bwMode="auto">
          <a:xfrm>
            <a:off x="3476625" y="3429000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Text Box 38"/>
              <p:cNvSpPr txBox="1">
                <a:spLocks noChangeArrowheads="1"/>
              </p:cNvSpPr>
              <p:nvPr/>
            </p:nvSpPr>
            <p:spPr bwMode="auto">
              <a:xfrm>
                <a:off x="3781425" y="3352800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nor/>
                        </m:rPr>
                        <a:rPr lang="en-US" altLang="zh-TW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71" name="Text 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1425" y="3352800"/>
                <a:ext cx="685800" cy="366713"/>
              </a:xfrm>
              <a:prstGeom prst="rect">
                <a:avLst/>
              </a:prstGeom>
              <a:blipFill rotWithShape="1">
                <a:blip r:embed="rId2"/>
                <a:stretch>
                  <a:fillRect b="-1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2" name="Line 39"/>
          <p:cNvSpPr>
            <a:spLocks noChangeShapeType="1"/>
          </p:cNvSpPr>
          <p:nvPr/>
        </p:nvSpPr>
        <p:spPr bwMode="auto">
          <a:xfrm flipH="1">
            <a:off x="6600825" y="3124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3" name="Line 40"/>
          <p:cNvSpPr>
            <a:spLocks noChangeShapeType="1"/>
          </p:cNvSpPr>
          <p:nvPr/>
        </p:nvSpPr>
        <p:spPr bwMode="auto">
          <a:xfrm>
            <a:off x="6600825" y="3810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4" name="Line 41"/>
          <p:cNvSpPr>
            <a:spLocks noChangeShapeType="1"/>
          </p:cNvSpPr>
          <p:nvPr/>
        </p:nvSpPr>
        <p:spPr bwMode="auto">
          <a:xfrm flipV="1">
            <a:off x="6905625" y="3124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5" name="Rectangle 42"/>
          <p:cNvSpPr>
            <a:spLocks noChangeArrowheads="1"/>
          </p:cNvSpPr>
          <p:nvPr/>
        </p:nvSpPr>
        <p:spPr bwMode="auto">
          <a:xfrm>
            <a:off x="6600825" y="3352800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6" name="Text Box 43"/>
              <p:cNvSpPr txBox="1">
                <a:spLocks noChangeArrowheads="1"/>
              </p:cNvSpPr>
              <p:nvPr/>
            </p:nvSpPr>
            <p:spPr bwMode="auto">
              <a:xfrm>
                <a:off x="6905625" y="3429000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76" name="Text 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5625" y="3429000"/>
                <a:ext cx="685800" cy="366713"/>
              </a:xfrm>
              <a:prstGeom prst="rect">
                <a:avLst/>
              </a:prstGeom>
              <a:blipFill rotWithShape="1">
                <a:blip r:embed="rId3"/>
                <a:stretch>
                  <a:fillRect b="-11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8" name="AutoShape 48"/>
          <p:cNvSpPr>
            <a:spLocks noChangeArrowheads="1"/>
          </p:cNvSpPr>
          <p:nvPr/>
        </p:nvSpPr>
        <p:spPr bwMode="auto">
          <a:xfrm>
            <a:off x="4010025" y="1905000"/>
            <a:ext cx="381000" cy="8382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80" name="Line 50"/>
          <p:cNvSpPr>
            <a:spLocks noChangeShapeType="1"/>
          </p:cNvSpPr>
          <p:nvPr/>
        </p:nvSpPr>
        <p:spPr bwMode="auto">
          <a:xfrm>
            <a:off x="4695825" y="3581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5" name="文字方塊 28"/>
          <p:cNvSpPr txBox="1">
            <a:spLocks noChangeArrowheads="1"/>
          </p:cNvSpPr>
          <p:nvPr/>
        </p:nvSpPr>
        <p:spPr bwMode="auto">
          <a:xfrm>
            <a:off x="2771775" y="5395913"/>
            <a:ext cx="2000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功可以產生熱！</a:t>
            </a:r>
          </a:p>
        </p:txBody>
      </p:sp>
      <p:sp>
        <p:nvSpPr>
          <p:cNvPr id="52246" name="文字方塊 29"/>
          <p:cNvSpPr txBox="1">
            <a:spLocks noChangeArrowheads="1"/>
          </p:cNvSpPr>
          <p:nvPr/>
        </p:nvSpPr>
        <p:spPr bwMode="auto">
          <a:xfrm>
            <a:off x="6343650" y="5395913"/>
            <a:ext cx="1643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>
                <a:solidFill>
                  <a:srgbClr val="FF0000"/>
                </a:solidFill>
              </a:rPr>
              <a:t>熱亦可產生功</a:t>
            </a:r>
            <a:r>
              <a:rPr lang="zh-TW" altLang="en-US"/>
              <a:t>！</a:t>
            </a:r>
          </a:p>
        </p:txBody>
      </p:sp>
      <p:sp>
        <p:nvSpPr>
          <p:cNvPr id="11286" name="AutoShape 48"/>
          <p:cNvSpPr>
            <a:spLocks noChangeArrowheads="1"/>
          </p:cNvSpPr>
          <p:nvPr/>
        </p:nvSpPr>
        <p:spPr bwMode="auto">
          <a:xfrm flipV="1">
            <a:off x="3048000" y="1892300"/>
            <a:ext cx="381000" cy="800100"/>
          </a:xfrm>
          <a:prstGeom prst="downArrow">
            <a:avLst>
              <a:gd name="adj1" fmla="val 50000"/>
              <a:gd name="adj2" fmla="val 5496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5" name="弧形箭號 (上彎) 24"/>
          <p:cNvSpPr/>
          <p:nvPr/>
        </p:nvSpPr>
        <p:spPr>
          <a:xfrm>
            <a:off x="2867025" y="2590800"/>
            <a:ext cx="1752600" cy="685800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弧形箭號 (下彎) 25"/>
          <p:cNvSpPr/>
          <p:nvPr/>
        </p:nvSpPr>
        <p:spPr>
          <a:xfrm flipH="1" flipV="1">
            <a:off x="2714625" y="1676400"/>
            <a:ext cx="1981200" cy="685800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2956382" y="4221088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382" y="4221088"/>
                <a:ext cx="1722074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2683249" y="1196752"/>
                <a:ext cx="381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249" y="1196752"/>
                <a:ext cx="381000" cy="369332"/>
              </a:xfrm>
              <a:prstGeom prst="rect">
                <a:avLst/>
              </a:prstGeom>
              <a:blipFill rotWithShape="1">
                <a:blip r:embed="rId5"/>
                <a:stretch>
                  <a:fillRect r="-31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4421551" y="1196752"/>
                <a:ext cx="35047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551" y="1196752"/>
                <a:ext cx="350474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724" r="-1724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1547664" y="5396468"/>
                <a:ext cx="9361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5396468"/>
                <a:ext cx="93610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5292080" y="5395913"/>
                <a:ext cx="9361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5395913"/>
                <a:ext cx="936104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6" grpId="0"/>
      <p:bldP spid="2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royaljetway.com.tw/new/upload/505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56" y="1803432"/>
            <a:ext cx="352583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文字方塊 4"/>
          <p:cNvSpPr txBox="1">
            <a:spLocks noChangeArrowheads="1"/>
          </p:cNvSpPr>
          <p:nvPr/>
        </p:nvSpPr>
        <p:spPr bwMode="auto">
          <a:xfrm>
            <a:off x="2714625" y="4891870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容易取得的熱可以轉化為有用的功！</a:t>
            </a:r>
          </a:p>
        </p:txBody>
      </p:sp>
      <p:sp>
        <p:nvSpPr>
          <p:cNvPr id="12294" name="文字方塊 5"/>
          <p:cNvSpPr txBox="1">
            <a:spLocks noChangeArrowheads="1"/>
          </p:cNvSpPr>
          <p:nvPr/>
        </p:nvSpPr>
        <p:spPr bwMode="auto">
          <a:xfrm>
            <a:off x="2714625" y="5391933"/>
            <a:ext cx="3643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蒸汽機，引擎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4426905" y="3034495"/>
            <a:ext cx="642937" cy="500063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3" y="1812106"/>
            <a:ext cx="3820272" cy="2528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4280321" y="1146829"/>
                <a:ext cx="9361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321" y="1146829"/>
                <a:ext cx="936104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http://sklingam.wikispaces.com/file/view/06_french_revolution.jpg/35076001/06_french_revolu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5" y="1268264"/>
            <a:ext cx="3412476" cy="388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http://history-world.org/industr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5" y="2492896"/>
            <a:ext cx="33845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3"/>
          <p:cNvSpPr txBox="1">
            <a:spLocks noChangeArrowheads="1"/>
          </p:cNvSpPr>
          <p:nvPr/>
        </p:nvSpPr>
        <p:spPr bwMode="auto">
          <a:xfrm>
            <a:off x="1116541" y="237524"/>
            <a:ext cx="52556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自然提供了無數可燃的物質，也因此提供了我們，在任何時刻任何地點，產生巨大動力的方法！</a:t>
            </a:r>
          </a:p>
        </p:txBody>
      </p:sp>
      <p:sp>
        <p:nvSpPr>
          <p:cNvPr id="24581" name="文字方塊 4"/>
          <p:cNvSpPr txBox="1">
            <a:spLocks noChangeArrowheads="1"/>
          </p:cNvSpPr>
          <p:nvPr/>
        </p:nvSpPr>
        <p:spPr bwMode="auto">
          <a:xfrm>
            <a:off x="1116541" y="5266254"/>
            <a:ext cx="514865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引擎的研究有趣而且日益重要，用途持續增加，我相信未來必將對文明產生革命性的影響。  </a:t>
            </a:r>
            <a:endParaRPr lang="en-US" altLang="zh-TW" dirty="0"/>
          </a:p>
          <a:p>
            <a:pPr algn="r" eaLnBrk="1" hangingPunct="1">
              <a:lnSpc>
                <a:spcPct val="150000"/>
              </a:lnSpc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 descr="200px-Sadi_Carnot">
            <a:extLst>
              <a:ext uri="{FF2B5EF4-FFF2-40B4-BE49-F238E27FC236}">
                <a16:creationId xmlns:a16="http://schemas.microsoft.com/office/drawing/2014/main" id="{573FACC9-6993-B145-A8EE-F5B7D7E6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5775"/>
            <a:ext cx="1513267" cy="195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2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048256"/>
            <a:ext cx="395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286000" y="685800"/>
            <a:ext cx="46482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氣體需要兩個物理量來描述標定它的狀態。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4" name="Text Box 6"/>
              <p:cNvSpPr txBox="1">
                <a:spLocks noChangeArrowheads="1"/>
              </p:cNvSpPr>
              <p:nvPr/>
            </p:nvSpPr>
            <p:spPr bwMode="auto">
              <a:xfrm>
                <a:off x="609600" y="2057400"/>
                <a:ext cx="3962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若選擇壓力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和體積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 作為熱座標：</a:t>
                </a:r>
              </a:p>
            </p:txBody>
          </p:sp>
        </mc:Choice>
        <mc:Fallback xmlns="">
          <p:sp>
            <p:nvSpPr>
              <p:cNvPr id="1024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2057400"/>
                <a:ext cx="3962400" cy="369332"/>
              </a:xfrm>
              <a:prstGeom prst="rect">
                <a:avLst/>
              </a:prstGeom>
              <a:blipFill>
                <a:blip r:embed="rId3"/>
                <a:stretch>
                  <a:fillRect l="-1282" t="-10000" r="-641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609600" y="3019474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一個過程對應一條路徑。</a:t>
            </a:r>
          </a:p>
        </p:txBody>
      </p:sp>
      <p:sp>
        <p:nvSpPr>
          <p:cNvPr id="10246" name="文字方塊 5"/>
          <p:cNvSpPr txBox="1">
            <a:spLocks noChangeArrowheads="1"/>
          </p:cNvSpPr>
          <p:nvPr/>
        </p:nvSpPr>
        <p:spPr bwMode="auto">
          <a:xfrm>
            <a:off x="609600" y="4343400"/>
            <a:ext cx="358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右圖即為理想氣體的定溫過程。</a:t>
            </a:r>
          </a:p>
        </p:txBody>
      </p:sp>
      <p:sp>
        <p:nvSpPr>
          <p:cNvPr id="10247" name="Text Box 5"/>
          <p:cNvSpPr txBox="1">
            <a:spLocks noChangeArrowheads="1"/>
          </p:cNvSpPr>
          <p:nvPr/>
        </p:nvSpPr>
        <p:spPr bwMode="auto">
          <a:xfrm>
            <a:off x="2267857" y="1277257"/>
            <a:ext cx="2057400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氣體有兩個熱座標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文字方塊 7"/>
              <p:cNvSpPr txBox="1">
                <a:spLocks noChangeArrowheads="1"/>
              </p:cNvSpPr>
              <p:nvPr/>
            </p:nvSpPr>
            <p:spPr bwMode="auto">
              <a:xfrm>
                <a:off x="609600" y="2538159"/>
                <a:ext cx="3657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一個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𝑃𝑉</m:t>
                    </m:r>
                  </m:oMath>
                </a14:m>
                <a:r>
                  <a:rPr lang="zh-TW" altLang="en-US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圖上的點代表一個狀態。</a:t>
                </a:r>
              </a:p>
            </p:txBody>
          </p:sp>
        </mc:Choice>
        <mc:Fallback xmlns="">
          <p:sp>
            <p:nvSpPr>
              <p:cNvPr id="1024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2538159"/>
                <a:ext cx="3657600" cy="369888"/>
              </a:xfrm>
              <a:prstGeom prst="rect">
                <a:avLst/>
              </a:prstGeom>
              <a:blipFill>
                <a:blip r:embed="rId4"/>
                <a:stretch>
                  <a:fillRect l="-138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91DB97-F6E3-8E49-A06F-EAD42380A966}"/>
              </a:ext>
            </a:extLst>
          </p:cNvPr>
          <p:cNvSpPr/>
          <p:nvPr/>
        </p:nvSpPr>
        <p:spPr>
          <a:xfrm>
            <a:off x="6019800" y="1676400"/>
            <a:ext cx="2590800" cy="35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7CC360E-16BE-C84B-B40C-B852E5AA8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676400"/>
            <a:ext cx="2009132" cy="3503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75796A-13D2-8042-ADA0-5C3FBF0F13EB}"/>
              </a:ext>
            </a:extLst>
          </p:cNvPr>
          <p:cNvSpPr txBox="1"/>
          <p:nvPr/>
        </p:nvSpPr>
        <p:spPr>
          <a:xfrm>
            <a:off x="2530164" y="990600"/>
            <a:ext cx="373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Crankcase scavenged 2-stroke engine</a:t>
            </a:r>
          </a:p>
        </p:txBody>
      </p:sp>
      <p:pic>
        <p:nvPicPr>
          <p:cNvPr id="84994" name="Picture 2" descr="thumb image">
            <a:extLst>
              <a:ext uri="{FF2B5EF4-FFF2-40B4-BE49-F238E27FC236}">
                <a16:creationId xmlns:a16="http://schemas.microsoft.com/office/drawing/2014/main" id="{08E1A9CE-461D-244F-B5A1-51C03CD5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7134"/>
            <a:ext cx="2240928" cy="350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27AAB790-6375-2C4F-9849-215032DB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18826"/>
            <a:ext cx="2578112" cy="34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9782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1295400" y="1143000"/>
            <a:ext cx="426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預測三：絕熱過程 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</a:rPr>
              <a:t>Adiabatic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324" name="Text Box 6"/>
              <p:cNvSpPr txBox="1">
                <a:spLocks noChangeArrowheads="1"/>
              </p:cNvSpPr>
              <p:nvPr/>
            </p:nvSpPr>
            <p:spPr bwMode="auto">
              <a:xfrm>
                <a:off x="2209800" y="1567934"/>
                <a:ext cx="3352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絕熱過程中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的關係為何？</a:t>
                </a:r>
              </a:p>
            </p:txBody>
          </p:sp>
        </mc:Choice>
        <mc:Fallback xmlns="">
          <p:sp>
            <p:nvSpPr>
              <p:cNvPr id="5632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1567934"/>
                <a:ext cx="335280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636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325" name="Picture 17" descr="F19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55" b="22765"/>
          <a:stretch>
            <a:fillRect/>
          </a:stretch>
        </p:blipFill>
        <p:spPr bwMode="auto">
          <a:xfrm>
            <a:off x="5683827" y="566016"/>
            <a:ext cx="28956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3" descr="D:\Dropbox\Documents\課程\YoungTextBook\Images\Chapter19\A_Images\A_Figures_and_Photos\19_14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373380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4" descr="絕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93" b="69379"/>
          <a:stretch>
            <a:fillRect/>
          </a:stretch>
        </p:blipFill>
        <p:spPr bwMode="auto">
          <a:xfrm>
            <a:off x="990600" y="2819400"/>
            <a:ext cx="371157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369185" y="1567934"/>
                <a:ext cx="84061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185" y="1567934"/>
                <a:ext cx="840615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468456" y="238811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 dirty="0">
                <a:solidFill>
                  <a:srgbClr val="FF0000"/>
                </a:solidFill>
              </a:rPr>
              <a:t>絕熱過程  </a:t>
            </a:r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</a:rPr>
              <a:t>Adiabatic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348" name="Text Box 6"/>
              <p:cNvSpPr txBox="1">
                <a:spLocks noChangeArrowheads="1"/>
              </p:cNvSpPr>
              <p:nvPr/>
            </p:nvSpPr>
            <p:spPr bwMode="auto">
              <a:xfrm>
                <a:off x="1449775" y="811503"/>
                <a:ext cx="56942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𝑄</m:t>
                    </m:r>
                    <m:r>
                      <a:rPr lang="en-US" altLang="zh-TW" sz="1800" b="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cs typeface="Times New Roman" pitchFamily="18" charset="0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cs typeface="Times New Roman" pitchFamily="18" charset="0"/>
                  </a:rPr>
                  <a:t>的關係為何？根據第一定律：</a:t>
                </a:r>
              </a:p>
            </p:txBody>
          </p:sp>
        </mc:Choice>
        <mc:Fallback xmlns="">
          <p:sp>
            <p:nvSpPr>
              <p:cNvPr id="57348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9775" y="811503"/>
                <a:ext cx="5694218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964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802" name="Text Box 8"/>
          <p:cNvSpPr txBox="1">
            <a:spLocks noChangeArrowheads="1"/>
          </p:cNvSpPr>
          <p:nvPr/>
        </p:nvSpPr>
        <p:spPr bwMode="auto">
          <a:xfrm>
            <a:off x="1449775" y="2135078"/>
            <a:ext cx="292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考慮一</a:t>
            </a:r>
            <a:r>
              <a:rPr lang="zh-TW" altLang="en-US" sz="1800" dirty="0">
                <a:solidFill>
                  <a:srgbClr val="FF0000"/>
                </a:solidFill>
              </a:rPr>
              <a:t>無限小</a:t>
            </a:r>
            <a:r>
              <a:rPr lang="zh-TW" altLang="en-US" sz="1800" dirty="0"/>
              <a:t>的絕熱過程：</a:t>
            </a:r>
          </a:p>
        </p:txBody>
      </p:sp>
      <p:pic>
        <p:nvPicPr>
          <p:cNvPr id="57355" name="Picture 17" descr="F19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55" b="22765"/>
          <a:stretch>
            <a:fillRect/>
          </a:stretch>
        </p:blipFill>
        <p:spPr bwMode="auto">
          <a:xfrm>
            <a:off x="5414399" y="3695151"/>
            <a:ext cx="2891401" cy="26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356" name="文字方塊 11"/>
              <p:cNvSpPr txBox="1">
                <a:spLocks noChangeArrowheads="1"/>
              </p:cNvSpPr>
              <p:nvPr/>
            </p:nvSpPr>
            <p:spPr bwMode="auto">
              <a:xfrm>
                <a:off x="1449775" y="1686530"/>
                <a:ext cx="457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策略：將此條件寫成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altLang="zh-TW" sz="1800" i="0" dirty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zh-TW" altLang="en-US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的關係。</a:t>
                </a:r>
              </a:p>
            </p:txBody>
          </p:sp>
        </mc:Choice>
        <mc:Fallback xmlns="">
          <p:sp>
            <p:nvSpPr>
              <p:cNvPr id="5735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9775" y="1686530"/>
                <a:ext cx="4572000" cy="369332"/>
              </a:xfrm>
              <a:prstGeom prst="rect">
                <a:avLst/>
              </a:prstGeom>
              <a:blipFill>
                <a:blip r:embed="rId4"/>
                <a:stretch>
                  <a:fillRect l="-1108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543293" y="1229411"/>
                <a:ext cx="144779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293" y="1229411"/>
                <a:ext cx="144779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487263" y="2601011"/>
                <a:ext cx="4724400" cy="56483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𝑃𝑉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263" y="2601011"/>
                <a:ext cx="4724400" cy="56483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505193" y="4169776"/>
                <a:ext cx="2743200" cy="56483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93" y="4169776"/>
                <a:ext cx="2743200" cy="56483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493987" y="3286811"/>
                <a:ext cx="12192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987" y="3286811"/>
                <a:ext cx="1219200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493987" y="4855576"/>
                <a:ext cx="2971800" cy="58214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+1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987" y="4855576"/>
                <a:ext cx="2971800" cy="58214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487263" y="5579224"/>
                <a:ext cx="1866900" cy="71468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263" y="5579224"/>
                <a:ext cx="1866900" cy="71468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505192" y="3744011"/>
                <a:ext cx="39092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將以上關係代入第一定律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int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=−</m:t>
                    </m:r>
                    <m:r>
                      <a:rPr lang="en-US" altLang="zh-TW" i="1">
                        <a:latin typeface="Cambria Math"/>
                      </a:rPr>
                      <m:t>𝑊</m:t>
                    </m:r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92" y="3744011"/>
                <a:ext cx="3909207" cy="369332"/>
              </a:xfrm>
              <a:prstGeom prst="rect">
                <a:avLst/>
              </a:prstGeom>
              <a:blipFill>
                <a:blip r:embed="rId11"/>
                <a:stretch>
                  <a:fillRect l="-1299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9DA3879B-244E-E94D-87D6-A87919BD3C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9558" y="6342055"/>
                <a:ext cx="457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得到了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altLang="zh-TW" sz="1800" i="0" dirty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的關係。</a:t>
                </a:r>
              </a:p>
            </p:txBody>
          </p:sp>
        </mc:Choice>
        <mc:Fallback xmlns="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9DA3879B-244E-E94D-87D6-A87919BD3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558" y="6342055"/>
                <a:ext cx="4572000" cy="369332"/>
              </a:xfrm>
              <a:prstGeom prst="rect">
                <a:avLst/>
              </a:prstGeom>
              <a:blipFill>
                <a:blip r:embed="rId12"/>
                <a:stretch>
                  <a:fillRect l="-831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288FEEE-C9EE-734F-ACB0-BAAB0730DBC8}"/>
                  </a:ext>
                </a:extLst>
              </p:cNvPr>
              <p:cNvSpPr txBox="1"/>
              <p:nvPr/>
            </p:nvSpPr>
            <p:spPr>
              <a:xfrm>
                <a:off x="4106558" y="2132459"/>
                <a:ext cx="503744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𝑃𝑉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288FEEE-C9EE-734F-ACB0-BAAB0730D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558" y="2132459"/>
                <a:ext cx="503744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3" grpId="0"/>
      <p:bldP spid="19" grpId="0"/>
      <p:bldP spid="2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796636" y="242177"/>
            <a:ext cx="373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絕熱過程 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</a:rPr>
              <a:t>Adiabatic Process</a:t>
            </a:r>
          </a:p>
        </p:txBody>
      </p:sp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796636" y="646715"/>
            <a:ext cx="80329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將許多無限小的絕熱過程組成一</a:t>
            </a:r>
            <a:r>
              <a:rPr lang="zh-TW" altLang="en-US" sz="1800" dirty="0">
                <a:solidFill>
                  <a:srgbClr val="FF0000"/>
                </a:solidFill>
              </a:rPr>
              <a:t>有限</a:t>
            </a:r>
            <a:r>
              <a:rPr lang="zh-TW" altLang="en-US" sz="1800" dirty="0"/>
              <a:t>的絕熱過程，並將此式對整個過程加總：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342986" y="6193440"/>
                <a:ext cx="26670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絕熱過程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𝑃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zh-TW" altLang="en-US" i="1" smtClean="0">
                            <a:latin typeface="Cambria Math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zh-TW" altLang="en-US" dirty="0"/>
                  <a:t>是一個常數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986" y="6193440"/>
                <a:ext cx="2667000" cy="369332"/>
              </a:xfrm>
              <a:prstGeom prst="rect">
                <a:avLst/>
              </a:prstGeom>
              <a:blipFill>
                <a:blip r:embed="rId2"/>
                <a:stretch>
                  <a:fillRect l="-1422" t="-6667" r="-1422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181600" y="1071582"/>
                <a:ext cx="1866900" cy="659668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071582"/>
                <a:ext cx="1866900" cy="6596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15"/>
              <p:cNvSpPr txBox="1"/>
              <p:nvPr/>
            </p:nvSpPr>
            <p:spPr>
              <a:xfrm>
                <a:off x="883024" y="1073753"/>
                <a:ext cx="2317376" cy="782074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24" y="1073753"/>
                <a:ext cx="2317376" cy="782074"/>
              </a:xfrm>
              <a:prstGeom prst="rect">
                <a:avLst/>
              </a:prstGeom>
              <a:blipFill>
                <a:blip r:embed="rId4"/>
                <a:stretch>
                  <a:fillRect l="-30435" t="-119355" r="-1630" b="-16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16"/>
              <p:cNvSpPr txBox="1"/>
              <p:nvPr/>
            </p:nvSpPr>
            <p:spPr>
              <a:xfrm>
                <a:off x="857148" y="1926240"/>
                <a:ext cx="2485838" cy="101149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</a:rPr>
                        <m:t>𝛾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𝑑𝑉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=−</m:t>
                          </m:r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8" y="1926240"/>
                <a:ext cx="2485838" cy="1011495"/>
              </a:xfrm>
              <a:prstGeom prst="rect">
                <a:avLst/>
              </a:prstGeom>
              <a:blipFill>
                <a:blip r:embed="rId5"/>
                <a:stretch>
                  <a:fillRect l="-26396" t="-93827" r="-5076" b="-145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字方塊 17"/>
              <p:cNvSpPr txBox="1"/>
              <p:nvPr/>
            </p:nvSpPr>
            <p:spPr>
              <a:xfrm>
                <a:off x="857149" y="3069240"/>
                <a:ext cx="2571852" cy="63344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</a:rPr>
                        <m:t>𝛾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i="0" smtClean="0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9" y="3069240"/>
                <a:ext cx="2571852" cy="633443"/>
              </a:xfrm>
              <a:prstGeom prst="rect">
                <a:avLst/>
              </a:prstGeom>
              <a:blipFill>
                <a:blip r:embed="rId6"/>
                <a:stretch>
                  <a:fillRect t="-125490" r="-14216" b="-18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字方塊 18"/>
              <p:cNvSpPr txBox="1"/>
              <p:nvPr/>
            </p:nvSpPr>
            <p:spPr>
              <a:xfrm>
                <a:off x="5198918" y="1855827"/>
                <a:ext cx="886113" cy="613566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918" y="1855827"/>
                <a:ext cx="886113" cy="6135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868354" y="3907440"/>
                <a:ext cx="3453381" cy="411331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</a:rPr>
                        <m:t>𝛾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54" y="3907440"/>
                <a:ext cx="3453381" cy="411331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857148" y="4440840"/>
                <a:ext cx="3464587" cy="72058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  <m:r>
                            <a:rPr lang="zh-TW" altLang="en-US" i="1" smtClean="0">
                              <a:latin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8" y="4440840"/>
                <a:ext cx="3464587" cy="720582"/>
              </a:xfrm>
              <a:prstGeom prst="rect">
                <a:avLst/>
              </a:prstGeom>
              <a:blipFill>
                <a:blip r:embed="rId9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850424" y="5279040"/>
                <a:ext cx="2057399" cy="75270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𝛾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24" y="5279040"/>
                <a:ext cx="2057399" cy="7527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336262" y="5279039"/>
                <a:ext cx="1295399" cy="75270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262" y="5279039"/>
                <a:ext cx="1295399" cy="7527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850424" y="6193440"/>
                <a:ext cx="1515612" cy="43390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24" y="6193440"/>
                <a:ext cx="1515612" cy="433901"/>
              </a:xfrm>
              <a:prstGeom prst="rect">
                <a:avLst/>
              </a:prstGeom>
              <a:blipFill>
                <a:blip r:embed="rId12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7"/>
          <p:cNvSpPr txBox="1">
            <a:spLocks noChangeArrowheads="1"/>
          </p:cNvSpPr>
          <p:nvPr/>
        </p:nvSpPr>
        <p:spPr bwMode="auto">
          <a:xfrm>
            <a:off x="1929653" y="12954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單原子分子組成的理想氣體</a:t>
            </a:r>
          </a:p>
        </p:txBody>
      </p:sp>
      <p:pic>
        <p:nvPicPr>
          <p:cNvPr id="59395" name="Picture 8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-900" r="32961" b="91615"/>
          <a:stretch>
            <a:fillRect/>
          </a:stretch>
        </p:blipFill>
        <p:spPr bwMode="auto">
          <a:xfrm>
            <a:off x="7315200" y="1905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2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6" b="74107"/>
          <a:stretch>
            <a:fillRect/>
          </a:stretch>
        </p:blipFill>
        <p:spPr bwMode="auto">
          <a:xfrm>
            <a:off x="7239000" y="3048000"/>
            <a:ext cx="101758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4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3" b="9872"/>
          <a:stretch>
            <a:fillRect/>
          </a:stretch>
        </p:blipFill>
        <p:spPr bwMode="auto">
          <a:xfrm>
            <a:off x="7319963" y="4672013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 Box 7"/>
          <p:cNvSpPr txBox="1">
            <a:spLocks noChangeArrowheads="1"/>
          </p:cNvSpPr>
          <p:nvPr/>
        </p:nvSpPr>
        <p:spPr bwMode="auto">
          <a:xfrm>
            <a:off x="1981200" y="27051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雙原子分子組成的理想氣體</a:t>
            </a:r>
          </a:p>
        </p:txBody>
      </p:sp>
      <p:sp>
        <p:nvSpPr>
          <p:cNvPr id="59402" name="Text Box 7"/>
          <p:cNvSpPr txBox="1">
            <a:spLocks noChangeArrowheads="1"/>
          </p:cNvSpPr>
          <p:nvPr/>
        </p:nvSpPr>
        <p:spPr bwMode="auto">
          <a:xfrm>
            <a:off x="1990725" y="4198938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多原子分子組成的理想氣體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057960" y="1791102"/>
                <a:ext cx="1066800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960" y="1791102"/>
                <a:ext cx="1066800" cy="63478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024342" y="3129473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3129473"/>
                <a:ext cx="1066800" cy="6165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024342" y="4673237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=3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4673237"/>
                <a:ext cx="1066800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830731" y="1791102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731" y="1791102"/>
                <a:ext cx="1066800" cy="616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797113" y="3121965"/>
                <a:ext cx="1066800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113" y="3121965"/>
                <a:ext cx="1066800" cy="6090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758453" y="4672013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=4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453" y="4672013"/>
                <a:ext cx="1066800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024342" y="838877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838877"/>
                <a:ext cx="137160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5257801" y="1791102"/>
                <a:ext cx="761999" cy="61831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1791102"/>
                <a:ext cx="761999" cy="61831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字方塊 25"/>
              <p:cNvSpPr txBox="1"/>
              <p:nvPr/>
            </p:nvSpPr>
            <p:spPr>
              <a:xfrm>
                <a:off x="5257800" y="3126614"/>
                <a:ext cx="1371600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=1.4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3126614"/>
                <a:ext cx="1371600" cy="610936"/>
              </a:xfrm>
              <a:prstGeom prst="rect">
                <a:avLst/>
              </a:prstGeom>
              <a:blipFill>
                <a:blip r:embed="rId1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257799" y="4568825"/>
                <a:ext cx="761999" cy="6117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799" y="4568825"/>
                <a:ext cx="761999" cy="61170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F19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5" t="12560" b="22765"/>
          <a:stretch>
            <a:fillRect/>
          </a:stretch>
        </p:blipFill>
        <p:spPr bwMode="auto">
          <a:xfrm>
            <a:off x="3751724" y="941634"/>
            <a:ext cx="3690938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1105506" y="3882477"/>
            <a:ext cx="712409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因此，絕熱膨脹時，溫度下降，</a:t>
            </a:r>
            <a:r>
              <a:rPr lang="en-US" altLang="zh-TW" sz="1800" dirty="0">
                <a:solidFill>
                  <a:srgbClr val="FF0000"/>
                </a:solidFill>
              </a:rPr>
              <a:t>(</a:t>
            </a:r>
            <a:r>
              <a:rPr lang="zh-TW" altLang="en-US" sz="1800" dirty="0">
                <a:solidFill>
                  <a:srgbClr val="FF0000"/>
                </a:solidFill>
              </a:rPr>
              <a:t>膨脹對外作功，故內能下降</a:t>
            </a:r>
            <a:r>
              <a:rPr lang="en-US" altLang="zh-TW" sz="1800" dirty="0">
                <a:solidFill>
                  <a:srgbClr val="FF0000"/>
                </a:solidFill>
              </a:rPr>
              <a:t>)</a:t>
            </a:r>
            <a:r>
              <a:rPr lang="zh-TW" altLang="en-US" sz="1800" dirty="0">
                <a:solidFill>
                  <a:srgbClr val="FF0000"/>
                </a:solidFill>
              </a:rPr>
              <a:t>。</a:t>
            </a:r>
          </a:p>
        </p:txBody>
      </p:sp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1084724" y="4331529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絕熱壓縮，溫度上升。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0424" name="文字方塊 7"/>
              <p:cNvSpPr txBox="1">
                <a:spLocks noChangeArrowheads="1"/>
              </p:cNvSpPr>
              <p:nvPr/>
            </p:nvSpPr>
            <p:spPr bwMode="auto">
              <a:xfrm>
                <a:off x="1084724" y="3356238"/>
                <a:ext cx="6763876" cy="485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/>
                  <a:t>當體積增加時，壓力的下降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𝑃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~</m:t>
                    </m:r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𝑉</m:t>
                            </m:r>
                          </m:e>
                          <m:sup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1.4</m:t>
                            </m:r>
                          </m:sup>
                        </m:sSup>
                      </m:den>
                    </m:f>
                  </m:oMath>
                </a14:m>
                <a:r>
                  <a:rPr lang="zh-TW" altLang="en-US" sz="1800" dirty="0"/>
                  <a:t>要比定溫過程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𝑃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~</m:t>
                    </m:r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zh-TW" altLang="en-US" sz="1800" dirty="0"/>
                  <a:t>要來得快！</a:t>
                </a:r>
              </a:p>
            </p:txBody>
          </p:sp>
        </mc:Choice>
        <mc:Fallback>
          <p:sp>
            <p:nvSpPr>
              <p:cNvPr id="60424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4724" y="3356238"/>
                <a:ext cx="6763876" cy="485069"/>
              </a:xfrm>
              <a:prstGeom prst="rect">
                <a:avLst/>
              </a:prstGeom>
              <a:blipFill>
                <a:blip r:embed="rId3"/>
                <a:stretch>
                  <a:fillRect l="-749" b="-51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25" name="文字方塊 8"/>
          <p:cNvSpPr txBox="1">
            <a:spLocks noChangeArrowheads="1"/>
          </p:cNvSpPr>
          <p:nvPr/>
        </p:nvSpPr>
        <p:spPr bwMode="auto">
          <a:xfrm>
            <a:off x="3657600" y="424656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絕熱曲線</a:t>
            </a:r>
          </a:p>
        </p:txBody>
      </p:sp>
      <p:sp>
        <p:nvSpPr>
          <p:cNvPr id="60426" name="文字方塊 9"/>
          <p:cNvSpPr txBox="1">
            <a:spLocks noChangeArrowheads="1"/>
          </p:cNvSpPr>
          <p:nvPr/>
        </p:nvSpPr>
        <p:spPr bwMode="auto">
          <a:xfrm>
            <a:off x="1084724" y="941634"/>
            <a:ext cx="167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在絕熱過程中：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143000" y="1371600"/>
                <a:ext cx="186513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𝑃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zh-TW" altLang="en-US" i="1" smtClean="0">
                            <a:latin typeface="Cambria Math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zh-TW" altLang="en-US" dirty="0"/>
                  <a:t>是一個常數</a:t>
                </a: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371600"/>
                <a:ext cx="1865132" cy="369332"/>
              </a:xfrm>
              <a:prstGeom prst="rect">
                <a:avLst/>
              </a:prstGeom>
              <a:blipFill rotWithShape="1">
                <a:blip r:embed="rId10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1151864" y="1928570"/>
                <a:ext cx="1794081" cy="612796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1.4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864" y="1928570"/>
                <a:ext cx="1794081" cy="612796"/>
              </a:xfrm>
              <a:prstGeom prst="rect">
                <a:avLst/>
              </a:prstGeom>
              <a:blipFill>
                <a:blip r:embed="rId11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/>
              <p:cNvSpPr txBox="1"/>
              <p:nvPr/>
            </p:nvSpPr>
            <p:spPr>
              <a:xfrm>
                <a:off x="1184460" y="5197549"/>
                <a:ext cx="2642347" cy="455894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460" y="5197549"/>
                <a:ext cx="2642347" cy="455894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84460" y="5791200"/>
                <a:ext cx="1862422" cy="4558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460" y="5791200"/>
                <a:ext cx="1862422" cy="455894"/>
              </a:xfrm>
              <a:prstGeom prst="rect">
                <a:avLst/>
              </a:prstGeom>
              <a:blipFill rotWithShape="1"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B215969-167B-99C0-B0F3-BC4A3374EA92}"/>
              </a:ext>
            </a:extLst>
          </p:cNvPr>
          <p:cNvSpPr txBox="1"/>
          <p:nvPr/>
        </p:nvSpPr>
        <p:spPr>
          <a:xfrm>
            <a:off x="1105506" y="2643482"/>
            <a:ext cx="302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以雙原子分子氣體為例</a:t>
            </a:r>
            <a:r>
              <a:rPr lang="en-US" dirty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Dropbox\Documents\課程\YoungTextBook\Images\Chapter19\A_Images\A_Figures_and_Photos\19_1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561975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575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絕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93" b="69379"/>
          <a:stretch>
            <a:fillRect/>
          </a:stretch>
        </p:blipFill>
        <p:spPr bwMode="auto">
          <a:xfrm>
            <a:off x="685800" y="1905000"/>
            <a:ext cx="38100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5" descr="絕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0" t="55119"/>
          <a:stretch>
            <a:fillRect/>
          </a:stretch>
        </p:blipFill>
        <p:spPr bwMode="auto">
          <a:xfrm>
            <a:off x="4876800" y="1846263"/>
            <a:ext cx="356076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feitsui_ma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0791" r="3448" b="10388"/>
          <a:stretch>
            <a:fillRect/>
          </a:stretch>
        </p:blipFill>
        <p:spPr bwMode="auto">
          <a:xfrm>
            <a:off x="1447800" y="1600200"/>
            <a:ext cx="6477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eat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b="2928"/>
          <a:stretch>
            <a:fillRect/>
          </a:stretch>
        </p:blipFill>
        <p:spPr bwMode="auto">
          <a:xfrm>
            <a:off x="1371600" y="1447800"/>
            <a:ext cx="59991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876300" y="2939534"/>
            <a:ext cx="533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在氣體自由擴散過程</a:t>
            </a:r>
            <a:r>
              <a:rPr lang="zh-TW" altLang="en-US" sz="1800" dirty="0"/>
              <a:t>的中途，氣體並不處於平衡態！</a:t>
            </a:r>
          </a:p>
        </p:txBody>
      </p:sp>
      <p:pic>
        <p:nvPicPr>
          <p:cNvPr id="11267" name="Picture 5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54480"/>
            <a:ext cx="21494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F20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7"/>
          <a:stretch>
            <a:fillRect/>
          </a:stretch>
        </p:blipFill>
        <p:spPr bwMode="auto">
          <a:xfrm>
            <a:off x="1885269" y="4038600"/>
            <a:ext cx="282098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文字方塊 4"/>
          <p:cNvSpPr txBox="1">
            <a:spLocks noChangeArrowheads="1"/>
          </p:cNvSpPr>
          <p:nvPr/>
        </p:nvSpPr>
        <p:spPr bwMode="auto">
          <a:xfrm>
            <a:off x="914400" y="9144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但並不是每一個過程都可以用一條路徑代表：</a:t>
            </a:r>
          </a:p>
        </p:txBody>
      </p:sp>
      <p:sp>
        <p:nvSpPr>
          <p:cNvPr id="11270" name="文字方塊 5"/>
          <p:cNvSpPr txBox="1">
            <a:spLocks noChangeArrowheads="1"/>
          </p:cNvSpPr>
          <p:nvPr/>
        </p:nvSpPr>
        <p:spPr bwMode="auto">
          <a:xfrm>
            <a:off x="914400" y="1339612"/>
            <a:ext cx="548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一缸氣體必須處於平衡態才有一個一致的熱座標。</a:t>
            </a:r>
          </a:p>
        </p:txBody>
      </p:sp>
      <p:sp>
        <p:nvSpPr>
          <p:cNvPr id="11271" name="文字方塊 6"/>
          <p:cNvSpPr txBox="1">
            <a:spLocks noChangeArrowheads="1"/>
          </p:cNvSpPr>
          <p:nvPr/>
        </p:nvSpPr>
        <p:spPr bwMode="auto">
          <a:xfrm>
            <a:off x="914400" y="1764546"/>
            <a:ext cx="472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因此只有平衡態才可以用一個點來代表。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914400" y="34290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因此自由擴散過程只有起點和終點可在圖上表示。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img058207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18"/>
          <a:stretch>
            <a:fillRect/>
          </a:stretch>
        </p:blipFill>
        <p:spPr bwMode="auto">
          <a:xfrm>
            <a:off x="2819400" y="914400"/>
            <a:ext cx="3505200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501063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71475"/>
            <a:ext cx="878205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76485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89"/>
          <a:stretch>
            <a:fillRect/>
          </a:stretch>
        </p:blipFill>
        <p:spPr bwMode="auto">
          <a:xfrm>
            <a:off x="266700" y="3124200"/>
            <a:ext cx="8877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5" b="56445"/>
          <a:stretch>
            <a:fillRect/>
          </a:stretch>
        </p:blipFill>
        <p:spPr bwMode="auto">
          <a:xfrm>
            <a:off x="0" y="838200"/>
            <a:ext cx="88773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4" b="18900"/>
          <a:stretch>
            <a:fillRect/>
          </a:stretch>
        </p:blipFill>
        <p:spPr bwMode="auto">
          <a:xfrm>
            <a:off x="266700" y="304800"/>
            <a:ext cx="88773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1" b="375"/>
          <a:stretch>
            <a:fillRect/>
          </a:stretch>
        </p:blipFill>
        <p:spPr bwMode="auto">
          <a:xfrm>
            <a:off x="0" y="533400"/>
            <a:ext cx="88773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87439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8E5E9203-1309-9B0D-833C-84AC1C67D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00" y="2019300"/>
            <a:ext cx="5181600" cy="3886200"/>
          </a:xfrm>
          <a:prstGeom prst="rect">
            <a:avLst/>
          </a:prstGeom>
        </p:spPr>
      </p:pic>
      <p:pic>
        <p:nvPicPr>
          <p:cNvPr id="5" name="Picture 4" descr="A person standing in front of a large structure&#10;&#10;Description automatically generated">
            <a:extLst>
              <a:ext uri="{FF2B5EF4-FFF2-40B4-BE49-F238E27FC236}">
                <a16:creationId xmlns:a16="http://schemas.microsoft.com/office/drawing/2014/main" id="{A4B90FA1-6C71-54A4-8374-9ED6B5085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2078" y="2032999"/>
            <a:ext cx="5181600" cy="3886200"/>
          </a:xfrm>
          <a:prstGeom prst="rect">
            <a:avLst/>
          </a:prstGeom>
        </p:spPr>
      </p:pic>
      <p:pic>
        <p:nvPicPr>
          <p:cNvPr id="1026" name="Picture 2" descr="Road to COP28: UAE on human rights watchlist, UN's 'gates of hell' warning  - ESG Clarity">
            <a:extLst>
              <a:ext uri="{FF2B5EF4-FFF2-40B4-BE49-F238E27FC236}">
                <a16:creationId xmlns:a16="http://schemas.microsoft.com/office/drawing/2014/main" id="{20888C76-9C73-2A8B-37D4-60B16B844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99" y="126713"/>
            <a:ext cx="2149201" cy="12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239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dome&#10;&#10;Description automatically generated">
            <a:extLst>
              <a:ext uri="{FF2B5EF4-FFF2-40B4-BE49-F238E27FC236}">
                <a16:creationId xmlns:a16="http://schemas.microsoft.com/office/drawing/2014/main" id="{76D3B73D-7289-ABA1-BFAA-F2F63FDDC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103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pattern on a ceiling&#10;&#10;Description automatically generated with medium confidence">
            <a:extLst>
              <a:ext uri="{FF2B5EF4-FFF2-40B4-BE49-F238E27FC236}">
                <a16:creationId xmlns:a16="http://schemas.microsoft.com/office/drawing/2014/main" id="{946C52A7-EE89-60DE-C000-28F32805B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0025" y="1636695"/>
            <a:ext cx="5257800" cy="3943350"/>
          </a:xfrm>
          <a:prstGeom prst="rect">
            <a:avLst/>
          </a:prstGeom>
        </p:spPr>
      </p:pic>
      <p:pic>
        <p:nvPicPr>
          <p:cNvPr id="5" name="Picture 4" descr="A large white and gold structure&#10;&#10;Description automatically generated with medium confidence">
            <a:extLst>
              <a:ext uri="{FF2B5EF4-FFF2-40B4-BE49-F238E27FC236}">
                <a16:creationId xmlns:a16="http://schemas.microsoft.com/office/drawing/2014/main" id="{02B15963-3CB5-647A-AC17-17CF27EFA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7926" y="1647825"/>
            <a:ext cx="5257800" cy="3943350"/>
          </a:xfrm>
          <a:prstGeom prst="rect">
            <a:avLst/>
          </a:prstGeo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0C48D617-246F-06AB-4F98-60034DBD9C97}"/>
              </a:ext>
            </a:extLst>
          </p:cNvPr>
          <p:cNvSpPr/>
          <p:nvPr/>
        </p:nvSpPr>
        <p:spPr>
          <a:xfrm>
            <a:off x="2362200" y="3581400"/>
            <a:ext cx="457200" cy="14478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BF74539-BF7C-D058-5752-70E6E0ACA38D}"/>
              </a:ext>
            </a:extLst>
          </p:cNvPr>
          <p:cNvSpPr/>
          <p:nvPr/>
        </p:nvSpPr>
        <p:spPr>
          <a:xfrm>
            <a:off x="6096000" y="5562600"/>
            <a:ext cx="1143000" cy="315930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60253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7656</TotalTime>
  <Words>4477</Words>
  <Application>Microsoft Macintosh PowerPoint</Application>
  <PresentationFormat>On-screen Show (4:3)</PresentationFormat>
  <Paragraphs>553</Paragraphs>
  <Slides>118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5" baseType="lpstr">
      <vt:lpstr>PMingLiU</vt:lpstr>
      <vt:lpstr>PMingLiU</vt:lpstr>
      <vt:lpstr>Arial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Chia-Hung Chang</dc:creator>
  <cp:lastModifiedBy>Chia-Hung Vincent Chang</cp:lastModifiedBy>
  <cp:revision>448</cp:revision>
  <cp:lastPrinted>1601-01-01T00:00:00Z</cp:lastPrinted>
  <dcterms:created xsi:type="dcterms:W3CDTF">1601-01-01T00:00:00Z</dcterms:created>
  <dcterms:modified xsi:type="dcterms:W3CDTF">2024-02-19T03:15:34Z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