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580" r:id="rId2"/>
    <p:sldId id="1581" r:id="rId3"/>
    <p:sldId id="1594" r:id="rId4"/>
    <p:sldId id="1595" r:id="rId5"/>
    <p:sldId id="1541" r:id="rId6"/>
    <p:sldId id="813" r:id="rId7"/>
    <p:sldId id="1094" r:id="rId8"/>
    <p:sldId id="458" r:id="rId9"/>
    <p:sldId id="1579" r:id="rId10"/>
    <p:sldId id="1578" r:id="rId11"/>
    <p:sldId id="1078" r:id="rId12"/>
    <p:sldId id="1572" r:id="rId13"/>
    <p:sldId id="1546" r:id="rId14"/>
    <p:sldId id="1079" r:id="rId15"/>
    <p:sldId id="1075" r:id="rId16"/>
    <p:sldId id="1555" r:id="rId17"/>
    <p:sldId id="459" r:id="rId18"/>
    <p:sldId id="1536" r:id="rId19"/>
    <p:sldId id="461" r:id="rId20"/>
    <p:sldId id="574" r:id="rId21"/>
    <p:sldId id="1593" r:id="rId22"/>
    <p:sldId id="1570" r:id="rId23"/>
    <p:sldId id="1571" r:id="rId24"/>
    <p:sldId id="1080" r:id="rId25"/>
    <p:sldId id="1082" r:id="rId26"/>
    <p:sldId id="1091" r:id="rId27"/>
    <p:sldId id="1545" r:id="rId28"/>
    <p:sldId id="462" r:id="rId29"/>
    <p:sldId id="455" r:id="rId30"/>
    <p:sldId id="456" r:id="rId31"/>
    <p:sldId id="864" r:id="rId32"/>
    <p:sldId id="1548" r:id="rId33"/>
    <p:sldId id="1547" r:id="rId34"/>
    <p:sldId id="1556" r:id="rId35"/>
    <p:sldId id="1598" r:id="rId36"/>
    <p:sldId id="1599" r:id="rId37"/>
    <p:sldId id="1592" r:id="rId38"/>
    <p:sldId id="1591" r:id="rId39"/>
    <p:sldId id="1583" r:id="rId40"/>
    <p:sldId id="1549" r:id="rId41"/>
    <p:sldId id="1084" r:id="rId42"/>
    <p:sldId id="1590" r:id="rId43"/>
    <p:sldId id="1602" r:id="rId44"/>
    <p:sldId id="1600" r:id="rId45"/>
    <p:sldId id="1601" r:id="rId46"/>
    <p:sldId id="1588" r:id="rId47"/>
    <p:sldId id="1587" r:id="rId48"/>
    <p:sldId id="1585" r:id="rId49"/>
    <p:sldId id="1586" r:id="rId50"/>
    <p:sldId id="1584" r:id="rId51"/>
    <p:sldId id="1575" r:id="rId52"/>
    <p:sldId id="1577" r:id="rId53"/>
    <p:sldId id="1558" r:id="rId54"/>
    <p:sldId id="1597" r:id="rId55"/>
    <p:sldId id="1603" r:id="rId56"/>
    <p:sldId id="1086" r:id="rId57"/>
    <p:sldId id="877" r:id="rId5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5"/>
    <p:restoredTop sz="96197" autoAdjust="0"/>
  </p:normalViewPr>
  <p:slideViewPr>
    <p:cSldViewPr>
      <p:cViewPr varScale="1">
        <p:scale>
          <a:sx n="124" d="100"/>
          <a:sy n="124" d="100"/>
        </p:scale>
        <p:origin x="13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波包並不是定態，而是</a:t>
            </a:r>
            <a:r>
              <a:rPr lang="zh-TW" altLang="en-US">
                <a:solidFill>
                  <a:srgbClr val="FF0000"/>
                </a:solidFill>
              </a:rPr>
              <a:t>類似定態</a:t>
            </a:r>
            <a:r>
              <a:rPr lang="zh-TW" altLang="en-US"/>
              <a:t>的疊加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41B7834-5C0A-43AC-B37D-3A3FE109D9A0}" type="slidenum">
              <a:rPr lang="zh-TW" altLang="en-US" smtClean="0"/>
              <a:pPr eaLnBrk="1" hangingPunct="1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49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2023/11/8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8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11" Type="http://schemas.openxmlformats.org/officeDocument/2006/relationships/image" Target="../media/image36.png"/><Relationship Id="rId5" Type="http://schemas.openxmlformats.org/officeDocument/2006/relationships/image" Target="../media/image230.png"/><Relationship Id="rId10" Type="http://schemas.openxmlformats.org/officeDocument/2006/relationships/image" Target="../media/image90.png"/><Relationship Id="rId4" Type="http://schemas.openxmlformats.org/officeDocument/2006/relationships/image" Target="../media/image10.jpeg"/><Relationship Id="rId9" Type="http://schemas.openxmlformats.org/officeDocument/2006/relationships/image" Target="../media/image2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270.png"/><Relationship Id="rId3" Type="http://schemas.openxmlformats.org/officeDocument/2006/relationships/image" Target="../media/image19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openxmlformats.org/officeDocument/2006/relationships/image" Target="../media/image220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1.png"/><Relationship Id="rId4" Type="http://schemas.openxmlformats.org/officeDocument/2006/relationships/image" Target="../media/image13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png"/><Relationship Id="rId7" Type="http://schemas.openxmlformats.org/officeDocument/2006/relationships/image" Target="../media/image411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openxmlformats.org/officeDocument/2006/relationships/image" Target="../media/image34.png"/><Relationship Id="rId10" Type="http://schemas.openxmlformats.org/officeDocument/2006/relationships/image" Target="../media/image21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14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310.png"/><Relationship Id="rId10" Type="http://schemas.openxmlformats.org/officeDocument/2006/relationships/image" Target="../media/image320.png"/><Relationship Id="rId9" Type="http://schemas.openxmlformats.org/officeDocument/2006/relationships/image" Target="../media/image14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490.png"/><Relationship Id="rId3" Type="http://schemas.openxmlformats.org/officeDocument/2006/relationships/image" Target="../media/image310.png"/><Relationship Id="rId7" Type="http://schemas.openxmlformats.org/officeDocument/2006/relationships/image" Target="../media/image420.png"/><Relationship Id="rId12" Type="http://schemas.openxmlformats.org/officeDocument/2006/relationships/image" Target="../media/image1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11" Type="http://schemas.openxmlformats.org/officeDocument/2006/relationships/image" Target="../media/image157.png"/><Relationship Id="rId5" Type="http://schemas.openxmlformats.org/officeDocument/2006/relationships/image" Target="../media/image1411.png"/><Relationship Id="rId15" Type="http://schemas.openxmlformats.org/officeDocument/2006/relationships/image" Target="../media/image160.png"/><Relationship Id="rId10" Type="http://schemas.openxmlformats.org/officeDocument/2006/relationships/image" Target="../media/image156.png"/><Relationship Id="rId4" Type="http://schemas.openxmlformats.org/officeDocument/2006/relationships/image" Target="../media/image152.png"/><Relationship Id="rId9" Type="http://schemas.openxmlformats.org/officeDocument/2006/relationships/image" Target="../media/image155.png"/><Relationship Id="rId14" Type="http://schemas.openxmlformats.org/officeDocument/2006/relationships/image" Target="../media/image1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490.png"/><Relationship Id="rId3" Type="http://schemas.openxmlformats.org/officeDocument/2006/relationships/image" Target="../media/image310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11" Type="http://schemas.openxmlformats.org/officeDocument/2006/relationships/image" Target="../media/image157.png"/><Relationship Id="rId5" Type="http://schemas.openxmlformats.org/officeDocument/2006/relationships/image" Target="../media/image1411.png"/><Relationship Id="rId15" Type="http://schemas.openxmlformats.org/officeDocument/2006/relationships/image" Target="../media/image160.png"/><Relationship Id="rId10" Type="http://schemas.openxmlformats.org/officeDocument/2006/relationships/image" Target="../media/image156.png"/><Relationship Id="rId4" Type="http://schemas.openxmlformats.org/officeDocument/2006/relationships/image" Target="../media/image152.png"/><Relationship Id="rId9" Type="http://schemas.openxmlformats.org/officeDocument/2006/relationships/image" Target="../media/image155.png"/><Relationship Id="rId14" Type="http://schemas.openxmlformats.org/officeDocument/2006/relationships/image" Target="../media/image15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1.png"/><Relationship Id="rId4" Type="http://schemas.openxmlformats.org/officeDocument/2006/relationships/image" Target="../media/image4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81.png"/><Relationship Id="rId7" Type="http://schemas.openxmlformats.org/officeDocument/2006/relationships/image" Target="../media/image59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512.png"/><Relationship Id="rId7" Type="http://schemas.openxmlformats.org/officeDocument/2006/relationships/image" Target="../media/image47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1.png"/><Relationship Id="rId11" Type="http://schemas.openxmlformats.org/officeDocument/2006/relationships/image" Target="../media/image570.png"/><Relationship Id="rId5" Type="http://schemas.openxmlformats.org/officeDocument/2006/relationships/image" Target="../media/image510.png"/><Relationship Id="rId10" Type="http://schemas.openxmlformats.org/officeDocument/2006/relationships/image" Target="../media/image560.png"/><Relationship Id="rId4" Type="http://schemas.openxmlformats.org/officeDocument/2006/relationships/image" Target="../media/image491.png"/><Relationship Id="rId9" Type="http://schemas.openxmlformats.org/officeDocument/2006/relationships/image" Target="../media/image5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5" Type="http://schemas.openxmlformats.org/officeDocument/2006/relationships/image" Target="../media/image530.png"/><Relationship Id="rId4" Type="http://schemas.openxmlformats.org/officeDocument/2006/relationships/image" Target="../media/image6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60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0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72.png"/><Relationship Id="rId4" Type="http://schemas.openxmlformats.org/officeDocument/2006/relationships/image" Target="../media/image7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7.png"/><Relationship Id="rId4" Type="http://schemas.openxmlformats.org/officeDocument/2006/relationships/image" Target="../media/image177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801.png"/><Relationship Id="rId7" Type="http://schemas.openxmlformats.org/officeDocument/2006/relationships/image" Target="../media/image87.png"/><Relationship Id="rId12" Type="http://schemas.openxmlformats.org/officeDocument/2006/relationships/image" Target="../media/image86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1.png"/><Relationship Id="rId11" Type="http://schemas.openxmlformats.org/officeDocument/2006/relationships/image" Target="../media/image87.png"/><Relationship Id="rId5" Type="http://schemas.openxmlformats.org/officeDocument/2006/relationships/image" Target="../media/image810.png"/><Relationship Id="rId10" Type="http://schemas.openxmlformats.org/officeDocument/2006/relationships/image" Target="../media/image811.png"/><Relationship Id="rId4" Type="http://schemas.openxmlformats.org/officeDocument/2006/relationships/image" Target="../media/image780.png"/><Relationship Id="rId9" Type="http://schemas.openxmlformats.org/officeDocument/2006/relationships/image" Target="../media/image8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21.png"/><Relationship Id="rId10" Type="http://schemas.openxmlformats.org/officeDocument/2006/relationships/image" Target="../media/image97.png"/><Relationship Id="rId4" Type="http://schemas.openxmlformats.org/officeDocument/2006/relationships/image" Target="../media/image88.pn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950.png"/><Relationship Id="rId2" Type="http://schemas.openxmlformats.org/officeDocument/2006/relationships/image" Target="../media/image10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0.png"/><Relationship Id="rId4" Type="http://schemas.openxmlformats.org/officeDocument/2006/relationships/image" Target="../media/image10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0.png"/><Relationship Id="rId7" Type="http://schemas.openxmlformats.org/officeDocument/2006/relationships/image" Target="../media/image111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9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10.png"/><Relationship Id="rId7" Type="http://schemas.openxmlformats.org/officeDocument/2006/relationships/image" Target="../media/image116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11.png"/><Relationship Id="rId7" Type="http://schemas.openxmlformats.org/officeDocument/2006/relationships/image" Target="../media/image45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12.png"/><Relationship Id="rId4" Type="http://schemas.openxmlformats.org/officeDocument/2006/relationships/image" Target="../media/image3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36.png"/><Relationship Id="rId7" Type="http://schemas.openxmlformats.org/officeDocument/2006/relationships/image" Target="../media/image14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39.png"/><Relationship Id="rId10" Type="http://schemas.openxmlformats.org/officeDocument/2006/relationships/image" Target="../media/image161.png"/><Relationship Id="rId4" Type="http://schemas.openxmlformats.org/officeDocument/2006/relationships/image" Target="../media/image138.png"/><Relationship Id="rId9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133.jpeg"/><Relationship Id="rId7" Type="http://schemas.openxmlformats.org/officeDocument/2006/relationships/image" Target="../media/image381.png"/><Relationship Id="rId12" Type="http://schemas.openxmlformats.org/officeDocument/2006/relationships/image" Target="../media/image4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11" Type="http://schemas.openxmlformats.org/officeDocument/2006/relationships/image" Target="../media/image421.png"/><Relationship Id="rId5" Type="http://schemas.openxmlformats.org/officeDocument/2006/relationships/image" Target="../media/image360.png"/><Relationship Id="rId10" Type="http://schemas.openxmlformats.org/officeDocument/2006/relationships/image" Target="../media/image10.jpeg"/><Relationship Id="rId4" Type="http://schemas.openxmlformats.org/officeDocument/2006/relationships/image" Target="../media/image351.png"/><Relationship Id="rId9" Type="http://schemas.openxmlformats.org/officeDocument/2006/relationships/image" Target="../media/image4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37.png"/><Relationship Id="rId4" Type="http://schemas.openxmlformats.org/officeDocument/2006/relationships/image" Target="../media/image15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3.png"/><Relationship Id="rId10" Type="http://schemas.openxmlformats.org/officeDocument/2006/relationships/image" Target="../media/image169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130.png"/><Relationship Id="rId7" Type="http://schemas.openxmlformats.org/officeDocument/2006/relationships/image" Target="../media/image117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1.png"/><Relationship Id="rId4" Type="http://schemas.openxmlformats.org/officeDocument/2006/relationships/image" Target="../media/image173.png"/><Relationship Id="rId9" Type="http://schemas.openxmlformats.org/officeDocument/2006/relationships/image" Target="../media/image11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11.png"/><Relationship Id="rId7" Type="http://schemas.openxmlformats.org/officeDocument/2006/relationships/image" Target="../media/image45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12.png"/><Relationship Id="rId4" Type="http://schemas.openxmlformats.org/officeDocument/2006/relationships/image" Target="../media/image3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78.png"/><Relationship Id="rId7" Type="http://schemas.openxmlformats.org/officeDocument/2006/relationships/image" Target="../media/image59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1.png"/><Relationship Id="rId5" Type="http://schemas.openxmlformats.org/officeDocument/2006/relationships/image" Target="../media/image179.png"/><Relationship Id="rId4" Type="http://schemas.openxmlformats.org/officeDocument/2006/relationships/image" Target="../media/image57.png"/><Relationship Id="rId9" Type="http://schemas.openxmlformats.org/officeDocument/2006/relationships/image" Target="../media/image1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5.jpeg"/><Relationship Id="rId3" Type="http://schemas.openxmlformats.org/officeDocument/2006/relationships/image" Target="../media/image74.png"/><Relationship Id="rId7" Type="http://schemas.openxmlformats.org/officeDocument/2006/relationships/image" Target="../media/image131.png"/><Relationship Id="rId12" Type="http://schemas.openxmlformats.org/officeDocument/2006/relationships/image" Target="../media/image18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DDE8C-1AAD-D03F-0BF6-12CD7E409E11}"/>
              </a:ext>
            </a:extLst>
          </p:cNvPr>
          <p:cNvSpPr txBox="1"/>
          <p:nvPr/>
        </p:nvSpPr>
        <p:spPr bwMode="auto">
          <a:xfrm>
            <a:off x="3845294" y="170195"/>
            <a:ext cx="654698" cy="36933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48ED0585-2B2C-0577-5325-F17609719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487" y="488147"/>
                <a:ext cx="8159407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以不同配重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/>
                  <a:t>疊加所有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依舊滿足薛丁格方程式：</a:t>
                </a:r>
              </a:p>
            </p:txBody>
          </p:sp>
        </mc:Choice>
        <mc:Fallback xmlns="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48ED0585-2B2C-0577-5325-F17609719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487" y="488147"/>
                <a:ext cx="8159407" cy="387927"/>
              </a:xfrm>
              <a:prstGeom prst="rect">
                <a:avLst/>
              </a:prstGeom>
              <a:blipFill>
                <a:blip r:embed="rId2"/>
                <a:stretch>
                  <a:fillRect l="-778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29BCFE-8003-2FEA-82BF-3DCD36CFF91D}"/>
                  </a:ext>
                </a:extLst>
              </p:cNvPr>
              <p:cNvSpPr txBox="1"/>
              <p:nvPr/>
            </p:nvSpPr>
            <p:spPr bwMode="auto">
              <a:xfrm>
                <a:off x="771742" y="1783363"/>
                <a:ext cx="80648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疊加的</a:t>
                </a:r>
                <a:r>
                  <a:rPr lang="zh-TW" altLang="en-US" dirty="0"/>
                  <a:t>配重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，稱為</a:t>
                </a:r>
                <a:r>
                  <a:rPr lang="en-US" altLang="zh-CN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amplitude</a:t>
                </a:r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可以由起始條件，也就是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/>
                  <a:t>決定！</a:t>
                </a:r>
                <a:r>
                  <a:rPr lang="en-US" dirty="0" err="1"/>
                  <a:t>因為</a:t>
                </a:r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29BCFE-8003-2FEA-82BF-3DCD36CFF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742" y="1783363"/>
                <a:ext cx="8064898" cy="369332"/>
              </a:xfrm>
              <a:prstGeom prst="rect">
                <a:avLst/>
              </a:prstGeom>
              <a:blipFill>
                <a:blip r:embed="rId3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2BEB6B8C-26E0-13B6-30B2-1F52F070F1D9}"/>
                  </a:ext>
                </a:extLst>
              </p:cNvPr>
              <p:cNvSpPr txBox="1"/>
              <p:nvPr/>
            </p:nvSpPr>
            <p:spPr bwMode="auto">
              <a:xfrm>
                <a:off x="820294" y="2166657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2BEB6B8C-26E0-13B6-30B2-1F52F070F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294" y="2166657"/>
                <a:ext cx="3079305" cy="901914"/>
              </a:xfrm>
              <a:prstGeom prst="rect">
                <a:avLst/>
              </a:prstGeom>
              <a:blipFill>
                <a:blip r:embed="rId4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8E2837-0B64-5D73-86C2-5C31A6C502B5}"/>
                  </a:ext>
                </a:extLst>
              </p:cNvPr>
              <p:cNvSpPr txBox="1"/>
              <p:nvPr/>
            </p:nvSpPr>
            <p:spPr bwMode="auto">
              <a:xfrm>
                <a:off x="3909784" y="2394719"/>
                <a:ext cx="42278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8E2837-0B64-5D73-86C2-5C31A6C50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9784" y="2394719"/>
                <a:ext cx="422782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FB09214-4663-EC8C-4508-4F55CF2BB73E}"/>
                  </a:ext>
                </a:extLst>
              </p:cNvPr>
              <p:cNvSpPr txBox="1"/>
              <p:nvPr/>
            </p:nvSpPr>
            <p:spPr bwMode="auto">
              <a:xfrm>
                <a:off x="1988681" y="908730"/>
                <a:ext cx="375929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FB09214-4663-EC8C-4508-4F55CF2BB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8681" y="908730"/>
                <a:ext cx="3759299" cy="901914"/>
              </a:xfrm>
              <a:prstGeom prst="rect">
                <a:avLst/>
              </a:prstGeom>
              <a:blipFill>
                <a:blip r:embed="rId6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D90F3B76-C070-2293-CBDD-FC51F19159AF}"/>
                  </a:ext>
                </a:extLst>
              </p:cNvPr>
              <p:cNvSpPr txBox="1"/>
              <p:nvPr/>
            </p:nvSpPr>
            <p:spPr bwMode="auto">
              <a:xfrm>
                <a:off x="820294" y="4914844"/>
                <a:ext cx="2250552" cy="5843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D90F3B76-C070-2293-CBDD-FC51F1915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294" y="4914844"/>
                <a:ext cx="2250552" cy="584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02E3063C-4ED5-6485-1785-D9F1AE45B6D6}"/>
                  </a:ext>
                </a:extLst>
              </p:cNvPr>
              <p:cNvSpPr txBox="1"/>
              <p:nvPr/>
            </p:nvSpPr>
            <p:spPr bwMode="auto">
              <a:xfrm>
                <a:off x="820294" y="5573757"/>
                <a:ext cx="2997359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02E3063C-4ED5-6485-1785-D9F1AE45B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294" y="5573757"/>
                <a:ext cx="2997359" cy="10016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4DE2FDF-A3AD-825D-08D4-6553CF0C0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2336" y="2872217"/>
            <a:ext cx="2342778" cy="167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2A6D48-2D93-7A66-63BB-5768C92B18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867" y="4581128"/>
            <a:ext cx="2493737" cy="2109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43F1640B-74F3-4DF9-39B5-93E6B18E1CEE}"/>
                  </a:ext>
                </a:extLst>
              </p:cNvPr>
              <p:cNvSpPr txBox="1"/>
              <p:nvPr/>
            </p:nvSpPr>
            <p:spPr bwMode="auto">
              <a:xfrm>
                <a:off x="5992376" y="2872217"/>
                <a:ext cx="657936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43F1640B-74F3-4DF9-39B5-93E6B18E1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2376" y="2872217"/>
                <a:ext cx="657936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556488-9EB8-DE83-9DD5-BAA18B42B710}"/>
                  </a:ext>
                </a:extLst>
              </p:cNvPr>
              <p:cNvSpPr txBox="1"/>
              <p:nvPr/>
            </p:nvSpPr>
            <p:spPr bwMode="auto">
              <a:xfrm>
                <a:off x="770231" y="442565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高斯分佈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可以疊加出波包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556488-9EB8-DE83-9DD5-BAA18B42B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31" y="4425658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9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animBg="1"/>
      <p:bldP spid="9" grpId="0" animBg="1"/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20EDC-02E2-30BF-9AC3-30DBB211F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1" t="25333" r="3267"/>
          <a:stretch/>
        </p:blipFill>
        <p:spPr>
          <a:xfrm>
            <a:off x="1312075" y="423664"/>
            <a:ext cx="6284262" cy="4032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981C-82E7-6D46-A448-1B7C8C6D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"/>
          <a:stretch/>
        </p:blipFill>
        <p:spPr>
          <a:xfrm>
            <a:off x="1307012" y="5325256"/>
            <a:ext cx="6284262" cy="142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27CAA-3179-DD5B-8C52-7ECA7788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68" b="92155"/>
          <a:stretch/>
        </p:blipFill>
        <p:spPr>
          <a:xfrm>
            <a:off x="1307011" y="0"/>
            <a:ext cx="6284263" cy="423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73823-0AD4-1325-23D8-39F355B6E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5" t="9952" b="9952"/>
          <a:stretch/>
        </p:blipFill>
        <p:spPr>
          <a:xfrm>
            <a:off x="1307012" y="4456112"/>
            <a:ext cx="6284262" cy="8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/>
              <p:nvPr/>
            </p:nvSpPr>
            <p:spPr bwMode="auto">
              <a:xfrm>
                <a:off x="572774" y="1666257"/>
                <a:ext cx="2862450" cy="6821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774" y="1666257"/>
                <a:ext cx="2862450" cy="682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/>
              <p:nvPr/>
            </p:nvSpPr>
            <p:spPr bwMode="auto">
              <a:xfrm>
                <a:off x="554982" y="2550400"/>
                <a:ext cx="8034036" cy="372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這表示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是以為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中心，形成一離開此值就快速降低的分佈，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982" y="2550400"/>
                <a:ext cx="8034036" cy="372410"/>
              </a:xfrm>
              <a:prstGeom prst="rect">
                <a:avLst/>
              </a:prstGeom>
              <a:blipFill>
                <a:blip r:embed="rId3"/>
                <a:stretch>
                  <a:fillRect l="-6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1E74821-2067-C7C4-30BC-88CA2D5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771319" y="1576211"/>
            <a:ext cx="2119953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0349" y="2468297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349" y="2468297"/>
                <a:ext cx="369416" cy="278682"/>
              </a:xfrm>
              <a:prstGeom prst="rect">
                <a:avLst/>
              </a:prstGeom>
              <a:blipFill>
                <a:blip r:embed="rId5"/>
                <a:stretch>
                  <a:fillRect r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/>
              <p:nvPr/>
            </p:nvSpPr>
            <p:spPr bwMode="auto">
              <a:xfrm>
                <a:off x="6859933" y="1592917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9933" y="1592917"/>
                <a:ext cx="752726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/>
              <p:nvPr/>
            </p:nvSpPr>
            <p:spPr bwMode="auto">
              <a:xfrm>
                <a:off x="566729" y="2937178"/>
                <a:ext cx="8034036" cy="408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若取極值的1/3左右位置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729" y="2937178"/>
                <a:ext cx="8034036" cy="408253"/>
              </a:xfrm>
              <a:prstGeom prst="rect">
                <a:avLst/>
              </a:prstGeom>
              <a:blipFill>
                <a:blip r:embed="rId7"/>
                <a:stretch>
                  <a:fillRect l="-63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EADA78-5176-1A1E-670E-3923CB427F81}"/>
                  </a:ext>
                </a:extLst>
              </p:cNvPr>
              <p:cNvSpPr txBox="1"/>
              <p:nvPr/>
            </p:nvSpPr>
            <p:spPr bwMode="auto">
              <a:xfrm>
                <a:off x="575759" y="3427534"/>
                <a:ext cx="66605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與動量成正比，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EADA78-5176-1A1E-670E-3923CB427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59" y="3427534"/>
                <a:ext cx="6660537" cy="369332"/>
              </a:xfrm>
              <a:prstGeom prst="rect">
                <a:avLst/>
              </a:prstGeom>
              <a:blipFill>
                <a:blip r:embed="rId8"/>
                <a:stretch>
                  <a:fillRect l="-7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3680C8-7CB8-4E68-ED5E-D45F7C54F915}"/>
                  </a:ext>
                </a:extLst>
              </p:cNvPr>
              <p:cNvSpPr txBox="1"/>
              <p:nvPr/>
            </p:nvSpPr>
            <p:spPr bwMode="auto">
              <a:xfrm>
                <a:off x="503751" y="786369"/>
                <a:ext cx="77486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波包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是最有用的疊加態了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它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zh-TW" altLang="en-US" dirty="0"/>
                  <a:t>疊加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稍微不同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的正弦波。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3680C8-7CB8-4E68-ED5E-D45F7C54F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751" y="786369"/>
                <a:ext cx="7748690" cy="369332"/>
              </a:xfrm>
              <a:prstGeom prst="rect">
                <a:avLst/>
              </a:prstGeom>
              <a:blipFill>
                <a:blip r:embed="rId9"/>
                <a:stretch>
                  <a:fillRect l="-65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2515F8-AB23-BC0B-9059-BBB6D9B6F2BF}"/>
                  </a:ext>
                </a:extLst>
              </p:cNvPr>
              <p:cNvSpPr txBox="1"/>
              <p:nvPr/>
            </p:nvSpPr>
            <p:spPr bwMode="auto">
              <a:xfrm>
                <a:off x="517492" y="1196752"/>
                <a:ext cx="47025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考慮一高斯分佈Gaussian form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2515F8-AB23-BC0B-9059-BBB6D9B6F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492" y="1196752"/>
                <a:ext cx="4702579" cy="369332"/>
              </a:xfrm>
              <a:prstGeom prst="rect">
                <a:avLst/>
              </a:prstGeom>
              <a:blipFill>
                <a:blip r:embed="rId10"/>
                <a:stretch>
                  <a:fillRect l="-10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0CE6C3-5800-46EA-26E8-A34D8C19659F}"/>
                  </a:ext>
                </a:extLst>
              </p:cNvPr>
              <p:cNvSpPr txBox="1"/>
              <p:nvPr/>
            </p:nvSpPr>
            <p:spPr bwMode="auto">
              <a:xfrm>
                <a:off x="575759" y="3878969"/>
                <a:ext cx="73094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所疊加出的狀態，在測量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動量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的機率應該最大，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0CE6C3-5800-46EA-26E8-A34D8C19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59" y="3878969"/>
                <a:ext cx="7309411" cy="369332"/>
              </a:xfrm>
              <a:prstGeom prst="rect">
                <a:avLst/>
              </a:prstGeom>
              <a:blipFill>
                <a:blip r:embed="rId11"/>
                <a:stretch>
                  <a:fillRect l="-6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FE60D3-A821-BD97-2A20-7A8D089AB802}"/>
                  </a:ext>
                </a:extLst>
              </p:cNvPr>
              <p:cNvSpPr txBox="1"/>
              <p:nvPr/>
            </p:nvSpPr>
            <p:spPr bwMode="auto">
              <a:xfrm>
                <a:off x="566728" y="4310071"/>
                <a:ext cx="8324543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由圖可以合理的猜想：測量結果會有不準度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=ℏ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~ℏ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FE60D3-A821-BD97-2A20-7A8D089AB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728" y="4310071"/>
                <a:ext cx="8324543" cy="396327"/>
              </a:xfrm>
              <a:prstGeom prst="rect">
                <a:avLst/>
              </a:prstGeom>
              <a:blipFill>
                <a:blip r:embed="rId12"/>
                <a:stretch>
                  <a:fillRect l="-609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35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552E1AD-4F3C-335C-04AD-2D5F70F56F65}"/>
                  </a:ext>
                </a:extLst>
              </p:cNvPr>
              <p:cNvSpPr txBox="1"/>
              <p:nvPr/>
            </p:nvSpPr>
            <p:spPr bwMode="auto">
              <a:xfrm>
                <a:off x="158740" y="1684138"/>
                <a:ext cx="9175076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552E1AD-4F3C-335C-04AD-2D5F70F56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40" y="1684138"/>
                <a:ext cx="9175076" cy="1171731"/>
              </a:xfrm>
              <a:prstGeom prst="rect">
                <a:avLst/>
              </a:prstGeom>
              <a:blipFill>
                <a:blip r:embed="rId2"/>
                <a:stretch>
                  <a:fillRect t="-116129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48FF6F3-521F-8BBA-9657-728BD26A863E}"/>
                  </a:ext>
                </a:extLst>
              </p:cNvPr>
              <p:cNvSpPr txBox="1"/>
              <p:nvPr/>
            </p:nvSpPr>
            <p:spPr bwMode="auto">
              <a:xfrm>
                <a:off x="2411760" y="1199534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48FF6F3-521F-8BBA-9657-728BD26A8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1199534"/>
                <a:ext cx="131882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40E0EC6-30BE-1ADF-6758-5C25D043FF67}"/>
                  </a:ext>
                </a:extLst>
              </p:cNvPr>
              <p:cNvSpPr txBox="1"/>
              <p:nvPr/>
            </p:nvSpPr>
            <p:spPr bwMode="auto">
              <a:xfrm>
                <a:off x="1670500" y="2868069"/>
                <a:ext cx="3597652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40E0EC6-30BE-1ADF-6758-5C25D043F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500" y="2868069"/>
                <a:ext cx="3597652" cy="1171731"/>
              </a:xfrm>
              <a:prstGeom prst="rect">
                <a:avLst/>
              </a:prstGeom>
              <a:blipFill>
                <a:blip r:embed="rId4"/>
                <a:stretch>
                  <a:fillRect l="-1056" t="-114894" b="-173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/>
              <p:nvPr/>
            </p:nvSpPr>
            <p:spPr bwMode="auto">
              <a:xfrm>
                <a:off x="7398557" y="4359937"/>
                <a:ext cx="140019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′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557" y="4359937"/>
                <a:ext cx="1400192" cy="566694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/>
              <p:nvPr/>
            </p:nvSpPr>
            <p:spPr bwMode="auto">
              <a:xfrm>
                <a:off x="1671929" y="5266963"/>
                <a:ext cx="3856825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1929" y="5266963"/>
                <a:ext cx="3856825" cy="1171731"/>
              </a:xfrm>
              <a:prstGeom prst="rect">
                <a:avLst/>
              </a:prstGeom>
              <a:blipFill>
                <a:blip r:embed="rId6"/>
                <a:stretch>
                  <a:fillRect t="-116129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/>
              <p:nvPr/>
            </p:nvSpPr>
            <p:spPr bwMode="auto">
              <a:xfrm>
                <a:off x="1670500" y="4080654"/>
                <a:ext cx="5098960" cy="1179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−2</m:t>
                                  </m:r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CN" sz="24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CN" sz="24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500" y="4080654"/>
                <a:ext cx="5098960" cy="1179041"/>
              </a:xfrm>
              <a:prstGeom prst="rect">
                <a:avLst/>
              </a:prstGeom>
              <a:blipFill>
                <a:blip r:embed="rId7"/>
                <a:stretch>
                  <a:fillRect t="-115957" b="-17234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5582708" y="5276785"/>
                <a:ext cx="2515945" cy="118352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2708" y="5276785"/>
                <a:ext cx="2515945" cy="11835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1E74821-2067-C7C4-30BC-88CA2D5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339825" y="27534"/>
            <a:ext cx="1758828" cy="16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76883" y="760157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76883" y="760157"/>
                <a:ext cx="369416" cy="278682"/>
              </a:xfrm>
              <a:prstGeom prst="rect">
                <a:avLst/>
              </a:prstGeom>
              <a:blipFill>
                <a:blip r:embed="rId10"/>
                <a:stretch>
                  <a:fillRect r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/>
              <p:nvPr/>
            </p:nvSpPr>
            <p:spPr bwMode="auto">
              <a:xfrm>
                <a:off x="6339825" y="43585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825" y="43585"/>
                <a:ext cx="75272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18ACBDF8-D3D4-F392-783A-A8C1FB1E8BEF}"/>
              </a:ext>
            </a:extLst>
          </p:cNvPr>
          <p:cNvSpPr/>
          <p:nvPr/>
        </p:nvSpPr>
        <p:spPr>
          <a:xfrm>
            <a:off x="7683933" y="2038947"/>
            <a:ext cx="576064" cy="307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44431B-7271-A9AD-8209-EE29493EE6EA}"/>
                  </a:ext>
                </a:extLst>
              </p:cNvPr>
              <p:cNvSpPr txBox="1"/>
              <p:nvPr/>
            </p:nvSpPr>
            <p:spPr bwMode="auto">
              <a:xfrm>
                <a:off x="611560" y="759934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計算此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一Gaussian form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所疊加出的波函數：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44431B-7271-A9AD-8209-EE29493EE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759934"/>
                <a:ext cx="5544616" cy="369332"/>
              </a:xfrm>
              <a:prstGeom prst="rect">
                <a:avLst/>
              </a:prstGeom>
              <a:blipFill>
                <a:blip r:embed="rId12"/>
                <a:stretch>
                  <a:fillRect l="-91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B104FBB-418F-D6E2-2F6F-52BA2ED44845}"/>
              </a:ext>
            </a:extLst>
          </p:cNvPr>
          <p:cNvSpPr txBox="1"/>
          <p:nvPr/>
        </p:nvSpPr>
        <p:spPr bwMode="auto">
          <a:xfrm>
            <a:off x="611560" y="1205049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首先變換變數：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28A60-EA2A-B5AB-39BD-736AFBC77F56}"/>
              </a:ext>
            </a:extLst>
          </p:cNvPr>
          <p:cNvSpPr txBox="1"/>
          <p:nvPr/>
        </p:nvSpPr>
        <p:spPr bwMode="auto">
          <a:xfrm>
            <a:off x="5436096" y="3283595"/>
            <a:ext cx="2535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接下來湊成平方。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EC19F-2294-F812-9153-BB1260C4CB50}"/>
                  </a:ext>
                </a:extLst>
              </p:cNvPr>
              <p:cNvSpPr txBox="1"/>
              <p:nvPr/>
            </p:nvSpPr>
            <p:spPr bwMode="auto">
              <a:xfrm>
                <a:off x="3923928" y="6460314"/>
                <a:ext cx="4608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積分已經與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無關了!就是一個常數。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EC19F-2294-F812-9153-BB1260C4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6460314"/>
                <a:ext cx="4608512" cy="369332"/>
              </a:xfrm>
              <a:prstGeom prst="rect">
                <a:avLst/>
              </a:prstGeom>
              <a:blipFill>
                <a:blip r:embed="rId13"/>
                <a:stretch>
                  <a:fillRect l="-13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16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/>
              <p:nvPr/>
            </p:nvSpPr>
            <p:spPr bwMode="auto">
              <a:xfrm>
                <a:off x="3763270" y="760932"/>
                <a:ext cx="1392817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3270" y="760932"/>
                <a:ext cx="1392817" cy="809581"/>
              </a:xfrm>
              <a:prstGeom prst="rect">
                <a:avLst/>
              </a:prstGeom>
              <a:blipFill>
                <a:blip r:embed="rId2"/>
                <a:stretch>
                  <a:fillRect l="-62162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/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𝑑𝑥𝑑𝑦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blipFill>
                <a:blip r:embed="rId3"/>
                <a:stretch>
                  <a:fillRect l="-15227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/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blipFill>
                <a:blip r:embed="rId4"/>
                <a:stretch>
                  <a:fillRect l="-8801" t="-120896" b="-1880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/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blipFill>
                <a:blip r:embed="rId5"/>
                <a:stretch>
                  <a:fillRect l="-40000" t="-127692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0ABAC91-AF8C-A393-DB08-131D29D37B73}"/>
              </a:ext>
            </a:extLst>
          </p:cNvPr>
          <p:cNvSpPr txBox="1"/>
          <p:nvPr/>
        </p:nvSpPr>
        <p:spPr bwMode="auto">
          <a:xfrm>
            <a:off x="1691680" y="1035243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前一頁的常數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F13F7-C276-211C-4B65-7362B46EA6E1}"/>
              </a:ext>
            </a:extLst>
          </p:cNvPr>
          <p:cNvSpPr txBox="1"/>
          <p:nvPr/>
        </p:nvSpPr>
        <p:spPr bwMode="auto">
          <a:xfrm>
            <a:off x="1700523" y="170765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先平方：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2B03B-43B4-B936-32B6-8ED2E580C611}"/>
              </a:ext>
            </a:extLst>
          </p:cNvPr>
          <p:cNvSpPr txBox="1"/>
          <p:nvPr/>
        </p:nvSpPr>
        <p:spPr bwMode="auto">
          <a:xfrm>
            <a:off x="1700523" y="306121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換極座標：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B041F-D040-D67E-EA23-A835938E0C62}"/>
              </a:ext>
            </a:extLst>
          </p:cNvPr>
          <p:cNvSpPr txBox="1"/>
          <p:nvPr/>
        </p:nvSpPr>
        <p:spPr bwMode="auto">
          <a:xfrm>
            <a:off x="1700523" y="4544557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開根號：</a:t>
            </a:r>
          </a:p>
        </p:txBody>
      </p:sp>
    </p:spTree>
    <p:extLst>
      <p:ext uri="{BB962C8B-B14F-4D97-AF65-F5344CB8AC3E}">
        <p14:creationId xmlns:p14="http://schemas.microsoft.com/office/powerpoint/2010/main" val="2884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/>
              <p:nvPr/>
            </p:nvSpPr>
            <p:spPr bwMode="auto">
              <a:xfrm>
                <a:off x="695815" y="727090"/>
                <a:ext cx="2414122" cy="5843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815" y="727090"/>
                <a:ext cx="2414122" cy="5843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699015" y="1928277"/>
                <a:ext cx="3160930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15" y="1928277"/>
                <a:ext cx="3160930" cy="100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016445-AC52-B4BB-D108-C158DBB1157F}"/>
                  </a:ext>
                </a:extLst>
              </p:cNvPr>
              <p:cNvSpPr txBox="1"/>
              <p:nvPr/>
            </p:nvSpPr>
            <p:spPr bwMode="auto">
              <a:xfrm>
                <a:off x="467544" y="4697898"/>
                <a:ext cx="8424936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在時間為零，波函數是一類似自由電子波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的振盪函數，乘上一高斯函數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016445-AC52-B4BB-D108-C158DBB11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697898"/>
                <a:ext cx="8424936" cy="378245"/>
              </a:xfrm>
              <a:prstGeom prst="rect">
                <a:avLst/>
              </a:prstGeom>
              <a:blipFill>
                <a:blip r:embed="rId6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802C0C4-12A0-09E1-94BC-DA8D61F9560C}"/>
              </a:ext>
            </a:extLst>
          </p:cNvPr>
          <p:cNvSpPr txBox="1"/>
          <p:nvPr/>
        </p:nvSpPr>
        <p:spPr bwMode="auto">
          <a:xfrm>
            <a:off x="467544" y="5111516"/>
            <a:ext cx="3288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高斯函數決定了振盪的振幅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/>
              <p:nvPr/>
            </p:nvSpPr>
            <p:spPr bwMode="auto">
              <a:xfrm>
                <a:off x="454328" y="5541382"/>
                <a:ext cx="64939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因此振幅集中於以原點為中心，寬度由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決定的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packet內。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328" y="5541382"/>
                <a:ext cx="6493935" cy="369332"/>
              </a:xfrm>
              <a:prstGeom prst="rect">
                <a:avLst/>
              </a:prstGeom>
              <a:blipFill>
                <a:blip r:embed="rId7"/>
                <a:stretch>
                  <a:fillRect l="-9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1">
            <a:extLst>
              <a:ext uri="{FF2B5EF4-FFF2-40B4-BE49-F238E27FC236}">
                <a16:creationId xmlns:a16="http://schemas.microsoft.com/office/drawing/2014/main" id="{08E83F96-E359-FF62-66F1-8A3D7F7F9A8E}"/>
              </a:ext>
            </a:extLst>
          </p:cNvPr>
          <p:cNvSpPr/>
          <p:nvPr/>
        </p:nvSpPr>
        <p:spPr>
          <a:xfrm>
            <a:off x="467544" y="6015534"/>
            <a:ext cx="7507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因此稱為波包</a:t>
            </a:r>
            <a:r>
              <a:rPr lang="en-US" altLang="zh-TW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Packet</a:t>
            </a:r>
            <a:r>
              <a:rPr lang="zh-TW" altLang="en-US" dirty="0"/>
              <a:t>。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37E2B-257C-4FC2-0A70-AD094A93A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181127"/>
            <a:ext cx="2342778" cy="1676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62CA80-1E0A-010D-9183-5EE716E82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064" y="1962202"/>
            <a:ext cx="3181817" cy="2691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33685FCA-C779-2718-999C-94800210F317}"/>
                  </a:ext>
                </a:extLst>
              </p:cNvPr>
              <p:cNvSpPr txBox="1"/>
              <p:nvPr/>
            </p:nvSpPr>
            <p:spPr bwMode="auto">
              <a:xfrm>
                <a:off x="5508104" y="181127"/>
                <a:ext cx="657936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33685FCA-C779-2718-999C-94800210F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181127"/>
                <a:ext cx="657936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2646A8C8-5ADB-9AC4-293C-1F5A08AC420C}"/>
                  </a:ext>
                </a:extLst>
              </p:cNvPr>
              <p:cNvSpPr txBox="1"/>
              <p:nvPr/>
            </p:nvSpPr>
            <p:spPr bwMode="auto">
              <a:xfrm>
                <a:off x="695815" y="3139295"/>
                <a:ext cx="3973717" cy="10016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2646A8C8-5ADB-9AC4-293C-1F5A08AC4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815" y="3139295"/>
                <a:ext cx="3973717" cy="10016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73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6"/>
          <a:stretch>
            <a:fillRect/>
          </a:stretch>
        </p:blipFill>
        <p:spPr bwMode="auto">
          <a:xfrm>
            <a:off x="1162268" y="1844676"/>
            <a:ext cx="3401795" cy="43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5" b="3889"/>
          <a:stretch>
            <a:fillRect/>
          </a:stretch>
        </p:blipFill>
        <p:spPr bwMode="auto">
          <a:xfrm>
            <a:off x="4893194" y="1840528"/>
            <a:ext cx="3396787" cy="431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162268" y="6158338"/>
                <a:ext cx="7184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範圍越寬，製造出的波包的空間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範圍就可以越窄！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268" y="6158338"/>
                <a:ext cx="7184014" cy="369332"/>
              </a:xfrm>
              <a:prstGeom prst="rect">
                <a:avLst/>
              </a:prstGeom>
              <a:blipFill>
                <a:blip r:embed="rId5"/>
                <a:stretch>
                  <a:fillRect l="-7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A58312E-93A8-21DB-BAD9-6BC5CD931BB0}"/>
                  </a:ext>
                </a:extLst>
              </p:cNvPr>
              <p:cNvSpPr txBox="1"/>
              <p:nvPr/>
            </p:nvSpPr>
            <p:spPr bwMode="auto">
              <a:xfrm>
                <a:off x="1114554" y="259621"/>
                <a:ext cx="2188997" cy="53424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A58312E-93A8-21DB-BAD9-6BC5CD931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54" y="259621"/>
                <a:ext cx="2188997" cy="534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E11231-AC23-8251-2BF4-B34DADBEA8AC}"/>
                  </a:ext>
                </a:extLst>
              </p:cNvPr>
              <p:cNvSpPr txBox="1"/>
              <p:nvPr/>
            </p:nvSpPr>
            <p:spPr bwMode="auto">
              <a:xfrm>
                <a:off x="3296023" y="345751"/>
                <a:ext cx="2765591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E11231-AC23-8251-2BF4-B34DADBEA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6023" y="345751"/>
                <a:ext cx="2765591" cy="396327"/>
              </a:xfrm>
              <a:prstGeom prst="rect">
                <a:avLst/>
              </a:prstGeom>
              <a:blipFill>
                <a:blip r:embed="rId7"/>
                <a:stretch>
                  <a:fillRect l="-1826" t="-312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10BCE65-D888-8C26-E742-B53854CD5465}"/>
                  </a:ext>
                </a:extLst>
              </p:cNvPr>
              <p:cNvSpPr txBox="1"/>
              <p:nvPr/>
            </p:nvSpPr>
            <p:spPr bwMode="auto">
              <a:xfrm>
                <a:off x="1114554" y="896078"/>
                <a:ext cx="2862771" cy="9106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10BCE65-D888-8C26-E742-B53854CD5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54" y="896078"/>
                <a:ext cx="2862771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A2014-C349-8F18-4AFF-64556AB07402}"/>
                  </a:ext>
                </a:extLst>
              </p:cNvPr>
              <p:cNvSpPr txBox="1"/>
              <p:nvPr/>
            </p:nvSpPr>
            <p:spPr bwMode="auto">
              <a:xfrm>
                <a:off x="3895140" y="1144541"/>
                <a:ext cx="4205252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振幅寬度大約是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A2014-C349-8F18-4AFF-64556AB07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5140" y="1144541"/>
                <a:ext cx="4205252" cy="396327"/>
              </a:xfrm>
              <a:prstGeom prst="rect">
                <a:avLst/>
              </a:prstGeom>
              <a:blipFill>
                <a:blip r:embed="rId9"/>
                <a:stretch>
                  <a:fillRect l="-1205" t="-312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26912B-EE4F-26E0-64AF-9512BDD8F1E0}"/>
                  </a:ext>
                </a:extLst>
              </p:cNvPr>
              <p:cNvSpPr txBox="1"/>
              <p:nvPr/>
            </p:nvSpPr>
            <p:spPr bwMode="auto">
              <a:xfrm>
                <a:off x="3309795" y="9181"/>
                <a:ext cx="3829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26912B-EE4F-26E0-64AF-9512BDD8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9795" y="9181"/>
                <a:ext cx="3829371" cy="369332"/>
              </a:xfrm>
              <a:prstGeom prst="rect">
                <a:avLst/>
              </a:prstGeom>
              <a:blipFill>
                <a:blip r:embed="rId10"/>
                <a:stretch>
                  <a:fillRect l="-132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24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865438" y="1278972"/>
                <a:ext cx="5984331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8" y="1278972"/>
                <a:ext cx="5984331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/>
              <p:nvPr/>
            </p:nvSpPr>
            <p:spPr bwMode="auto">
              <a:xfrm>
                <a:off x="865437" y="436220"/>
                <a:ext cx="70456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Transform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它還有另一個物理意義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7" y="436220"/>
                <a:ext cx="7045625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/>
              <p:nvPr/>
            </p:nvSpPr>
            <p:spPr bwMode="auto">
              <a:xfrm>
                <a:off x="865438" y="2812372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/>
                  <a:t>是疊加</a:t>
                </a:r>
                <a:r>
                  <a:rPr lang="en-US" dirty="0"/>
                  <a:t>波函數</a:t>
                </a:r>
                <a:r>
                  <a:rPr lang="en-GB" dirty="0"/>
                  <a:t>時，</a:t>
                </a:r>
                <a:r>
                  <a:rPr lang="en-US" dirty="0"/>
                  <a:t>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的配重</a:t>
                </a:r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8" y="2812372"/>
                <a:ext cx="7340694" cy="369332"/>
              </a:xfrm>
              <a:prstGeom prst="rect">
                <a:avLst/>
              </a:prstGeom>
              <a:blipFill>
                <a:blip r:embed="rId4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95EC242B-BB6C-3660-16CE-6105E1F72BBC}"/>
                  </a:ext>
                </a:extLst>
              </p:cNvPr>
              <p:cNvSpPr txBox="1"/>
              <p:nvPr/>
            </p:nvSpPr>
            <p:spPr bwMode="auto">
              <a:xfrm>
                <a:off x="6849769" y="839371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95EC242B-BB6C-3660-16CE-6105E1F72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9769" y="839371"/>
                <a:ext cx="950838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/>
              <p:nvPr/>
            </p:nvSpPr>
            <p:spPr bwMode="auto">
              <a:xfrm>
                <a:off x="865438" y="2392508"/>
                <a:ext cx="8138458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US" dirty="0"/>
                  <a:t>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時，有固定動量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 err="1"/>
                  <a:t>的瞬間電子波函數，</a:t>
                </a:r>
                <a:r>
                  <a:rPr lang="en-US" dirty="0">
                    <a:solidFill>
                      <a:schemeClr val="tx1"/>
                    </a:solidFill>
                  </a:rPr>
                  <a:t>測量動量永遠得到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值</a:t>
                </a:r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8" y="2392508"/>
                <a:ext cx="8138458" cy="379656"/>
              </a:xfrm>
              <a:prstGeom prst="rect">
                <a:avLst/>
              </a:prstGeom>
              <a:blipFill>
                <a:blip r:embed="rId6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8CE300-4241-3020-6A83-59C86D9F214F}"/>
                  </a:ext>
                </a:extLst>
              </p:cNvPr>
              <p:cNvSpPr txBox="1"/>
              <p:nvPr/>
            </p:nvSpPr>
            <p:spPr bwMode="auto">
              <a:xfrm>
                <a:off x="865438" y="836248"/>
                <a:ext cx="62451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把對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的積分換成對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的積分！因為兩者成正比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8CE300-4241-3020-6A83-59C86D9F2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8" y="836248"/>
                <a:ext cx="6245162" cy="369332"/>
              </a:xfrm>
              <a:prstGeom prst="rect">
                <a:avLst/>
              </a:prstGeom>
              <a:blipFill>
                <a:blip r:embed="rId7"/>
                <a:stretch>
                  <a:fillRect l="-81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491EC1C-28CF-AD75-3AF6-5AEC57C2F4D7}"/>
                  </a:ext>
                </a:extLst>
              </p:cNvPr>
              <p:cNvSpPr txBox="1"/>
              <p:nvPr/>
            </p:nvSpPr>
            <p:spPr bwMode="auto">
              <a:xfrm>
                <a:off x="7039974" y="1378325"/>
                <a:ext cx="1960985" cy="7296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491EC1C-28CF-AD75-3AF6-5AEC57C2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9974" y="1378325"/>
                <a:ext cx="1960985" cy="7296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AD857D-7BB3-3030-E398-E9A89A990BBD}"/>
                  </a:ext>
                </a:extLst>
              </p:cNvPr>
              <p:cNvSpPr txBox="1"/>
              <p:nvPr/>
            </p:nvSpPr>
            <p:spPr bwMode="auto">
              <a:xfrm>
                <a:off x="865437" y="3221912"/>
                <a:ext cx="70715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/>
                  <a:t>稱為</a:t>
                </a:r>
                <a:r>
                  <a:rPr lang="en-TW">
                    <a:solidFill>
                      <a:srgbClr val="FF0000"/>
                    </a:solidFill>
                  </a:rPr>
                  <a:t>動量空間的波函數</a:t>
                </a:r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AD857D-7BB3-3030-E398-E9A89A990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7" y="3221912"/>
                <a:ext cx="7071573" cy="369332"/>
              </a:xfrm>
              <a:prstGeom prst="rect">
                <a:avLst/>
              </a:prstGeom>
              <a:blipFill>
                <a:blip r:embed="rId9"/>
                <a:stretch>
                  <a:fillRect l="-1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678FE513-652D-B557-DFB1-061C0D39AB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5437" y="3631452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猜測：動量測量結果為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的機率，可以寫成：</a:t>
                </a:r>
              </a:p>
            </p:txBody>
          </p:sp>
        </mc:Choice>
        <mc:Fallback xmlns="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678FE513-652D-B557-DFB1-061C0D39A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7" y="3631452"/>
                <a:ext cx="6807601" cy="369332"/>
              </a:xfrm>
              <a:prstGeom prst="rect">
                <a:avLst/>
              </a:prstGeom>
              <a:blipFill>
                <a:blip r:embed="rId10"/>
                <a:stretch>
                  <a:fillRect l="-745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8EB6907-86B5-B721-F535-D0BFC69CDED8}"/>
                  </a:ext>
                </a:extLst>
              </p:cNvPr>
              <p:cNvSpPr txBox="1"/>
              <p:nvPr/>
            </p:nvSpPr>
            <p:spPr bwMode="auto">
              <a:xfrm>
                <a:off x="5414073" y="3621940"/>
                <a:ext cx="95812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8EB6907-86B5-B721-F535-D0BFC69CD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4073" y="3621940"/>
                <a:ext cx="958128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B48B8FCA-7308-17BA-1668-DFD6A856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2627784" y="4491169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0">
            <a:extLst>
              <a:ext uri="{FF2B5EF4-FFF2-40B4-BE49-F238E27FC236}">
                <a16:creationId xmlns:a16="http://schemas.microsoft.com/office/drawing/2014/main" id="{561BBAAC-DD3D-8A89-1ABD-FE533430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546" y="5428786"/>
            <a:ext cx="59645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13B96999-0E8E-04F9-B77E-863D7DB71282}"/>
                  </a:ext>
                </a:extLst>
              </p:cNvPr>
              <p:cNvSpPr txBox="1"/>
              <p:nvPr/>
            </p:nvSpPr>
            <p:spPr bwMode="auto">
              <a:xfrm>
                <a:off x="3116993" y="4531121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13B96999-0E8E-04F9-B77E-863D7DB71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93" y="4531121"/>
                <a:ext cx="803810" cy="307777"/>
              </a:xfrm>
              <a:prstGeom prst="rect">
                <a:avLst/>
              </a:prstGeom>
              <a:blipFill>
                <a:blip r:embed="rId13"/>
                <a:stretch>
                  <a:fillRect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D4087913-4F60-6E79-65AD-99CD2B44DE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6432" y="6346181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D4087913-4F60-6E79-65AD-99CD2B44D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6432" y="6346181"/>
                <a:ext cx="209011" cy="338554"/>
              </a:xfrm>
              <a:prstGeom prst="rect">
                <a:avLst/>
              </a:prstGeom>
              <a:blipFill>
                <a:blip r:embed="rId14"/>
                <a:stretch>
                  <a:fillRect r="-35294"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0">
            <a:extLst>
              <a:ext uri="{FF2B5EF4-FFF2-40B4-BE49-F238E27FC236}">
                <a16:creationId xmlns:a16="http://schemas.microsoft.com/office/drawing/2014/main" id="{81830C41-0DF6-9CAE-5789-D3C29CCBB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358" y="6366404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C77A9080-51C8-A5FA-5BE5-681676E286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5437" y="4072727"/>
                <a:ext cx="8424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的分布是高斯分布，寬度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即是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測量的不準度：</a:t>
                </a: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C77A9080-51C8-A5FA-5BE5-681676E28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37" y="4072727"/>
                <a:ext cx="8424347" cy="369332"/>
              </a:xfrm>
              <a:prstGeom prst="rect">
                <a:avLst/>
              </a:prstGeom>
              <a:blipFill>
                <a:blip r:embed="rId15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8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  <p:bldP spid="2" grpId="0"/>
      <p:bldP spid="4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Chia-Hung Chang\Pictures\2008-04-14 波包\波包 00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4893" r="53658" b="26437"/>
          <a:stretch>
            <a:fillRect/>
          </a:stretch>
        </p:blipFill>
        <p:spPr bwMode="auto">
          <a:xfrm>
            <a:off x="2547938" y="3784600"/>
            <a:ext cx="24431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文字方塊 4"/>
          <p:cNvSpPr txBox="1">
            <a:spLocks noChangeArrowheads="1"/>
          </p:cNvSpPr>
          <p:nvPr/>
        </p:nvSpPr>
        <p:spPr bwMode="auto">
          <a:xfrm>
            <a:off x="469900" y="6201330"/>
            <a:ext cx="6046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對於波包，動量與位置的不準度滿足測不準原理！</a:t>
            </a:r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3418436" y="209489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波包的寬度</a:t>
            </a:r>
          </a:p>
        </p:txBody>
      </p:sp>
      <p:pic>
        <p:nvPicPr>
          <p:cNvPr id="36870" name="Picture 3" descr="C:\Users\Chia-Hung Chang\Pictures\2008-04-14 波包\波包 002.jpg"/>
          <p:cNvPicPr>
            <a:picLocks noChangeAspect="1" noChangeArrowheads="1"/>
          </p:cNvPicPr>
          <p:nvPr/>
        </p:nvPicPr>
        <p:blipFill rotWithShape="1"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2476500" y="1069975"/>
            <a:ext cx="230822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871" name="文字方塊 9"/>
              <p:cNvSpPr txBox="1">
                <a:spLocks noChangeArrowheads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的分布是高斯分布，寬度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即是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測量的不準度：</a:t>
                </a:r>
              </a:p>
            </p:txBody>
          </p:sp>
        </mc:Choice>
        <mc:Fallback xmlns="">
          <p:sp>
            <p:nvSpPr>
              <p:cNvPr id="3687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blipFill>
                <a:blip r:embed="rId3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2" name="文字方塊 10"/>
              <p:cNvSpPr txBox="1">
                <a:spLocks noChangeArrowheads="1"/>
              </p:cNvSpPr>
              <p:nvPr/>
            </p:nvSpPr>
            <p:spPr bwMode="auto">
              <a:xfrm>
                <a:off x="4119562" y="1998663"/>
                <a:ext cx="5964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TW" sz="1600" i="0" dirty="0" smtClean="0">
                        <a:latin typeface="Cambria Math"/>
                      </a:rPr>
                      <m:t>Δ</m:t>
                    </m:r>
                  </m:oMath>
                </a14:m>
                <a:r>
                  <a:rPr lang="en-US" altLang="zh-TW" sz="1600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2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9562" y="1998663"/>
                <a:ext cx="596453" cy="338554"/>
              </a:xfrm>
              <a:prstGeom prst="rect">
                <a:avLst/>
              </a:prstGeom>
              <a:blipFill>
                <a:blip r:embed="rId4"/>
                <a:stretch>
                  <a:fillRect t="-3704" b="-2222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3" name="文字方塊 11"/>
              <p:cNvSpPr txBox="1">
                <a:spLocks noChangeArrowheads="1"/>
              </p:cNvSpPr>
              <p:nvPr/>
            </p:nvSpPr>
            <p:spPr bwMode="auto">
              <a:xfrm>
                <a:off x="4333875" y="4641850"/>
                <a:ext cx="633413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3875" y="4641850"/>
                <a:ext cx="633413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4" name="文字方塊 12"/>
              <p:cNvSpPr txBox="1">
                <a:spLocks noChangeArrowheads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波函數強度分布也是一個高斯分布，中心點在原點，寬度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即是位置測量的不準度：</a:t>
                </a:r>
              </a:p>
            </p:txBody>
          </p:sp>
        </mc:Choice>
        <mc:Fallback xmlns="">
          <p:sp>
            <p:nvSpPr>
              <p:cNvPr id="3687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blipFill>
                <a:blip r:embed="rId6"/>
                <a:stretch>
                  <a:fillRect l="-58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5350265" y="5679726"/>
                <a:ext cx="124925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0265" y="5679726"/>
                <a:ext cx="1249253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/>
              <p:nvPr/>
            </p:nvSpPr>
            <p:spPr bwMode="auto">
              <a:xfrm>
                <a:off x="5361560" y="1654055"/>
                <a:ext cx="2364237" cy="4907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1654055"/>
                <a:ext cx="2364237" cy="490712"/>
              </a:xfrm>
              <a:prstGeom prst="rect">
                <a:avLst/>
              </a:prstGeom>
              <a:blipFill>
                <a:blip r:embed="rId8"/>
                <a:stretch>
                  <a:fillRect b="-128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/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=ℏ/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/>
              <p:nvPr/>
            </p:nvSpPr>
            <p:spPr bwMode="auto">
              <a:xfrm>
                <a:off x="5361560" y="3789352"/>
                <a:ext cx="1832296" cy="533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,0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3789352"/>
                <a:ext cx="1832296" cy="533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/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/>
              <p:nvPr/>
            </p:nvSpPr>
            <p:spPr bwMode="auto">
              <a:xfrm>
                <a:off x="2623283" y="1094416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3283" y="1094416"/>
                <a:ext cx="803810" cy="307777"/>
              </a:xfrm>
              <a:prstGeom prst="rect">
                <a:avLst/>
              </a:prstGeom>
              <a:blipFill>
                <a:blip r:embed="rId12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/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blipFill>
                <a:blip r:embed="rId13"/>
                <a:stretch>
                  <a:fillRect l="-132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A8E5B4F7-9549-F702-6542-9E89CB4CB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7004" y="2927351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A8E5B4F7-9549-F702-6542-9E89CB4CB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7004" y="2927351"/>
                <a:ext cx="209011" cy="338554"/>
              </a:xfrm>
              <a:prstGeom prst="rect">
                <a:avLst/>
              </a:prstGeom>
              <a:blipFill>
                <a:blip r:embed="rId14"/>
                <a:stretch>
                  <a:fillRect r="-2777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852A1BD1-BC16-C674-4646-61DBF2348D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5075" y="2945210"/>
                <a:ext cx="4488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852A1BD1-BC16-C674-4646-61DBF2348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5075" y="2945210"/>
                <a:ext cx="448888" cy="338554"/>
              </a:xfrm>
              <a:prstGeom prst="rect">
                <a:avLst/>
              </a:prstGeom>
              <a:blipFill>
                <a:blip r:embed="rId15"/>
                <a:stretch>
                  <a:fillRect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179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224252" y="5676966"/>
            <a:ext cx="576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在這散射實驗中，入射的質子及生成的粒子都是波包。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371615" y="5180692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15" y="5180692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FDCA83-86A7-75E9-3A8E-23E45891F2B8}"/>
                  </a:ext>
                </a:extLst>
              </p:cNvPr>
              <p:cNvSpPr txBox="1"/>
              <p:nvPr/>
            </p:nvSpPr>
            <p:spPr bwMode="auto">
              <a:xfrm>
                <a:off x="1221094" y="4693841"/>
                <a:ext cx="7815402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在很多應用上，用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來近似波包，結果相當不錯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。例如散射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碰撞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FDCA83-86A7-75E9-3A8E-23E45891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094" y="4693841"/>
                <a:ext cx="7815402" cy="387927"/>
              </a:xfrm>
              <a:prstGeom prst="rect">
                <a:avLst/>
              </a:prstGeom>
              <a:blipFill>
                <a:blip r:embed="rId4"/>
                <a:stretch>
                  <a:fillRect l="-649" r="-162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97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文字方塊 4"/>
          <p:cNvSpPr txBox="1">
            <a:spLocks noChangeArrowheads="1"/>
          </p:cNvSpPr>
          <p:nvPr/>
        </p:nvSpPr>
        <p:spPr bwMode="auto">
          <a:xfrm>
            <a:off x="3983002" y="654049"/>
            <a:ext cx="4874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波包波函數有實部與虛部，但中心位置相同。</a:t>
            </a:r>
          </a:p>
        </p:txBody>
      </p:sp>
      <p:sp>
        <p:nvSpPr>
          <p:cNvPr id="71683" name="文字方塊 3"/>
          <p:cNvSpPr txBox="1">
            <a:spLocks noChangeArrowheads="1"/>
          </p:cNvSpPr>
          <p:nvPr/>
        </p:nvSpPr>
        <p:spPr bwMode="auto">
          <a:xfrm>
            <a:off x="3983002" y="1178860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波包並不是定態，而是</a:t>
            </a:r>
            <a:r>
              <a:rPr lang="zh-TW" altLang="en-US" dirty="0">
                <a:solidFill>
                  <a:srgbClr val="FF0000"/>
                </a:solidFill>
              </a:rPr>
              <a:t>類似的定態</a:t>
            </a:r>
            <a:r>
              <a:rPr lang="zh-TW" altLang="en-US" dirty="0"/>
              <a:t>的疊加</a:t>
            </a:r>
          </a:p>
        </p:txBody>
      </p:sp>
      <p:sp>
        <p:nvSpPr>
          <p:cNvPr id="71684" name="Oval 7"/>
          <p:cNvSpPr>
            <a:spLocks noChangeArrowheads="1"/>
          </p:cNvSpPr>
          <p:nvPr/>
        </p:nvSpPr>
        <p:spPr bwMode="auto">
          <a:xfrm>
            <a:off x="5435600" y="5516563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867400" y="5661025"/>
            <a:ext cx="50006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6" name="文字方塊 6"/>
          <p:cNvSpPr txBox="1">
            <a:spLocks noChangeArrowheads="1"/>
          </p:cNvSpPr>
          <p:nvPr/>
        </p:nvSpPr>
        <p:spPr bwMode="auto">
          <a:xfrm>
            <a:off x="3995737" y="1713195"/>
            <a:ext cx="4608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所以中心位置，及位置平均值會移動！</a:t>
            </a:r>
          </a:p>
        </p:txBody>
      </p:sp>
      <p:pic>
        <p:nvPicPr>
          <p:cNvPr id="71687" name="Picture 9" descr="D:\Dropbox\Documents\課程\YoungTextBook\Images\Chapter40\A_Images\A_Figures_and_Photos\40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2992437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2843213" y="5516563"/>
            <a:ext cx="1214437" cy="2857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EE1967-FF86-B683-5D8C-818523173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46" y="2843928"/>
            <a:ext cx="4894312" cy="24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Chia-Hung Chang\Pictures\2008-04-14 波包\波包 00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4893" r="53658" b="26437"/>
          <a:stretch>
            <a:fillRect/>
          </a:stretch>
        </p:blipFill>
        <p:spPr bwMode="auto">
          <a:xfrm>
            <a:off x="2547938" y="3784600"/>
            <a:ext cx="24431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文字方塊 4"/>
          <p:cNvSpPr txBox="1">
            <a:spLocks noChangeArrowheads="1"/>
          </p:cNvSpPr>
          <p:nvPr/>
        </p:nvSpPr>
        <p:spPr bwMode="auto">
          <a:xfrm>
            <a:off x="469900" y="6201330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測不準原理！</a:t>
            </a:r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3418436" y="209489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波包的寬度</a:t>
            </a:r>
          </a:p>
        </p:txBody>
      </p:sp>
      <p:pic>
        <p:nvPicPr>
          <p:cNvPr id="36870" name="Picture 3" descr="C:\Users\Chia-Hung Chang\Pictures\2008-04-14 波包\波包 002.jpg"/>
          <p:cNvPicPr>
            <a:picLocks noChangeAspect="1" noChangeArrowheads="1"/>
          </p:cNvPicPr>
          <p:nvPr/>
        </p:nvPicPr>
        <p:blipFill rotWithShape="1"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2476500" y="1069975"/>
            <a:ext cx="230822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871" name="文字方塊 9"/>
              <p:cNvSpPr txBox="1">
                <a:spLocks noChangeArrowheads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的分布是高斯分布，寬度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即是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測量的不準度：</a:t>
                </a:r>
              </a:p>
            </p:txBody>
          </p:sp>
        </mc:Choice>
        <mc:Fallback xmlns="">
          <p:sp>
            <p:nvSpPr>
              <p:cNvPr id="3687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blipFill>
                <a:blip r:embed="rId3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2" name="文字方塊 10"/>
              <p:cNvSpPr txBox="1">
                <a:spLocks noChangeArrowheads="1"/>
              </p:cNvSpPr>
              <p:nvPr/>
            </p:nvSpPr>
            <p:spPr bwMode="auto">
              <a:xfrm>
                <a:off x="4119562" y="1998663"/>
                <a:ext cx="5964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TW" sz="1600" i="0" dirty="0" smtClean="0">
                        <a:latin typeface="Cambria Math"/>
                      </a:rPr>
                      <m:t>Δ</m:t>
                    </m:r>
                  </m:oMath>
                </a14:m>
                <a:r>
                  <a:rPr lang="en-US" altLang="zh-TW" sz="1600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2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9562" y="1998663"/>
                <a:ext cx="596453" cy="338554"/>
              </a:xfrm>
              <a:prstGeom prst="rect">
                <a:avLst/>
              </a:prstGeom>
              <a:blipFill>
                <a:blip r:embed="rId4"/>
                <a:stretch>
                  <a:fillRect t="-3704" b="-2222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3" name="文字方塊 11"/>
              <p:cNvSpPr txBox="1">
                <a:spLocks noChangeArrowheads="1"/>
              </p:cNvSpPr>
              <p:nvPr/>
            </p:nvSpPr>
            <p:spPr bwMode="auto">
              <a:xfrm>
                <a:off x="4333875" y="4641850"/>
                <a:ext cx="633413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3875" y="4641850"/>
                <a:ext cx="633413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4" name="文字方塊 12"/>
              <p:cNvSpPr txBox="1">
                <a:spLocks noChangeArrowheads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波函數強度分布也是一個高斯分布，中心點在原點，寬度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即是位置測量的不準度：</a:t>
                </a:r>
              </a:p>
            </p:txBody>
          </p:sp>
        </mc:Choice>
        <mc:Fallback xmlns="">
          <p:sp>
            <p:nvSpPr>
              <p:cNvPr id="3687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blipFill>
                <a:blip r:embed="rId6"/>
                <a:stretch>
                  <a:fillRect l="-58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044105" y="6201112"/>
                <a:ext cx="124925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4105" y="6201112"/>
                <a:ext cx="1249253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/>
              <p:nvPr/>
            </p:nvSpPr>
            <p:spPr bwMode="auto">
              <a:xfrm>
                <a:off x="5361560" y="1654055"/>
                <a:ext cx="2364237" cy="4907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1654055"/>
                <a:ext cx="2364237" cy="490712"/>
              </a:xfrm>
              <a:prstGeom prst="rect">
                <a:avLst/>
              </a:prstGeom>
              <a:blipFill>
                <a:blip r:embed="rId8"/>
                <a:stretch>
                  <a:fillRect b="-128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/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=ℏ/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/>
              <p:nvPr/>
            </p:nvSpPr>
            <p:spPr bwMode="auto">
              <a:xfrm>
                <a:off x="5361560" y="3789352"/>
                <a:ext cx="1832296" cy="533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,0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3789352"/>
                <a:ext cx="1832296" cy="533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/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/>
              <p:nvPr/>
            </p:nvSpPr>
            <p:spPr bwMode="auto">
              <a:xfrm>
                <a:off x="2623283" y="1094416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3283" y="1094416"/>
                <a:ext cx="803810" cy="307777"/>
              </a:xfrm>
              <a:prstGeom prst="rect">
                <a:avLst/>
              </a:prstGeom>
              <a:blipFill>
                <a:blip r:embed="rId12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/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blipFill>
                <a:blip r:embed="rId13"/>
                <a:stretch>
                  <a:fillRect l="-132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A8E5B4F7-9549-F702-6542-9E89CB4CB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7004" y="2927351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A8E5B4F7-9549-F702-6542-9E89CB4CB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7004" y="2927351"/>
                <a:ext cx="209011" cy="338554"/>
              </a:xfrm>
              <a:prstGeom prst="rect">
                <a:avLst/>
              </a:prstGeom>
              <a:blipFill>
                <a:blip r:embed="rId14"/>
                <a:stretch>
                  <a:fillRect r="-2777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852A1BD1-BC16-C674-4646-61DBF2348D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5075" y="2945210"/>
                <a:ext cx="4488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852A1BD1-BC16-C674-4646-61DBF2348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5075" y="2945210"/>
                <a:ext cx="448888" cy="338554"/>
              </a:xfrm>
              <a:prstGeom prst="rect">
                <a:avLst/>
              </a:prstGeom>
              <a:blipFill>
                <a:blip r:embed="rId15"/>
                <a:stretch>
                  <a:fillRect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3DAE49-CD5C-497B-F74B-9B1E7D62E535}"/>
              </a:ext>
            </a:extLst>
          </p:cNvPr>
          <p:cNvSpPr txBox="1"/>
          <p:nvPr/>
        </p:nvSpPr>
        <p:spPr bwMode="auto">
          <a:xfrm>
            <a:off x="4784725" y="201126"/>
            <a:ext cx="654698" cy="36933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3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f3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66" y="3702321"/>
            <a:ext cx="33845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文字方塊 14"/>
          <p:cNvSpPr txBox="1">
            <a:spLocks noChangeArrowheads="1"/>
          </p:cNvSpPr>
          <p:nvPr/>
        </p:nvSpPr>
        <p:spPr bwMode="auto">
          <a:xfrm>
            <a:off x="910022" y="972238"/>
            <a:ext cx="7488238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自由電子的波函數的時間演化是由薛丁格波方程式控制，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90691-DE8C-9CD0-16F3-43A46E30C3D7}"/>
              </a:ext>
            </a:extLst>
          </p:cNvPr>
          <p:cNvSpPr txBox="1"/>
          <p:nvPr/>
        </p:nvSpPr>
        <p:spPr bwMode="auto">
          <a:xfrm>
            <a:off x="916367" y="2342711"/>
            <a:ext cx="6006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給定起始的波函數，就可以預測未來任一時刻的波函數。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2EF729A-7403-E86B-DC8C-7ACD8946A26F}"/>
                  </a:ext>
                </a:extLst>
              </p:cNvPr>
              <p:cNvSpPr txBox="1"/>
              <p:nvPr/>
            </p:nvSpPr>
            <p:spPr bwMode="auto">
              <a:xfrm>
                <a:off x="1691680" y="1543487"/>
                <a:ext cx="211128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2EF729A-7403-E86B-DC8C-7ACD8946A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1543487"/>
                <a:ext cx="2111284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D2410C-310F-9EAE-E172-8909B6942CDC}"/>
                  </a:ext>
                </a:extLst>
              </p:cNvPr>
              <p:cNvSpPr txBox="1"/>
              <p:nvPr/>
            </p:nvSpPr>
            <p:spPr bwMode="auto">
              <a:xfrm>
                <a:off x="910022" y="2790948"/>
                <a:ext cx="60068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波函數的</a:t>
                </a:r>
                <a:r>
                  <a:rPr lang="zh-TW" altLang="en-US" dirty="0"/>
                  <a:t>起始條件就是：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D2410C-310F-9EAE-E172-8909B694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22" y="2790948"/>
                <a:ext cx="6006817" cy="369332"/>
              </a:xfrm>
              <a:prstGeom prst="rect">
                <a:avLst/>
              </a:prstGeom>
              <a:blipFill>
                <a:blip r:embed="rId4"/>
                <a:stretch>
                  <a:fillRect l="-8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CF278A-93B7-20B2-086A-C17BC8977B81}"/>
                  </a:ext>
                </a:extLst>
              </p:cNvPr>
              <p:cNvSpPr txBox="1"/>
              <p:nvPr/>
            </p:nvSpPr>
            <p:spPr bwMode="auto">
              <a:xfrm>
                <a:off x="910022" y="3244334"/>
                <a:ext cx="7611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有了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，原則上利用色散關係，就可以得到</a:t>
                </a:r>
                <a:r>
                  <a:rPr lang="el-GR" altLang="zh-CN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CF278A-93B7-20B2-086A-C17BC8977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22" y="3244334"/>
                <a:ext cx="7611987" cy="369332"/>
              </a:xfrm>
              <a:prstGeom prst="rect">
                <a:avLst/>
              </a:prstGeom>
              <a:blipFill>
                <a:blip r:embed="rId5"/>
                <a:stretch>
                  <a:fillRect l="-6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38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/>
              <p:nvPr/>
            </p:nvSpPr>
            <p:spPr bwMode="auto">
              <a:xfrm>
                <a:off x="719806" y="4175860"/>
                <a:ext cx="8064898" cy="388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找到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後，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乘上自由電子波函數</a:t>
                </a:r>
                <a:r>
                  <a:rPr lang="en-US" altLang="zh-CN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，進行疊加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806" y="4175860"/>
                <a:ext cx="8064898" cy="388311"/>
              </a:xfrm>
              <a:prstGeom prst="rect">
                <a:avLst/>
              </a:prstGeom>
              <a:blipFill>
                <a:blip r:embed="rId2"/>
                <a:stretch>
                  <a:fillRect l="-629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23A0670-D0D0-4614-CA97-AA25C78FE028}"/>
                  </a:ext>
                </a:extLst>
              </p:cNvPr>
              <p:cNvSpPr txBox="1"/>
              <p:nvPr/>
            </p:nvSpPr>
            <p:spPr bwMode="auto">
              <a:xfrm>
                <a:off x="747144" y="2309006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23A0670-D0D0-4614-CA97-AA25C78F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144" y="2309006"/>
                <a:ext cx="3079305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C0C93E-0E74-2335-D4D5-7D1EF38F4C7C}"/>
                  </a:ext>
                </a:extLst>
              </p:cNvPr>
              <p:cNvSpPr txBox="1"/>
              <p:nvPr/>
            </p:nvSpPr>
            <p:spPr bwMode="auto">
              <a:xfrm>
                <a:off x="3838644" y="2564565"/>
                <a:ext cx="42278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C0C93E-0E74-2335-D4D5-7D1EF38F4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8644" y="2564565"/>
                <a:ext cx="422782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A4505-06C9-90F3-AD52-B3553F421668}"/>
                  </a:ext>
                </a:extLst>
              </p:cNvPr>
              <p:cNvSpPr txBox="1"/>
              <p:nvPr/>
            </p:nvSpPr>
            <p:spPr bwMode="auto">
              <a:xfrm>
                <a:off x="728016" y="1934738"/>
                <a:ext cx="80648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疊加的</a:t>
                </a:r>
                <a:r>
                  <a:rPr lang="zh-TW" altLang="en-US" dirty="0"/>
                  <a:t>配重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，稱為</a:t>
                </a:r>
                <a:r>
                  <a:rPr lang="en-US" altLang="zh-CN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amplitude</a:t>
                </a:r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可以由起始條件，也就是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/>
                  <a:t>決定！</a:t>
                </a:r>
                <a:r>
                  <a:rPr lang="en-US" dirty="0" err="1"/>
                  <a:t>因為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A4505-06C9-90F3-AD52-B3553F421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016" y="1934738"/>
                <a:ext cx="8064898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8C86835-1953-83F4-67F2-17A5C300799C}"/>
              </a:ext>
            </a:extLst>
          </p:cNvPr>
          <p:cNvSpPr txBox="1"/>
          <p:nvPr/>
        </p:nvSpPr>
        <p:spPr bwMode="auto">
          <a:xfrm>
            <a:off x="721866" y="6006288"/>
            <a:ext cx="4628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因此是最一般的解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2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0FB5572B-DFD8-D233-C433-42C44322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3419872" y="269257"/>
            <a:ext cx="1758828" cy="16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7197E4C-8F3A-5F32-6FB2-CFD8933ED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6930" y="1001880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7197E4C-8F3A-5F32-6FB2-CFD8933ED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6930" y="1001880"/>
                <a:ext cx="369416" cy="278682"/>
              </a:xfrm>
              <a:prstGeom prst="rect">
                <a:avLst/>
              </a:prstGeom>
              <a:blipFill>
                <a:blip r:embed="rId7"/>
                <a:stretch>
                  <a:fillRect r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95A81B77-68B4-8CCA-A980-642C58AB96B2}"/>
                  </a:ext>
                </a:extLst>
              </p:cNvPr>
              <p:cNvSpPr txBox="1"/>
              <p:nvPr/>
            </p:nvSpPr>
            <p:spPr bwMode="auto">
              <a:xfrm>
                <a:off x="3419872" y="285308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95A81B77-68B4-8CCA-A980-642C58AB9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285308"/>
                <a:ext cx="75272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E630D8D2-F06C-5F55-6B42-6F577A5A5A2F}"/>
                  </a:ext>
                </a:extLst>
              </p:cNvPr>
              <p:cNvSpPr txBox="1"/>
              <p:nvPr/>
            </p:nvSpPr>
            <p:spPr bwMode="auto">
              <a:xfrm>
                <a:off x="747144" y="4624151"/>
                <a:ext cx="375929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E630D8D2-F06C-5F55-6B42-6F577A5A5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144" y="4624151"/>
                <a:ext cx="3759299" cy="901914"/>
              </a:xfrm>
              <a:prstGeom prst="rect">
                <a:avLst/>
              </a:prstGeom>
              <a:blipFill>
                <a:blip r:embed="rId9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17C2A43-1DC0-C758-9F0A-0FBBD77661DA}"/>
              </a:ext>
            </a:extLst>
          </p:cNvPr>
          <p:cNvSpPr txBox="1"/>
          <p:nvPr/>
        </p:nvSpPr>
        <p:spPr bwMode="auto">
          <a:xfrm>
            <a:off x="721866" y="5593462"/>
            <a:ext cx="6429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此疊加既滿足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自由電子波</a:t>
            </a:r>
            <a:r>
              <a:rPr lang="zh-TW" altLang="en-US" dirty="0">
                <a:solidFill>
                  <a:srgbClr val="FF0000"/>
                </a:solidFill>
              </a:rPr>
              <a:t>薛丁格方程式，又滿足起始條件，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E6C3147-3774-FE79-038D-F9E8ED5903AF}"/>
                  </a:ext>
                </a:extLst>
              </p:cNvPr>
              <p:cNvSpPr txBox="1"/>
              <p:nvPr/>
            </p:nvSpPr>
            <p:spPr bwMode="auto">
              <a:xfrm>
                <a:off x="3943816" y="3022190"/>
                <a:ext cx="352449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E6C3147-3774-FE79-038D-F9E8ED590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816" y="3022190"/>
                <a:ext cx="3524490" cy="901914"/>
              </a:xfrm>
              <a:prstGeom prst="rect">
                <a:avLst/>
              </a:prstGeom>
              <a:blipFill>
                <a:blip r:embed="rId10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02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/>
              <p:nvPr/>
            </p:nvSpPr>
            <p:spPr bwMode="auto">
              <a:xfrm>
                <a:off x="888882" y="3500833"/>
                <a:ext cx="378122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882" y="3500833"/>
                <a:ext cx="3781228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/>
              <p:nvPr/>
            </p:nvSpPr>
            <p:spPr bwMode="auto">
              <a:xfrm>
                <a:off x="860371" y="5270385"/>
                <a:ext cx="7345216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𝑝𝑥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371" y="5270385"/>
                <a:ext cx="7345216" cy="991938"/>
              </a:xfrm>
              <a:prstGeom prst="rect">
                <a:avLst/>
              </a:prstGeom>
              <a:blipFill>
                <a:blip r:embed="rId3"/>
                <a:stretch>
                  <a:fillRect t="-114103" b="-17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/>
              <p:nvPr/>
            </p:nvSpPr>
            <p:spPr bwMode="auto">
              <a:xfrm>
                <a:off x="860372" y="4820833"/>
                <a:ext cx="5938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l-GR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於是，若有了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l-GR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/>
                  <a:t>就</a:t>
                </a:r>
                <a:r>
                  <a:rPr lang="en-GB" dirty="0" err="1"/>
                  <a:t>可以寫下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372" y="4820833"/>
                <a:ext cx="5938006" cy="369332"/>
              </a:xfrm>
              <a:prstGeom prst="rect">
                <a:avLst/>
              </a:prstGeom>
              <a:blipFill>
                <a:blip r:embed="rId4"/>
                <a:stretch>
                  <a:fillRect l="-8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/>
              <p:nvPr/>
            </p:nvSpPr>
            <p:spPr bwMode="auto">
              <a:xfrm>
                <a:off x="919203" y="1525647"/>
                <a:ext cx="5984331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03" y="1525647"/>
                <a:ext cx="5984331" cy="901914"/>
              </a:xfrm>
              <a:prstGeom prst="rect">
                <a:avLst/>
              </a:prstGeom>
              <a:blipFill>
                <a:blip r:embed="rId5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/>
              <p:nvPr/>
            </p:nvSpPr>
            <p:spPr bwMode="auto">
              <a:xfrm>
                <a:off x="881066" y="1091646"/>
                <a:ext cx="7600085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已知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err="1"/>
                  <a:t>時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可以寫成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的疊加，係數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為其傅立葉變換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66" y="1091646"/>
                <a:ext cx="7600085" cy="379656"/>
              </a:xfrm>
              <a:prstGeom prst="rect">
                <a:avLst/>
              </a:prstGeom>
              <a:blipFill>
                <a:blip r:embed="rId6"/>
                <a:stretch>
                  <a:fillRect l="-66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/>
              <p:nvPr/>
            </p:nvSpPr>
            <p:spPr bwMode="auto">
              <a:xfrm>
                <a:off x="881067" y="2489186"/>
                <a:ext cx="7309341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我們已經確定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的時間演化為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67" y="2489186"/>
                <a:ext cx="7309341" cy="387927"/>
              </a:xfrm>
              <a:prstGeom prst="rect">
                <a:avLst/>
              </a:prstGeom>
              <a:blipFill>
                <a:blip r:embed="rId7"/>
                <a:stretch>
                  <a:fillRect l="-693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/>
              <p:nvPr/>
            </p:nvSpPr>
            <p:spPr bwMode="auto">
              <a:xfrm>
                <a:off x="888882" y="2997402"/>
                <a:ext cx="7592270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因此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err="1"/>
                  <a:t>隨時間的演化，也就是個別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演化後的疊加：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882" y="2997402"/>
                <a:ext cx="7592270" cy="379656"/>
              </a:xfrm>
              <a:prstGeom prst="rect">
                <a:avLst/>
              </a:prstGeom>
              <a:blipFill>
                <a:blip r:embed="rId8"/>
                <a:stretch>
                  <a:fillRect l="-8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/>
              <p:nvPr/>
            </p:nvSpPr>
            <p:spPr bwMode="auto">
              <a:xfrm>
                <a:off x="7149377" y="2258867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9377" y="2258867"/>
                <a:ext cx="1331775" cy="618246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7D70B6-0EF4-F05D-1119-AF5EA9C85559}"/>
              </a:ext>
            </a:extLst>
          </p:cNvPr>
          <p:cNvSpPr txBox="1"/>
          <p:nvPr/>
        </p:nvSpPr>
        <p:spPr bwMode="auto">
          <a:xfrm>
            <a:off x="2573397" y="556650"/>
            <a:ext cx="3582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/>
              <a:t>薛丁格方程式最普遍的求解方式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54" y="187061"/>
            <a:ext cx="4239822" cy="2119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/>
              <p:nvPr/>
            </p:nvSpPr>
            <p:spPr bwMode="auto">
              <a:xfrm>
                <a:off x="707228" y="2687828"/>
                <a:ext cx="465686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28" y="2687828"/>
                <a:ext cx="4656860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37D0D7-1424-0C92-2654-E5DD990CF0CF}"/>
                  </a:ext>
                </a:extLst>
              </p:cNvPr>
              <p:cNvSpPr txBox="1"/>
              <p:nvPr/>
            </p:nvSpPr>
            <p:spPr bwMode="auto">
              <a:xfrm>
                <a:off x="707228" y="2306270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接下來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利用此式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計算波包波函數對時間的變化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將高斯分佈的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代入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37D0D7-1424-0C92-2654-E5DD990CF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28" y="2306270"/>
                <a:ext cx="8136904" cy="369332"/>
              </a:xfrm>
              <a:prstGeom prst="rect">
                <a:avLst/>
              </a:prstGeom>
              <a:blipFill>
                <a:blip r:embed="rId4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0">
                <a:extLst>
                  <a:ext uri="{FF2B5EF4-FFF2-40B4-BE49-F238E27FC236}">
                    <a16:creationId xmlns:a16="http://schemas.microsoft.com/office/drawing/2014/main" id="{1E17476D-0B19-A1CC-602E-2127A28D7FBC}"/>
                  </a:ext>
                </a:extLst>
              </p:cNvPr>
              <p:cNvSpPr txBox="1"/>
              <p:nvPr/>
            </p:nvSpPr>
            <p:spPr bwMode="auto">
              <a:xfrm>
                <a:off x="6306037" y="2861538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30">
                <a:extLst>
                  <a:ext uri="{FF2B5EF4-FFF2-40B4-BE49-F238E27FC236}">
                    <a16:creationId xmlns:a16="http://schemas.microsoft.com/office/drawing/2014/main" id="{1E17476D-0B19-A1CC-602E-2127A28D7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6037" y="2861538"/>
                <a:ext cx="1331775" cy="618246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3D3117-2925-0F06-B687-F5B036B75432}"/>
                  </a:ext>
                </a:extLst>
              </p:cNvPr>
              <p:cNvSpPr txBox="1"/>
              <p:nvPr/>
            </p:nvSpPr>
            <p:spPr bwMode="auto">
              <a:xfrm>
                <a:off x="5168606" y="3767066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3D3117-2925-0F06-B687-F5B036B75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8606" y="3767066"/>
                <a:ext cx="131882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C76A30C-2D47-667E-683C-2E21D5C6A7DB}"/>
              </a:ext>
            </a:extLst>
          </p:cNvPr>
          <p:cNvSpPr txBox="1"/>
          <p:nvPr/>
        </p:nvSpPr>
        <p:spPr bwMode="auto">
          <a:xfrm>
            <a:off x="683568" y="3756618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如同前面的計算，此積分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首先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變換變數：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C785A94-746F-8A68-9AFB-26457912F6EA}"/>
                  </a:ext>
                </a:extLst>
              </p:cNvPr>
              <p:cNvSpPr txBox="1"/>
              <p:nvPr/>
            </p:nvSpPr>
            <p:spPr bwMode="auto">
              <a:xfrm>
                <a:off x="751864" y="4668131"/>
                <a:ext cx="6628448" cy="79226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C785A94-746F-8A68-9AFB-26457912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864" y="4668131"/>
                <a:ext cx="6628448" cy="7922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256952-0156-229A-2959-4EAB63FE16EB}"/>
                  </a:ext>
                </a:extLst>
              </p:cNvPr>
              <p:cNvSpPr txBox="1"/>
              <p:nvPr/>
            </p:nvSpPr>
            <p:spPr bwMode="auto">
              <a:xfrm>
                <a:off x="683568" y="4220884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較之前的積分多出來的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𝑡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也可以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作泰勒展開，來湊平方的指數：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256952-0156-229A-2959-4EAB63FE1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4220884"/>
                <a:ext cx="8136904" cy="369332"/>
              </a:xfrm>
              <a:prstGeom prst="rect">
                <a:avLst/>
              </a:prstGeom>
              <a:blipFill>
                <a:blip r:embed="rId8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50ECDEBF-27AC-337C-EEAA-C8C21BCFACF7}"/>
                  </a:ext>
                </a:extLst>
              </p:cNvPr>
              <p:cNvSpPr txBox="1"/>
              <p:nvPr/>
            </p:nvSpPr>
            <p:spPr bwMode="auto">
              <a:xfrm>
                <a:off x="3861894" y="6152170"/>
                <a:ext cx="1958587" cy="6296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ℏ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50ECDEBF-27AC-337C-EEAA-C8C21BCFA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1894" y="6152170"/>
                <a:ext cx="1958587" cy="6296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D6D11D7-2AA4-21D7-0066-629FE55D6858}"/>
              </a:ext>
            </a:extLst>
          </p:cNvPr>
          <p:cNvSpPr txBox="1"/>
          <p:nvPr/>
        </p:nvSpPr>
        <p:spPr bwMode="auto">
          <a:xfrm>
            <a:off x="700916" y="6258640"/>
            <a:ext cx="3222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定義兩個常數來簡化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符號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68176BB8-D360-EC81-7C2A-E2505BD59835}"/>
                  </a:ext>
                </a:extLst>
              </p:cNvPr>
              <p:cNvSpPr txBox="1"/>
              <p:nvPr/>
            </p:nvSpPr>
            <p:spPr bwMode="auto">
              <a:xfrm>
                <a:off x="6060950" y="6086061"/>
                <a:ext cx="1998702" cy="7144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68176BB8-D360-EC81-7C2A-E2505BD59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0950" y="6086061"/>
                <a:ext cx="1998702" cy="7144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115474B3-A8E1-2FA8-D10C-122490EA1FCA}"/>
                  </a:ext>
                </a:extLst>
              </p:cNvPr>
              <p:cNvSpPr txBox="1"/>
              <p:nvPr/>
            </p:nvSpPr>
            <p:spPr bwMode="auto">
              <a:xfrm>
                <a:off x="775814" y="5491467"/>
                <a:ext cx="3025847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115474B3-A8E1-2FA8-D10C-122490EA1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14" y="5491467"/>
                <a:ext cx="3025847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9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1" grpId="0"/>
      <p:bldP spid="12" grpId="0" animBg="1"/>
      <p:bldP spid="13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971CA76-F71D-530B-8606-1DAEB18C686D}"/>
                  </a:ext>
                </a:extLst>
              </p:cNvPr>
              <p:cNvSpPr txBox="1"/>
              <p:nvPr/>
            </p:nvSpPr>
            <p:spPr bwMode="auto">
              <a:xfrm>
                <a:off x="1979712" y="1342216"/>
                <a:ext cx="705678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971CA76-F71D-530B-8606-1DAEB18C6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9712" y="1342216"/>
                <a:ext cx="7056784" cy="901914"/>
              </a:xfrm>
              <a:prstGeom prst="rect">
                <a:avLst/>
              </a:prstGeom>
              <a:blipFill>
                <a:blip r:embed="rId2"/>
                <a:stretch>
                  <a:fillRect t="-111111" r="-180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D326154-DC95-5C7C-269B-190BEBC7DBD8}"/>
              </a:ext>
            </a:extLst>
          </p:cNvPr>
          <p:cNvSpPr txBox="1"/>
          <p:nvPr/>
        </p:nvSpPr>
        <p:spPr bwMode="auto">
          <a:xfrm>
            <a:off x="539552" y="1634129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1D5A1F8-BECE-5668-1143-AB99CDF71DB2}"/>
                  </a:ext>
                </a:extLst>
              </p:cNvPr>
              <p:cNvSpPr txBox="1"/>
              <p:nvPr/>
            </p:nvSpPr>
            <p:spPr bwMode="auto">
              <a:xfrm>
                <a:off x="670271" y="2766822"/>
                <a:ext cx="6295441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l-GR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1D5A1F8-BECE-5668-1143-AB99CDF71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271" y="2766822"/>
                <a:ext cx="6295441" cy="1171731"/>
              </a:xfrm>
              <a:prstGeom prst="rect">
                <a:avLst/>
              </a:prstGeom>
              <a:blipFill>
                <a:blip r:embed="rId3"/>
                <a:stretch>
                  <a:fillRect t="-115957" b="-173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F1F93D72-7C59-B6DA-7F23-83EBB32E54EC}"/>
                  </a:ext>
                </a:extLst>
              </p:cNvPr>
              <p:cNvSpPr txBox="1"/>
              <p:nvPr/>
            </p:nvSpPr>
            <p:spPr bwMode="auto">
              <a:xfrm>
                <a:off x="4644008" y="749967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F1F93D72-7C59-B6DA-7F23-83EBB32E5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4008" y="749967"/>
                <a:ext cx="1318823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703827AA-AB70-D15A-40AC-CB84E7B27A22}"/>
                  </a:ext>
                </a:extLst>
              </p:cNvPr>
              <p:cNvSpPr txBox="1"/>
              <p:nvPr/>
            </p:nvSpPr>
            <p:spPr bwMode="auto">
              <a:xfrm>
                <a:off x="154228" y="4806936"/>
                <a:ext cx="5882508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703827AA-AB70-D15A-40AC-CB84E7B27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228" y="4806936"/>
                <a:ext cx="5882508" cy="1171731"/>
              </a:xfrm>
              <a:prstGeom prst="rect">
                <a:avLst/>
              </a:prstGeom>
              <a:blipFill>
                <a:blip r:embed="rId5"/>
                <a:stretch>
                  <a:fillRect t="-117204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ABF34ACE-3426-8AE9-CB87-E563E63CCEAB}"/>
                  </a:ext>
                </a:extLst>
              </p:cNvPr>
              <p:cNvSpPr txBox="1"/>
              <p:nvPr/>
            </p:nvSpPr>
            <p:spPr bwMode="auto">
              <a:xfrm>
                <a:off x="6615795" y="4874133"/>
                <a:ext cx="2581348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ABF34ACE-3426-8AE9-CB87-E563E63CC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5795" y="4874133"/>
                <a:ext cx="2581348" cy="991938"/>
              </a:xfrm>
              <a:prstGeom prst="rect">
                <a:avLst/>
              </a:prstGeom>
              <a:blipFill>
                <a:blip r:embed="rId6"/>
                <a:stretch>
                  <a:fillRect l="-10244" t="-114103" b="-17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9F6AB28A-963C-DF79-6779-C0925D2ADFE0}"/>
              </a:ext>
            </a:extLst>
          </p:cNvPr>
          <p:cNvSpPr/>
          <p:nvPr/>
        </p:nvSpPr>
        <p:spPr>
          <a:xfrm>
            <a:off x="6235364" y="5262090"/>
            <a:ext cx="30934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A1B8D-10AF-32A5-FA06-C5764C166D4E}"/>
              </a:ext>
            </a:extLst>
          </p:cNvPr>
          <p:cNvSpPr txBox="1"/>
          <p:nvPr/>
        </p:nvSpPr>
        <p:spPr bwMode="auto">
          <a:xfrm>
            <a:off x="6698872" y="4402686"/>
            <a:ext cx="2481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時間為零的波包結果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A83DD22-11CA-7DF7-5450-A3344868B8C6}"/>
                  </a:ext>
                </a:extLst>
              </p:cNvPr>
              <p:cNvSpPr txBox="1"/>
              <p:nvPr/>
            </p:nvSpPr>
            <p:spPr bwMode="auto">
              <a:xfrm>
                <a:off x="670271" y="629165"/>
                <a:ext cx="3613697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𝑡𝑞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A83DD22-11CA-7DF7-5450-A3344868B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271" y="629165"/>
                <a:ext cx="3613697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2B90B44C-7F63-161E-0BE0-5AC6B6D1930B}"/>
                  </a:ext>
                </a:extLst>
              </p:cNvPr>
              <p:cNvSpPr txBox="1"/>
              <p:nvPr/>
            </p:nvSpPr>
            <p:spPr bwMode="auto">
              <a:xfrm>
                <a:off x="386497" y="2172538"/>
                <a:ext cx="1578766" cy="10016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2B90B44C-7F63-161E-0BE0-5AC6B6D19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497" y="2172538"/>
                <a:ext cx="1578766" cy="10016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E953D81A-678D-F6F7-25A1-20CF8B87A0D3}"/>
              </a:ext>
            </a:extLst>
          </p:cNvPr>
          <p:cNvSpPr/>
          <p:nvPr/>
        </p:nvSpPr>
        <p:spPr>
          <a:xfrm>
            <a:off x="3091643" y="2722876"/>
            <a:ext cx="379252" cy="2271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DEF0072-14D3-221D-B24A-DD5BCB4CE6D9}"/>
                  </a:ext>
                </a:extLst>
              </p:cNvPr>
              <p:cNvSpPr txBox="1"/>
              <p:nvPr/>
            </p:nvSpPr>
            <p:spPr bwMode="auto">
              <a:xfrm>
                <a:off x="3923928" y="2172538"/>
                <a:ext cx="2883545" cy="10046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DEF0072-14D3-221D-B24A-DD5BCB4CE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2172538"/>
                <a:ext cx="2883545" cy="10046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4249C6A-1935-3CA3-BEE4-27A53D944EFE}"/>
              </a:ext>
            </a:extLst>
          </p:cNvPr>
          <p:cNvSpPr txBox="1"/>
          <p:nvPr/>
        </p:nvSpPr>
        <p:spPr bwMode="auto">
          <a:xfrm>
            <a:off x="5067550" y="4783317"/>
            <a:ext cx="3108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這是波包隨時間的變化！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2F13F-5CE1-D1BE-6C4E-FA3FA969A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3" r="12792" b="46416"/>
          <a:stretch/>
        </p:blipFill>
        <p:spPr>
          <a:xfrm>
            <a:off x="397571" y="3473587"/>
            <a:ext cx="4462461" cy="1744782"/>
          </a:xfrm>
          <a:prstGeom prst="rect">
            <a:avLst/>
          </a:prstGeom>
        </p:spPr>
      </p:pic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DA3E7A0-56D3-74D8-2F0A-4049A38B18E2}"/>
              </a:ext>
            </a:extLst>
          </p:cNvPr>
          <p:cNvSpPr/>
          <p:nvPr/>
        </p:nvSpPr>
        <p:spPr>
          <a:xfrm>
            <a:off x="3182538" y="831786"/>
            <a:ext cx="30934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9B0EEF-6F4D-34B8-AD56-5F7A27A9F3DE}"/>
                  </a:ext>
                </a:extLst>
              </p:cNvPr>
              <p:cNvSpPr txBox="1"/>
              <p:nvPr/>
            </p:nvSpPr>
            <p:spPr bwMode="auto">
              <a:xfrm>
                <a:off x="352296" y="1543408"/>
                <a:ext cx="8635258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只要將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置換，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置換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入左手已計算出來的結果，就算出了右手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9B0EEF-6F4D-34B8-AD56-5F7A27A9F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96" y="1543408"/>
                <a:ext cx="8635258" cy="391902"/>
              </a:xfrm>
              <a:prstGeom prst="rect">
                <a:avLst/>
              </a:prstGeom>
              <a:blipFill>
                <a:blip r:embed="rId8"/>
                <a:stretch>
                  <a:fillRect l="-587" t="-6250" r="-147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4112885-B02F-A41A-58D1-1214D5019106}"/>
                  </a:ext>
                </a:extLst>
              </p:cNvPr>
              <p:cNvSpPr txBox="1"/>
              <p:nvPr/>
            </p:nvSpPr>
            <p:spPr bwMode="auto">
              <a:xfrm>
                <a:off x="4335650" y="3731770"/>
                <a:ext cx="4314130" cy="100463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4112885-B02F-A41A-58D1-1214D5019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650" y="3731770"/>
                <a:ext cx="4314130" cy="10046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DFA4F-B060-3977-E736-0FCAEF3E4B3C}"/>
                  </a:ext>
                </a:extLst>
              </p:cNvPr>
              <p:cNvSpPr txBox="1"/>
              <p:nvPr/>
            </p:nvSpPr>
            <p:spPr bwMode="auto">
              <a:xfrm>
                <a:off x="532639" y="5471808"/>
                <a:ext cx="7704856" cy="388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波函數是一類似自由電子波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的振盪函數，乘上一高斯函數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DFA4F-B060-3977-E736-0FCAEF3E4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639" y="5471808"/>
                <a:ext cx="7704856" cy="388311"/>
              </a:xfrm>
              <a:prstGeom prst="rect">
                <a:avLst/>
              </a:prstGeom>
              <a:blipFill>
                <a:blip r:embed="rId10"/>
                <a:stretch>
                  <a:fillRect l="-65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7B3C33-62FA-2234-3E58-96B5B0F3C69A}"/>
                  </a:ext>
                </a:extLst>
              </p:cNvPr>
              <p:cNvSpPr txBox="1"/>
              <p:nvPr/>
            </p:nvSpPr>
            <p:spPr bwMode="auto">
              <a:xfrm>
                <a:off x="506509" y="5953773"/>
                <a:ext cx="7704856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高斯函數的中心位置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移動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7B3C33-62FA-2234-3E58-96B5B0F3C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509" y="5953773"/>
                <a:ext cx="7704856" cy="391902"/>
              </a:xfrm>
              <a:prstGeom prst="rect">
                <a:avLst/>
              </a:prstGeom>
              <a:blipFill>
                <a:blip r:embed="rId11"/>
                <a:stretch>
                  <a:fillRect l="-493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1609E5D-28A8-58F6-C7A3-696A296BDF3D}"/>
              </a:ext>
            </a:extLst>
          </p:cNvPr>
          <p:cNvSpPr txBox="1"/>
          <p:nvPr/>
        </p:nvSpPr>
        <p:spPr bwMode="auto">
          <a:xfrm>
            <a:off x="5067550" y="3305768"/>
            <a:ext cx="274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乘上已提出的部分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CB7A3F2B-64B7-52F7-4CAF-525D8E4F20F6}"/>
                  </a:ext>
                </a:extLst>
              </p:cNvPr>
              <p:cNvSpPr txBox="1"/>
              <p:nvPr/>
            </p:nvSpPr>
            <p:spPr bwMode="auto">
              <a:xfrm>
                <a:off x="352296" y="356708"/>
                <a:ext cx="1986826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CB7A3F2B-64B7-52F7-4CAF-525D8E4F2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96" y="356708"/>
                <a:ext cx="1986826" cy="991938"/>
              </a:xfrm>
              <a:prstGeom prst="rect">
                <a:avLst/>
              </a:prstGeom>
              <a:blipFill>
                <a:blip r:embed="rId12"/>
                <a:stretch>
                  <a:fillRect l="-43038" t="-112658" b="-169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C850749E-3AA2-747C-C10C-3689F535C1CA}"/>
                  </a:ext>
                </a:extLst>
              </p:cNvPr>
              <p:cNvSpPr txBox="1"/>
              <p:nvPr/>
            </p:nvSpPr>
            <p:spPr bwMode="auto">
              <a:xfrm>
                <a:off x="3923928" y="277639"/>
                <a:ext cx="3767826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C850749E-3AA2-747C-C10C-3689F535C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277639"/>
                <a:ext cx="3767826" cy="1171731"/>
              </a:xfrm>
              <a:prstGeom prst="rect">
                <a:avLst/>
              </a:prstGeom>
              <a:blipFill>
                <a:blip r:embed="rId13"/>
                <a:stretch>
                  <a:fillRect l="-28283" t="-117204" b="-1752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2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2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76C4EB1-71E2-DB17-B25B-A4C6C3F1163D}"/>
                  </a:ext>
                </a:extLst>
              </p:cNvPr>
              <p:cNvSpPr txBox="1"/>
              <p:nvPr/>
            </p:nvSpPr>
            <p:spPr bwMode="auto">
              <a:xfrm>
                <a:off x="1473809" y="1049793"/>
                <a:ext cx="3729162" cy="72154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76C4EB1-71E2-DB17-B25B-A4C6C3F11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809" y="1049793"/>
                <a:ext cx="3729162" cy="7215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/>
              <p:nvPr/>
            </p:nvSpPr>
            <p:spPr bwMode="auto">
              <a:xfrm>
                <a:off x="2144208" y="3199844"/>
                <a:ext cx="4539435" cy="8772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208" y="3199844"/>
                <a:ext cx="4539435" cy="8772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8">
            <a:extLst>
              <a:ext uri="{FF2B5EF4-FFF2-40B4-BE49-F238E27FC236}">
                <a16:creationId xmlns:a16="http://schemas.microsoft.com/office/drawing/2014/main" id="{295F0127-06EE-71A4-5A86-3C0A8A82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24" y="4176179"/>
            <a:ext cx="7746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妙的是波包移動的速度不是波速，而是群速度！恰等於古典電粒子的速度！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/>
              <p:nvPr/>
            </p:nvSpPr>
            <p:spPr bwMode="auto">
              <a:xfrm>
                <a:off x="832924" y="2083051"/>
                <a:ext cx="6835420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此波包的中心點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，位置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隨時間移動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，速度為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924" y="2083051"/>
                <a:ext cx="6835420" cy="391902"/>
              </a:xfrm>
              <a:prstGeom prst="rect">
                <a:avLst/>
              </a:prstGeom>
              <a:blipFill>
                <a:blip r:embed="rId4"/>
                <a:stretch>
                  <a:fillRect l="-742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/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對於自由電子波，群速度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可以算出來：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blipFill>
                <a:blip r:embed="rId5"/>
                <a:stretch>
                  <a:fillRect l="-87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8C19F7-E8CD-D7DD-4658-E25B675E8B92}"/>
              </a:ext>
            </a:extLst>
          </p:cNvPr>
          <p:cNvCxnSpPr>
            <a:cxnSpLocks/>
          </p:cNvCxnSpPr>
          <p:nvPr/>
        </p:nvCxnSpPr>
        <p:spPr>
          <a:xfrm flipV="1">
            <a:off x="3338390" y="1410565"/>
            <a:ext cx="1224136" cy="728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004E41-C915-E191-B889-4D5745F91707}"/>
              </a:ext>
            </a:extLst>
          </p:cNvPr>
          <p:cNvSpPr txBox="1"/>
          <p:nvPr/>
        </p:nvSpPr>
        <p:spPr bwMode="auto">
          <a:xfrm>
            <a:off x="832924" y="4967848"/>
            <a:ext cx="7746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開學一個月，我們終於學會了牛頓第一運動定律！自由粒子以等速運動。</a:t>
            </a:r>
          </a:p>
        </p:txBody>
      </p:sp>
    </p:spTree>
    <p:extLst>
      <p:ext uri="{BB962C8B-B14F-4D97-AF65-F5344CB8AC3E}">
        <p14:creationId xmlns:p14="http://schemas.microsoft.com/office/powerpoint/2010/main" val="14268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/>
      <p:bldP spid="9" grpId="0"/>
      <p:bldP spid="16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49C6A-1935-3CA3-BEE4-27A53D944EFE}"/>
              </a:ext>
            </a:extLst>
          </p:cNvPr>
          <p:cNvSpPr txBox="1"/>
          <p:nvPr/>
        </p:nvSpPr>
        <p:spPr bwMode="auto">
          <a:xfrm>
            <a:off x="1053695" y="414770"/>
            <a:ext cx="6820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波包在各處的機率密度可以計算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122774D8-2AFA-0621-D557-2B02B5113508}"/>
                  </a:ext>
                </a:extLst>
              </p:cNvPr>
              <p:cNvSpPr txBox="1"/>
              <p:nvPr/>
            </p:nvSpPr>
            <p:spPr bwMode="auto">
              <a:xfrm>
                <a:off x="1115616" y="859265"/>
                <a:ext cx="6696744" cy="9507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𝛽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122774D8-2AFA-0621-D557-2B02B5113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859265"/>
                <a:ext cx="6696744" cy="950773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30681B26-2984-7948-EEE2-8E457AB55622}"/>
                  </a:ext>
                </a:extLst>
              </p:cNvPr>
              <p:cNvSpPr txBox="1"/>
              <p:nvPr/>
            </p:nvSpPr>
            <p:spPr bwMode="auto">
              <a:xfrm>
                <a:off x="1187623" y="5080488"/>
                <a:ext cx="3330014" cy="97642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30681B26-2984-7948-EEE2-8E457AB55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5080488"/>
                <a:ext cx="3330014" cy="976421"/>
              </a:xfrm>
              <a:prstGeom prst="rect">
                <a:avLst/>
              </a:prstGeom>
              <a:blipFill>
                <a:blip r:embed="rId3"/>
                <a:stretch>
                  <a:fillRect b="-37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D9F077D6-6DE2-59C4-28B7-BDD98958430C}"/>
                  </a:ext>
                </a:extLst>
              </p:cNvPr>
              <p:cNvSpPr txBox="1"/>
              <p:nvPr/>
            </p:nvSpPr>
            <p:spPr bwMode="auto">
              <a:xfrm>
                <a:off x="1187623" y="2329696"/>
                <a:ext cx="4248473" cy="78233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D9F077D6-6DE2-59C4-28B7-BDD98958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2329696"/>
                <a:ext cx="4248473" cy="782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8">
                <a:extLst>
                  <a:ext uri="{FF2B5EF4-FFF2-40B4-BE49-F238E27FC236}">
                    <a16:creationId xmlns:a16="http://schemas.microsoft.com/office/drawing/2014/main" id="{A87117F5-1411-B7BD-5D3C-175B76BE5CD1}"/>
                  </a:ext>
                </a:extLst>
              </p:cNvPr>
              <p:cNvSpPr txBox="1"/>
              <p:nvPr/>
            </p:nvSpPr>
            <p:spPr bwMode="auto">
              <a:xfrm>
                <a:off x="1187623" y="3456571"/>
                <a:ext cx="6624737" cy="85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8">
                <a:extLst>
                  <a:ext uri="{FF2B5EF4-FFF2-40B4-BE49-F238E27FC236}">
                    <a16:creationId xmlns:a16="http://schemas.microsoft.com/office/drawing/2014/main" id="{A87117F5-1411-B7BD-5D3C-175B76BE5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3456571"/>
                <a:ext cx="6624737" cy="857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B354011D-EF8D-4F8F-CBEB-5A1BC3198F1A}"/>
                  </a:ext>
                </a:extLst>
              </p:cNvPr>
              <p:cNvSpPr txBox="1"/>
              <p:nvPr/>
            </p:nvSpPr>
            <p:spPr bwMode="auto">
              <a:xfrm>
                <a:off x="3779912" y="2111628"/>
                <a:ext cx="5145575" cy="10046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B354011D-EF8D-4F8F-CBEB-5A1BC3198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2111628"/>
                <a:ext cx="5145575" cy="10046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2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4"/>
              <p:cNvSpPr txBox="1">
                <a:spLocks noChangeArrowheads="1"/>
              </p:cNvSpPr>
              <p:nvPr/>
            </p:nvSpPr>
            <p:spPr bwMode="auto">
              <a:xfrm>
                <a:off x="1259632" y="5463302"/>
                <a:ext cx="75318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原來較窄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較小的波包（上圖實線） ，時間一長反而變寬了，擴散較快！</a:t>
                </a:r>
              </a:p>
            </p:txBody>
          </p:sp>
        </mc:Choice>
        <mc:Fallback xmlns="">
          <p:sp>
            <p:nvSpPr>
              <p:cNvPr id="72709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63302"/>
                <a:ext cx="7531899" cy="369332"/>
              </a:xfrm>
              <a:prstGeom prst="rect">
                <a:avLst/>
              </a:prstGeom>
              <a:blipFill>
                <a:blip r:embed="rId2"/>
                <a:stretch>
                  <a:fillRect l="-67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E0523865-65A3-EE6E-F4E2-AA7FEEA3E077}"/>
                  </a:ext>
                </a:extLst>
              </p:cNvPr>
              <p:cNvSpPr txBox="1"/>
              <p:nvPr/>
            </p:nvSpPr>
            <p:spPr bwMode="auto">
              <a:xfrm>
                <a:off x="3014810" y="440924"/>
                <a:ext cx="2461598" cy="66640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l-GR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m:rPr>
                              <m:nor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)|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E0523865-65A3-EE6E-F4E2-AA7FEEA3E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4810" y="440924"/>
                <a:ext cx="2461598" cy="666401"/>
              </a:xfrm>
              <a:prstGeom prst="rect">
                <a:avLst/>
              </a:prstGeom>
              <a:blipFill>
                <a:blip r:embed="rId3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947A754-E6DA-2046-FA89-D3B2AAF39E68}"/>
              </a:ext>
            </a:extLst>
          </p:cNvPr>
          <p:cNvCxnSpPr>
            <a:cxnSpLocks/>
          </p:cNvCxnSpPr>
          <p:nvPr/>
        </p:nvCxnSpPr>
        <p:spPr>
          <a:xfrm flipV="1">
            <a:off x="3870224" y="978249"/>
            <a:ext cx="936104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876A6C5-C28C-20F9-68C4-39F2BF50FFE3}"/>
              </a:ext>
            </a:extLst>
          </p:cNvPr>
          <p:cNvSpPr txBox="1"/>
          <p:nvPr/>
        </p:nvSpPr>
        <p:spPr bwMode="auto">
          <a:xfrm>
            <a:off x="391784" y="2180453"/>
            <a:ext cx="5069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波包的寬度會隨時間增加，且時間長以後趨近：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06BAA-33DC-BD62-28E6-65BC07E3945A}"/>
                  </a:ext>
                </a:extLst>
              </p:cNvPr>
              <p:cNvSpPr txBox="1"/>
              <p:nvPr/>
            </p:nvSpPr>
            <p:spPr bwMode="auto">
              <a:xfrm>
                <a:off x="5841906" y="510017"/>
                <a:ext cx="2169411" cy="79226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06BAA-33DC-BD62-28E6-65BC07E39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1906" y="510017"/>
                <a:ext cx="2169411" cy="7922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81E7989-59AA-4E9A-CCB0-02E62113E4FD}"/>
              </a:ext>
            </a:extLst>
          </p:cNvPr>
          <p:cNvSpPr txBox="1"/>
          <p:nvPr/>
        </p:nvSpPr>
        <p:spPr bwMode="auto">
          <a:xfrm>
            <a:off x="8016295" y="694659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是常數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FC5D51-0610-C43C-DD9F-552F0DD9ED0A}"/>
                  </a:ext>
                </a:extLst>
              </p:cNvPr>
              <p:cNvSpPr txBox="1"/>
              <p:nvPr/>
            </p:nvSpPr>
            <p:spPr bwMode="auto">
              <a:xfrm>
                <a:off x="5686232" y="2180453"/>
                <a:ext cx="33698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→∞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FC5D51-0610-C43C-DD9F-552F0DD9E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6232" y="2180453"/>
                <a:ext cx="3369805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398002F-AFAA-2F3D-D1B4-D9587C6A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2866080"/>
            <a:ext cx="4248472" cy="2427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97B7DA-C84C-F1F1-621B-4387EF1B872E}"/>
                  </a:ext>
                </a:extLst>
              </p:cNvPr>
              <p:cNvSpPr txBox="1"/>
              <p:nvPr/>
            </p:nvSpPr>
            <p:spPr bwMode="auto">
              <a:xfrm>
                <a:off x="7903909" y="1650823"/>
                <a:ext cx="1152128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97B7DA-C84C-F1F1-621B-4387EF1B8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3909" y="1650823"/>
                <a:ext cx="1152128" cy="372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3A562AA-6AC4-C725-95C9-E4F6D53CDAF5}"/>
              </a:ext>
            </a:extLst>
          </p:cNvPr>
          <p:cNvSpPr txBox="1"/>
          <p:nvPr/>
        </p:nvSpPr>
        <p:spPr bwMode="auto">
          <a:xfrm>
            <a:off x="4273340" y="1653901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注意在時間為零時，波包的寬度為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175D65-5011-F3E8-4899-F09A2008B4D2}"/>
                  </a:ext>
                </a:extLst>
              </p:cNvPr>
              <p:cNvSpPr txBox="1"/>
              <p:nvPr/>
            </p:nvSpPr>
            <p:spPr bwMode="auto">
              <a:xfrm>
                <a:off x="1259632" y="5923802"/>
                <a:ext cx="6192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原來較寬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較大的波包（上圖虛線），擴散較慢！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175D65-5011-F3E8-4899-F09A2008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923802"/>
                <a:ext cx="6192688" cy="369332"/>
              </a:xfrm>
              <a:prstGeom prst="rect">
                <a:avLst/>
              </a:prstGeom>
              <a:blipFill>
                <a:blip r:embed="rId8"/>
                <a:stretch>
                  <a:fillRect l="-8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D0A207-B7C9-144E-FA6C-9BFAC08A83A7}"/>
                  </a:ext>
                </a:extLst>
              </p:cNvPr>
              <p:cNvSpPr txBox="1"/>
              <p:nvPr/>
            </p:nvSpPr>
            <p:spPr bwMode="auto">
              <a:xfrm>
                <a:off x="467200" y="1558482"/>
                <a:ext cx="4659330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dirty="0"/>
                  <a:t>扮演時間為零時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US" dirty="0"/>
                  <a:t>扮演的角色！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D0A207-B7C9-144E-FA6C-9BFAC08A8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200" y="1558482"/>
                <a:ext cx="4659330" cy="524182"/>
              </a:xfrm>
              <a:prstGeom prst="rect">
                <a:avLst/>
              </a:prstGeom>
              <a:blipFill>
                <a:blip r:embed="rId9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70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6" grpId="0"/>
      <p:bldP spid="8" grpId="0" animBg="1"/>
      <p:bldP spid="9" grpId="0"/>
      <p:bldP spid="10" grpId="0" animBg="1"/>
      <p:bldP spid="5" grpId="0" animBg="1"/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488365" y="1539708"/>
            <a:ext cx="3895557" cy="3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280552" y="4914445"/>
            <a:ext cx="676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波包的意義就是在全球化的波動現象，實現區域性的波函數！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DE7C4E-0F1E-2BEF-A200-344DEAF1C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21788" cy="3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3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E5879FE-D203-E46C-9E23-56EF88075A25}"/>
                  </a:ext>
                </a:extLst>
              </p:cNvPr>
              <p:cNvSpPr txBox="1"/>
              <p:nvPr/>
            </p:nvSpPr>
            <p:spPr bwMode="auto">
              <a:xfrm>
                <a:off x="2578454" y="2639480"/>
                <a:ext cx="4539435" cy="8772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E5879FE-D203-E46C-9E23-56EF88075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8454" y="2639480"/>
                <a:ext cx="4539435" cy="8772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8">
            <a:extLst>
              <a:ext uri="{FF2B5EF4-FFF2-40B4-BE49-F238E27FC236}">
                <a16:creationId xmlns:a16="http://schemas.microsoft.com/office/drawing/2014/main" id="{B5C70586-1329-61E2-79A5-29D8B78E0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972" y="3516708"/>
            <a:ext cx="7746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妙的是波包移動的速度不是波速，而是群速度！恰等於古典電粒子的速度！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94DFE2-A163-76EE-1F0F-ABF69AA43562}"/>
                  </a:ext>
                </a:extLst>
              </p:cNvPr>
              <p:cNvSpPr txBox="1"/>
              <p:nvPr/>
            </p:nvSpPr>
            <p:spPr bwMode="auto">
              <a:xfrm>
                <a:off x="1264972" y="1765240"/>
                <a:ext cx="4809722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此波包的中心點隨時間移動，速度為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94DFE2-A163-76EE-1F0F-ABF69AA43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972" y="1765240"/>
                <a:ext cx="4809722" cy="391902"/>
              </a:xfrm>
              <a:prstGeom prst="rect">
                <a:avLst/>
              </a:prstGeom>
              <a:blipFill>
                <a:blip r:embed="rId3"/>
                <a:stretch>
                  <a:fillRect l="-1053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9FFD0-B214-0295-C2B0-FF1188943522}"/>
                  </a:ext>
                </a:extLst>
              </p:cNvPr>
              <p:cNvSpPr txBox="1"/>
              <p:nvPr/>
            </p:nvSpPr>
            <p:spPr bwMode="auto">
              <a:xfrm>
                <a:off x="1269248" y="2148471"/>
                <a:ext cx="5781564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對於自由電子波，群速度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可以算出來：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9FFD0-B214-0295-C2B0-FF1188943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9248" y="2148471"/>
                <a:ext cx="5781564" cy="391902"/>
              </a:xfrm>
              <a:prstGeom prst="rect">
                <a:avLst/>
              </a:prstGeom>
              <a:blipFill>
                <a:blip r:embed="rId4"/>
                <a:stretch>
                  <a:fillRect l="-656" t="-3030"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994648D6-66FD-C11A-9099-BDC3C6EA9C30}"/>
                  </a:ext>
                </a:extLst>
              </p:cNvPr>
              <p:cNvSpPr txBox="1"/>
              <p:nvPr/>
            </p:nvSpPr>
            <p:spPr bwMode="auto">
              <a:xfrm>
                <a:off x="1547664" y="778518"/>
                <a:ext cx="3931333" cy="8876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994648D6-66FD-C11A-9099-BDC3C6EA9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778518"/>
                <a:ext cx="3931333" cy="887615"/>
              </a:xfrm>
              <a:prstGeom prst="rect">
                <a:avLst/>
              </a:prstGeom>
              <a:blipFill>
                <a:blip r:embed="rId5"/>
                <a:stretch>
                  <a:fillRect b="-42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8AB8DD-2496-8D50-3BB2-7FE6124FDE7A}"/>
              </a:ext>
            </a:extLst>
          </p:cNvPr>
          <p:cNvCxnSpPr>
            <a:cxnSpLocks/>
          </p:cNvCxnSpPr>
          <p:nvPr/>
        </p:nvCxnSpPr>
        <p:spPr>
          <a:xfrm flipV="1">
            <a:off x="3770438" y="1092754"/>
            <a:ext cx="1224136" cy="728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6">
            <a:extLst>
              <a:ext uri="{FF2B5EF4-FFF2-40B4-BE49-F238E27FC236}">
                <a16:creationId xmlns:a16="http://schemas.microsoft.com/office/drawing/2014/main" id="{3DAF21D0-E301-249F-670B-A07112E3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974" y="252068"/>
            <a:ext cx="4608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TW">
                <a:latin typeface="Times New Roman" pitchFamily="18" charset="0"/>
                <a:cs typeface="Times New Roman" pitchFamily="18" charset="0"/>
              </a:rPr>
              <a:t>波包</a:t>
            </a:r>
            <a:r>
              <a:rPr lang="zh-TW" altLang="en-US" dirty="0"/>
              <a:t>中心位置會隨時間移動！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C392F-3A15-E0BF-C304-5A63E4F19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454" y="3899939"/>
            <a:ext cx="3600400" cy="2057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4">
                <a:extLst>
                  <a:ext uri="{FF2B5EF4-FFF2-40B4-BE49-F238E27FC236}">
                    <a16:creationId xmlns:a16="http://schemas.microsoft.com/office/drawing/2014/main" id="{9D1FBBBA-2F90-7E03-A899-F8B39E171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4972" y="6043327"/>
                <a:ext cx="75318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原來較窄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較小的波包（上圖實線） ，時間一長反而變寬了，擴散較快！</a:t>
                </a:r>
              </a:p>
            </p:txBody>
          </p:sp>
        </mc:Choice>
        <mc:Fallback xmlns="">
          <p:sp>
            <p:nvSpPr>
              <p:cNvPr id="10" name="文字方塊 4">
                <a:extLst>
                  <a:ext uri="{FF2B5EF4-FFF2-40B4-BE49-F238E27FC236}">
                    <a16:creationId xmlns:a16="http://schemas.microsoft.com/office/drawing/2014/main" id="{9D1FBBBA-2F90-7E03-A899-F8B39E171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972" y="6043327"/>
                <a:ext cx="7531899" cy="369332"/>
              </a:xfrm>
              <a:prstGeom prst="rect">
                <a:avLst/>
              </a:prstGeom>
              <a:blipFill>
                <a:blip r:embed="rId7"/>
                <a:stretch>
                  <a:fillRect l="-67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C317DC-62AD-25F8-FBE6-96D9AC67C842}"/>
                  </a:ext>
                </a:extLst>
              </p:cNvPr>
              <p:cNvSpPr txBox="1"/>
              <p:nvPr/>
            </p:nvSpPr>
            <p:spPr bwMode="auto">
              <a:xfrm>
                <a:off x="1264972" y="6427992"/>
                <a:ext cx="6192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原來較寬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較大的波包（上圖虛線），擴散較慢！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C317DC-62AD-25F8-FBE6-96D9AC67C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972" y="6427992"/>
                <a:ext cx="6192688" cy="369332"/>
              </a:xfrm>
              <a:prstGeom prst="rect">
                <a:avLst/>
              </a:prstGeom>
              <a:blipFill>
                <a:blip r:embed="rId8"/>
                <a:stretch>
                  <a:fillRect l="-81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8032E72-FBAE-1363-6E0A-1E6CC442F36D}"/>
              </a:ext>
            </a:extLst>
          </p:cNvPr>
          <p:cNvSpPr txBox="1"/>
          <p:nvPr/>
        </p:nvSpPr>
        <p:spPr bwMode="auto">
          <a:xfrm>
            <a:off x="4462506" y="231826"/>
            <a:ext cx="654698" cy="36933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24" y="548680"/>
            <a:ext cx="6673552" cy="47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9">
            <a:extLst>
              <a:ext uri="{FF2B5EF4-FFF2-40B4-BE49-F238E27FC236}">
                <a16:creationId xmlns:a16="http://schemas.microsoft.com/office/drawing/2014/main" id="{94E113ED-6E45-1E34-7426-6B2A2145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681" y="5445224"/>
            <a:ext cx="439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波包的應用最具體的應用就是粒子的散射！</a:t>
            </a:r>
          </a:p>
        </p:txBody>
      </p:sp>
      <p:sp>
        <p:nvSpPr>
          <p:cNvPr id="3" name="文字方塊 9">
            <a:extLst>
              <a:ext uri="{FF2B5EF4-FFF2-40B4-BE49-F238E27FC236}">
                <a16:creationId xmlns:a16="http://schemas.microsoft.com/office/drawing/2014/main" id="{AB155CA5-D505-381D-8B37-9CBB5F22D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681" y="5920249"/>
            <a:ext cx="439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注意粒子在散射前後都是自由粒子！</a:t>
            </a:r>
          </a:p>
        </p:txBody>
      </p:sp>
    </p:spTree>
    <p:extLst>
      <p:ext uri="{BB962C8B-B14F-4D97-AF65-F5344CB8AC3E}">
        <p14:creationId xmlns:p14="http://schemas.microsoft.com/office/powerpoint/2010/main" val="3727216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散射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4810" r="6943" b="4810"/>
          <a:stretch>
            <a:fillRect/>
          </a:stretch>
        </p:blipFill>
        <p:spPr bwMode="auto">
          <a:xfrm>
            <a:off x="629441" y="2325970"/>
            <a:ext cx="4068763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文字方塊 5"/>
          <p:cNvSpPr txBox="1">
            <a:spLocks noChangeArrowheads="1"/>
          </p:cNvSpPr>
          <p:nvPr/>
        </p:nvSpPr>
        <p:spPr bwMode="auto">
          <a:xfrm>
            <a:off x="1016545" y="724150"/>
            <a:ext cx="7341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入射的電子就是以波包描述：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18773" y="1110867"/>
            <a:ext cx="6760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波恩以波動力學計算電子散射現象！散射後波應該呈球殼狀。</a:t>
            </a:r>
            <a:endParaRPr lang="zh-CN" altLang="en-US" sz="1800" dirty="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96647E9F-04A7-220C-E69B-1568BB420F78}"/>
              </a:ext>
            </a:extLst>
          </p:cNvPr>
          <p:cNvSpPr txBox="1"/>
          <p:nvPr/>
        </p:nvSpPr>
        <p:spPr bwMode="auto">
          <a:xfrm>
            <a:off x="1016545" y="337433"/>
            <a:ext cx="5643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影響波恩</a:t>
            </a:r>
            <a:r>
              <a:rPr lang="zh-TW" altLang="en-US" dirty="0"/>
              <a:t>提出機率解釋</a:t>
            </a:r>
            <a:r>
              <a:rPr lang="zh-TW" altLang="en-US" sz="1800" dirty="0"/>
              <a:t>的電子散射</a:t>
            </a:r>
            <a:r>
              <a:rPr lang="zh-TW" altLang="en-US" dirty="0"/>
              <a:t>實驗</a:t>
            </a:r>
            <a:r>
              <a:rPr lang="zh-TW" altLang="en-US" sz="1800" dirty="0"/>
              <a:t>！</a:t>
            </a:r>
            <a:endParaRPr lang="zh-CN" altLang="en-US" sz="1800" dirty="0"/>
          </a:p>
        </p:txBody>
      </p:sp>
      <p:pic>
        <p:nvPicPr>
          <p:cNvPr id="5" name="Picture 5" descr="ruthford">
            <a:extLst>
              <a:ext uri="{FF2B5EF4-FFF2-40B4-BE49-F238E27FC236}">
                <a16:creationId xmlns:a16="http://schemas.microsoft.com/office/drawing/2014/main" id="{7BE045EC-490A-B7E6-193D-3E0040C2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98" y="2325970"/>
            <a:ext cx="3628161" cy="225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FDC1C0-7C4D-2BAA-720C-311CDCE2F60D}"/>
              </a:ext>
            </a:extLst>
          </p:cNvPr>
          <p:cNvSpPr/>
          <p:nvPr/>
        </p:nvSpPr>
        <p:spPr>
          <a:xfrm>
            <a:off x="7262662" y="3694122"/>
            <a:ext cx="125189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7" name="Picture 4" descr="散射01">
            <a:extLst>
              <a:ext uri="{FF2B5EF4-FFF2-40B4-BE49-F238E27FC236}">
                <a16:creationId xmlns:a16="http://schemas.microsoft.com/office/drawing/2014/main" id="{EDD6A7FD-E87C-7DF9-0962-0D0C5ABBA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7" t="12853" r="8842" b="73615"/>
          <a:stretch/>
        </p:blipFill>
        <p:spPr bwMode="auto">
          <a:xfrm rot="2061415">
            <a:off x="3800593" y="5668974"/>
            <a:ext cx="424707" cy="45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90F57-719A-60F6-7EF1-41C6AA333958}"/>
              </a:ext>
            </a:extLst>
          </p:cNvPr>
          <p:cNvSpPr txBox="1"/>
          <p:nvPr/>
        </p:nvSpPr>
        <p:spPr bwMode="auto">
          <a:xfrm>
            <a:off x="1016544" y="1497584"/>
            <a:ext cx="7110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一旦觀察，球殼波就崩潰為集中與某處的波包！如同顆粒狀電子。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39665A1-B59A-7EF4-0D78-9BA5B921B731}"/>
              </a:ext>
            </a:extLst>
          </p:cNvPr>
          <p:cNvSpPr/>
          <p:nvPr/>
        </p:nvSpPr>
        <p:spPr>
          <a:xfrm rot="18101687">
            <a:off x="4245981" y="6024944"/>
            <a:ext cx="144016" cy="19443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373E6-0B48-73E2-7749-EC04AF7AE853}"/>
              </a:ext>
            </a:extLst>
          </p:cNvPr>
          <p:cNvSpPr txBox="1"/>
          <p:nvPr/>
        </p:nvSpPr>
        <p:spPr bwMode="auto">
          <a:xfrm>
            <a:off x="1016544" y="1884301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崩潰發生在各處的機率就正比於當地的波強度！</a:t>
            </a:r>
          </a:p>
        </p:txBody>
      </p:sp>
    </p:spTree>
    <p:extLst>
      <p:ext uri="{BB962C8B-B14F-4D97-AF65-F5344CB8AC3E}">
        <p14:creationId xmlns:p14="http://schemas.microsoft.com/office/powerpoint/2010/main" val="66761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16E4D-F7DE-6495-C41E-8E9CC55A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88640"/>
            <a:ext cx="4978400" cy="452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9B4E9-94C6-DAF6-9415-9ABDFC58F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37" r="8472" b="49373"/>
          <a:stretch/>
        </p:blipFill>
        <p:spPr>
          <a:xfrm>
            <a:off x="2195736" y="5517232"/>
            <a:ext cx="4556617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591AB0-DAA4-5B08-DA9B-A8117A71C4C3}"/>
              </a:ext>
            </a:extLst>
          </p:cNvPr>
          <p:cNvSpPr/>
          <p:nvPr/>
        </p:nvSpPr>
        <p:spPr>
          <a:xfrm>
            <a:off x="2915816" y="5661248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541970-4139-0BC5-0518-20305F3DE2F3}"/>
              </a:ext>
            </a:extLst>
          </p:cNvPr>
          <p:cNvCxnSpPr>
            <a:stCxn id="4" idx="3"/>
            <a:endCxn id="4" idx="1"/>
          </p:cNvCxnSpPr>
          <p:nvPr/>
        </p:nvCxnSpPr>
        <p:spPr>
          <a:xfrm flipH="1">
            <a:off x="2915816" y="573325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304C356-60AE-65F9-9A24-9B4FCC8E4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5" t="26737" r="60440" b="49373"/>
          <a:stretch/>
        </p:blipFill>
        <p:spPr>
          <a:xfrm>
            <a:off x="4716016" y="5517232"/>
            <a:ext cx="1604289" cy="108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8B564-0DC3-9183-314C-48870DD07FE0}"/>
              </a:ext>
            </a:extLst>
          </p:cNvPr>
          <p:cNvSpPr txBox="1"/>
          <p:nvPr/>
        </p:nvSpPr>
        <p:spPr bwMode="auto">
          <a:xfrm>
            <a:off x="3995936" y="5949280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345E70F-FD9B-5810-1E9A-AB0CB0DFDEDE}"/>
              </a:ext>
            </a:extLst>
          </p:cNvPr>
          <p:cNvSpPr/>
          <p:nvPr/>
        </p:nvSpPr>
        <p:spPr>
          <a:xfrm>
            <a:off x="4355976" y="4869160"/>
            <a:ext cx="360040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99128-1DDE-6FFD-5C4C-6F0796EFBCFC}"/>
              </a:ext>
            </a:extLst>
          </p:cNvPr>
          <p:cNvSpPr txBox="1"/>
          <p:nvPr/>
        </p:nvSpPr>
        <p:spPr bwMode="auto">
          <a:xfrm>
            <a:off x="4860032" y="4897512"/>
            <a:ext cx="3816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一測量即崩潰為單一波包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52F38-610B-514E-1776-1F6E408E2E1F}"/>
              </a:ext>
            </a:extLst>
          </p:cNvPr>
          <p:cNvSpPr txBox="1"/>
          <p:nvPr/>
        </p:nvSpPr>
        <p:spPr bwMode="auto">
          <a:xfrm>
            <a:off x="2411760" y="476672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一維散射</a:t>
            </a:r>
          </a:p>
        </p:txBody>
      </p:sp>
    </p:spTree>
    <p:extLst>
      <p:ext uri="{BB962C8B-B14F-4D97-AF65-F5344CB8AC3E}">
        <p14:creationId xmlns:p14="http://schemas.microsoft.com/office/powerpoint/2010/main" val="977298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774713" y="5511149"/>
            <a:ext cx="576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在這散射實驗中，入射的質子及生成的粒子都是波包。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/>
              <p:nvPr/>
            </p:nvSpPr>
            <p:spPr bwMode="auto">
              <a:xfrm>
                <a:off x="1774713" y="5912714"/>
                <a:ext cx="498700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但用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來近似波包，結果相當不錯。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713" y="5912714"/>
                <a:ext cx="4987006" cy="387927"/>
              </a:xfrm>
              <a:prstGeom prst="rect">
                <a:avLst/>
              </a:prstGeom>
              <a:blipFill>
                <a:blip r:embed="rId4"/>
                <a:stretch>
                  <a:fillRect l="-101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345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4E39E-3703-E6FD-0926-7FBAB92DC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3" t="21511" r="51004" b="59022"/>
          <a:stretch/>
        </p:blipFill>
        <p:spPr>
          <a:xfrm>
            <a:off x="1637250" y="1727194"/>
            <a:ext cx="3645401" cy="1080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783F0A69-C1AA-A0AA-E896-72A345AA0027}"/>
                  </a:ext>
                </a:extLst>
              </p:cNvPr>
              <p:cNvSpPr txBox="1"/>
              <p:nvPr/>
            </p:nvSpPr>
            <p:spPr bwMode="auto">
              <a:xfrm>
                <a:off x="1637250" y="2906510"/>
                <a:ext cx="187220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783F0A69-C1AA-A0AA-E896-72A345AA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7250" y="2906510"/>
                <a:ext cx="1872208" cy="901914"/>
              </a:xfrm>
              <a:prstGeom prst="rect">
                <a:avLst/>
              </a:prstGeom>
              <a:blipFill>
                <a:blip r:embed="rId3"/>
                <a:stretch>
                  <a:fillRect l="-42568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/>
              <p:nvPr/>
            </p:nvSpPr>
            <p:spPr bwMode="auto">
              <a:xfrm>
                <a:off x="1626620" y="3929804"/>
                <a:ext cx="18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620" y="3929804"/>
                <a:ext cx="1800200" cy="369332"/>
              </a:xfrm>
              <a:prstGeom prst="rect">
                <a:avLst/>
              </a:prstGeom>
              <a:blipFill>
                <a:blip r:embed="rId4"/>
                <a:stretch>
                  <a:fillRect l="-352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/>
              <p:nvPr/>
            </p:nvSpPr>
            <p:spPr bwMode="auto">
              <a:xfrm>
                <a:off x="2886760" y="3938182"/>
                <a:ext cx="180020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≠0</m:t>
                      </m:r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6760" y="3938182"/>
                <a:ext cx="1800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/>
              <p:nvPr/>
            </p:nvSpPr>
            <p:spPr bwMode="auto">
              <a:xfrm>
                <a:off x="4938988" y="3945193"/>
                <a:ext cx="187552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=∞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8988" y="3945193"/>
                <a:ext cx="18755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/>
              <p:nvPr/>
            </p:nvSpPr>
            <p:spPr bwMode="auto">
              <a:xfrm>
                <a:off x="1656731" y="4389633"/>
                <a:ext cx="1872208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6731" y="4389633"/>
                <a:ext cx="1872208" cy="901914"/>
              </a:xfrm>
              <a:prstGeom prst="rect">
                <a:avLst/>
              </a:prstGeom>
              <a:blipFill>
                <a:blip r:embed="rId7"/>
                <a:stretch>
                  <a:fillRect l="-41892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/>
              <p:nvPr/>
            </p:nvSpPr>
            <p:spPr bwMode="auto">
              <a:xfrm>
                <a:off x="3790174" y="4667648"/>
                <a:ext cx="3777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無關，當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，依舊成立！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0174" y="4667648"/>
                <a:ext cx="3777106" cy="369332"/>
              </a:xfrm>
              <a:prstGeom prst="rect">
                <a:avLst/>
              </a:prstGeom>
              <a:blipFill>
                <a:blip r:embed="rId8"/>
                <a:stretch>
                  <a:fillRect l="-13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469DC034-9914-252B-6153-F21E9718D511}"/>
                  </a:ext>
                </a:extLst>
              </p:cNvPr>
              <p:cNvSpPr txBox="1"/>
              <p:nvPr/>
            </p:nvSpPr>
            <p:spPr bwMode="auto">
              <a:xfrm>
                <a:off x="3104440" y="5373666"/>
                <a:ext cx="5544616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469DC034-9914-252B-6153-F21E9718D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4440" y="5373666"/>
                <a:ext cx="5544616" cy="901914"/>
              </a:xfrm>
              <a:prstGeom prst="rect">
                <a:avLst/>
              </a:prstGeom>
              <a:blipFill>
                <a:blip r:embed="rId9"/>
                <a:stretch>
                  <a:fillRect l="-13242"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D16F7B6-73EA-EC36-30A0-5AAAB603EECE}"/>
              </a:ext>
            </a:extLst>
          </p:cNvPr>
          <p:cNvSpPr txBox="1"/>
          <p:nvPr/>
        </p:nvSpPr>
        <p:spPr bwMode="auto">
          <a:xfrm>
            <a:off x="1609156" y="5668802"/>
            <a:ext cx="1708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由以上可得：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4F2C7E-4117-A88C-3E53-CAE7B6A221E5}"/>
                  </a:ext>
                </a:extLst>
              </p:cNvPr>
              <p:cNvSpPr txBox="1"/>
              <p:nvPr/>
            </p:nvSpPr>
            <p:spPr bwMode="auto">
              <a:xfrm>
                <a:off x="1656731" y="1253996"/>
                <a:ext cx="3302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Dirac Delta Function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4F2C7E-4117-A88C-3E53-CAE7B6A2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6731" y="1253996"/>
                <a:ext cx="3302106" cy="369332"/>
              </a:xfrm>
              <a:prstGeom prst="rect">
                <a:avLst/>
              </a:prstGeom>
              <a:blipFill>
                <a:blip r:embed="rId10"/>
                <a:stretch>
                  <a:fillRect l="-15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6547190-BBBE-36DD-12B5-A59A5FB39F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7185" r="51946" b="1"/>
          <a:stretch/>
        </p:blipFill>
        <p:spPr>
          <a:xfrm>
            <a:off x="5364088" y="1772816"/>
            <a:ext cx="2749843" cy="1978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D5B6DE-60DF-7413-5F48-A685C785B523}"/>
                  </a:ext>
                </a:extLst>
              </p:cNvPr>
              <p:cNvSpPr txBox="1"/>
              <p:nvPr/>
            </p:nvSpPr>
            <p:spPr bwMode="auto">
              <a:xfrm>
                <a:off x="1632327" y="357528"/>
                <a:ext cx="65876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ation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可以由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得到：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D5B6DE-60DF-7413-5F48-A685C785B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27" y="357528"/>
                <a:ext cx="6587677" cy="369332"/>
              </a:xfrm>
              <a:prstGeom prst="rect">
                <a:avLst/>
              </a:prstGeom>
              <a:blipFill>
                <a:blip r:embed="rId12"/>
                <a:stretch>
                  <a:fillRect l="-769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201D59E-E978-996C-C5F3-3F20413C13D8}"/>
              </a:ext>
            </a:extLst>
          </p:cNvPr>
          <p:cNvSpPr txBox="1"/>
          <p:nvPr/>
        </p:nvSpPr>
        <p:spPr bwMode="auto">
          <a:xfrm>
            <a:off x="1598121" y="713429"/>
            <a:ext cx="341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目標是寫下具體的計算式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605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DE5E47-322B-ED03-6306-60E59E18411E}"/>
                  </a:ext>
                </a:extLst>
              </p:cNvPr>
              <p:cNvSpPr txBox="1"/>
              <p:nvPr/>
            </p:nvSpPr>
            <p:spPr bwMode="auto">
              <a:xfrm>
                <a:off x="1343892" y="408355"/>
                <a:ext cx="6552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Delta Function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顯然不是一個正常函數，而是極限的結果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DE5E47-322B-ED03-6306-60E59E184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892" y="408355"/>
                <a:ext cx="6552728" cy="369332"/>
              </a:xfrm>
              <a:prstGeom prst="rect">
                <a:avLst/>
              </a:prstGeom>
              <a:blipFill>
                <a:blip r:embed="rId2"/>
                <a:stretch>
                  <a:fillRect l="-7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E3CC4B3-55DB-8DA1-5F1C-DF3F47A69475}"/>
              </a:ext>
            </a:extLst>
          </p:cNvPr>
          <p:cNvSpPr txBox="1"/>
          <p:nvPr/>
        </p:nvSpPr>
        <p:spPr bwMode="auto">
          <a:xfrm>
            <a:off x="1343892" y="757780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除了上一頁的定義，它有許多極限表示法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BFCB4-01AF-2D3E-0098-FBFC40F4DBE0}"/>
              </a:ext>
            </a:extLst>
          </p:cNvPr>
          <p:cNvSpPr txBox="1"/>
          <p:nvPr/>
        </p:nvSpPr>
        <p:spPr bwMode="auto">
          <a:xfrm>
            <a:off x="1311736" y="1124744"/>
            <a:ext cx="372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我們可以用極窄的波包來近似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ADC59D42-BBCB-7C84-5A1B-8970E9B245FE}"/>
                  </a:ext>
                </a:extLst>
              </p:cNvPr>
              <p:cNvSpPr txBox="1"/>
              <p:nvPr/>
            </p:nvSpPr>
            <p:spPr bwMode="auto">
              <a:xfrm>
                <a:off x="1393036" y="1606519"/>
                <a:ext cx="271478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ADC59D42-BBCB-7C84-5A1B-8970E9B24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3036" y="1606519"/>
                <a:ext cx="2714782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function&#10;&#10;Description automatically generated">
            <a:extLst>
              <a:ext uri="{FF2B5EF4-FFF2-40B4-BE49-F238E27FC236}">
                <a16:creationId xmlns:a16="http://schemas.microsoft.com/office/drawing/2014/main" id="{56CA4CCB-372F-DEA7-50BF-F34B0E913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54762" r="20310"/>
          <a:stretch/>
        </p:blipFill>
        <p:spPr>
          <a:xfrm>
            <a:off x="1393036" y="2686639"/>
            <a:ext cx="4188717" cy="1470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726D4D03-38F8-47A1-27A5-84B949E051D8}"/>
                  </a:ext>
                </a:extLst>
              </p:cNvPr>
              <p:cNvSpPr txBox="1"/>
              <p:nvPr/>
            </p:nvSpPr>
            <p:spPr bwMode="auto">
              <a:xfrm>
                <a:off x="4260216" y="1606519"/>
                <a:ext cx="280089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=0</m:t>
                          </m:r>
                        </m:e>
                      </m:groupCh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groupChr>
                        <m:groupChrPr>
                          <m:chr m:val="→"/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726D4D03-38F8-47A1-27A5-84B949E05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216" y="1606519"/>
                <a:ext cx="2800895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graph of a tall point&#10;&#10;Description automatically generated">
            <a:extLst>
              <a:ext uri="{FF2B5EF4-FFF2-40B4-BE49-F238E27FC236}">
                <a16:creationId xmlns:a16="http://schemas.microsoft.com/office/drawing/2014/main" id="{A0F9CFD3-2B15-A70E-F1CA-DACCBC1CD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86639"/>
            <a:ext cx="1214308" cy="1484721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303395AC-E3B2-6353-F9F6-7154182849E9}"/>
              </a:ext>
            </a:extLst>
          </p:cNvPr>
          <p:cNvSpPr/>
          <p:nvPr/>
        </p:nvSpPr>
        <p:spPr>
          <a:xfrm>
            <a:off x="5904968" y="3396005"/>
            <a:ext cx="432048" cy="27291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F4CD609D-326A-5273-BB41-46A84E8215DC}"/>
                  </a:ext>
                </a:extLst>
              </p:cNvPr>
              <p:cNvSpPr txBox="1"/>
              <p:nvPr/>
            </p:nvSpPr>
            <p:spPr bwMode="auto">
              <a:xfrm>
                <a:off x="1416073" y="4633467"/>
                <a:ext cx="354827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groupChr>
                        <m:groupChrPr>
                          <m:chr m:val="→"/>
                          <m:pos m:val="top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=0</m:t>
                          </m: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F4CD609D-326A-5273-BB41-46A84E821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073" y="4633467"/>
                <a:ext cx="3548279" cy="901914"/>
              </a:xfrm>
              <a:prstGeom prst="rect">
                <a:avLst/>
              </a:prstGeom>
              <a:blipFill>
                <a:blip r:embed="rId7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17B0AF21-7231-4889-A05F-E49B43624BF5}"/>
                  </a:ext>
                </a:extLst>
              </p:cNvPr>
              <p:cNvSpPr txBox="1"/>
              <p:nvPr/>
            </p:nvSpPr>
            <p:spPr bwMode="auto">
              <a:xfrm>
                <a:off x="5170535" y="4653136"/>
                <a:ext cx="181318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17B0AF21-7231-4889-A05F-E49B43624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0535" y="4653136"/>
                <a:ext cx="1813189" cy="901914"/>
              </a:xfrm>
              <a:prstGeom prst="rect">
                <a:avLst/>
              </a:prstGeom>
              <a:blipFill>
                <a:blip r:embed="rId8"/>
                <a:stretch>
                  <a:fillRect l="-21528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8E700222-2E68-5EE4-89DE-A33A89E1A31F}"/>
                  </a:ext>
                </a:extLst>
              </p:cNvPr>
              <p:cNvSpPr txBox="1"/>
              <p:nvPr/>
            </p:nvSpPr>
            <p:spPr bwMode="auto">
              <a:xfrm>
                <a:off x="1415007" y="5730888"/>
                <a:ext cx="2438937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8E700222-2E68-5EE4-89DE-A33A89E1A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007" y="5730888"/>
                <a:ext cx="2438937" cy="901914"/>
              </a:xfrm>
              <a:prstGeom prst="rect">
                <a:avLst/>
              </a:prstGeom>
              <a:blipFill>
                <a:blip r:embed="rId9"/>
                <a:stretch>
                  <a:fillRect l="-31606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F2538F6-3645-B31C-0C84-4AEAD46F1E0F}"/>
              </a:ext>
            </a:extLst>
          </p:cNvPr>
          <p:cNvSpPr txBox="1"/>
          <p:nvPr/>
        </p:nvSpPr>
        <p:spPr bwMode="auto">
          <a:xfrm>
            <a:off x="1415007" y="4171360"/>
            <a:ext cx="1644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另一方面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02E8BA-8A04-4379-848D-1BAAE8A2A03F}"/>
                  </a:ext>
                </a:extLst>
              </p:cNvPr>
              <p:cNvSpPr txBox="1"/>
              <p:nvPr/>
            </p:nvSpPr>
            <p:spPr bwMode="auto">
              <a:xfrm>
                <a:off x="3908681" y="5958500"/>
                <a:ext cx="48566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這是非常有用的公式，稱為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的積分表現。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02E8BA-8A04-4379-848D-1BAAE8A2A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8681" y="5958500"/>
                <a:ext cx="4856670" cy="369332"/>
              </a:xfrm>
              <a:prstGeom prst="rect">
                <a:avLst/>
              </a:prstGeom>
              <a:blipFill>
                <a:blip r:embed="rId10"/>
                <a:stretch>
                  <a:fillRect l="-104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948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th equations and formulas&#10;&#10;Description automatically generated">
            <a:extLst>
              <a:ext uri="{FF2B5EF4-FFF2-40B4-BE49-F238E27FC236}">
                <a16:creationId xmlns:a16="http://schemas.microsoft.com/office/drawing/2014/main" id="{1383620B-0AC6-E707-23F9-042872C6C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8" y="4293096"/>
            <a:ext cx="6984776" cy="2409821"/>
          </a:xfrm>
          <a:prstGeom prst="rect">
            <a:avLst/>
          </a:prstGeom>
        </p:spPr>
      </p:pic>
      <p:pic>
        <p:nvPicPr>
          <p:cNvPr id="7" name="Picture 6" descr="A diagram of a function&#10;&#10;Description automatically generated">
            <a:extLst>
              <a:ext uri="{FF2B5EF4-FFF2-40B4-BE49-F238E27FC236}">
                <a16:creationId xmlns:a16="http://schemas.microsoft.com/office/drawing/2014/main" id="{2AB63B74-86ED-B1A8-3C43-EBA4808D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"/>
          <a:stretch/>
        </p:blipFill>
        <p:spPr>
          <a:xfrm>
            <a:off x="339608" y="1042738"/>
            <a:ext cx="6984777" cy="3250358"/>
          </a:xfrm>
          <a:prstGeom prst="rect">
            <a:avLst/>
          </a:prstGeom>
        </p:spPr>
      </p:pic>
      <p:pic>
        <p:nvPicPr>
          <p:cNvPr id="9" name="Picture 8" descr="A math equations and formulas&#10;&#10;Description automatically generated">
            <a:extLst>
              <a:ext uri="{FF2B5EF4-FFF2-40B4-BE49-F238E27FC236}">
                <a16:creationId xmlns:a16="http://schemas.microsoft.com/office/drawing/2014/main" id="{D820D01D-92AA-56CA-A4B2-A7AF5DD66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8" r="12031"/>
          <a:stretch/>
        </p:blipFill>
        <p:spPr>
          <a:xfrm>
            <a:off x="339608" y="292383"/>
            <a:ext cx="6984776" cy="750356"/>
          </a:xfrm>
          <a:prstGeom prst="rect">
            <a:avLst/>
          </a:prstGeom>
        </p:spPr>
      </p:pic>
      <p:pic>
        <p:nvPicPr>
          <p:cNvPr id="3" name="Picture 2" descr="A yellow book with black text and symbols&#10;&#10;Description automatically generated">
            <a:extLst>
              <a:ext uri="{FF2B5EF4-FFF2-40B4-BE49-F238E27FC236}">
                <a16:creationId xmlns:a16="http://schemas.microsoft.com/office/drawing/2014/main" id="{173E6E9E-B575-4C89-F45C-4D4B30E38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84" y="2852936"/>
            <a:ext cx="1706372" cy="17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3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AA31CEC2-0A01-722B-FF10-C0CBA632EAC0}"/>
                  </a:ext>
                </a:extLst>
              </p:cNvPr>
              <p:cNvSpPr txBox="1"/>
              <p:nvPr/>
            </p:nvSpPr>
            <p:spPr bwMode="auto">
              <a:xfrm>
                <a:off x="1403648" y="975763"/>
                <a:ext cx="4680520" cy="9042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AA31CEC2-0A01-722B-FF10-C0CBA632E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975763"/>
                <a:ext cx="4680520" cy="904287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CFB89B5-DC81-9D99-BCF7-55DD90F84386}"/>
                  </a:ext>
                </a:extLst>
              </p:cNvPr>
              <p:cNvSpPr txBox="1"/>
              <p:nvPr/>
            </p:nvSpPr>
            <p:spPr bwMode="auto">
              <a:xfrm>
                <a:off x="1403648" y="2266194"/>
                <a:ext cx="4320480" cy="9042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𝑖𝑘</m:t>
                          </m:r>
                        </m:den>
                      </m:f>
                      <m:sSubSup>
                        <m:sSubSupPr>
                          <m:ctrlP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altLang="zh-CN" b="0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CN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CN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𝑛𝑥</m:t>
                              </m:r>
                            </m:e>
                          </m:func>
                        </m:num>
                        <m:den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CN" altLang="en-US" i="1" dirty="0">
                  <a:highlight>
                    <a:srgbClr val="FFFF99"/>
                  </a:highligh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CFB89B5-DC81-9D99-BCF7-55DD90F84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266194"/>
                <a:ext cx="4320480" cy="904287"/>
              </a:xfrm>
              <a:prstGeom prst="rect">
                <a:avLst/>
              </a:prstGeom>
              <a:blipFill>
                <a:blip r:embed="rId4"/>
                <a:stretch>
                  <a:fillRect l="-9091"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D827F1B7-E554-077C-6A1D-B37E5F0E9F05}"/>
                  </a:ext>
                </a:extLst>
              </p:cNvPr>
              <p:cNvSpPr txBox="1"/>
              <p:nvPr/>
            </p:nvSpPr>
            <p:spPr bwMode="auto">
              <a:xfrm>
                <a:off x="5158478" y="5788859"/>
                <a:ext cx="24559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nary>
                      <m:r>
                        <a:rPr lang="en-US" altLang="zh-CN" b="0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i="1" dirty="0">
                  <a:highlight>
                    <a:srgbClr val="FFFF99"/>
                  </a:highligh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D827F1B7-E554-077C-6A1D-B37E5F0E9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478" y="5788859"/>
                <a:ext cx="2455905" cy="901914"/>
              </a:xfrm>
              <a:prstGeom prst="rect">
                <a:avLst/>
              </a:prstGeom>
              <a:blipFill>
                <a:blip r:embed="rId5"/>
                <a:stretch>
                  <a:fillRect l="-23196"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DE2D2F3-7CEF-04CA-8A09-0DBEC40B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257738"/>
            <a:ext cx="3425428" cy="2152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A17F6-5C5B-7755-DB08-58744D8EB1F6}"/>
              </a:ext>
            </a:extLst>
          </p:cNvPr>
          <p:cNvSpPr txBox="1"/>
          <p:nvPr/>
        </p:nvSpPr>
        <p:spPr bwMode="auto">
          <a:xfrm>
            <a:off x="1331640" y="191683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取極限前的積分可以直接算出來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17488-B38C-14A8-510D-6C74F1FF5FA9}"/>
                  </a:ext>
                </a:extLst>
              </p:cNvPr>
              <p:cNvSpPr txBox="1"/>
              <p:nvPr/>
            </p:nvSpPr>
            <p:spPr bwMode="auto">
              <a:xfrm>
                <a:off x="1440684" y="5402510"/>
                <a:ext cx="64436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 err="1"/>
                  <a:t>時中央的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</a:t>
                </a:r>
                <a:r>
                  <a:rPr lang="en-US" dirty="0" err="1"/>
                  <a:t>會變尖又變高，成為</a:t>
                </a:r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Delta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17488-B38C-14A8-510D-6C74F1FF5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684" y="5402510"/>
                <a:ext cx="6443684" cy="369332"/>
              </a:xfrm>
              <a:prstGeom prst="rect">
                <a:avLst/>
              </a:prstGeom>
              <a:blipFill>
                <a:blip r:embed="rId7"/>
                <a:stretch>
                  <a:fillRect t="-6667" r="-39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81D9D07F-6384-E2D9-A215-582E60B1C708}"/>
              </a:ext>
            </a:extLst>
          </p:cNvPr>
          <p:cNvSpPr/>
          <p:nvPr/>
        </p:nvSpPr>
        <p:spPr>
          <a:xfrm>
            <a:off x="2555775" y="4856466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14EA56F-6D7B-B36A-5E09-FEDBBDC776B9}"/>
              </a:ext>
            </a:extLst>
          </p:cNvPr>
          <p:cNvSpPr/>
          <p:nvPr/>
        </p:nvSpPr>
        <p:spPr>
          <a:xfrm flipH="1">
            <a:off x="3068215" y="4856466"/>
            <a:ext cx="279648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78D701B-A29F-80CD-881C-EF8B0374F5DD}"/>
              </a:ext>
            </a:extLst>
          </p:cNvPr>
          <p:cNvSpPr/>
          <p:nvPr/>
        </p:nvSpPr>
        <p:spPr>
          <a:xfrm>
            <a:off x="2688505" y="4204344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819C319-E7B6-AA24-BE68-FBF937A9B782}"/>
              </a:ext>
            </a:extLst>
          </p:cNvPr>
          <p:cNvSpPr/>
          <p:nvPr/>
        </p:nvSpPr>
        <p:spPr>
          <a:xfrm rot="10800000">
            <a:off x="2953966" y="4204344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4BC3D7A-301E-0E76-2326-2E20D6B249CD}"/>
              </a:ext>
            </a:extLst>
          </p:cNvPr>
          <p:cNvSpPr/>
          <p:nvPr/>
        </p:nvSpPr>
        <p:spPr>
          <a:xfrm rot="16200000">
            <a:off x="2715694" y="3346810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B48F31-CF3B-EBDE-0E38-D77856DCB326}"/>
              </a:ext>
            </a:extLst>
          </p:cNvPr>
          <p:cNvSpPr txBox="1"/>
          <p:nvPr/>
        </p:nvSpPr>
        <p:spPr bwMode="auto">
          <a:xfrm>
            <a:off x="1385600" y="5826594"/>
            <a:ext cx="4139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而且可以證明函數底下總面積為1：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B5D82D-6B81-06F3-60A7-7B1258FF7BA6}"/>
              </a:ext>
            </a:extLst>
          </p:cNvPr>
          <p:cNvSpPr txBox="1"/>
          <p:nvPr/>
        </p:nvSpPr>
        <p:spPr bwMode="auto">
          <a:xfrm>
            <a:off x="1331640" y="480916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另一個極限表示法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4086502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867823-6E5A-3563-96CE-122CCBF2DE82}"/>
              </a:ext>
            </a:extLst>
          </p:cNvPr>
          <p:cNvSpPr/>
          <p:nvPr/>
        </p:nvSpPr>
        <p:spPr>
          <a:xfrm>
            <a:off x="1029039" y="2500283"/>
            <a:ext cx="7286067" cy="215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04690-AFC2-97C4-C3DA-970054358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74" y="190357"/>
            <a:ext cx="7315199" cy="1426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BCAE3-C420-5417-1F52-5ADF34D09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9" r="847"/>
          <a:stretch/>
        </p:blipFill>
        <p:spPr>
          <a:xfrm>
            <a:off x="1014475" y="1616904"/>
            <a:ext cx="7315200" cy="883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D07B2-E2D4-978F-8277-2EC4BCBE0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494" y="2500283"/>
            <a:ext cx="3425428" cy="2152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521F9-B4EE-5AFD-DE84-18EF91BE5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653136"/>
            <a:ext cx="7315200" cy="195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86DBB-8C64-DF81-FCA2-4951739EF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345" y="2500283"/>
            <a:ext cx="21717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64F2F-7ACC-A54E-D0F4-B97E87AD7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1805246"/>
            <a:ext cx="2191013" cy="26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8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60A5017-89AA-CA52-2933-9CEC9F3553AA}"/>
                  </a:ext>
                </a:extLst>
              </p:cNvPr>
              <p:cNvSpPr txBox="1"/>
              <p:nvPr/>
            </p:nvSpPr>
            <p:spPr bwMode="auto">
              <a:xfrm>
                <a:off x="2367729" y="4437112"/>
                <a:ext cx="2780336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60A5017-89AA-CA52-2933-9CEC9F355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7729" y="4437112"/>
                <a:ext cx="2780336" cy="901914"/>
              </a:xfrm>
              <a:prstGeom prst="rect">
                <a:avLst/>
              </a:prstGeom>
              <a:blipFill>
                <a:blip r:embed="rId2"/>
                <a:stretch>
                  <a:fillRect l="-27273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3E1DEE9D-E2AB-B7FE-FDB6-83775B1F14F7}"/>
                  </a:ext>
                </a:extLst>
              </p:cNvPr>
              <p:cNvSpPr txBox="1"/>
              <p:nvPr/>
            </p:nvSpPr>
            <p:spPr bwMode="auto">
              <a:xfrm>
                <a:off x="2389700" y="2792767"/>
                <a:ext cx="2830372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3E1DEE9D-E2AB-B7FE-FDB6-83775B1F1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700" y="2792767"/>
                <a:ext cx="2830372" cy="901914"/>
              </a:xfrm>
              <a:prstGeom prst="rect">
                <a:avLst/>
              </a:prstGeom>
              <a:blipFill>
                <a:blip r:embed="rId3"/>
                <a:stretch>
                  <a:fillRect l="-26009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CC4274F6-23CF-D729-75A2-AAE777733511}"/>
                  </a:ext>
                </a:extLst>
              </p:cNvPr>
              <p:cNvSpPr txBox="1"/>
              <p:nvPr/>
            </p:nvSpPr>
            <p:spPr bwMode="auto">
              <a:xfrm>
                <a:off x="2389700" y="1157914"/>
                <a:ext cx="252028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CC4274F6-23CF-D729-75A2-AAE77773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700" y="1157914"/>
                <a:ext cx="2520280" cy="901914"/>
              </a:xfrm>
              <a:prstGeom prst="rect">
                <a:avLst/>
              </a:prstGeom>
              <a:blipFill>
                <a:blip r:embed="rId4"/>
                <a:stretch>
                  <a:fillRect l="-29146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87912-3A5B-F040-FCFA-201685D51F5C}"/>
                  </a:ext>
                </a:extLst>
              </p:cNvPr>
              <p:cNvSpPr txBox="1"/>
              <p:nvPr/>
            </p:nvSpPr>
            <p:spPr bwMode="auto">
              <a:xfrm>
                <a:off x="2389700" y="692696"/>
                <a:ext cx="5134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因此得到</a:t>
                </a:r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Delta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的積分表示式：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87912-3A5B-F040-FCFA-201685D51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700" y="692696"/>
                <a:ext cx="5134628" cy="369332"/>
              </a:xfrm>
              <a:prstGeom prst="rect">
                <a:avLst/>
              </a:prstGeom>
              <a:blipFill>
                <a:blip r:embed="rId5"/>
                <a:stretch>
                  <a:fillRect l="-98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83A6F5B-4A96-F7B9-9F1E-D344D4A7981E}"/>
              </a:ext>
            </a:extLst>
          </p:cNvPr>
          <p:cNvSpPr txBox="1"/>
          <p:nvPr/>
        </p:nvSpPr>
        <p:spPr bwMode="auto">
          <a:xfrm>
            <a:off x="2389700" y="2276872"/>
            <a:ext cx="3694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這可以改寫成動量積分的版本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65454-DE0D-385A-D415-6FC222A600B3}"/>
              </a:ext>
            </a:extLst>
          </p:cNvPr>
          <p:cNvSpPr txBox="1"/>
          <p:nvPr/>
        </p:nvSpPr>
        <p:spPr bwMode="auto">
          <a:xfrm>
            <a:off x="899592" y="3881230"/>
            <a:ext cx="7524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把動量變數與位置變數互換，也是對的，畢竟兩者都是一樣的連續變數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7647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753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/>
              <p:nvPr/>
            </p:nvSpPr>
            <p:spPr bwMode="auto">
              <a:xfrm>
                <a:off x="2229947" y="1230326"/>
                <a:ext cx="190047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9947" y="1230326"/>
                <a:ext cx="1900478" cy="901914"/>
              </a:xfrm>
              <a:prstGeom prst="rect">
                <a:avLst/>
              </a:prstGeom>
              <a:blipFill>
                <a:blip r:embed="rId2"/>
                <a:stretch>
                  <a:fillRect l="-39073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/>
              <p:nvPr/>
            </p:nvSpPr>
            <p:spPr bwMode="auto">
              <a:xfrm>
                <a:off x="1129009" y="1440495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009" y="1440495"/>
                <a:ext cx="1512168" cy="369332"/>
              </a:xfrm>
              <a:prstGeom prst="rect">
                <a:avLst/>
              </a:prstGeom>
              <a:blipFill>
                <a:blip r:embed="rId3"/>
                <a:stretch>
                  <a:fillRect l="-33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/>
              <p:nvPr/>
            </p:nvSpPr>
            <p:spPr bwMode="auto">
              <a:xfrm>
                <a:off x="1091785" y="2193851"/>
                <a:ext cx="673629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，是週期函數，加總一個週期，值就抵消為零，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785" y="2193851"/>
                <a:ext cx="6736290" cy="387927"/>
              </a:xfrm>
              <a:prstGeom prst="rect">
                <a:avLst/>
              </a:prstGeom>
              <a:blipFill>
                <a:blip r:embed="rId4"/>
                <a:stretch>
                  <a:fillRect l="-56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/>
              <p:nvPr/>
            </p:nvSpPr>
            <p:spPr bwMode="auto">
              <a:xfrm>
                <a:off x="1115616" y="2640318"/>
                <a:ext cx="7647151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積分邊界趨近無限大，積分會跨越無限多個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的週期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，積分值趨近零。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640318"/>
                <a:ext cx="7647151" cy="387927"/>
              </a:xfrm>
              <a:prstGeom prst="rect">
                <a:avLst/>
              </a:prstGeom>
              <a:blipFill>
                <a:blip r:embed="rId5"/>
                <a:stretch>
                  <a:fillRect l="-498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/>
              <p:nvPr/>
            </p:nvSpPr>
            <p:spPr bwMode="auto">
              <a:xfrm>
                <a:off x="1129009" y="3304064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009" y="3304064"/>
                <a:ext cx="1512168" cy="369332"/>
              </a:xfrm>
              <a:prstGeom prst="rect">
                <a:avLst/>
              </a:prstGeom>
              <a:blipFill>
                <a:blip r:embed="rId6"/>
                <a:stretch>
                  <a:fillRect l="-33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/>
              <p:nvPr/>
            </p:nvSpPr>
            <p:spPr bwMode="auto">
              <a:xfrm>
                <a:off x="2237994" y="3129501"/>
                <a:ext cx="232447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</m:sup>
                          </m:sSup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7994" y="3129501"/>
                <a:ext cx="2324478" cy="901914"/>
              </a:xfrm>
              <a:prstGeom prst="rect">
                <a:avLst/>
              </a:prstGeom>
              <a:blipFill>
                <a:blip r:embed="rId7"/>
                <a:stretch>
                  <a:fillRect l="-25000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/>
              <p:nvPr/>
            </p:nvSpPr>
            <p:spPr bwMode="auto">
              <a:xfrm>
                <a:off x="1115616" y="4149080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的典型表現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因此可以寫成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149080"/>
                <a:ext cx="4320480" cy="369332"/>
              </a:xfrm>
              <a:prstGeom prst="rect">
                <a:avLst/>
              </a:prstGeom>
              <a:blipFill>
                <a:blip r:embed="rId8"/>
                <a:stretch>
                  <a:fillRect l="-8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CC543EE-82DE-57DD-ED5B-18351C4A5B00}"/>
              </a:ext>
            </a:extLst>
          </p:cNvPr>
          <p:cNvSpPr txBox="1"/>
          <p:nvPr/>
        </p:nvSpPr>
        <p:spPr bwMode="auto">
          <a:xfrm>
            <a:off x="1115616" y="790548"/>
            <a:ext cx="4238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有一個比較不嚴格但直覺地推導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B0594D8-BC81-E16A-036E-092EA1E3904A}"/>
                  </a:ext>
                </a:extLst>
              </p:cNvPr>
              <p:cNvSpPr txBox="1"/>
              <p:nvPr/>
            </p:nvSpPr>
            <p:spPr bwMode="auto">
              <a:xfrm>
                <a:off x="5354560" y="3882789"/>
                <a:ext cx="2780336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B0594D8-BC81-E16A-036E-092EA1E39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4560" y="3882789"/>
                <a:ext cx="2780336" cy="901914"/>
              </a:xfrm>
              <a:prstGeom prst="rect">
                <a:avLst/>
              </a:prstGeom>
              <a:blipFill>
                <a:blip r:embed="rId9"/>
                <a:stretch>
                  <a:fillRect l="-27273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96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/>
              <p:nvPr/>
            </p:nvSpPr>
            <p:spPr bwMode="auto">
              <a:xfrm>
                <a:off x="5189129" y="2122584"/>
                <a:ext cx="3240360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9129" y="2122584"/>
                <a:ext cx="3240360" cy="812017"/>
              </a:xfrm>
              <a:prstGeom prst="rect">
                <a:avLst/>
              </a:prstGeom>
              <a:blipFill>
                <a:blip r:embed="rId2"/>
                <a:stretch>
                  <a:fillRect l="-18750" t="-109375" b="-1640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/>
              <p:nvPr/>
            </p:nvSpPr>
            <p:spPr bwMode="auto">
              <a:xfrm>
                <a:off x="364141" y="2066837"/>
                <a:ext cx="355411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41" y="2066837"/>
                <a:ext cx="3554114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/>
              <p:nvPr/>
            </p:nvSpPr>
            <p:spPr bwMode="auto">
              <a:xfrm>
                <a:off x="336786" y="3110940"/>
                <a:ext cx="395909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786" y="3110940"/>
                <a:ext cx="3959097" cy="901914"/>
              </a:xfrm>
              <a:prstGeom prst="rect">
                <a:avLst/>
              </a:prstGeom>
              <a:blipFill>
                <a:blip r:embed="rId4"/>
                <a:stretch>
                  <a:fillRect l="-2556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/>
              <p:nvPr/>
            </p:nvSpPr>
            <p:spPr bwMode="auto">
              <a:xfrm>
                <a:off x="329624" y="5595209"/>
                <a:ext cx="3803798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624" y="5595209"/>
                <a:ext cx="3803798" cy="901914"/>
              </a:xfrm>
              <a:prstGeom prst="rect">
                <a:avLst/>
              </a:prstGeom>
              <a:blipFill>
                <a:blip r:embed="rId5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4EB47FE4-7D06-7299-386C-C5BFCC8FE368}"/>
                  </a:ext>
                </a:extLst>
              </p:cNvPr>
              <p:cNvSpPr txBox="1"/>
              <p:nvPr/>
            </p:nvSpPr>
            <p:spPr bwMode="auto">
              <a:xfrm>
                <a:off x="323528" y="4149080"/>
                <a:ext cx="490121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</m:rad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′∙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4EB47FE4-7D06-7299-386C-C5BFCC8FE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4149080"/>
                <a:ext cx="4901214" cy="901914"/>
              </a:xfrm>
              <a:prstGeom prst="rect">
                <a:avLst/>
              </a:prstGeom>
              <a:blipFill>
                <a:blip r:embed="rId6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954D9F91-0C00-77F7-7A5A-11C7A9FCA9F7}"/>
                  </a:ext>
                </a:extLst>
              </p:cNvPr>
              <p:cNvSpPr txBox="1"/>
              <p:nvPr/>
            </p:nvSpPr>
            <p:spPr bwMode="auto">
              <a:xfrm>
                <a:off x="5182677" y="3110940"/>
                <a:ext cx="386971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954D9F91-0C00-77F7-7A5A-11C7A9FCA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2677" y="3110940"/>
                <a:ext cx="3869713" cy="901914"/>
              </a:xfrm>
              <a:prstGeom prst="rect">
                <a:avLst/>
              </a:prstGeom>
              <a:blipFill>
                <a:blip r:embed="rId7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27F2D7C-2572-63B6-2A76-2B7FAB6F227B}"/>
              </a:ext>
            </a:extLst>
          </p:cNvPr>
          <p:cNvSpPr txBox="1"/>
          <p:nvPr/>
        </p:nvSpPr>
        <p:spPr bwMode="auto">
          <a:xfrm>
            <a:off x="354045" y="1628563"/>
            <a:ext cx="4238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將此式運用於動量空間的波函數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CF1B03AB-977F-920C-F595-374E90DB9B73}"/>
                  </a:ext>
                </a:extLst>
              </p:cNvPr>
              <p:cNvSpPr txBox="1"/>
              <p:nvPr/>
            </p:nvSpPr>
            <p:spPr bwMode="auto">
              <a:xfrm>
                <a:off x="329851" y="679495"/>
                <a:ext cx="347068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CF1B03AB-977F-920C-F595-374E90DB9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851" y="679495"/>
                <a:ext cx="3470687" cy="901914"/>
              </a:xfrm>
              <a:prstGeom prst="rect">
                <a:avLst/>
              </a:prstGeom>
              <a:blipFill>
                <a:blip r:embed="rId8"/>
                <a:stretch>
                  <a:fillRect l="-18909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9F98F1-35DD-9E7D-6B74-9215AA8B53FA}"/>
                  </a:ext>
                </a:extLst>
              </p:cNvPr>
              <p:cNvSpPr txBox="1"/>
              <p:nvPr/>
            </p:nvSpPr>
            <p:spPr bwMode="auto">
              <a:xfrm>
                <a:off x="323528" y="251376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Delta Function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>
                        <a:latin typeface="Times New Roman" pitchFamily="18" charset="0"/>
                        <a:cs typeface="Times New Roman" pitchFamily="18" charset="0"/>
                      </a:rPr>
                      <m:t>典型</m:t>
                    </m:r>
                    <m:r>
                      <a:rPr lang="en-GB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用法</m:t>
                    </m:r>
                    <m:r>
                      <a:rPr lang="en-GB" i="1">
                        <a:latin typeface="Cambria Math" panose="02040503050406030204" pitchFamily="18" charset="0"/>
                        <a:cs typeface="Times New Roman" pitchFamily="18" charset="0"/>
                      </a:rPr>
                      <m:t>是</m:t>
                    </m:r>
                    <m:r>
                      <a:rPr lang="en-GB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將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與任一函數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積分，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它會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強迫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9F98F1-35DD-9E7D-6B74-9215AA8B5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51376"/>
                <a:ext cx="8280920" cy="369332"/>
              </a:xfrm>
              <a:prstGeom prst="rect">
                <a:avLst/>
              </a:prstGeom>
              <a:blipFill>
                <a:blip r:embed="rId9"/>
                <a:stretch>
                  <a:fillRect l="-6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16CF5-25F4-82D3-0703-6FD009D3DDC1}"/>
                  </a:ext>
                </a:extLst>
              </p:cNvPr>
              <p:cNvSpPr txBox="1"/>
              <p:nvPr/>
            </p:nvSpPr>
            <p:spPr bwMode="auto">
              <a:xfrm>
                <a:off x="364141" y="5167090"/>
                <a:ext cx="4726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可以由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得到的具體計算式：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16CF5-25F4-82D3-0703-6FD009D3D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41" y="5167090"/>
                <a:ext cx="4726112" cy="369332"/>
              </a:xfrm>
              <a:prstGeom prst="rect">
                <a:avLst/>
              </a:prstGeom>
              <a:blipFill>
                <a:blip r:embed="rId10"/>
                <a:stretch>
                  <a:fillRect l="-26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6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10" grpId="0" animBg="1"/>
      <p:bldP spid="3" grpId="0" animBg="1"/>
      <p:bldP spid="11" grpId="0" animBg="1"/>
      <p:bldP spid="2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A665C-7F06-0EBB-9BBF-07D50539F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"/>
          <a:stretch/>
        </p:blipFill>
        <p:spPr>
          <a:xfrm>
            <a:off x="1712900" y="0"/>
            <a:ext cx="5592204" cy="552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A5563-7711-3CCA-7A44-75C9A21C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00" y="5266798"/>
            <a:ext cx="5592204" cy="1619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C8636C-A141-374E-1BE2-D783BD1C8398}"/>
                  </a:ext>
                </a:extLst>
              </p:cNvPr>
              <p:cNvSpPr txBox="1"/>
              <p:nvPr/>
            </p:nvSpPr>
            <p:spPr bwMode="auto">
              <a:xfrm>
                <a:off x="2286000" y="325992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C8636C-A141-374E-1BE2-D783BD1C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3259920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EF2CF3-8ABD-28C3-2545-56362BA89848}"/>
                  </a:ext>
                </a:extLst>
              </p:cNvPr>
              <p:cNvSpPr txBox="1"/>
              <p:nvPr/>
            </p:nvSpPr>
            <p:spPr bwMode="auto">
              <a:xfrm>
                <a:off x="2286000" y="325992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EF2CF3-8ABD-28C3-2545-56362BA89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3259920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11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20EDC-02E2-30BF-9AC3-30DBB211F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1" t="25333" r="3267"/>
          <a:stretch/>
        </p:blipFill>
        <p:spPr>
          <a:xfrm>
            <a:off x="1312075" y="423664"/>
            <a:ext cx="6284262" cy="4032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981C-82E7-6D46-A448-1B7C8C6D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"/>
          <a:stretch/>
        </p:blipFill>
        <p:spPr>
          <a:xfrm>
            <a:off x="1307012" y="5325256"/>
            <a:ext cx="6284262" cy="142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27CAA-3179-DD5B-8C52-7ECA7788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68" b="92155"/>
          <a:stretch/>
        </p:blipFill>
        <p:spPr>
          <a:xfrm>
            <a:off x="1307011" y="0"/>
            <a:ext cx="6284263" cy="423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73823-0AD4-1325-23D8-39F355B6E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5" t="9952" b="9952"/>
          <a:stretch/>
        </p:blipFill>
        <p:spPr>
          <a:xfrm>
            <a:off x="1307012" y="4456112"/>
            <a:ext cx="6284262" cy="8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76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23B6C-60C2-814C-C782-806AD7354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5940999" cy="6858000"/>
          </a:xfrm>
          <a:prstGeom prst="rect">
            <a:avLst/>
          </a:prstGeom>
        </p:spPr>
      </p:pic>
      <p:pic>
        <p:nvPicPr>
          <p:cNvPr id="4" name="Picture 3" descr="A graph of 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16607BA3-8251-1475-A68A-67E4C0F25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32" y="1124744"/>
            <a:ext cx="4083621" cy="1512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465D2E-9B68-05B3-015D-4BE0E8D27050}"/>
                  </a:ext>
                </a:extLst>
              </p:cNvPr>
              <p:cNvSpPr txBox="1"/>
              <p:nvPr/>
            </p:nvSpPr>
            <p:spPr bwMode="auto">
              <a:xfrm>
                <a:off x="6372200" y="1124744"/>
                <a:ext cx="36004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465D2E-9B68-05B3-015D-4BE0E8D27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1124744"/>
                <a:ext cx="360040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897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04B41-1304-1620-F08E-9FF7F56D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4426190" cy="6858000"/>
          </a:xfrm>
          <a:prstGeom prst="rect">
            <a:avLst/>
          </a:prstGeom>
        </p:spPr>
      </p:pic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03AFB368-FCA7-6C2D-5023-B29066205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84" y="2492896"/>
            <a:ext cx="3908180" cy="1563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83025C-9FC5-0688-3CD8-9D0BC36DDD23}"/>
                  </a:ext>
                </a:extLst>
              </p:cNvPr>
              <p:cNvSpPr txBox="1"/>
              <p:nvPr/>
            </p:nvSpPr>
            <p:spPr bwMode="auto">
              <a:xfrm>
                <a:off x="6228184" y="2492896"/>
                <a:ext cx="64807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83025C-9FC5-0688-3CD8-9D0BC36DD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184" y="2492896"/>
                <a:ext cx="648072" cy="338554"/>
              </a:xfrm>
              <a:prstGeom prst="rect">
                <a:avLst/>
              </a:prstGeom>
              <a:blipFill>
                <a:blip r:embed="rId4"/>
                <a:stretch>
                  <a:fillRect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212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B841A-772B-4772-06C9-EB399E8E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" t="8279" b="80003"/>
          <a:stretch/>
        </p:blipFill>
        <p:spPr>
          <a:xfrm>
            <a:off x="730034" y="568855"/>
            <a:ext cx="7498174" cy="576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8624A3-CF26-627A-46AC-221C32D43626}"/>
                  </a:ext>
                </a:extLst>
              </p:cNvPr>
              <p:cNvSpPr txBox="1"/>
              <p:nvPr/>
            </p:nvSpPr>
            <p:spPr bwMode="auto">
              <a:xfrm>
                <a:off x="1691680" y="97353"/>
                <a:ext cx="77578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如下的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Integral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8624A3-CF26-627A-46AC-221C32D43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97353"/>
                <a:ext cx="7757885" cy="369332"/>
              </a:xfrm>
              <a:prstGeom prst="rect">
                <a:avLst/>
              </a:prstGeom>
              <a:blipFill>
                <a:blip r:embed="rId3"/>
                <a:stretch>
                  <a:fillRect l="-1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9F6DB2D-3406-8C5E-71C6-82189EF03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59" y="4745319"/>
            <a:ext cx="7527893" cy="2027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684A2-E97C-8DEE-8017-29A06955A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" t="50587"/>
          <a:stretch/>
        </p:blipFill>
        <p:spPr>
          <a:xfrm>
            <a:off x="730034" y="1142528"/>
            <a:ext cx="7498174" cy="2429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353D0-E59D-A1A5-A66F-7DDBBECA1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34" y="3348863"/>
            <a:ext cx="7493000" cy="157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60CD42-16DA-C43F-BCA8-C09D3984DC1A}"/>
              </a:ext>
            </a:extLst>
          </p:cNvPr>
          <p:cNvSpPr txBox="1"/>
          <p:nvPr/>
        </p:nvSpPr>
        <p:spPr bwMode="auto">
          <a:xfrm>
            <a:off x="6444208" y="97353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更嚴格的推導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787800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/>
              <p:nvPr/>
            </p:nvSpPr>
            <p:spPr bwMode="auto">
              <a:xfrm>
                <a:off x="1364373" y="1104808"/>
                <a:ext cx="3986541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1104808"/>
                <a:ext cx="3986541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/>
              <p:nvPr/>
            </p:nvSpPr>
            <p:spPr bwMode="auto">
              <a:xfrm>
                <a:off x="1364373" y="2833000"/>
                <a:ext cx="386535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2833000"/>
                <a:ext cx="3865353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/>
              <p:nvPr/>
            </p:nvSpPr>
            <p:spPr bwMode="auto">
              <a:xfrm>
                <a:off x="1364373" y="620688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620688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6667" r="-81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/>
              <p:nvPr/>
            </p:nvSpPr>
            <p:spPr bwMode="auto">
              <a:xfrm>
                <a:off x="1352322" y="2328944"/>
                <a:ext cx="50526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2322" y="2328944"/>
                <a:ext cx="5052612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FAA71-6DFE-365F-DEC2-156202BD1526}"/>
                  </a:ext>
                </a:extLst>
              </p:cNvPr>
              <p:cNvSpPr txBox="1"/>
              <p:nvPr/>
            </p:nvSpPr>
            <p:spPr bwMode="auto">
              <a:xfrm>
                <a:off x="1364373" y="3913120"/>
                <a:ext cx="50405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我們常說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的所有資訊都存在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之中。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FAA71-6DFE-365F-DEC2-156202BD1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3913120"/>
                <a:ext cx="5040561" cy="369332"/>
              </a:xfrm>
              <a:prstGeom prst="rect">
                <a:avLst/>
              </a:prstGeom>
              <a:blipFill>
                <a:blip r:embed="rId6"/>
                <a:stretch>
                  <a:fillRect l="-1005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/>
              <p:nvPr/>
            </p:nvSpPr>
            <p:spPr bwMode="auto">
              <a:xfrm>
                <a:off x="1370914" y="4365104"/>
                <a:ext cx="70895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就能算出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反之亦然！有點像Encryption加密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914" y="4365104"/>
                <a:ext cx="7089517" cy="369332"/>
              </a:xfrm>
              <a:prstGeom prst="rect">
                <a:avLst/>
              </a:prstGeom>
              <a:blipFill>
                <a:blip r:embed="rId7"/>
                <a:stretch>
                  <a:fillRect l="-8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ext being turned into nonsense, then gets converted back to original">
            <a:extLst>
              <a:ext uri="{FF2B5EF4-FFF2-40B4-BE49-F238E27FC236}">
                <a16:creationId xmlns:a16="http://schemas.microsoft.com/office/drawing/2014/main" id="{80BA079B-644D-E8CF-26EF-04A0F42C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76686"/>
            <a:ext cx="4139952" cy="17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33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817648" y="1377006"/>
                <a:ext cx="386535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648" y="1377006"/>
                <a:ext cx="3865353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/>
              <p:nvPr/>
            </p:nvSpPr>
            <p:spPr bwMode="auto">
              <a:xfrm>
                <a:off x="826030" y="915323"/>
                <a:ext cx="70456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Transform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它有一個物理意義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030" y="915323"/>
                <a:ext cx="7045625" cy="369332"/>
              </a:xfrm>
              <a:prstGeom prst="rect">
                <a:avLst/>
              </a:prstGeom>
              <a:blipFill>
                <a:blip r:embed="rId3"/>
                <a:stretch>
                  <a:fillRect l="-3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/>
              <p:nvPr/>
            </p:nvSpPr>
            <p:spPr bwMode="auto">
              <a:xfrm>
                <a:off x="817648" y="2910406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/>
                  <a:t>是疊加</a:t>
                </a:r>
                <a:r>
                  <a:rPr lang="en-US" dirty="0"/>
                  <a:t>波函數</a:t>
                </a:r>
                <a:r>
                  <a:rPr lang="en-GB" dirty="0"/>
                  <a:t>時，</a:t>
                </a:r>
                <a:r>
                  <a:rPr lang="en-US" dirty="0"/>
                  <a:t>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的配重</a:t>
                </a:r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648" y="2910406"/>
                <a:ext cx="7340694" cy="369332"/>
              </a:xfrm>
              <a:prstGeom prst="rect">
                <a:avLst/>
              </a:prstGeom>
              <a:blipFill>
                <a:blip r:embed="rId4"/>
                <a:stretch>
                  <a:fillRect l="-69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/>
              <p:nvPr/>
            </p:nvSpPr>
            <p:spPr bwMode="auto">
              <a:xfrm>
                <a:off x="817648" y="2490542"/>
                <a:ext cx="8138458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US" dirty="0"/>
                  <a:t>是固定動量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 err="1"/>
                  <a:t>的電子波函數</a:t>
                </a:r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648" y="2490542"/>
                <a:ext cx="8138458" cy="379656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A56980-F302-0EB2-C1E0-7552A15F1D2D}"/>
                  </a:ext>
                </a:extLst>
              </p:cNvPr>
              <p:cNvSpPr txBox="1"/>
              <p:nvPr/>
            </p:nvSpPr>
            <p:spPr bwMode="auto">
              <a:xfrm>
                <a:off x="826030" y="4207680"/>
                <a:ext cx="56181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我們很自然的可以猜測，得到某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值的機率，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A56980-F302-0EB2-C1E0-7552A15F1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030" y="4207680"/>
                <a:ext cx="5618178" cy="369332"/>
              </a:xfrm>
              <a:prstGeom prst="rect">
                <a:avLst/>
              </a:prstGeom>
              <a:blipFill>
                <a:blip r:embed="rId6"/>
                <a:stretch>
                  <a:fillRect l="-11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81E792-4E6E-B2A4-CAB2-6876A6254693}"/>
                  </a:ext>
                </a:extLst>
              </p:cNvPr>
              <p:cNvSpPr txBox="1"/>
              <p:nvPr/>
            </p:nvSpPr>
            <p:spPr bwMode="auto">
              <a:xfrm>
                <a:off x="807107" y="4650472"/>
                <a:ext cx="7457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即是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的絕對值平方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81E792-4E6E-B2A4-CAB2-6876A6254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107" y="4650472"/>
                <a:ext cx="7457165" cy="369332"/>
              </a:xfrm>
              <a:prstGeom prst="rect">
                <a:avLst/>
              </a:prstGeom>
              <a:blipFill>
                <a:blip r:embed="rId7"/>
                <a:stretch>
                  <a:fillRect l="-68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AD857D-7BB3-3030-E398-E9A89A990BBD}"/>
                  </a:ext>
                </a:extLst>
              </p:cNvPr>
              <p:cNvSpPr txBox="1"/>
              <p:nvPr/>
            </p:nvSpPr>
            <p:spPr bwMode="auto">
              <a:xfrm>
                <a:off x="787229" y="5554947"/>
                <a:ext cx="70715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這神似一般的波函數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</m:oMath>
                </a14:m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 err="1"/>
                  <a:t>就可以</a:t>
                </a:r>
                <a:r>
                  <a:rPr lang="en-TW"/>
                  <a:t>稱為</a:t>
                </a:r>
                <a:r>
                  <a:rPr lang="en-TW">
                    <a:solidFill>
                      <a:srgbClr val="FF0000"/>
                    </a:solidFill>
                  </a:rPr>
                  <a:t>動量空間的波函數</a:t>
                </a:r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AD857D-7BB3-3030-E398-E9A89A990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229" y="5554947"/>
                <a:ext cx="7071573" cy="369332"/>
              </a:xfrm>
              <a:prstGeom prst="rect">
                <a:avLst/>
              </a:prstGeom>
              <a:blipFill>
                <a:blip r:embed="rId8"/>
                <a:stretch>
                  <a:fillRect l="-53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E23943-FC27-4744-B21C-DB59A9499789}"/>
                  </a:ext>
                </a:extLst>
              </p:cNvPr>
              <p:cNvSpPr txBox="1"/>
              <p:nvPr/>
            </p:nvSpPr>
            <p:spPr bwMode="auto">
              <a:xfrm>
                <a:off x="807107" y="5093264"/>
                <a:ext cx="69421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如同測得電子位置為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，是當地波函數絕對值平方！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E23943-FC27-4744-B21C-DB59A9499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107" y="5093264"/>
                <a:ext cx="6942192" cy="369332"/>
              </a:xfrm>
              <a:prstGeom prst="rect">
                <a:avLst/>
              </a:prstGeom>
              <a:blipFill>
                <a:blip r:embed="rId9"/>
                <a:stretch>
                  <a:fillRect l="-73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2F60E1-3711-5D22-0CBC-97756EB59598}"/>
                  </a:ext>
                </a:extLst>
              </p:cNvPr>
              <p:cNvSpPr txBox="1"/>
              <p:nvPr/>
            </p:nvSpPr>
            <p:spPr bwMode="auto">
              <a:xfrm>
                <a:off x="793810" y="3773001"/>
                <a:ext cx="70393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當電子處於疊加後的狀態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</a:rPr>
                  <a:t>我們也可以測量它的動量</a:t>
                </a:r>
                <a:r>
                  <a:rPr lang="en-GB" dirty="0">
                    <a:solidFill>
                      <a:srgbClr val="FF0000"/>
                    </a:solidFill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2F60E1-3711-5D22-0CBC-97756EB59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810" y="3773001"/>
                <a:ext cx="7039354" cy="369332"/>
              </a:xfrm>
              <a:prstGeom prst="rect">
                <a:avLst/>
              </a:prstGeom>
              <a:blipFill>
                <a:blip r:embed="rId10"/>
                <a:stretch>
                  <a:fillRect l="-72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6" grpId="0"/>
      <p:bldP spid="17" grpId="0"/>
      <p:bldP spid="11" grpId="0"/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71600" y="529740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29740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010217" y="1875581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523105" y="3158413"/>
            <a:ext cx="178515" cy="13809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010218" y="949971"/>
                <a:ext cx="461207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218" y="949971"/>
                <a:ext cx="461207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971600" y="1412776"/>
                <a:ext cx="6987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此瞬間的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機率密度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412776"/>
                <a:ext cx="6987282" cy="369332"/>
              </a:xfrm>
              <a:prstGeom prst="rect">
                <a:avLst/>
              </a:prstGeom>
              <a:blipFill>
                <a:blip r:embed="rId5"/>
                <a:stretch>
                  <a:fillRect l="-72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/>
              <p:nvPr/>
            </p:nvSpPr>
            <p:spPr bwMode="auto">
              <a:xfrm>
                <a:off x="2282626" y="4469263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626" y="4469263"/>
                <a:ext cx="235640" cy="369332"/>
              </a:xfrm>
              <a:prstGeom prst="rect">
                <a:avLst/>
              </a:prstGeom>
              <a:blipFill>
                <a:blip r:embed="rId6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/>
              <p:nvPr/>
            </p:nvSpPr>
            <p:spPr bwMode="auto">
              <a:xfrm>
                <a:off x="2465980" y="4479643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980" y="4479643"/>
                <a:ext cx="9633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1599" y="5079200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動量測量結果在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𝑑𝑝</m:t>
                    </m:r>
                  </m:oMath>
                </a14:m>
                <a:r>
                  <a:rPr lang="zh-TW" altLang="en-US" dirty="0"/>
                  <a:t>之間發現的機率，可以寫成：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99" y="5079200"/>
                <a:ext cx="6807601" cy="369332"/>
              </a:xfrm>
              <a:prstGeom prst="rect">
                <a:avLst/>
              </a:prstGeom>
              <a:blipFill>
                <a:blip r:embed="rId8"/>
                <a:stretch>
                  <a:fillRect l="-74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/>
              <p:nvPr/>
            </p:nvSpPr>
            <p:spPr bwMode="auto">
              <a:xfrm>
                <a:off x="1010217" y="5538697"/>
                <a:ext cx="348977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217" y="5538697"/>
                <a:ext cx="3489775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341F4C5-3516-441F-2336-811626A1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4553713" y="1882242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0">
            <a:extLst>
              <a:ext uri="{FF2B5EF4-FFF2-40B4-BE49-F238E27FC236}">
                <a16:creationId xmlns:a16="http://schemas.microsoft.com/office/drawing/2014/main" id="{C7D9EB4C-2C6D-1D6F-62A9-AAE1A00D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75" y="2819859"/>
            <a:ext cx="59645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/>
              <p:nvPr/>
            </p:nvSpPr>
            <p:spPr bwMode="auto">
              <a:xfrm>
                <a:off x="5042922" y="1922194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2922" y="1922194"/>
                <a:ext cx="803810" cy="307777"/>
              </a:xfrm>
              <a:prstGeom prst="rect">
                <a:avLst/>
              </a:prstGeom>
              <a:blipFill>
                <a:blip r:embed="rId11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2361" y="3737254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2361" y="3737254"/>
                <a:ext cx="209011" cy="338554"/>
              </a:xfrm>
              <a:prstGeom prst="rect">
                <a:avLst/>
              </a:prstGeom>
              <a:blipFill>
                <a:blip r:embed="rId12"/>
                <a:stretch>
                  <a:fillRect r="-2941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0">
            <a:extLst>
              <a:ext uri="{FF2B5EF4-FFF2-40B4-BE49-F238E27FC236}">
                <a16:creationId xmlns:a16="http://schemas.microsoft.com/office/drawing/2014/main" id="{9EB9F671-4DE1-40F9-EA94-C4CD6A88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287" y="3757477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274ADA7-2CC8-4196-FDAA-5B74B722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287" y="2774307"/>
            <a:ext cx="101841" cy="9331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71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404664"/>
            <a:ext cx="6264696" cy="44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/>
              <p:nvPr/>
            </p:nvSpPr>
            <p:spPr>
              <a:xfrm>
                <a:off x="1250960" y="5211521"/>
                <a:ext cx="6984776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en-US" dirty="0"/>
                  <a:t>自由電子波波函數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zh-TW" dirty="0"/>
                  <a:t>並不</a:t>
                </a:r>
                <a:r>
                  <a:rPr lang="zh-TW" altLang="en-US" dirty="0"/>
                  <a:t>能描述圖中</a:t>
                </a:r>
                <a:r>
                  <a:rPr lang="zh-TW" altLang="zh-TW" dirty="0"/>
                  <a:t>一個</a:t>
                </a:r>
                <a:r>
                  <a:rPr lang="zh-TW" altLang="en-US" dirty="0"/>
                  <a:t>自由運動的粒子。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960" y="5211521"/>
                <a:ext cx="6984776" cy="387927"/>
              </a:xfrm>
              <a:prstGeom prst="rect">
                <a:avLst/>
              </a:prstGeom>
              <a:blipFill>
                <a:blip r:embed="rId3"/>
                <a:stretch>
                  <a:fillRect l="-726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B1570-C43A-00F4-FF4F-4C093E6DD747}"/>
                  </a:ext>
                </a:extLst>
              </p:cNvPr>
              <p:cNvSpPr txBox="1"/>
              <p:nvPr/>
            </p:nvSpPr>
            <p:spPr bwMode="auto">
              <a:xfrm>
                <a:off x="1251671" y="4832172"/>
                <a:ext cx="6689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討論自由空間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中的電子波函數。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5B1570-C43A-00F4-FF4F-4C093E6DD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1671" y="4832172"/>
                <a:ext cx="6689377" cy="369332"/>
              </a:xfrm>
              <a:prstGeom prst="rect">
                <a:avLst/>
              </a:prstGeom>
              <a:blipFill>
                <a:blip r:embed="rId4"/>
                <a:stretch>
                  <a:fillRect l="-7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90D22C-F1A9-9BFE-8F5F-0FBE400575ED}"/>
                  </a:ext>
                </a:extLst>
              </p:cNvPr>
              <p:cNvSpPr txBox="1"/>
              <p:nvPr/>
            </p:nvSpPr>
            <p:spPr bwMode="auto">
              <a:xfrm>
                <a:off x="1259633" y="5617742"/>
                <a:ext cx="7344815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具有確定的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波長、確定的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動量。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因此位置無法像點一樣確定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90D22C-F1A9-9BFE-8F5F-0FBE4005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5617742"/>
                <a:ext cx="7344815" cy="387927"/>
              </a:xfrm>
              <a:prstGeom prst="rect">
                <a:avLst/>
              </a:prstGeom>
              <a:blipFill>
                <a:blip r:embed="rId5"/>
                <a:stretch>
                  <a:fillRect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446C18-AEA6-151C-50B1-899FDE58C91C}"/>
                  </a:ext>
                </a:extLst>
              </p:cNvPr>
              <p:cNvSpPr txBox="1"/>
              <p:nvPr/>
            </p:nvSpPr>
            <p:spPr bwMode="auto">
              <a:xfrm>
                <a:off x="1250960" y="6023963"/>
                <a:ext cx="804501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是動量的本徵態Eigenstate，在自由空間中是定態Stationary State。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446C18-AEA6-151C-50B1-899FDE58C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0960" y="6023963"/>
                <a:ext cx="8045018" cy="387927"/>
              </a:xfrm>
              <a:prstGeom prst="rect">
                <a:avLst/>
              </a:prstGeom>
              <a:blipFill>
                <a:blip r:embed="rId6"/>
                <a:stretch>
                  <a:fillRect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95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821C20-33EC-E620-27A6-A7323CB5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0768"/>
            <a:ext cx="69977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86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2432007" y="665758"/>
                <a:ext cx="386535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2007" y="665758"/>
                <a:ext cx="3865353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900958-487E-DC40-8171-623415D8BC7A}"/>
                  </a:ext>
                </a:extLst>
              </p:cNvPr>
              <p:cNvSpPr txBox="1"/>
              <p:nvPr/>
            </p:nvSpPr>
            <p:spPr bwMode="auto">
              <a:xfrm>
                <a:off x="971600" y="3717032"/>
                <a:ext cx="7325441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將某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 err="1"/>
                  <a:t>測量有固定測量值</a:t>
                </a:r>
                <a14:m>
                  <m:oMath xmlns:m="http://schemas.openxmlformats.org/officeDocument/2006/math"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 err="1"/>
                  <a:t>的電子波函數以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某amplitude</a:t>
                </a:r>
                <a:r>
                  <a:rPr kumimoji="0" lang="en-US" altLang="zh-TW" dirty="0">
                    <a:solidFill>
                      <a:srgbClr val="00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err="1"/>
                  <a:t>爲配重疊加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900958-487E-DC40-8171-623415D8B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717032"/>
                <a:ext cx="7325441" cy="378758"/>
              </a:xfrm>
              <a:prstGeom prst="rect">
                <a:avLst/>
              </a:prstGeom>
              <a:blipFill>
                <a:blip r:embed="rId3"/>
                <a:stretch>
                  <a:fillRect l="-6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09DB54-0451-FC19-0284-ECDEA133097E}"/>
              </a:ext>
            </a:extLst>
          </p:cNvPr>
          <p:cNvSpPr txBox="1"/>
          <p:nvPr/>
        </p:nvSpPr>
        <p:spPr bwMode="auto">
          <a:xfrm>
            <a:off x="3438981" y="6003673"/>
            <a:ext cx="2491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798C0-1D45-0921-D91F-DCA576EDAA00}"/>
              </a:ext>
            </a:extLst>
          </p:cNvPr>
          <p:cNvSpPr txBox="1"/>
          <p:nvPr/>
        </p:nvSpPr>
        <p:spPr bwMode="auto">
          <a:xfrm>
            <a:off x="956347" y="3023834"/>
            <a:ext cx="6475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這個直覺的猜想事實上可以推廣到動量以外的測量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10C22-990A-B55B-59CD-40A091F6DB6C}"/>
                  </a:ext>
                </a:extLst>
              </p:cNvPr>
              <p:cNvSpPr txBox="1"/>
              <p:nvPr/>
            </p:nvSpPr>
            <p:spPr bwMode="auto">
              <a:xfrm>
                <a:off x="956347" y="1662784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/>
                  <a:t>是疊加時，</a:t>
                </a:r>
                <a:r>
                  <a:rPr lang="en-US" dirty="0"/>
                  <a:t>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的波函數的配重</a:t>
                </a:r>
                <a:r>
                  <a:rPr lang="en-TW"/>
                  <a:t>，</a:t>
                </a:r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10C22-990A-B55B-59CD-40A091F6D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47" y="1662784"/>
                <a:ext cx="7340694" cy="369332"/>
              </a:xfrm>
              <a:prstGeom prst="rect">
                <a:avLst/>
              </a:prstGeom>
              <a:blipFill>
                <a:blip r:embed="rId4"/>
                <a:stretch>
                  <a:fillRect l="-17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/>
              <p:nvPr/>
            </p:nvSpPr>
            <p:spPr bwMode="auto">
              <a:xfrm>
                <a:off x="956347" y="2127149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自然假設，</a:t>
                </a:r>
                <a:r>
                  <a:rPr lang="en-GB" dirty="0">
                    <a:solidFill>
                      <a:schemeClr val="tx1"/>
                    </a:solidFill>
                  </a:rPr>
                  <a:t>電子在疊加後的狀態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測量動量時</a:t>
                </a:r>
                <a:r>
                  <a:rPr lang="en-GB" dirty="0" err="1">
                    <a:solidFill>
                      <a:schemeClr val="tx1"/>
                    </a:solidFill>
                  </a:rPr>
                  <a:t>，得到某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</a:rPr>
                  <a:t>的機率</a:t>
                </a:r>
                <a:r>
                  <a:rPr lang="en-GB" dirty="0">
                    <a:solidFill>
                      <a:schemeClr val="tx1"/>
                    </a:solidFill>
                  </a:rPr>
                  <a:t>，</a:t>
                </a:r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47" y="2127149"/>
                <a:ext cx="7340694" cy="369332"/>
              </a:xfrm>
              <a:prstGeom prst="rect">
                <a:avLst/>
              </a:prstGeom>
              <a:blipFill>
                <a:blip r:embed="rId5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/>
              <p:nvPr/>
            </p:nvSpPr>
            <p:spPr bwMode="auto">
              <a:xfrm>
                <a:off x="956347" y="2588251"/>
                <a:ext cx="7457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即是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的絕對值平方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。</a:t>
                </a: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47" y="2588251"/>
                <a:ext cx="7457165" cy="369332"/>
              </a:xfrm>
              <a:prstGeom prst="rect">
                <a:avLst/>
              </a:prstGeom>
              <a:blipFill>
                <a:blip r:embed="rId6"/>
                <a:stretch>
                  <a:fillRect l="-68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EAE292EA-E4BB-899B-EEB8-D67D2354A674}"/>
                  </a:ext>
                </a:extLst>
              </p:cNvPr>
              <p:cNvSpPr/>
              <p:nvPr/>
            </p:nvSpPr>
            <p:spPr>
              <a:xfrm>
                <a:off x="1736854" y="4192312"/>
                <a:ext cx="3123177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EAE292EA-E4BB-899B-EEB8-D67D2354A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854" y="4192312"/>
                <a:ext cx="3123177" cy="764505"/>
              </a:xfrm>
              <a:prstGeom prst="rect">
                <a:avLst/>
              </a:prstGeom>
              <a:blipFill>
                <a:blip r:embed="rId7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/>
              <p:nvPr/>
            </p:nvSpPr>
            <p:spPr>
              <a:xfrm>
                <a:off x="972222" y="5031887"/>
                <a:ext cx="405591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22" y="5031887"/>
                <a:ext cx="4055919" cy="378758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4">
                <a:extLst>
                  <a:ext uri="{FF2B5EF4-FFF2-40B4-BE49-F238E27FC236}">
                    <a16:creationId xmlns:a16="http://schemas.microsoft.com/office/drawing/2014/main" id="{035350F0-64C7-50B6-85C3-3445C8798CFB}"/>
                  </a:ext>
                </a:extLst>
              </p:cNvPr>
              <p:cNvSpPr txBox="1"/>
              <p:nvPr/>
            </p:nvSpPr>
            <p:spPr bwMode="auto">
              <a:xfrm>
                <a:off x="956347" y="5485715"/>
                <a:ext cx="61206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一旦測量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，粒子的狀態由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瞬間崩潰成了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b="0" dirty="0">
                    <a:solidFill>
                      <a:srgbClr val="000000"/>
                    </a:solidFill>
                  </a:rPr>
                  <a:t>：</a:t>
                </a:r>
                <a:endParaRPr kumimoji="0" lang="en-US" altLang="zh-TW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文字方塊 4">
                <a:extLst>
                  <a:ext uri="{FF2B5EF4-FFF2-40B4-BE49-F238E27FC236}">
                    <a16:creationId xmlns:a16="http://schemas.microsoft.com/office/drawing/2014/main" id="{035350F0-64C7-50B6-85C3-3445C8798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47" y="5485715"/>
                <a:ext cx="6120679" cy="369332"/>
              </a:xfrm>
              <a:prstGeom prst="rect">
                <a:avLst/>
              </a:prstGeom>
              <a:blipFill>
                <a:blip r:embed="rId9"/>
                <a:stretch>
                  <a:fillRect l="-828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7">
                <a:extLst>
                  <a:ext uri="{FF2B5EF4-FFF2-40B4-BE49-F238E27FC236}">
                    <a16:creationId xmlns:a16="http://schemas.microsoft.com/office/drawing/2014/main" id="{1BE16E00-086B-23CD-1585-F7A8208AC088}"/>
                  </a:ext>
                </a:extLst>
              </p:cNvPr>
              <p:cNvSpPr txBox="1"/>
              <p:nvPr/>
            </p:nvSpPr>
            <p:spPr bwMode="auto">
              <a:xfrm>
                <a:off x="6855172" y="5470430"/>
                <a:ext cx="2037307" cy="4503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zh-TW" altLang="el-GR" sz="1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>
          <p:sp>
            <p:nvSpPr>
              <p:cNvPr id="15" name="文字方塊 7">
                <a:extLst>
                  <a:ext uri="{FF2B5EF4-FFF2-40B4-BE49-F238E27FC236}">
                    <a16:creationId xmlns:a16="http://schemas.microsoft.com/office/drawing/2014/main" id="{1BE16E00-086B-23CD-1585-F7A8208AC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5172" y="5470430"/>
                <a:ext cx="2037307" cy="4503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77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9" grpId="0" animBg="1"/>
      <p:bldP spid="10" grpId="0"/>
      <p:bldP spid="13" grpId="0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AB771D-EC9C-A384-8632-470D777D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71"/>
          <a:stretch/>
        </p:blipFill>
        <p:spPr>
          <a:xfrm>
            <a:off x="701240" y="287208"/>
            <a:ext cx="7505348" cy="1080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00537-D591-C6C3-0DD7-384F4B0D07A1}"/>
                  </a:ext>
                </a:extLst>
              </p:cNvPr>
              <p:cNvSpPr txBox="1"/>
              <p:nvPr/>
            </p:nvSpPr>
            <p:spPr bwMode="auto">
              <a:xfrm>
                <a:off x="3653568" y="575240"/>
                <a:ext cx="2088232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00537-D591-C6C3-0DD7-384F4B0D0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3568" y="575240"/>
                <a:ext cx="2088232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D22E2A1-AE21-77CE-4FE2-D7035CA11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829" b="66236"/>
          <a:stretch/>
        </p:blipFill>
        <p:spPr>
          <a:xfrm>
            <a:off x="5887153" y="283039"/>
            <a:ext cx="2806975" cy="1628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55E9D6A-E411-D893-B66E-4F959646D079}"/>
                  </a:ext>
                </a:extLst>
              </p:cNvPr>
              <p:cNvSpPr txBox="1"/>
              <p:nvPr/>
            </p:nvSpPr>
            <p:spPr bwMode="auto">
              <a:xfrm>
                <a:off x="130207" y="2058702"/>
                <a:ext cx="8883586" cy="9727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55E9D6A-E411-D893-B66E-4F959646D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07" y="2058702"/>
                <a:ext cx="8883586" cy="972702"/>
              </a:xfrm>
              <a:prstGeom prst="rect">
                <a:avLst/>
              </a:prstGeom>
              <a:blipFill>
                <a:blip r:embed="rId5"/>
                <a:stretch>
                  <a:fillRect t="-100000" b="-15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53401D-87EB-FE9E-4C67-B5495EC0EDB2}"/>
                  </a:ext>
                </a:extLst>
              </p:cNvPr>
              <p:cNvSpPr txBox="1"/>
              <p:nvPr/>
            </p:nvSpPr>
            <p:spPr bwMode="auto">
              <a:xfrm>
                <a:off x="1023326" y="3134106"/>
                <a:ext cx="4212176" cy="9727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𝜇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𝑝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/ℏ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𝜇</m:t>
                                              </m:r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𝑝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/ℏ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53401D-87EB-FE9E-4C67-B5495EC0E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326" y="3134106"/>
                <a:ext cx="4212176" cy="972702"/>
              </a:xfrm>
              <a:prstGeom prst="rect">
                <a:avLst/>
              </a:prstGeom>
              <a:blipFill>
                <a:blip r:embed="rId6"/>
                <a:stretch>
                  <a:fillRect t="-152564" r="-17417" b="-2243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2EC9CF-3913-8F8C-81E5-C2EFDD4FA6CB}"/>
                  </a:ext>
                </a:extLst>
              </p:cNvPr>
              <p:cNvSpPr txBox="1"/>
              <p:nvPr/>
            </p:nvSpPr>
            <p:spPr bwMode="auto">
              <a:xfrm>
                <a:off x="1023326" y="4209510"/>
                <a:ext cx="550058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/ℏ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2EC9CF-3913-8F8C-81E5-C2EFDD4FA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326" y="4209510"/>
                <a:ext cx="5500586" cy="664606"/>
              </a:xfrm>
              <a:prstGeom prst="rect">
                <a:avLst/>
              </a:prstGeom>
              <a:blipFill>
                <a:blip r:embed="rId7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51B726E2-955A-840C-90DD-3AA1D19FAF84}"/>
                  </a:ext>
                </a:extLst>
              </p:cNvPr>
              <p:cNvSpPr txBox="1"/>
              <p:nvPr/>
            </p:nvSpPr>
            <p:spPr bwMode="auto">
              <a:xfrm>
                <a:off x="1000289" y="5454516"/>
                <a:ext cx="2198872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51B726E2-955A-840C-90DD-3AA1D19FA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289" y="5454516"/>
                <a:ext cx="2198872" cy="901914"/>
              </a:xfrm>
              <a:prstGeom prst="rect">
                <a:avLst/>
              </a:prstGeom>
              <a:blipFill>
                <a:blip r:embed="rId8"/>
                <a:stretch>
                  <a:fillRect l="-34857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E7E5A-DE49-711B-180D-CDAB23F89CD1}"/>
                  </a:ext>
                </a:extLst>
              </p:cNvPr>
              <p:cNvSpPr txBox="1"/>
              <p:nvPr/>
            </p:nvSpPr>
            <p:spPr bwMode="auto">
              <a:xfrm>
                <a:off x="6804248" y="4355672"/>
                <a:ext cx="1243730" cy="3722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E7E5A-DE49-711B-180D-CDAB23F8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4355672"/>
                <a:ext cx="1243730" cy="372281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F5BDAA8-629F-235E-54FA-83BC2AFAC263}"/>
              </a:ext>
            </a:extLst>
          </p:cNvPr>
          <p:cNvSpPr txBox="1"/>
          <p:nvPr/>
        </p:nvSpPr>
        <p:spPr bwMode="auto">
          <a:xfrm>
            <a:off x="1023326" y="5085184"/>
            <a:ext cx="1892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8619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BC4BD-A50E-AF21-BB69-32721D3D09A5}"/>
                  </a:ext>
                </a:extLst>
              </p:cNvPr>
              <p:cNvSpPr txBox="1"/>
              <p:nvPr/>
            </p:nvSpPr>
            <p:spPr bwMode="auto">
              <a:xfrm>
                <a:off x="1003694" y="476672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/>
                  <a:t>真的是動量空間的波函數</a:t>
                </a:r>
                <a:r>
                  <a:rPr lang="en-GB" dirty="0"/>
                  <a:t>，</a:t>
                </a:r>
                <a:r>
                  <a:rPr lang="en-US" dirty="0"/>
                  <a:t>也滿足歸一化條件。</a:t>
                </a:r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BC4BD-A50E-AF21-BB69-32721D3D0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3694" y="476672"/>
                <a:ext cx="7340694" cy="369332"/>
              </a:xfrm>
              <a:prstGeom prst="rect">
                <a:avLst/>
              </a:prstGeom>
              <a:blipFill>
                <a:blip r:embed="rId2"/>
                <a:stretch>
                  <a:fillRect l="-3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BF0A66C-624A-A955-05D5-8D6941D76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7"/>
          <a:stretch/>
        </p:blipFill>
        <p:spPr>
          <a:xfrm>
            <a:off x="578877" y="877014"/>
            <a:ext cx="8139613" cy="5504314"/>
          </a:xfrm>
          <a:prstGeom prst="rect">
            <a:avLst/>
          </a:prstGeom>
        </p:spPr>
      </p:pic>
      <p:pic>
        <p:nvPicPr>
          <p:cNvPr id="2" name="Picture 1" descr="A picture containing square&#10;&#10;Description automatically generated">
            <a:extLst>
              <a:ext uri="{FF2B5EF4-FFF2-40B4-BE49-F238E27FC236}">
                <a16:creationId xmlns:a16="http://schemas.microsoft.com/office/drawing/2014/main" id="{34D93868-69CD-0EC2-B143-4E43DDAB7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21004"/>
            <a:ext cx="1298981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14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/>
              <p:nvPr/>
            </p:nvSpPr>
            <p:spPr bwMode="auto">
              <a:xfrm>
                <a:off x="1364373" y="1104808"/>
                <a:ext cx="3986541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1104808"/>
                <a:ext cx="3986541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/>
              <p:nvPr/>
            </p:nvSpPr>
            <p:spPr bwMode="auto">
              <a:xfrm>
                <a:off x="1364373" y="2833000"/>
                <a:ext cx="386535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2833000"/>
                <a:ext cx="3865353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/>
              <p:nvPr/>
            </p:nvSpPr>
            <p:spPr bwMode="auto">
              <a:xfrm>
                <a:off x="1364373" y="620688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620688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6667" r="-81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/>
              <p:nvPr/>
            </p:nvSpPr>
            <p:spPr bwMode="auto">
              <a:xfrm>
                <a:off x="1352322" y="2328944"/>
                <a:ext cx="50526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2322" y="2328944"/>
                <a:ext cx="5052612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FAA71-6DFE-365F-DEC2-156202BD1526}"/>
                  </a:ext>
                </a:extLst>
              </p:cNvPr>
              <p:cNvSpPr txBox="1"/>
              <p:nvPr/>
            </p:nvSpPr>
            <p:spPr bwMode="auto">
              <a:xfrm>
                <a:off x="1364373" y="3913120"/>
                <a:ext cx="50405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我們常說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的所有資訊都存在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之中。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FAA71-6DFE-365F-DEC2-156202BD1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373" y="3913120"/>
                <a:ext cx="5040561" cy="369332"/>
              </a:xfrm>
              <a:prstGeom prst="rect">
                <a:avLst/>
              </a:prstGeom>
              <a:blipFill>
                <a:blip r:embed="rId6"/>
                <a:stretch>
                  <a:fillRect l="-1005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/>
              <p:nvPr/>
            </p:nvSpPr>
            <p:spPr bwMode="auto">
              <a:xfrm>
                <a:off x="1370914" y="4365104"/>
                <a:ext cx="70895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就能算出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反之亦然！有點像Encryption加密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914" y="4365104"/>
                <a:ext cx="7089517" cy="369332"/>
              </a:xfrm>
              <a:prstGeom prst="rect">
                <a:avLst/>
              </a:prstGeom>
              <a:blipFill>
                <a:blip r:embed="rId7"/>
                <a:stretch>
                  <a:fillRect l="-8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ext being turned into nonsense, then gets converted back to original">
            <a:extLst>
              <a:ext uri="{FF2B5EF4-FFF2-40B4-BE49-F238E27FC236}">
                <a16:creationId xmlns:a16="http://schemas.microsoft.com/office/drawing/2014/main" id="{80BA079B-644D-E8CF-26EF-04A0F42C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76686"/>
            <a:ext cx="4139952" cy="17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019801-5B17-585B-0F0D-04D4CDC273AF}"/>
              </a:ext>
            </a:extLst>
          </p:cNvPr>
          <p:cNvSpPr txBox="1"/>
          <p:nvPr/>
        </p:nvSpPr>
        <p:spPr bwMode="auto">
          <a:xfrm>
            <a:off x="3845294" y="170195"/>
            <a:ext cx="654698" cy="36933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642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/>
              <p:nvPr/>
            </p:nvSpPr>
            <p:spPr bwMode="auto">
              <a:xfrm>
                <a:off x="888882" y="3500833"/>
                <a:ext cx="378122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882" y="3500833"/>
                <a:ext cx="3781228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/>
              <p:nvPr/>
            </p:nvSpPr>
            <p:spPr bwMode="auto">
              <a:xfrm>
                <a:off x="860371" y="5270385"/>
                <a:ext cx="3969868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371" y="5270385"/>
                <a:ext cx="3969868" cy="991938"/>
              </a:xfrm>
              <a:prstGeom prst="rect">
                <a:avLst/>
              </a:prstGeom>
              <a:blipFill>
                <a:blip r:embed="rId3"/>
                <a:stretch>
                  <a:fillRect t="-114103" b="-17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/>
              <p:nvPr/>
            </p:nvSpPr>
            <p:spPr bwMode="auto">
              <a:xfrm>
                <a:off x="860372" y="4820833"/>
                <a:ext cx="5938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l-GR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於是，若有了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l-GR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/>
                  <a:t>就</a:t>
                </a:r>
                <a:r>
                  <a:rPr lang="en-GB" dirty="0" err="1"/>
                  <a:t>可以寫下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372" y="4820833"/>
                <a:ext cx="5938006" cy="369332"/>
              </a:xfrm>
              <a:prstGeom prst="rect">
                <a:avLst/>
              </a:prstGeom>
              <a:blipFill>
                <a:blip r:embed="rId4"/>
                <a:stretch>
                  <a:fillRect l="-8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/>
              <p:nvPr/>
            </p:nvSpPr>
            <p:spPr bwMode="auto">
              <a:xfrm>
                <a:off x="919203" y="1525647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03" y="1525647"/>
                <a:ext cx="3079305" cy="901914"/>
              </a:xfrm>
              <a:prstGeom prst="rect">
                <a:avLst/>
              </a:prstGeom>
              <a:blipFill>
                <a:blip r:embed="rId5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/>
              <p:nvPr/>
            </p:nvSpPr>
            <p:spPr bwMode="auto">
              <a:xfrm>
                <a:off x="881066" y="1091646"/>
                <a:ext cx="7600085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已知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err="1"/>
                  <a:t>時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可以寫成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的疊加，係數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為其傅立葉變換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66" y="1091646"/>
                <a:ext cx="7600085" cy="379656"/>
              </a:xfrm>
              <a:prstGeom prst="rect">
                <a:avLst/>
              </a:prstGeom>
              <a:blipFill>
                <a:blip r:embed="rId6"/>
                <a:stretch>
                  <a:fillRect l="-66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/>
              <p:nvPr/>
            </p:nvSpPr>
            <p:spPr bwMode="auto">
              <a:xfrm>
                <a:off x="881067" y="2489186"/>
                <a:ext cx="7309341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我們已經確定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的時間演化為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67" y="2489186"/>
                <a:ext cx="7309341" cy="387927"/>
              </a:xfrm>
              <a:prstGeom prst="rect">
                <a:avLst/>
              </a:prstGeom>
              <a:blipFill>
                <a:blip r:embed="rId7"/>
                <a:stretch>
                  <a:fillRect l="-693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/>
              <p:nvPr/>
            </p:nvSpPr>
            <p:spPr bwMode="auto">
              <a:xfrm>
                <a:off x="888882" y="2997402"/>
                <a:ext cx="7592270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因此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err="1"/>
                  <a:t>隨時間的演化，也就是個別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演化後的疊加：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882" y="2997402"/>
                <a:ext cx="7592270" cy="379656"/>
              </a:xfrm>
              <a:prstGeom prst="rect">
                <a:avLst/>
              </a:prstGeom>
              <a:blipFill>
                <a:blip r:embed="rId8"/>
                <a:stretch>
                  <a:fillRect l="-8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/>
              <p:nvPr/>
            </p:nvSpPr>
            <p:spPr bwMode="auto">
              <a:xfrm>
                <a:off x="6660232" y="2319012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2319012"/>
                <a:ext cx="1331775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7D70B6-0EF4-F05D-1119-AF5EA9C85559}"/>
              </a:ext>
            </a:extLst>
          </p:cNvPr>
          <p:cNvSpPr txBox="1"/>
          <p:nvPr/>
        </p:nvSpPr>
        <p:spPr bwMode="auto">
          <a:xfrm>
            <a:off x="2627784" y="647373"/>
            <a:ext cx="3582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/>
              <a:t>薛丁格方程式最普遍的求解方式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C8611-64BE-0CFE-68FF-A018C3BC7B7A}"/>
              </a:ext>
            </a:extLst>
          </p:cNvPr>
          <p:cNvSpPr txBox="1"/>
          <p:nvPr/>
        </p:nvSpPr>
        <p:spPr bwMode="auto">
          <a:xfrm>
            <a:off x="3845294" y="170195"/>
            <a:ext cx="654698" cy="36933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881958" y="33878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這一展開式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竟然也適用於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位能下薛丁格方程式的普遍解法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首先，將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而接下來定態隨時間的演化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就是在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上乘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，這滿足位能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blipFill>
                <a:blip r:embed="rId5"/>
                <a:stretch>
                  <a:fillRect l="-621" b="-1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881958" y="401695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薛丁格方程式。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866832" y="5880166"/>
            <a:ext cx="729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這個程序原則上適用於任何位能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869550" y="5455228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CCD9C-AD82-9D27-206F-5F04E055F04E}"/>
              </a:ext>
            </a:extLst>
          </p:cNvPr>
          <p:cNvSpPr txBox="1"/>
          <p:nvPr/>
        </p:nvSpPr>
        <p:spPr bwMode="auto">
          <a:xfrm>
            <a:off x="904374" y="77197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位能下薛丁格方程式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會有一系列的定態解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/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953E8A3-D5C6-875C-9B84-F666F3179163}"/>
              </a:ext>
            </a:extLst>
          </p:cNvPr>
          <p:cNvSpPr txBox="1"/>
          <p:nvPr/>
        </p:nvSpPr>
        <p:spPr bwMode="auto">
          <a:xfrm>
            <a:off x="3613785" y="1268760"/>
            <a:ext cx="4774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定態解就是時間部分與空間可以分離的解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532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2" grpId="0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4" descr="4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6"/>
          <a:stretch>
            <a:fillRect/>
          </a:stretch>
        </p:blipFill>
        <p:spPr bwMode="auto">
          <a:xfrm>
            <a:off x="2525541" y="2865924"/>
            <a:ext cx="36734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文字方塊 7"/>
              <p:cNvSpPr txBox="1">
                <a:spLocks noChangeArrowheads="1"/>
              </p:cNvSpPr>
              <p:nvPr/>
            </p:nvSpPr>
            <p:spPr bwMode="auto">
              <a:xfrm>
                <a:off x="2521867" y="1741250"/>
                <a:ext cx="38170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波函數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 代表一個粒子的狀態。</a:t>
                </a:r>
              </a:p>
            </p:txBody>
          </p:sp>
        </mc:Choice>
        <mc:Fallback xmlns="">
          <p:sp>
            <p:nvSpPr>
              <p:cNvPr id="2055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1867" y="1741250"/>
                <a:ext cx="381701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438" t="-21667" r="-799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文字方塊 8"/>
          <p:cNvSpPr txBox="1">
            <a:spLocks noChangeArrowheads="1"/>
          </p:cNvSpPr>
          <p:nvPr/>
        </p:nvSpPr>
        <p:spPr bwMode="auto">
          <a:xfrm>
            <a:off x="2411760" y="4386337"/>
            <a:ext cx="54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那如何預測對這個狀態其他物理量的測量？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25B68AE-BE18-8F33-A6E0-AD5F4895C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1867" y="2188721"/>
                <a:ext cx="6370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波函數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的絕對值平方代表觀察到粒子的機率。</a:t>
                </a:r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25B68AE-BE18-8F33-A6E0-AD5F4895C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1867" y="2188721"/>
                <a:ext cx="6370613" cy="369332"/>
              </a:xfrm>
              <a:prstGeom prst="rect">
                <a:avLst/>
              </a:prstGeom>
              <a:blipFill>
                <a:blip r:embed="rId4"/>
                <a:stretch>
                  <a:fillRect l="-795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46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 descr="4019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1"/>
          <a:stretch>
            <a:fillRect/>
          </a:stretch>
        </p:blipFill>
        <p:spPr bwMode="auto">
          <a:xfrm>
            <a:off x="2457508" y="828549"/>
            <a:ext cx="3560649" cy="20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C:\Users\Chia-Hung Chang\Downloads\Data\Knight\Media\Chapter40\Images\40_14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36" y="3034213"/>
            <a:ext cx="356064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5" name="矩形 8"/>
          <p:cNvSpPr>
            <a:spLocks noChangeArrowheads="1"/>
          </p:cNvSpPr>
          <p:nvPr/>
        </p:nvSpPr>
        <p:spPr bwMode="auto">
          <a:xfrm>
            <a:off x="636616" y="5895259"/>
            <a:ext cx="832787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將波長類似的波疊加起來，可以製造出只在一個小範圍內波函數不為零的波包！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/>
              <p:nvPr/>
            </p:nvSpPr>
            <p:spPr bwMode="auto">
              <a:xfrm>
                <a:off x="648028" y="3634427"/>
                <a:ext cx="828092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可以作為材料，建造出比較像觀察到的自由電子的狀態：波包。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028" y="3634427"/>
                <a:ext cx="8280920" cy="387927"/>
              </a:xfrm>
              <a:prstGeom prst="rect">
                <a:avLst/>
              </a:prstGeom>
              <a:blipFill>
                <a:blip r:embed="rId2"/>
                <a:stretch>
                  <a:fillRect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C:\Users\Chia-Hung Chang\Downloads\Data\Knight\Media\Chapter40\Images\40_17Figure-F.jpg">
            <a:extLst>
              <a:ext uri="{FF2B5EF4-FFF2-40B4-BE49-F238E27FC236}">
                <a16:creationId xmlns:a16="http://schemas.microsoft.com/office/drawing/2014/main" id="{C22825B8-A0AC-3E2E-88FC-91A25E22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8720"/>
            <a:ext cx="2768669" cy="24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D0CD4-EF87-4207-7E28-60472F4257DC}"/>
              </a:ext>
            </a:extLst>
          </p:cNvPr>
          <p:cNvSpPr txBox="1"/>
          <p:nvPr/>
        </p:nvSpPr>
        <p:spPr bwMode="auto">
          <a:xfrm>
            <a:off x="639443" y="4123568"/>
            <a:ext cx="7909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波包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在空間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有寬度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，意指位置稍有不準度，如此動量應該也稍有不準度。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530AD7-D79E-F1FC-8D71-457167CF1785}"/>
                  </a:ext>
                </a:extLst>
              </p:cNvPr>
              <p:cNvSpPr txBox="1"/>
              <p:nvPr/>
            </p:nvSpPr>
            <p:spPr bwMode="auto">
              <a:xfrm>
                <a:off x="649895" y="4576777"/>
                <a:ext cx="780718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大膽猜想：波包應該是</a:t>
                </a:r>
                <a:r>
                  <a:rPr lang="zh-TW" altLang="en-US" dirty="0"/>
                  <a:t>疊加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稍微不同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的結果。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530AD7-D79E-F1FC-8D71-457167CF1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895" y="4576777"/>
                <a:ext cx="7807188" cy="387927"/>
              </a:xfrm>
              <a:prstGeom prst="rect">
                <a:avLst/>
              </a:prstGeom>
              <a:blipFill>
                <a:blip r:embed="rId4"/>
                <a:stretch>
                  <a:fillRect l="-650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6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5" name="矩形 4"/>
              <p:cNvSpPr>
                <a:spLocks noChangeArrowheads="1"/>
              </p:cNvSpPr>
              <p:nvPr/>
            </p:nvSpPr>
            <p:spPr bwMode="auto">
              <a:xfrm>
                <a:off x="963025" y="771563"/>
                <a:ext cx="6849335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對任意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/>
                  <a:t>都是薛丁格方程式的解。</a:t>
                </a:r>
              </a:p>
            </p:txBody>
          </p:sp>
        </mc:Choice>
        <mc:Fallback xmlns="">
          <p:sp>
            <p:nvSpPr>
              <p:cNvPr id="3584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025" y="771563"/>
                <a:ext cx="6849335" cy="387927"/>
              </a:xfrm>
              <a:prstGeom prst="rect">
                <a:avLst/>
              </a:prstGeom>
              <a:blipFill>
                <a:blip r:embed="rId2"/>
                <a:stretch>
                  <a:fillRect l="-55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矩形 5"/>
              <p:cNvSpPr>
                <a:spLocks noChangeArrowheads="1"/>
              </p:cNvSpPr>
              <p:nvPr/>
            </p:nvSpPr>
            <p:spPr bwMode="auto">
              <a:xfrm>
                <a:off x="984593" y="1880886"/>
                <a:ext cx="8159407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以不同配重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/>
                  <a:t>疊加所有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依舊滿足薛丁格方程式：</a:t>
                </a:r>
              </a:p>
            </p:txBody>
          </p:sp>
        </mc:Choice>
        <mc:Fallback xmlns="">
          <p:sp>
            <p:nvSpPr>
              <p:cNvPr id="3584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593" y="1880886"/>
                <a:ext cx="8159407" cy="387927"/>
              </a:xfrm>
              <a:prstGeom prst="rect">
                <a:avLst/>
              </a:prstGeom>
              <a:blipFill>
                <a:blip r:embed="rId3"/>
                <a:stretch>
                  <a:fillRect l="-622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984593" y="2348623"/>
                <a:ext cx="632724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→∞</m:t>
                          </m: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593" y="2348623"/>
                <a:ext cx="6327245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4">
            <a:extLst>
              <a:ext uri="{FF2B5EF4-FFF2-40B4-BE49-F238E27FC236}">
                <a16:creationId xmlns:a16="http://schemas.microsoft.com/office/drawing/2014/main" id="{26CD4CD1-3613-7288-434F-2CBBDB7A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99" y="1322120"/>
            <a:ext cx="6913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薛丁格方程式是一線性方程式。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791FC711-1874-605E-B107-B3236E173040}"/>
                  </a:ext>
                </a:extLst>
              </p:cNvPr>
              <p:cNvSpPr txBox="1"/>
              <p:nvPr/>
            </p:nvSpPr>
            <p:spPr bwMode="auto">
              <a:xfrm>
                <a:off x="6660232" y="647980"/>
                <a:ext cx="1656736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791FC711-1874-605E-B107-B3236E173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647980"/>
                <a:ext cx="1656736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8E2357E4-DDE5-24A2-37A8-F3D195F46743}"/>
                  </a:ext>
                </a:extLst>
              </p:cNvPr>
              <p:cNvSpPr txBox="1"/>
              <p:nvPr/>
            </p:nvSpPr>
            <p:spPr bwMode="auto">
              <a:xfrm>
                <a:off x="4303015" y="1180048"/>
                <a:ext cx="211128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8E2357E4-DDE5-24A2-37A8-F3D195F46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3015" y="1180048"/>
                <a:ext cx="2111283" cy="648126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BCA1C-DD73-380C-B754-DE22442EE003}"/>
                  </a:ext>
                </a:extLst>
              </p:cNvPr>
              <p:cNvSpPr txBox="1"/>
              <p:nvPr/>
            </p:nvSpPr>
            <p:spPr bwMode="auto">
              <a:xfrm>
                <a:off x="976019" y="3306431"/>
                <a:ext cx="79164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cs typeface="Times New Roman" pitchFamily="18" charset="0"/>
                  </a:rPr>
                  <a:t>注意：自由空間中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是連續分布的，因此求和就成為積分，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BCA1C-DD73-380C-B754-DE22442EE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6019" y="3306431"/>
                <a:ext cx="7916460" cy="369332"/>
              </a:xfrm>
              <a:prstGeom prst="rect">
                <a:avLst/>
              </a:prstGeom>
              <a:blipFill>
                <a:blip r:embed="rId8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81741B4-BAB0-9CCB-DF7B-B6B2D9179D7B}"/>
              </a:ext>
            </a:extLst>
          </p:cNvPr>
          <p:cNvSpPr txBox="1"/>
          <p:nvPr/>
        </p:nvSpPr>
        <p:spPr bwMode="auto">
          <a:xfrm>
            <a:off x="971599" y="356376"/>
            <a:ext cx="3456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考慮自由電子波的疊加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AA13BC-5CBD-166F-2839-CC94276DFF32}"/>
                  </a:ext>
                </a:extLst>
              </p:cNvPr>
              <p:cNvSpPr txBox="1"/>
              <p:nvPr/>
            </p:nvSpPr>
            <p:spPr bwMode="auto">
              <a:xfrm>
                <a:off x="971599" y="370572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不同的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，依據色散關係對應不同的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AA13BC-5CBD-166F-2839-CC94276D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99" y="3705720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2" descr="C:\Users\Chia-Hung Chang\Downloads\Data\Knight\Media\Chapter40\Images\40_14Figure-F.jpg">
            <a:extLst>
              <a:ext uri="{FF2B5EF4-FFF2-40B4-BE49-F238E27FC236}">
                <a16:creationId xmlns:a16="http://schemas.microsoft.com/office/drawing/2014/main" id="{CE58D141-3504-DD27-AB03-8CF03279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35308"/>
            <a:ext cx="3290472" cy="253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7" grpId="0" animBg="1"/>
      <p:bldP spid="9" grpId="0"/>
      <p:bldP spid="4" grpId="0" animBg="1"/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/>
              <p:nvPr/>
            </p:nvSpPr>
            <p:spPr bwMode="auto">
              <a:xfrm>
                <a:off x="719806" y="4175860"/>
                <a:ext cx="8064898" cy="388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找到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後，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乘上自由電子波函數</a:t>
                </a:r>
                <a:r>
                  <a:rPr lang="en-US" altLang="zh-CN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，進行疊加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806" y="4175860"/>
                <a:ext cx="8064898" cy="388311"/>
              </a:xfrm>
              <a:prstGeom prst="rect">
                <a:avLst/>
              </a:prstGeom>
              <a:blipFill>
                <a:blip r:embed="rId2"/>
                <a:stretch>
                  <a:fillRect l="-629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23A0670-D0D0-4614-CA97-AA25C78FE028}"/>
                  </a:ext>
                </a:extLst>
              </p:cNvPr>
              <p:cNvSpPr txBox="1"/>
              <p:nvPr/>
            </p:nvSpPr>
            <p:spPr bwMode="auto">
              <a:xfrm>
                <a:off x="747144" y="2309006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23A0670-D0D0-4614-CA97-AA25C78F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144" y="2309006"/>
                <a:ext cx="3079305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C0C93E-0E74-2335-D4D5-7D1EF38F4C7C}"/>
                  </a:ext>
                </a:extLst>
              </p:cNvPr>
              <p:cNvSpPr txBox="1"/>
              <p:nvPr/>
            </p:nvSpPr>
            <p:spPr bwMode="auto">
              <a:xfrm>
                <a:off x="3838644" y="2564565"/>
                <a:ext cx="42278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C0C93E-0E74-2335-D4D5-7D1EF38F4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8644" y="2564565"/>
                <a:ext cx="422782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A4505-06C9-90F3-AD52-B3553F421668}"/>
                  </a:ext>
                </a:extLst>
              </p:cNvPr>
              <p:cNvSpPr txBox="1"/>
              <p:nvPr/>
            </p:nvSpPr>
            <p:spPr bwMode="auto">
              <a:xfrm>
                <a:off x="728016" y="1934738"/>
                <a:ext cx="80648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疊加的</a:t>
                </a:r>
                <a:r>
                  <a:rPr lang="zh-TW" altLang="en-US" dirty="0"/>
                  <a:t>配重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，稱為</a:t>
                </a:r>
                <a:r>
                  <a:rPr lang="en-US" altLang="zh-CN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amplitude</a:t>
                </a:r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可以由起始條件，也就是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/>
                  <a:t>決定！</a:t>
                </a:r>
                <a:r>
                  <a:rPr lang="en-US" dirty="0" err="1"/>
                  <a:t>因為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A4505-06C9-90F3-AD52-B3553F421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016" y="1934738"/>
                <a:ext cx="8064898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8C86835-1953-83F4-67F2-17A5C300799C}"/>
              </a:ext>
            </a:extLst>
          </p:cNvPr>
          <p:cNvSpPr txBox="1"/>
          <p:nvPr/>
        </p:nvSpPr>
        <p:spPr bwMode="auto">
          <a:xfrm>
            <a:off x="721866" y="6006288"/>
            <a:ext cx="4628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因此是最一般的解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2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0FB5572B-DFD8-D233-C433-42C44322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3419872" y="269257"/>
            <a:ext cx="1758828" cy="16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7197E4C-8F3A-5F32-6FB2-CFD8933ED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6930" y="1001880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7197E4C-8F3A-5F32-6FB2-CFD8933ED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6930" y="1001880"/>
                <a:ext cx="369416" cy="278682"/>
              </a:xfrm>
              <a:prstGeom prst="rect">
                <a:avLst/>
              </a:prstGeom>
              <a:blipFill>
                <a:blip r:embed="rId7"/>
                <a:stretch>
                  <a:fillRect r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95A81B77-68B4-8CCA-A980-642C58AB96B2}"/>
                  </a:ext>
                </a:extLst>
              </p:cNvPr>
              <p:cNvSpPr txBox="1"/>
              <p:nvPr/>
            </p:nvSpPr>
            <p:spPr bwMode="auto">
              <a:xfrm>
                <a:off x="3419872" y="285308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95A81B77-68B4-8CCA-A980-642C58AB9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285308"/>
                <a:ext cx="75272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E630D8D2-F06C-5F55-6B42-6F577A5A5A2F}"/>
                  </a:ext>
                </a:extLst>
              </p:cNvPr>
              <p:cNvSpPr txBox="1"/>
              <p:nvPr/>
            </p:nvSpPr>
            <p:spPr bwMode="auto">
              <a:xfrm>
                <a:off x="747144" y="4624151"/>
                <a:ext cx="375929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E630D8D2-F06C-5F55-6B42-6F577A5A5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144" y="4624151"/>
                <a:ext cx="3759299" cy="901914"/>
              </a:xfrm>
              <a:prstGeom prst="rect">
                <a:avLst/>
              </a:prstGeom>
              <a:blipFill>
                <a:blip r:embed="rId9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17C2A43-1DC0-C758-9F0A-0FBBD77661DA}"/>
              </a:ext>
            </a:extLst>
          </p:cNvPr>
          <p:cNvSpPr txBox="1"/>
          <p:nvPr/>
        </p:nvSpPr>
        <p:spPr bwMode="auto">
          <a:xfrm>
            <a:off x="721866" y="5593462"/>
            <a:ext cx="6429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此疊加既滿足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自由電子波</a:t>
            </a:r>
            <a:r>
              <a:rPr lang="zh-TW" altLang="en-US" dirty="0">
                <a:solidFill>
                  <a:srgbClr val="FF0000"/>
                </a:solidFill>
              </a:rPr>
              <a:t>薛丁格方程式，又滿足起始條件，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E6C3147-3774-FE79-038D-F9E8ED5903AF}"/>
                  </a:ext>
                </a:extLst>
              </p:cNvPr>
              <p:cNvSpPr txBox="1"/>
              <p:nvPr/>
            </p:nvSpPr>
            <p:spPr bwMode="auto">
              <a:xfrm>
                <a:off x="3943816" y="3022190"/>
                <a:ext cx="352449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E6C3147-3774-FE79-038D-F9E8ED590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816" y="3022190"/>
                <a:ext cx="3524490" cy="901914"/>
              </a:xfrm>
              <a:prstGeom prst="rect">
                <a:avLst/>
              </a:prstGeom>
              <a:blipFill>
                <a:blip r:embed="rId10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9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 animBg="1"/>
      <p:bldP spid="19" grpId="0"/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10077</TotalTime>
  <Words>2624</Words>
  <Application>Microsoft Macintosh PowerPoint</Application>
  <PresentationFormat>On-screen Show (4:3)</PresentationFormat>
  <Paragraphs>368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662</cp:revision>
  <cp:lastPrinted>2023-11-07T06:18:33Z</cp:lastPrinted>
  <dcterms:created xsi:type="dcterms:W3CDTF">2008-03-17T12:32:20Z</dcterms:created>
  <dcterms:modified xsi:type="dcterms:W3CDTF">2023-11-08T07:35:34Z</dcterms:modified>
</cp:coreProperties>
</file>